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60" r:id="rId3"/>
    <p:sldId id="262" r:id="rId4"/>
    <p:sldId id="263" r:id="rId5"/>
    <p:sldId id="271" r:id="rId6"/>
    <p:sldId id="275" r:id="rId7"/>
    <p:sldId id="279" r:id="rId8"/>
    <p:sldId id="278" r:id="rId9"/>
    <p:sldId id="277" r:id="rId10"/>
    <p:sldId id="281" r:id="rId11"/>
    <p:sldId id="285" r:id="rId12"/>
    <p:sldId id="284" r:id="rId13"/>
    <p:sldId id="283" r:id="rId14"/>
    <p:sldId id="282" r:id="rId15"/>
    <p:sldId id="280" r:id="rId16"/>
    <p:sldId id="317" r:id="rId17"/>
    <p:sldId id="318" r:id="rId18"/>
    <p:sldId id="259" r:id="rId19"/>
    <p:sldId id="269" r:id="rId20"/>
    <p:sldId id="315" r:id="rId21"/>
    <p:sldId id="324" r:id="rId22"/>
    <p:sldId id="274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>
        <p:guide orient="horz" pos="51"/>
        <p:guide pos="3840"/>
        <p:guide orient="horz" pos="504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998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458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0371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806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4394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88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36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87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 action="ppaction://hlinksldjump">
              <a:snd r:embed="rId3" name="camera.wav"/>
            </a:hlinkClick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E8EDD9"/>
              </a:clrFrom>
              <a:clrTo>
                <a:srgbClr val="E8EDD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14" t="37967" b="6776"/>
          <a:stretch/>
        </p:blipFill>
        <p:spPr>
          <a:xfrm>
            <a:off x="10363200" y="0"/>
            <a:ext cx="18288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59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822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415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966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966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319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359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27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885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692150" y="1291992"/>
            <a:ext cx="108077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第五部分　世界</a:t>
            </a:r>
            <a:r>
              <a:rPr lang="zh-CN" altLang="en-US" sz="6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近代史</a:t>
            </a:r>
            <a:endParaRPr lang="en-US" altLang="zh-CN" sz="6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第二十单元　资本主义制度的初步确立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59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86760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《独立宣言》与美国宪法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《独立宣言》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:1776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大陆会议通过了由杰斐逊起草的《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独立宣言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宣布人人生而平等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享有生命权、自由权和追求幸福的权利。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宣告北美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个殖民地脱离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而独立。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《独立宣言》被称为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第一个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人权宣言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194426" y="2710665"/>
            <a:ext cx="162715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194426" y="3178008"/>
            <a:ext cx="16271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894284" y="4477120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894284" y="493407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528130" y="5063553"/>
            <a:ext cx="159508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528130" y="5520505"/>
            <a:ext cx="159508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470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22213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转折点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:1777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萨拉托加大捷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是独立战争的转折点。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独立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:1781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美国取得约克镇战役的胜利。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1783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英国被迫承认美国独立。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性质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美国独立战争既是一次民族解放战争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也是一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场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资产阶级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革命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220635" y="1993692"/>
            <a:ext cx="243273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220635" y="2461035"/>
            <a:ext cx="243273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068194" y="2554802"/>
            <a:ext cx="83037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099367" y="3022145"/>
            <a:ext cx="83037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7544" y="4331647"/>
            <a:ext cx="164127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7544" y="4798990"/>
            <a:ext cx="164127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1602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19989"/>
            <a:ext cx="10807700" cy="59231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制定宪法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1787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各州派出代表齐聚费城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制定出美国宪法。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宪法依据分权制衡原则设计了一个联邦制共和国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行政、立法、司法三权分立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总统、国会与最高法院及其相关机构各司其职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相互制衡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联邦政府与地方政府分享权力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总统和议员由选举产生。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评价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:1787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年美国宪法是世界上第一部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资产阶级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成文宪法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对后来许多国家的政治变革产生了重要影响。但是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,1787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年美国宪法也有很多不足之处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如允许奴隶制的存在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不承认妇女、黑人和印第安人具有和白人男子相等的政治权利。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23823" y="975383"/>
            <a:ext cx="7979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23823" y="1421944"/>
            <a:ext cx="7979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133264" y="3895229"/>
            <a:ext cx="161896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133264" y="4372963"/>
            <a:ext cx="161896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4006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87032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三、法国大革命和拿破仑帝国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旧制度的危机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旧制度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世纪开始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法国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封建制度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日益腐朽没落。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启蒙运动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宣传自由、平等和民主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反对专制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提倡对民众进行启蒙教育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用理性之光驱散愚昧的黑暗。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启蒙运动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是一场伟大的思想解放运动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为法国大革命作了重要的理论准备。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844802" y="2128774"/>
            <a:ext cx="165743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844802" y="2596117"/>
            <a:ext cx="165743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11349" y="4466728"/>
            <a:ext cx="162477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11349" y="4934071"/>
            <a:ext cx="162477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191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63906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法国大革命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社会矛盾激化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财政危机严重。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导火线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:1789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月召开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三级会议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爆发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:1789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巴黎民众攻占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巴士底狱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《人权宣言》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颁布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:1789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制宪议会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通过了《人权宣言》。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宣告人权、法治、自由、分权、平等和保护私有财产等基本原则。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533075" y="2107993"/>
            <a:ext cx="164704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533075" y="2575336"/>
            <a:ext cx="164704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683993" y="2689884"/>
            <a:ext cx="164704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683993" y="3157227"/>
            <a:ext cx="164704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346274" y="3856598"/>
            <a:ext cx="163073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346274" y="4334332"/>
            <a:ext cx="163073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292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08449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废除君主制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法国军队在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瓦尔密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击退普奥联军。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1792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法国宣布废除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君主制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成立法兰西第一共和国。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1793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国王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路易十六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被以叛国罪送上断头台。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雅各宾派执政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反法联盟进攻法国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保王党妄图复辟。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措施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罗伯斯庇尔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为首的雅各宾派组成救国委员会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平息了国内叛乱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打退了反法联军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把法国大革命推向高潮。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法国大革命摧毁了法国的君主统治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传播了资产阶级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自由民主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具有世界性影响。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514496" y="964993"/>
            <a:ext cx="120571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514496" y="1421945"/>
            <a:ext cx="120571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852450" y="1546883"/>
            <a:ext cx="120571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852450" y="2014226"/>
            <a:ext cx="120571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20858" y="2129267"/>
            <a:ext cx="160331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20858" y="2607001"/>
            <a:ext cx="160331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20069" y="3895722"/>
            <a:ext cx="202122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20069" y="4363065"/>
            <a:ext cx="202122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216754" y="5640217"/>
            <a:ext cx="160331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216754" y="6107560"/>
            <a:ext cx="160331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450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1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48124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拿破仑帝国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执政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:1799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拿破仑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波拿巴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发动政变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组成了一个新的政府。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措施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重视改善财政和发展经济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大力发展工商业和农业。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法典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主持制定了《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拿破仑法典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体现了自由平等和私有财产神圣不可侵犯等原则。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多次打败反法联盟。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597892" y="1505320"/>
            <a:ext cx="256144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597892" y="1972663"/>
            <a:ext cx="256144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868392" y="3843275"/>
            <a:ext cx="203083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868392" y="4310618"/>
            <a:ext cx="203083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9427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257849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法兰西第一帝国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:1804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法国改为帝国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史称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法兰西第一帝国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拿破仑加冕称帝。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对外战争的影响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在废除各地封建特权的同时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也对当地人民进行压榨和掠夺。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:1812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拿破仑远征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俄国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大败而归。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1815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法兰西第一帝国覆灭。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306309" y="1910565"/>
            <a:ext cx="282843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306309" y="2377908"/>
            <a:ext cx="282843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772066" y="4258910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772066" y="4726253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4562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hlinkClick r:id="" action="ppaction://noaction"/>
          </p:cNvPr>
          <p:cNvSpPr/>
          <p:nvPr/>
        </p:nvSpPr>
        <p:spPr>
          <a:xfrm>
            <a:off x="5388568" y="4229001"/>
            <a:ext cx="1435635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考法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317006" y="138303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规律方法探究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85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考法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28557" y="120015"/>
            <a:ext cx="8687043" cy="507297"/>
          </a:xfrm>
          <a:prstGeom prst="rect">
            <a:avLst/>
          </a:prstGeom>
          <a:gradFill flip="none" rotWithShape="1">
            <a:gsLst>
              <a:gs pos="90000">
                <a:schemeClr val="accent1">
                  <a:lumMod val="20000"/>
                  <a:lumOff val="80000"/>
                </a:schemeClr>
              </a:gs>
              <a:gs pos="70000">
                <a:schemeClr val="accent1">
                  <a:lumMod val="40000"/>
                  <a:lumOff val="60000"/>
                </a:schemeClr>
              </a:gs>
              <a:gs pos="16000">
                <a:schemeClr val="accent1">
                  <a:lumMod val="95000"/>
                  <a:lumOff val="5000"/>
                </a:schemeClr>
              </a:gs>
              <a:gs pos="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近代</a:t>
            </a:r>
            <a:r>
              <a:rPr lang="zh-CN" altLang="en-US" sz="24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资本主义国家的重要法律文献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1807155"/>
              </p:ext>
            </p:extLst>
          </p:nvPr>
        </p:nvGraphicFramePr>
        <p:xfrm>
          <a:off x="692150" y="876488"/>
          <a:ext cx="10807700" cy="6190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文档" r:id="rId3" imgW="3826154" imgH="2191495" progId="Word.Document.12">
                  <p:embed/>
                </p:oleObj>
              </mc:Choice>
              <mc:Fallback>
                <p:oleObj name="文档" r:id="rId3" imgW="3826154" imgH="219149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876488"/>
                        <a:ext cx="10807700" cy="61902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8581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50000"/>
                <a:lumOff val="5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0470" y="889148"/>
            <a:ext cx="1105802" cy="815646"/>
            <a:chOff x="-1604504" y="2147667"/>
            <a:chExt cx="3687215" cy="2719712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10" name="组合 9"/>
          <p:cNvGrpSpPr/>
          <p:nvPr/>
        </p:nvGrpSpPr>
        <p:grpSpPr>
          <a:xfrm flipH="1" flipV="1">
            <a:off x="10244023" y="4563733"/>
            <a:ext cx="1105803" cy="815646"/>
            <a:chOff x="-1604504" y="2147667"/>
            <a:chExt cx="3687215" cy="2719712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7" name="剪去单角的矩形 16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2269066" y="1704794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考点梳理整合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剪去单角的矩形 17">
            <a:hlinkClick r:id="rId4" action="ppaction://hlinksldjump">
              <a:snd r:embed="rId3" name="chimes.wav"/>
            </a:hlinkClick>
          </p:cNvPr>
          <p:cNvSpPr/>
          <p:nvPr/>
        </p:nvSpPr>
        <p:spPr>
          <a:xfrm>
            <a:off x="2269066" y="3338175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规律方法探究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1461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7490141"/>
              </p:ext>
            </p:extLst>
          </p:nvPr>
        </p:nvGraphicFramePr>
        <p:xfrm>
          <a:off x="692150" y="1063844"/>
          <a:ext cx="10807700" cy="498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文档" r:id="rId3" imgW="3826154" imgH="1764552" progId="Word.Document.12">
                  <p:embed/>
                </p:oleObj>
              </mc:Choice>
              <mc:Fallback>
                <p:oleObj name="文档" r:id="rId3" imgW="3826154" imgH="176455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063844"/>
                        <a:ext cx="10807700" cy="4984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60690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34938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下表为小李同学在复习中总结的重大历史事件。据此判断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他复习的主题是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资本主义时代的曙光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整体世界的形成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蒸汽时代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的到来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步入近代的主要国家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资本主义经济的发展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推动了英国资产阶级革命、法国大革命、美国独立战争的发生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使英、法、美步入资本主义社会。故选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WLZR05.eps" descr="id:214749602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820568" y="1805032"/>
            <a:ext cx="5585138" cy="1937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59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4309" y="1447144"/>
            <a:ext cx="9972791" cy="29356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不要为这个世界而惊叹，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r">
              <a:lnSpc>
                <a:spcPct val="150000"/>
              </a:lnSpc>
            </a:pPr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要</a:t>
            </a: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让这个世界为你而惊叹！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65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5616" y="137160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考点梳理整合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783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07440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一、君主立宪制的英国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革命的发生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背景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1628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议会向国王呈递了一份《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权利请愿书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表达了议会限制王权的意图。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查理一世解散议会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使议会和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王权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的矛盾激化。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爆发时间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1640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议会重新召开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议员们不断抨击国王专权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揭开了英国资产阶级革命的序幕。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258990" y="2637929"/>
            <a:ext cx="205024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258990" y="3105272"/>
            <a:ext cx="20502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465755" y="3798478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465755" y="427621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312410" y="4380369"/>
            <a:ext cx="78225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312410" y="4837321"/>
            <a:ext cx="78225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606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81170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查理一世挑起了内战。经过几年的反复斗争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议会军队打败国王军队。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共和国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:1649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查理一世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被推上断头台。随后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英国宣布为共和国。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独裁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议会尊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克伦威尔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护国主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克伦威尔独揽大权。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756230" y="3302947"/>
            <a:ext cx="160547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756230" y="3780681"/>
            <a:ext cx="160547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52321" y="4471678"/>
            <a:ext cx="160547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52321" y="4949412"/>
            <a:ext cx="160547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651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060506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《权利法案》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复辟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:1660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查理二世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做了英国国王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英国恢复了君主制。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:1688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英国议会决定废黜詹姆士二世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迎请他的女儿玛丽和女婿威廉入主英国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史称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光荣革命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810599" y="2731447"/>
            <a:ext cx="161104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810599" y="3178008"/>
            <a:ext cx="161104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813572" y="3895229"/>
            <a:ext cx="161104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813572" y="4352181"/>
            <a:ext cx="161104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121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00216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《权利法案》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颁布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:1689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议会通过了《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权利法案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重申英国人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自古就有的权利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如议会定期召开、议员享有讨论国事和言论自由的权利、征税权属于议会、国民可以自由请愿等。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英国议会的权力日益超过国王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君主立宪制逐渐形成。英国资产阶级革命推翻了封建君主专制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为英国的资本主义发展开辟了道路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并对世界近代历史的发展产生了重要的影响。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198093" y="1276719"/>
            <a:ext cx="162626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198093" y="1723280"/>
            <a:ext cx="162626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778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89556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二、美国的独立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独立战争的序幕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背景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世纪开始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英国先后在北美建立起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个殖民地。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英国把北美看作原料产地和销售商品的市场。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英国政府在北美殖民地颁布了一系列新税法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激化了北美人民与英国殖民者之间的矛盾。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爆发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:1775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日凌晨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英军在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来克星顿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与武装村民交火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美国独立战争爆发。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151585" y="2409329"/>
            <a:ext cx="59756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170625" y="2876672"/>
            <a:ext cx="62182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270669" y="4747284"/>
            <a:ext cx="163202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270668" y="5225018"/>
            <a:ext cx="163202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876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717054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华盛顿与独立战争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武装斗争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北美殖民地的各地人民纷纷组织起来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武装支援波士顿。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:1775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在费城召开了第二届大陆会议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决定把民兵整编为大陆军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委任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华盛顿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为总司令。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980895" y="4144610"/>
            <a:ext cx="120315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980895" y="4591171"/>
            <a:ext cx="12031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309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丝状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剪切</Template>
  <TotalTime>324</TotalTime>
  <Words>1224</Words>
  <Application>Microsoft Office PowerPoint</Application>
  <PresentationFormat>宽屏</PresentationFormat>
  <Paragraphs>90</Paragraphs>
  <Slides>22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NEU-BZ-S92</vt:lpstr>
      <vt:lpstr>方正书宋_GBK</vt:lpstr>
      <vt:lpstr>黑体</vt:lpstr>
      <vt:lpstr>华文新魏</vt:lpstr>
      <vt:lpstr>楷体</vt:lpstr>
      <vt:lpstr>宋体</vt:lpstr>
      <vt:lpstr>微软雅黑</vt:lpstr>
      <vt:lpstr>幼圆</vt:lpstr>
      <vt:lpstr>Arial</vt:lpstr>
      <vt:lpstr>Century Gothic</vt:lpstr>
      <vt:lpstr>Times New Roman</vt:lpstr>
      <vt:lpstr>Wingdings 3</vt:lpstr>
      <vt:lpstr>丝状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 地球的宇宙环境</dc:title>
  <dc:creator>Administrator</dc:creator>
  <cp:lastModifiedBy>SkyUser</cp:lastModifiedBy>
  <cp:revision>41</cp:revision>
  <dcterms:created xsi:type="dcterms:W3CDTF">2020-12-05T02:41:23Z</dcterms:created>
  <dcterms:modified xsi:type="dcterms:W3CDTF">2021-01-12T08:03:38Z</dcterms:modified>
</cp:coreProperties>
</file>