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3"/>
  </p:notesMasterIdLst>
  <p:sldIdLst>
    <p:sldId id="265" r:id="rId2"/>
    <p:sldId id="331" r:id="rId3"/>
    <p:sldId id="266"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1" r:id="rId23"/>
    <p:sldId id="352" r:id="rId24"/>
    <p:sldId id="353" r:id="rId25"/>
    <p:sldId id="354" r:id="rId26"/>
    <p:sldId id="355" r:id="rId27"/>
    <p:sldId id="356" r:id="rId28"/>
    <p:sldId id="357" r:id="rId29"/>
    <p:sldId id="358" r:id="rId30"/>
    <p:sldId id="350" r:id="rId31"/>
    <p:sldId id="359" r:id="rId32"/>
    <p:sldId id="360" r:id="rId33"/>
    <p:sldId id="361" r:id="rId34"/>
    <p:sldId id="362" r:id="rId35"/>
    <p:sldId id="363" r:id="rId36"/>
    <p:sldId id="365" r:id="rId37"/>
    <p:sldId id="366" r:id="rId38"/>
    <p:sldId id="367" r:id="rId39"/>
    <p:sldId id="368" r:id="rId40"/>
    <p:sldId id="369" r:id="rId41"/>
    <p:sldId id="370" r:id="rId42"/>
    <p:sldId id="371" r:id="rId43"/>
    <p:sldId id="372" r:id="rId44"/>
    <p:sldId id="373" r:id="rId45"/>
    <p:sldId id="374" r:id="rId46"/>
    <p:sldId id="375" r:id="rId47"/>
    <p:sldId id="377" r:id="rId48"/>
    <p:sldId id="378" r:id="rId49"/>
    <p:sldId id="376" r:id="rId50"/>
    <p:sldId id="379" r:id="rId51"/>
    <p:sldId id="382" r:id="rId52"/>
    <p:sldId id="380" r:id="rId53"/>
    <p:sldId id="383" r:id="rId54"/>
    <p:sldId id="384" r:id="rId55"/>
    <p:sldId id="385" r:id="rId56"/>
    <p:sldId id="386" r:id="rId57"/>
    <p:sldId id="387" r:id="rId58"/>
    <p:sldId id="388" r:id="rId59"/>
    <p:sldId id="364" r:id="rId60"/>
    <p:sldId id="389" r:id="rId61"/>
    <p:sldId id="390" r:id="rId62"/>
    <p:sldId id="391" r:id="rId63"/>
    <p:sldId id="392" r:id="rId64"/>
    <p:sldId id="393" r:id="rId65"/>
    <p:sldId id="394" r:id="rId66"/>
    <p:sldId id="395" r:id="rId67"/>
    <p:sldId id="396" r:id="rId68"/>
    <p:sldId id="397" r:id="rId69"/>
    <p:sldId id="398" r:id="rId70"/>
    <p:sldId id="399" r:id="rId71"/>
    <p:sldId id="400" r:id="rId72"/>
    <p:sldId id="401" r:id="rId73"/>
    <p:sldId id="402" r:id="rId74"/>
    <p:sldId id="403" r:id="rId75"/>
    <p:sldId id="404" r:id="rId76"/>
    <p:sldId id="405" r:id="rId77"/>
    <p:sldId id="406" r:id="rId78"/>
    <p:sldId id="407" r:id="rId79"/>
    <p:sldId id="408" r:id="rId80"/>
    <p:sldId id="409" r:id="rId81"/>
    <p:sldId id="410" r:id="rId82"/>
    <p:sldId id="411" r:id="rId83"/>
    <p:sldId id="412" r:id="rId84"/>
    <p:sldId id="413" r:id="rId85"/>
    <p:sldId id="414" r:id="rId86"/>
    <p:sldId id="415" r:id="rId87"/>
    <p:sldId id="416" r:id="rId88"/>
    <p:sldId id="417" r:id="rId89"/>
    <p:sldId id="418" r:id="rId90"/>
    <p:sldId id="419" r:id="rId91"/>
    <p:sldId id="420" r:id="rId9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4.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4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4.xml"/></Relationships>
</file>

<file path=ppt/slides/_rels/slide5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7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7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8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8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9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908720"/>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19994090"/>
              </p:ext>
            </p:extLst>
          </p:nvPr>
        </p:nvGraphicFramePr>
        <p:xfrm>
          <a:off x="508000" y="1484784"/>
          <a:ext cx="8128000" cy="5222574"/>
        </p:xfrm>
        <a:graphic>
          <a:graphicData uri="http://schemas.openxmlformats.org/presentationml/2006/ole">
            <p:oleObj spid="_x0000_s4100" name="文档" r:id="rId3" imgW="3947694" imgH="2536651"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许多国家尤其沿海国家都无可选择地与海洋联系在一起。但近代中国发展海军并未真正认识这一世界大潮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而始终局限于对西方列强炮舰政策的本能反应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海患紧则海军兴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海患缓则海军弛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的状态。这体现出近代中国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自觉意识到发展海军的重要性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主动与世界联系在一起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发展海军呈现被动和短视现象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发展海军顺应历史大潮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本题考查近代中国海军的发展。材料的关键信息是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并未真正认识这一世界大潮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局限于对西方列强炮舰政策的本能反应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即近代中国海军发展缺乏主动性、持续性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三项均不符合材料信息。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531489" y="2636912"/>
            <a:ext cx="359637" cy="361175"/>
          </a:xfrm>
          <a:prstGeom prst="rect">
            <a:avLst/>
          </a:prstGeom>
        </p:spPr>
      </p:pic>
    </p:spTree>
    <p:extLst>
      <p:ext uri="{BB962C8B-B14F-4D97-AF65-F5344CB8AC3E}">
        <p14:creationId xmlns:p14="http://schemas.microsoft.com/office/powerpoint/2010/main" xmlns="" val="39938912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张之洞等拟《奏定学堂章程》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其中规定禁止使用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膨胀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等新名词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其根本目的在于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抵制维新思想的传播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保证民族语言的纯洁性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反对向西方学习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维护传统的意识形态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1898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年维新变法已经失败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《奏定学堂章程》禁止使用的只是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等部分新名词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并非全部新名词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与民族语言的纯洁性无关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张之洞是洋务派的代表人物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并不反对学习西方技术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观念</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等新名词涉及意识形态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而洋务派反对学习西方的制度和思想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根本目的在于维护传统意识形态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维护封建统治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084168" y="1700808"/>
            <a:ext cx="359637" cy="361175"/>
          </a:xfrm>
          <a:prstGeom prst="rect">
            <a:avLst/>
          </a:prstGeom>
        </p:spPr>
      </p:pic>
    </p:spTree>
    <p:extLst>
      <p:ext uri="{BB962C8B-B14F-4D97-AF65-F5344CB8AC3E}">
        <p14:creationId xmlns:p14="http://schemas.microsoft.com/office/powerpoint/2010/main" xmlns="" val="40082781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下列四项为中国近代不同时期的考题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年代初洋务学堂使用的考题应是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蒸汽有力可用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由何而生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论吾国银行失信用之可惧。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试比较英、美、法、瑞士、中国行政机关元首之产生方法。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法国大革命对于欧洲民族主义之发展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有何影响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试举例明之。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依据题干中的信息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年代初洋务学堂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可知此时期洋务派关注的是西方的技术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论吾国银行失信用之可惧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与金融有关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而题干强调的时间是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此时洋务派正在关注西方技术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年代初洋务派的主张是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并不主张学习英、美、法等国的政治制度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年代初洋务派主张学习西方的技术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并没有强调民族主义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76256" y="1412776"/>
            <a:ext cx="359637" cy="361175"/>
          </a:xfrm>
          <a:prstGeom prst="rect">
            <a:avLst/>
          </a:prstGeom>
        </p:spPr>
      </p:pic>
    </p:spTree>
    <p:extLst>
      <p:ext uri="{BB962C8B-B14F-4D97-AF65-F5344CB8AC3E}">
        <p14:creationId xmlns:p14="http://schemas.microsoft.com/office/powerpoint/2010/main" xmlns="" val="14069452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)1876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郭嵩焘出使海外期间常写信给李鸿章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报告日本派到西洋的留学生不限于机械一门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学政治、经济的都有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劝其扩大留学范围。他的这些言论引起了士大夫们的谩骂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有人说他是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出使不到两年他就回国了。这说明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李鸿章的洋务思想日趋</a:t>
            </a:r>
            <a:r>
              <a:rPr lang="zh-CN" altLang="zh-CN" sz="2200" smtClean="0">
                <a:solidFill>
                  <a:srgbClr val="000000"/>
                </a:solidFill>
                <a:latin typeface="Times New Roman" panose="02020603050405020304" pitchFamily="18" charset="0"/>
                <a:cs typeface="Times New Roman" panose="02020603050405020304" pitchFamily="18" charset="0"/>
              </a:rPr>
              <a:t>保守</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郭嵩焘对西方体制过于推崇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郭嵩焘的主张超越主流</a:t>
            </a:r>
            <a:r>
              <a:rPr lang="zh-CN" altLang="zh-CN" sz="2200" smtClean="0">
                <a:solidFill>
                  <a:srgbClr val="000000"/>
                </a:solidFill>
                <a:latin typeface="Times New Roman" panose="02020603050405020304" pitchFamily="18" charset="0"/>
                <a:cs typeface="Times New Roman" panose="02020603050405020304" pitchFamily="18" charset="0"/>
              </a:rPr>
              <a:t>思想</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清廷的对外政策发生了变化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解答本题的关键是结合时代背景理解材料。</a:t>
            </a:r>
            <a:r>
              <a:rPr lang="en-US" altLang="zh-CN" sz="2200">
                <a:solidFill>
                  <a:srgbClr val="000000"/>
                </a:solidFill>
                <a:latin typeface="Times New Roman" panose="02020603050405020304" pitchFamily="18" charset="0"/>
                <a:cs typeface="Times New Roman" panose="02020603050405020304" pitchFamily="18" charset="0"/>
              </a:rPr>
              <a:t>1876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年时洋务运动已经开始。李鸿章是洋务派的主要代表人物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主张学习西方先进技术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积极投身洋务事业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项错误。材料提及的是郭嵩焘建议李鸿章扩大留学范围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而没有提及他对西方体制的态度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项。郭嵩焘主张扩大留学范围的提议遭到士大夫们的谩骂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说明其主张与中国主流思想不符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他的提议超越了主流思想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项正确。清廷对郭嵩焘的态度无法说明其对外政策发生变化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492896"/>
            <a:ext cx="359637" cy="361175"/>
          </a:xfrm>
          <a:prstGeom prst="rect">
            <a:avLst/>
          </a:prstGeom>
        </p:spPr>
      </p:pic>
    </p:spTree>
    <p:extLst>
      <p:ext uri="{BB962C8B-B14F-4D97-AF65-F5344CB8AC3E}">
        <p14:creationId xmlns:p14="http://schemas.microsoft.com/office/powerpoint/2010/main" xmlns="" val="38654492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驻外公使薛福成在《出使日记》中写道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总理衙门大臣萃毕生之全力以经理交涉事务者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殆鲜其人。或以官高挂名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或以浅尝自喜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或骤出骤入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听其自然。一闻《海国图志》《瀛寰志略》两书之名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尚有色然以惊者。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这主要反映了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中外交涉事务的减少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顽固派对洋务的抵制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立宪思想传播的困境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洋务专业人才的匮乏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经理交涉事务者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殆鲜其人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听其自然。一闻《海国图志》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尚有色然以惊者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可知当时的总理衙门大臣对西方事务所知甚少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从而说明了当时洋务人才的缺乏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项正确。自</a:t>
            </a:r>
            <a:r>
              <a:rPr lang="en-US" altLang="zh-CN" sz="2200">
                <a:solidFill>
                  <a:srgbClr val="000000"/>
                </a:solidFill>
                <a:latin typeface="Times New Roman" panose="02020603050405020304" pitchFamily="18" charset="0"/>
                <a:cs typeface="Times New Roman" panose="02020603050405020304" pitchFamily="18" charset="0"/>
              </a:rPr>
              <a:t>1840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中外交涉事务日益增多</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项错误。题干与顽固派无关</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项错误。题干未提到立宪思想</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711308" y="2492896"/>
            <a:ext cx="359637" cy="361175"/>
          </a:xfrm>
          <a:prstGeom prst="rect">
            <a:avLst/>
          </a:prstGeom>
        </p:spPr>
      </p:pic>
    </p:spTree>
    <p:extLst>
      <p:ext uri="{BB962C8B-B14F-4D97-AF65-F5344CB8AC3E}">
        <p14:creationId xmlns:p14="http://schemas.microsoft.com/office/powerpoint/2010/main" xmlns="" val="14197514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,6,5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世纪八九十年代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李鸿章在为格致书院所出考题中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曾问到西方测温、测热、测电的方法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问到西方平弧三角与《周髀算经》的关系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问到西方关于</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Times New Roman" panose="02020603050405020304" pitchFamily="18" charset="0"/>
                <a:cs typeface="Times New Roman" panose="02020603050405020304" pitchFamily="18" charset="0"/>
              </a:rPr>
              <a:t>种化学物质在中国语言为何物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这说明当时的中国人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开始开眼看世界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普遍接受西式教育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关注西方科技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林则徐等已开始开眼看世界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不符合时间限制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主张只引进西方先进技术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而不变革政治制度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从李鸿章为格致书院所出考题可见他对西方科技的关注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但无法推测整个社会对西式教育的态度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项错误。从题干李鸿章命题提到的西方科技来看</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436096" y="2204864"/>
            <a:ext cx="359637" cy="361175"/>
          </a:xfrm>
          <a:prstGeom prst="rect">
            <a:avLst/>
          </a:prstGeom>
        </p:spPr>
      </p:pic>
    </p:spTree>
    <p:extLst>
      <p:ext uri="{BB962C8B-B14F-4D97-AF65-F5344CB8AC3E}">
        <p14:creationId xmlns:p14="http://schemas.microsoft.com/office/powerpoint/2010/main" xmlns="" val="19226841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)1875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郭嵩焘奏称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西洋立国有本有末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其本在朝廷政教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其末在商贾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造船、制器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相辅以益其强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又末中之一节也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将谓造船、制器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用其一旦之功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遂可转弱为强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其余皆可不问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恐无此理。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是中体西用论的具体表述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对洋务派思想有所突破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反映了顽固派的政治主张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奠定维新变法的思想基础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材料强调西洋立国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本末相辅以强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洋务运动只是学习了其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而没有学习其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政治制度和法律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所以无法达到强国的目标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郭嵩焘主张本末皆学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所以是对洋务运动中体西用思想的突破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项正确。材料反对中体西用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项。顽固派主张维持原有的格局不变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不符合郭嵩焘的思想观点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项。维新变法的思想基础是康有为奠定的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004048" y="2132856"/>
            <a:ext cx="359637" cy="361175"/>
          </a:xfrm>
          <a:prstGeom prst="rect">
            <a:avLst/>
          </a:prstGeom>
        </p:spPr>
      </p:pic>
    </p:spTree>
    <p:extLst>
      <p:ext uri="{BB962C8B-B14F-4D97-AF65-F5344CB8AC3E}">
        <p14:creationId xmlns:p14="http://schemas.microsoft.com/office/powerpoint/2010/main" xmlns="" val="35986619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不识国民之原理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不通世界之大势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不知政治之本原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而仅摭拾泰西皮毛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遂乃自足。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上述言论应当是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顽固派对洋务派的批评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洋务派对顽固派的批评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洋务派对维新派的批评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维新派对洋务派的批评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不知政治之本原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而仅摭拾泰西皮毛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这句话表明此派认为对方只知道学习西方先进的科学技术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而不知道西方强大的根本在于政治制度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这说明了此派已经认识到西方制度的先进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要学习西方制度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这应出自维新派的主张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979712" y="2204864"/>
            <a:ext cx="359637" cy="361175"/>
          </a:xfrm>
          <a:prstGeom prst="rect">
            <a:avLst/>
          </a:prstGeom>
        </p:spPr>
      </p:pic>
    </p:spTree>
    <p:extLst>
      <p:ext uri="{BB962C8B-B14F-4D97-AF65-F5344CB8AC3E}">
        <p14:creationId xmlns:p14="http://schemas.microsoft.com/office/powerpoint/2010/main" xmlns="" val="5583650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Times New Roman" panose="02020603050405020304" pitchFamily="18" charset="0"/>
                <a:cs typeface="Times New Roman" panose="02020603050405020304" pitchFamily="18" charset="0"/>
              </a:rPr>
              <a:t>年张之洞《劝学篇》出版英译本。美国媒体称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这标志着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长时期以来习惯于孔夫子的陈词滥调下变得死气沉沉的中国人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终于在时代的现实面前苏醒过来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。评论认为《劝学篇》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顺应时代潮流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是对传统文化的全面否定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指出中国未来之路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主张抛弃孔夫子中国才能觉醒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中国面临着深重的民族危机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为挽救危机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以张之洞为代表的国人提出了一系列向西方学习的主张。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终于在时代的现实面前苏醒过来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说明张之洞顺应了历史发展的潮流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项。张之洞属于洋务派代表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不可能全面否定传统文化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作为洋务派代表的张之洞在当时不可能真正指出中国的未来之路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059832" y="2060848"/>
            <a:ext cx="359637" cy="361175"/>
          </a:xfrm>
          <a:prstGeom prst="rect">
            <a:avLst/>
          </a:prstGeom>
        </p:spPr>
      </p:pic>
    </p:spTree>
    <p:extLst>
      <p:ext uri="{BB962C8B-B14F-4D97-AF65-F5344CB8AC3E}">
        <p14:creationId xmlns:p14="http://schemas.microsoft.com/office/powerpoint/2010/main" xmlns="" val="11129953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19675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张謇评论某人时说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以四朝之元老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筹三省之海防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统胜兵精卒五十营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设机厂、学堂六七处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历时二十年之久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用财数千万之多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曾无一端立于可战之地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以善可和之局。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张謇评论的</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曾国藩</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李鸿章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张之洞</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袁世凯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李鸿章是道光、咸丰、同治、光绪四朝元老</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李鸿章筹办北洋海军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管辖直隶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今河北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今辽宁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和山东三省海域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洋务运动中李鸿章创办军事、民用企业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兴办新式学堂。耗费巨资筹办的北洋海军在甲午中日战争中全军覆没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这与李鸿章在战争中的避战求和政策有关。从题干材料来看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张謇评论的应当是李鸿章</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203848" y="2420888"/>
            <a:ext cx="359637" cy="361175"/>
          </a:xfrm>
          <a:prstGeom prst="rect">
            <a:avLst/>
          </a:prstGeom>
        </p:spPr>
      </p:pic>
    </p:spTree>
    <p:extLst>
      <p:ext uri="{BB962C8B-B14F-4D97-AF65-F5344CB8AC3E}">
        <p14:creationId xmlns:p14="http://schemas.microsoft.com/office/powerpoint/2010/main" xmlns="" val="822003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xmlns="" val="1413680488"/>
              </p:ext>
            </p:extLst>
          </p:nvPr>
        </p:nvGraphicFramePr>
        <p:xfrm>
          <a:off x="508000" y="1504647"/>
          <a:ext cx="8128000" cy="4102705"/>
        </p:xfrm>
        <a:graphic>
          <a:graphicData uri="http://schemas.openxmlformats.org/presentationml/2006/ole">
            <p:oleObj spid="_x0000_s1027" name="文档" r:id="rId3" imgW="4000258" imgH="2018953" progId="Word.Document.12">
              <p:embed/>
            </p:oleObj>
          </a:graphicData>
        </a:graphic>
      </p:graphicFrame>
    </p:spTree>
    <p:extLst>
      <p:ext uri="{BB962C8B-B14F-4D97-AF65-F5344CB8AC3E}">
        <p14:creationId xmlns:p14="http://schemas.microsoft.com/office/powerpoint/2010/main" xmlns="" val="387155397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80728"/>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)1902~1906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京师大学堂师范馆共有学生</a:t>
            </a:r>
            <a:r>
              <a:rPr lang="en-US" altLang="zh-CN" sz="2200">
                <a:solidFill>
                  <a:srgbClr val="000000"/>
                </a:solidFill>
                <a:latin typeface="Times New Roman" panose="02020603050405020304" pitchFamily="18" charset="0"/>
                <a:cs typeface="Times New Roman" panose="02020603050405020304" pitchFamily="18" charset="0"/>
              </a:rPr>
              <a:t>512</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其中举人</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Times New Roman" panose="02020603050405020304" pitchFamily="18" charset="0"/>
                <a:cs typeface="Times New Roman" panose="02020603050405020304" pitchFamily="18" charset="0"/>
              </a:rPr>
              <a:t>人、贡生</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cs typeface="Times New Roman" panose="02020603050405020304" pitchFamily="18" charset="0"/>
              </a:rPr>
              <a:t>人、生员</a:t>
            </a:r>
            <a:r>
              <a:rPr lang="en-US" altLang="zh-CN" sz="2200">
                <a:solidFill>
                  <a:srgbClr val="000000"/>
                </a:solidFill>
                <a:latin typeface="Times New Roman" panose="02020603050405020304" pitchFamily="18" charset="0"/>
                <a:cs typeface="Times New Roman" panose="02020603050405020304" pitchFamily="18" charset="0"/>
              </a:rPr>
              <a:t>232</a:t>
            </a:r>
            <a:r>
              <a:rPr lang="zh-CN" altLang="zh-CN" sz="2200">
                <a:solidFill>
                  <a:srgbClr val="000000"/>
                </a:solidFill>
                <a:latin typeface="Times New Roman" panose="02020603050405020304" pitchFamily="18" charset="0"/>
                <a:cs typeface="Times New Roman" panose="02020603050405020304" pitchFamily="18" charset="0"/>
              </a:rPr>
              <a:t>人、监生</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Times New Roman" panose="02020603050405020304" pitchFamily="18" charset="0"/>
                <a:cs typeface="Times New Roman" panose="02020603050405020304" pitchFamily="18" charset="0"/>
              </a:rPr>
              <a:t>人。这表明此时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传统教育制度稳定发展</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新式学堂教育得到普及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学生以求取功名为目的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教育制度处于转型时期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本题从京师大学堂生源构成这一现象切入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考查中国近代教育的特点。从材料信息看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京师大学堂属于近代大学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但其学生却是举人、贡生、生员、监生居多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这说明当时中国教育既有古代教育的痕迹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也有近代教育的特征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即中国教育处于转型时期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呈现新旧并存的特点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项。材料无法体现传统教育的稳定发展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材料不能体现出新式学堂普及情况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项材料信息无从体现。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267744" y="1916832"/>
            <a:ext cx="359637" cy="361175"/>
          </a:xfrm>
          <a:prstGeom prst="rect">
            <a:avLst/>
          </a:prstGeom>
        </p:spPr>
      </p:pic>
    </p:spTree>
    <p:extLst>
      <p:ext uri="{BB962C8B-B14F-4D97-AF65-F5344CB8AC3E}">
        <p14:creationId xmlns:p14="http://schemas.microsoft.com/office/powerpoint/2010/main" xmlns="" val="25533424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764704"/>
            <a:ext cx="8128000" cy="1906484"/>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,22,13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)1885</a:t>
            </a:r>
            <a:r>
              <a:rPr lang="zh-CN" altLang="zh-CN" sz="2200">
                <a:solidFill>
                  <a:srgbClr val="000000"/>
                </a:solidFill>
                <a:latin typeface="Times New Roman" panose="02020603050405020304" pitchFamily="18" charset="0"/>
                <a:cs typeface="Times New Roman" panose="02020603050405020304" pitchFamily="18" charset="0"/>
              </a:rPr>
              <a:t>年早期维新志士王韬主掌上海格致书院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延请洋务大员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命题考士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士子们应时而对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颇多新见。从主考人员、考核内容和考核结果来看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王韬课士的整个过程体现出新旧杂糅的时代特征。阅读下列材料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上海格致书院课士题表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663309299"/>
              </p:ext>
            </p:extLst>
          </p:nvPr>
        </p:nvGraphicFramePr>
        <p:xfrm>
          <a:off x="620616" y="2606468"/>
          <a:ext cx="8128000" cy="4591812"/>
        </p:xfrm>
        <a:graphic>
          <a:graphicData uri="http://schemas.openxmlformats.org/presentationml/2006/ole">
            <p:oleObj spid="_x0000_s5124" name="文档" r:id="rId5" imgW="3947694" imgH="2229920" progId="Word.Document.12">
              <p:embed/>
            </p:oleObj>
          </a:graphicData>
        </a:graphic>
      </p:graphicFrame>
    </p:spTree>
    <p:extLst>
      <p:ext uri="{BB962C8B-B14F-4D97-AF65-F5344CB8AC3E}">
        <p14:creationId xmlns:p14="http://schemas.microsoft.com/office/powerpoint/2010/main" xmlns="" val="37617461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80728"/>
            <a:ext cx="8128000" cy="5373779"/>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据王尔敏《王韬课士及其新思潮之启发》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相关表格简编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此编所命诸题</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巨细精粗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无乎不贯。诸生所对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皆能荦荦举其大端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集思广益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萃众长而备一得。咸有裨于国家大计。盖诸生讲求西学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揣摩时局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日就月将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进而益上。较之前时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已大相径庭矣。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王韬《格致书院课艺》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材料一中哪句表述典型地反映了洋务运动的什么指导思想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该表述内容的传统性体现在哪里</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与传统性相对应的是近代性。综合上述材料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王韬课士的近代性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为主题进行论证。</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表述清晰</a:t>
            </a:r>
            <a:r>
              <a:rPr lang="en-US" altLang="zh-CN" sz="2200">
                <a:solidFill>
                  <a:srgbClr val="000000"/>
                </a:solidFill>
                <a:latin typeface="Times New Roman" panose="02020603050405020304" pitchFamily="18" charset="0"/>
                <a:cs typeface="Times New Roman" panose="02020603050405020304" pitchFamily="18" charset="0"/>
              </a:rPr>
              <a:t>;280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21007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纲常政教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中国自有常经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惟兵商二途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宜集思以广益。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中学为体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西学为用。体现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坚持纲常政教。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问洋务运动的指导思想是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中学为体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西学为用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然后结合这一思想回看材料一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能够体现这种思想的是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纲常政教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中国自有常经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惟兵商二途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宜集思以广益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世纪末中国社会转型的特点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从考试选拔的形式、命题内容、考试结果和导向等角度将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王韬课士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古代课士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进而论证出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王韬课士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所具有的中西并存和顺应时代及世界发展潮流的近代性特征。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1791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03445"/>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维新思想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英国科学家赫胥黎的《进化论与伦理学及其他》认为不能将自然的进化论与人类社会的伦理学混为一谈。但严复将该书翻译成《天演论》时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煞费苦心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地将二者联系起来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提出自然界进化规律同样适用于人类社会。严复意在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纠正生物进化论的</a:t>
            </a:r>
            <a:r>
              <a:rPr lang="zh-CN" altLang="zh-CN" sz="2200" smtClean="0">
                <a:solidFill>
                  <a:srgbClr val="000000"/>
                </a:solidFill>
                <a:latin typeface="Times New Roman" panose="02020603050405020304" pitchFamily="18" charset="0"/>
                <a:cs typeface="Times New Roman" panose="02020603050405020304" pitchFamily="18" charset="0"/>
              </a:rPr>
              <a:t>错误</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为反清革命提供理论依据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思想</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促进国人救亡意识的觉醒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本题主要考查考生理解材料、获取信息并运用所学知识分析问题和解决问题的能力。题干中强调严复将生物进化论与人类社会的伦理学联系起来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可知严复通过翻译《天演论》来宣传不变法就要亡国的道理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项正确。严复翻译的《天演论》重在将进化论应用于人类社会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并没有纠正生物进化论的错误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严复通过《天演论》宣扬的是维新变法思想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不是反清革命思想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708920"/>
            <a:ext cx="359637" cy="361175"/>
          </a:xfrm>
          <a:prstGeom prst="rect">
            <a:avLst/>
          </a:prstGeom>
        </p:spPr>
      </p:pic>
    </p:spTree>
    <p:extLst>
      <p:ext uri="{BB962C8B-B14F-4D97-AF65-F5344CB8AC3E}">
        <p14:creationId xmlns:p14="http://schemas.microsoft.com/office/powerpoint/2010/main" xmlns="" val="28854408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7137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梁启超提出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诗界革命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泱泱哉我中华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物产腴沃甲大地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天府雄国言非夸。君不见英日区区三岛尚崛起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况乃堂矞吾中华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诗界革命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倡导民主革命的</a:t>
            </a:r>
            <a:r>
              <a:rPr lang="zh-CN" altLang="zh-CN" sz="2200" smtClean="0">
                <a:solidFill>
                  <a:srgbClr val="000000"/>
                </a:solidFill>
                <a:latin typeface="Times New Roman" panose="02020603050405020304" pitchFamily="18" charset="0"/>
                <a:cs typeface="Times New Roman" panose="02020603050405020304" pitchFamily="18" charset="0"/>
              </a:rPr>
              <a:t>思想</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推动了白话文运动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适应了救亡图存的</a:t>
            </a:r>
            <a:r>
              <a:rPr lang="zh-CN" altLang="zh-CN" sz="2200" smtClean="0">
                <a:solidFill>
                  <a:srgbClr val="000000"/>
                </a:solidFill>
                <a:latin typeface="Times New Roman" panose="02020603050405020304" pitchFamily="18" charset="0"/>
                <a:cs typeface="Times New Roman" panose="02020603050405020304" pitchFamily="18" charset="0"/>
              </a:rPr>
              <a:t>需要</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成为改良思潮的开端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本题旨在考查考生对有效信息进行完整、准确、合理的解读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进而调动和运用所学知识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理解历史事实、分析历史结论的能力。题干中这首诗创作的背景是甲午中日战争中中国战败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民族危机不断加深。诗歌中蕴含着振兴中华、挽救民族危亡的思想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诗界革命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适应了救亡图存的需要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项。倡导民主革命的是资产阶级革命派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项。推动白话文运动的是新文化运动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项。在甲午中日战争以前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资产阶级改良思想已经出现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326519" y="2203729"/>
            <a:ext cx="359637" cy="361175"/>
          </a:xfrm>
          <a:prstGeom prst="rect">
            <a:avLst/>
          </a:prstGeom>
        </p:spPr>
      </p:pic>
    </p:spTree>
    <p:extLst>
      <p:ext uri="{BB962C8B-B14F-4D97-AF65-F5344CB8AC3E}">
        <p14:creationId xmlns:p14="http://schemas.microsoft.com/office/powerpoint/2010/main" xmlns="" val="32601894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,8,3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严复等人在天津创办《国闻报》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一方面选择百余种外国报刊作为稿件来源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另一方面还派员到各地采访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国内偏重于北方各省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国外则设访员于伦敦、巴黎、柏林、彼得堡、纽约、华盛顿等处。这表明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国内无报刊供其选稿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维新派要让读者了解国内外大事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清政府允许自由办报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维新思想的传播仅限于北方各省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维新变法时期国人自办报纸比较多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除了《国闻报》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还有《时务报》等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选择百余种外国报刊作为稿件来源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的信息说明维新派的目的是传播国外新思想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材料并未体现清政府的态度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严复在天津创办《国闻报》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偏重于从北方采稿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但未提及其影响限于北方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020272" y="2132856"/>
            <a:ext cx="359637" cy="361175"/>
          </a:xfrm>
          <a:prstGeom prst="rect">
            <a:avLst/>
          </a:prstGeom>
        </p:spPr>
      </p:pic>
    </p:spTree>
    <p:extLst>
      <p:ext uri="{BB962C8B-B14F-4D97-AF65-F5344CB8AC3E}">
        <p14:creationId xmlns:p14="http://schemas.microsoft.com/office/powerpoint/2010/main" xmlns="" val="34893130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康有为在《新学伪经考》中认为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被奉为儒家经典的古文经实系伪造。</a:t>
            </a:r>
            <a:r>
              <a:rPr lang="en-US" altLang="zh-CN" sz="2200">
                <a:solidFill>
                  <a:srgbClr val="000000"/>
                </a:solidFill>
                <a:latin typeface="Times New Roman" panose="02020603050405020304" pitchFamily="18" charset="0"/>
                <a:cs typeface="Times New Roman" panose="02020603050405020304" pitchFamily="18" charset="0"/>
              </a:rPr>
              <a:t>1891</a:t>
            </a:r>
            <a:r>
              <a:rPr lang="zh-CN" altLang="zh-CN" sz="2200">
                <a:solidFill>
                  <a:srgbClr val="000000"/>
                </a:solidFill>
                <a:latin typeface="Times New Roman" panose="02020603050405020304" pitchFamily="18" charset="0"/>
                <a:cs typeface="Times New Roman" panose="02020603050405020304" pitchFamily="18" charset="0"/>
              </a:rPr>
              <a:t>年该书刊印后风行国内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但很快遭到清政府禁毁。这主要是因为该书旨在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揭露历史真相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引介西方理论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倡导变法维新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颠覆孔孟学说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04248" y="2996952"/>
            <a:ext cx="359637" cy="361175"/>
          </a:xfrm>
          <a:prstGeom prst="rect">
            <a:avLst/>
          </a:prstGeom>
        </p:spPr>
      </p:pic>
    </p:spTree>
    <p:extLst>
      <p:ext uri="{BB962C8B-B14F-4D97-AF65-F5344CB8AC3E}">
        <p14:creationId xmlns:p14="http://schemas.microsoft.com/office/powerpoint/2010/main" xmlns="" val="28284958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本题属于典型的程度型选择题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要求选择康有为的《新学伪经考》遭到禁毁的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原因。《新学伪经考》认为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被奉为儒家经典的古文经实系伪造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这就动摇了顽固派反对变法改革的根基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为维新变法减少了阻力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因而不能被顽固派占主体的清政府所容忍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所以遭到清政府的禁毁</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项为正确答案。康有为撰写《新学伪经考》不是为了考据历史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而是为了宣传资产阶级维新思想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其内容不一定具有真实性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《新学伪经考》的内容是考证被奉为儒家经典的古文经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不是介绍西方理论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以康有为为首的资产阶级维新派没有颠覆孔孟学说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而是利用儒学为其服务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托古改制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62661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维新思想家宋恕提出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欲更官制、设议院、改试令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必自易西服始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。康有为在奏议中也不止一次提及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。维新派如此重视易服的主要原因是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改制中易服更易推行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意在营造改制的社会氛围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中国需改变对外形象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长袍马褂代表了守旧势力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本题属于典型的程度类选择题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要求从选项给出的四个原因中找出维新派如此重视易服的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备选项和题干的关系不是对、错关系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而是程度关系。服饰的变化能够对社会产生一定的进步影响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为变法营造一定的社会氛围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有利于推行维新变法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项正确。其他三项都可以看作是易服的因素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都不是维新派的主要意图。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236296" y="1772816"/>
            <a:ext cx="359637" cy="361175"/>
          </a:xfrm>
          <a:prstGeom prst="rect">
            <a:avLst/>
          </a:prstGeom>
        </p:spPr>
      </p:pic>
    </p:spTree>
    <p:extLst>
      <p:ext uri="{BB962C8B-B14F-4D97-AF65-F5344CB8AC3E}">
        <p14:creationId xmlns:p14="http://schemas.microsoft.com/office/powerpoint/2010/main" xmlns="" val="39011889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2" name="矩形 1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38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维新思想和三民主义</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开眼看世界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中国文化十分重视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他山之石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的作用。近代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睁眼看世界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的先驱者编译书报、编辑书籍以了解外部世界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其中主要介绍外国人对中国的看法的是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《四洲志》</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《海国图志》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《番客篇》</a:t>
            </a:r>
            <a:r>
              <a:rPr lang="en-US" altLang="zh-CN" sz="2200">
                <a:solidFill>
                  <a:srgbClr val="000000"/>
                </a:solidFill>
                <a:latin typeface="Times New Roman" panose="02020603050405020304" pitchFamily="18" charset="0"/>
                <a:cs typeface="Times New Roman" panose="02020603050405020304" pitchFamily="18" charset="0"/>
              </a:rPr>
              <a:t>	D. </a:t>
            </a:r>
            <a:r>
              <a:rPr lang="zh-CN" altLang="zh-CN" sz="2200">
                <a:solidFill>
                  <a:srgbClr val="000000"/>
                </a:solidFill>
                <a:latin typeface="Times New Roman" panose="02020603050405020304" pitchFamily="18" charset="0"/>
                <a:cs typeface="Times New Roman" panose="02020603050405020304" pitchFamily="18" charset="0"/>
              </a:rPr>
              <a:t>《华事夷言》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《四洲志》《海国图志》主要向中国人介绍了外国的历史地理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不是介绍外国人对中国的看法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《番客篇》是晚清诗人黄遵宪的一首长诗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主要批判了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叙述华侨的苦难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《华事夷言》</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是林则徐主持编纂的一部书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大抵摘西洋杂志、日报中有关中国之议论而成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介绍了西方人对中国的看法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652120" y="2564904"/>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5" end="5"/>
                                            </p:txEl>
                                          </p:spTgt>
                                        </p:tgtEl>
                                        <p:attrNameLst>
                                          <p:attrName>style.visibility</p:attrName>
                                        </p:attrNameLst>
                                      </p:cBhvr>
                                      <p:to>
                                        <p:strVal val="visible"/>
                                      </p:to>
                                    </p:set>
                                    <p:animEffect transition="in" filter="wipe(down)">
                                      <p:cBhvr>
                                        <p:cTn id="12"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)1900~1901</a:t>
            </a:r>
            <a:r>
              <a:rPr lang="zh-CN" altLang="zh-CN" sz="2200">
                <a:solidFill>
                  <a:srgbClr val="000000"/>
                </a:solidFill>
                <a:latin typeface="Times New Roman" panose="02020603050405020304" pitchFamily="18" charset="0"/>
                <a:cs typeface="Times New Roman" panose="02020603050405020304" pitchFamily="18" charset="0"/>
              </a:rPr>
              <a:t>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言爱国者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多积极讨论光绪帝之存废问题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尚不知革命为何物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。这一现象反映当时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革命派尚未开展救亡运动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上海的社会风气相对保守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废除帝制成为社会的共识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改良仍然是社会主流思潮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革命派此时已经开始革命运动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上海是中国近代最早开放的城市</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积极讨论光绪帝之存废问题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说明对帝制的意见不一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尚不知革命为何物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说明当时革命思潮不占据主流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改良仍然是主流思潮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267744" y="1988840"/>
            <a:ext cx="359637" cy="361175"/>
          </a:xfrm>
          <a:prstGeom prst="rect">
            <a:avLst/>
          </a:prstGeom>
        </p:spPr>
      </p:pic>
    </p:spTree>
    <p:extLst>
      <p:ext uri="{BB962C8B-B14F-4D97-AF65-F5344CB8AC3E}">
        <p14:creationId xmlns:p14="http://schemas.microsoft.com/office/powerpoint/2010/main" xmlns="" val="36684745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梁启超在《戊戌政变记》中写道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康有为以为望变法于朝廷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其事颇难。然各国之革政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未有不从国民而起者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故欲倡之于下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以唤起国民之议论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振刷国民之精神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使厚蓄其力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以待他日之用。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康梁意识到启发民智的重要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戊戌变法没有借鉴外国经验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康梁认为变法不能依靠朝廷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戊戌变法是发自民众的运动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材料中康有为认为变法寄希望于朝廷是很困难的事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各国的变法都是从民众发起的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所以变法要从启发民智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唤起国民精神开始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项。因为借鉴各国经验所以才认识到启发民智的重要性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项。戊戌变法是依靠光绪皇帝发起的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项不符合史实。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004048" y="2204864"/>
            <a:ext cx="359637" cy="361175"/>
          </a:xfrm>
          <a:prstGeom prst="rect">
            <a:avLst/>
          </a:prstGeom>
        </p:spPr>
      </p:pic>
    </p:spTree>
    <p:extLst>
      <p:ext uri="{BB962C8B-B14F-4D97-AF65-F5344CB8AC3E}">
        <p14:creationId xmlns:p14="http://schemas.microsoft.com/office/powerpoint/2010/main" xmlns="" val="31354656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某学者曾提及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一群志趣相投者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生育于此种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学问饥荒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之环境中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冥思枯索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欲构成一种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不中不西即中即西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之新学派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由于固有之旧思想根深蒂固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所汲取的西学极为有限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其学说难免支离破碎。文中所说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新学派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的代表人物是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林则徐、魏源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康有为、梁启超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孙中山、章太炎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陈独秀、胡适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不中不西即中即西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反映的是康有为学说的特点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即把中国的儒家思想与西方资产阶级政治学说相结合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项是地主阶级抵抗派</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项是资产阶级革命派</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项是新文化运动中的激进派。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708920"/>
            <a:ext cx="359637" cy="361175"/>
          </a:xfrm>
          <a:prstGeom prst="rect">
            <a:avLst/>
          </a:prstGeom>
        </p:spPr>
      </p:pic>
    </p:spTree>
    <p:extLst>
      <p:ext uri="{BB962C8B-B14F-4D97-AF65-F5344CB8AC3E}">
        <p14:creationId xmlns:p14="http://schemas.microsoft.com/office/powerpoint/2010/main" xmlns="" val="2391166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康有为在《进呈法国革命记序》中说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普天地杀戮变化之惨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未有若近世革命之祸酷者矣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盖自法肇之也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近世万国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目睹其祸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纷纷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行立宪之政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盖皆由法国革命而来。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亦可鉴也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。康有为的用意在于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论证法国大革命的世界意义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坚定光绪帝实施变法的决心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促使光绪帝效法法国大革命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阐述法国大革命的严重后果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题干反映康有为认为法国大革命带来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的严重后果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致使各国纷纷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行立宪之政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说明康有为主张改革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项材料无从反映</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两项与题意不符。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300192" y="2564904"/>
            <a:ext cx="359637" cy="361175"/>
          </a:xfrm>
          <a:prstGeom prst="rect">
            <a:avLst/>
          </a:prstGeom>
        </p:spPr>
      </p:pic>
    </p:spTree>
    <p:extLst>
      <p:ext uri="{BB962C8B-B14F-4D97-AF65-F5344CB8AC3E}">
        <p14:creationId xmlns:p14="http://schemas.microsoft.com/office/powerpoint/2010/main" xmlns="" val="7480479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戊戌变法期间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湖南《湘报》发表了《醒世歌》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若把地球来参详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中国并不在中央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地球本是浑圆物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谁是中央谁四旁。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这首诗歌所表达的主要思想是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提倡维新变法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鼓励人们向西方学习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宣传科学救国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劝导国人放弃天朝观念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中国人大都认为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天圆地方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中国处于世界的中心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是天朝上国。鸦片战争惊醒了中国人的迷梦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先进的中国人开始了解世界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摒弃天朝上国观念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开始学习西方。本题材料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中国并不在中央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就是要劝导中国人放弃天朝上国观念。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76256" y="2204864"/>
            <a:ext cx="359637" cy="361175"/>
          </a:xfrm>
          <a:prstGeom prst="rect">
            <a:avLst/>
          </a:prstGeom>
        </p:spPr>
      </p:pic>
    </p:spTree>
    <p:extLst>
      <p:ext uri="{BB962C8B-B14F-4D97-AF65-F5344CB8AC3E}">
        <p14:creationId xmlns:p14="http://schemas.microsoft.com/office/powerpoint/2010/main" xmlns="" val="19204109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《光绪朝东华录》载清末颁布的一份懿旨称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嗣后乡试会试及岁考科考等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悉照旧制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仍以四书文试帖经文策问等项分别考试。经济特科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易滋流弊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并着即行停罢。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与这一懿旨的颁布有直接关系的历史事件是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百日维新</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戊戌政变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清末新政</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预备立宪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百日维新期间采取了废八股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改试策论等政策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时期于</a:t>
            </a:r>
            <a:r>
              <a:rPr lang="en-US" altLang="zh-CN" sz="2200">
                <a:solidFill>
                  <a:srgbClr val="000000"/>
                </a:solidFill>
                <a:latin typeface="Times New Roman" panose="02020603050405020304" pitchFamily="18" charset="0"/>
                <a:cs typeface="Times New Roman" panose="02020603050405020304" pitchFamily="18" charset="0"/>
              </a:rPr>
              <a:t>1905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年废除了科举制</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预备立宪是清政府的一个骗局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也和科举制无关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项错误。从题干看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某事件之后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科举考试得到恢复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经济特科被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此事件应指戊戌政变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戊戌政变后各项新政措施中除京师大学堂被保留外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其他全部被废除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故本题选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228184" y="2420888"/>
            <a:ext cx="359637" cy="361175"/>
          </a:xfrm>
          <a:prstGeom prst="rect">
            <a:avLst/>
          </a:prstGeom>
        </p:spPr>
      </p:pic>
    </p:spTree>
    <p:extLst>
      <p:ext uri="{BB962C8B-B14F-4D97-AF65-F5344CB8AC3E}">
        <p14:creationId xmlns:p14="http://schemas.microsoft.com/office/powerpoint/2010/main" xmlns="" val="30023764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许多与西学相关的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来自中国。而在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大量与西学相关的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如劳动、方针、政策、理论等迅速传入中国。出现这一变化的决定性因素是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中国留学日本人数增多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中国在甲午战争中战败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日本明治维新成效显著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日本先于中国接触西学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由来自中国到传入中国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出现这一变化的决定性因素是这一时期日本明治维新的成功为亚洲邻国提供了启迪和经验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决定性因素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项说法本身错误。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2843808" y="2348880"/>
            <a:ext cx="359637" cy="361175"/>
          </a:xfrm>
          <a:prstGeom prst="rect">
            <a:avLst/>
          </a:prstGeom>
        </p:spPr>
      </p:pic>
    </p:spTree>
    <p:extLst>
      <p:ext uri="{BB962C8B-B14F-4D97-AF65-F5344CB8AC3E}">
        <p14:creationId xmlns:p14="http://schemas.microsoft.com/office/powerpoint/2010/main" xmlns="" val="16739917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,7,3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顽固派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其貌则孔也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其心则夷也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的指责主要针对下列哪位人物的思想主张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魏源</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李鸿章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康有为</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孙中山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其貌则孔也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其心则夷也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反映的是把西方的政治学说和儒家思想相结合宣传维新变法观点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项。魏源及李鸿章均主张维护清朝统治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两项。孙中山是革命家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宣扬资产阶级革命思想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76256" y="2420888"/>
            <a:ext cx="359637" cy="361175"/>
          </a:xfrm>
          <a:prstGeom prst="rect">
            <a:avLst/>
          </a:prstGeom>
        </p:spPr>
      </p:pic>
    </p:spTree>
    <p:extLst>
      <p:ext uri="{BB962C8B-B14F-4D97-AF65-F5344CB8AC3E}">
        <p14:creationId xmlns:p14="http://schemas.microsoft.com/office/powerpoint/2010/main" xmlns="" val="17340388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近代重庆总商会会所楹联曰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登高一呼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直召唤四百兆同胞共兴商战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纵目环球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好凭此数千年创局力挽利权。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该楹联所反映的主张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最早提出的是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洋务派</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早期维新派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康梁维新派</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民主革命派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题干材料的主体含义是号召商战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与列强争夺利权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振兴民族工商业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这是早期维新派的主张。洋务派主张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师夷长技以自强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维新派主张君主立宪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革命派主张推翻帝制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372200" y="2636912"/>
            <a:ext cx="359637" cy="361175"/>
          </a:xfrm>
          <a:prstGeom prst="rect">
            <a:avLst/>
          </a:prstGeom>
        </p:spPr>
      </p:pic>
    </p:spTree>
    <p:extLst>
      <p:ext uri="{BB962C8B-B14F-4D97-AF65-F5344CB8AC3E}">
        <p14:creationId xmlns:p14="http://schemas.microsoft.com/office/powerpoint/2010/main" xmlns="" val="29089493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,13,19</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今日中国不变法则必亡是已</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然则救之之道当何如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痛除八股而大讲西学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约而论之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西洋今日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业无论兵、农、工、商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治无论家、国、天下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一事焉不资于学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公等从事西学之后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平心察理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然后知中国从来政教之少是而多非。即吾圣人之精意微言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亦必既通西学之后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以归求反观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而后有以窥其精微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而服其为不可易也。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严复《救亡决论》</a:t>
            </a:r>
            <a:r>
              <a:rPr lang="en-US" altLang="zh-CN" sz="220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不佞垂老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亲见七年之民国与欧罗巴四年亘古未有之血战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觉彼族三百年之进化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利己杀人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寡廉鲜耻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八个字。回观孔孟之道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真量同天地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泽被寰区。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严复《与熊纯如书》</a:t>
            </a:r>
            <a:r>
              <a:rPr lang="en-US" altLang="zh-CN" sz="2200">
                <a:solidFill>
                  <a:srgbClr val="000000"/>
                </a:solidFill>
                <a:latin typeface="Times New Roman" panose="02020603050405020304" pitchFamily="18" charset="0"/>
                <a:cs typeface="Times New Roman" panose="02020603050405020304" pitchFamily="18" charset="0"/>
              </a:rPr>
              <a:t>(1918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8399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)1821~1850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清代史籍著述出现重大变化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由校勘古籍转向研究本朝掌故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寻求经世之道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随着边患加剧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着意边疆地理研究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伴随西方殖民者东来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重视研究外国史地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译介西方书刊。这种变化主要反映了人们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关注社会现实及世界形势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改变了传统治史方法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转向对本朝边疆史地研究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挣脱了文字狱的枷锁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本题考查向西方学习新思潮的形成。材料信息反映了清代史籍著述研究重点的变化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其方向是关注本朝和边疆地理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重视研究外国史地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译介西方书刊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材料说的是研究重点的变化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而不是研究方法的变化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项仅反映了题干部分信息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文字狱主要是清朝前期的文化专制现象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436096" y="2204864"/>
            <a:ext cx="359637" cy="361175"/>
          </a:xfrm>
          <a:prstGeom prst="rect">
            <a:avLst/>
          </a:prstGeom>
        </p:spPr>
      </p:pic>
    </p:spTree>
    <p:extLst>
      <p:ext uri="{BB962C8B-B14F-4D97-AF65-F5344CB8AC3E}">
        <p14:creationId xmlns:p14="http://schemas.microsoft.com/office/powerpoint/2010/main" xmlns="" val="36803989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分析严复对于中西文化的前后不同态度及其原因。</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分析材料二中严复对于中国传统文化的态度是否符合当时的思想潮流。</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就世界观和基本的价值观而言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严复是一个西方文明的十足的崇拜者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这导致他对中国的传统进行无情的批判</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笼统地把当时全部儒家学派都视为思想的废物而不屑一顾</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医治中国的弊病只能利用西方的思想和价值观。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费正清等编《剑桥中国晚清史》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结合材料一、二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分析材料三中对严复的评价是否准确并说明理由。</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综上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结合当今时代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你认为应该如何看待中国传统文化。</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13122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材料一批判中国传统文化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肯定西方文化的学习价值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材料二否定西方文明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主张回归中国传统文化。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维新变法时期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认为中国传统文化不足以救亡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主张向西方学习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进行变法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新文化运动时期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对社会现状不满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一战又使其对西方文明失望。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与当时的思想主流不符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新文化运动时期全面向西方学习成为时代潮流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马克思主义在中国传播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以俄为师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成为新的救亡选择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严复的态度相对保守。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不准确。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维新变法时期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严复对中国传统文化并未全面否定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严复反思西方文明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对传统文化有更多的肯定。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中国传统文化既有精华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也有糟粕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既要继承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也要反思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要增强文化自信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对于传统文化如何扬弃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既要放到具体时空予以具体分析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也要在一个长时段内加以总体评判。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74619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54176"/>
            <a:ext cx="8128000" cy="6154442"/>
          </a:xfrm>
          <a:prstGeom prst="rect">
            <a:avLst/>
          </a:prstGeom>
        </p:spPr>
        <p:txBody>
          <a:bodyPr>
            <a:spAutoFit/>
          </a:bodyPr>
          <a:lstStyle/>
          <a:p>
            <a:pPr>
              <a:lnSpc>
                <a:spcPts val="27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本题考查严复对中西方文化的态度。第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问从材料一中的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痛除八股而大讲西学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只做到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利己杀人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寡廉鲜耻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回观孔孟之道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真量同天地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泽被寰区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可知严复对中西文化的态度从批判中国传统文化、肯定西方文化发展到否定西方文明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主张回归中国传统文化。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则应结合两则材料的时间及东西方文化的处境来思考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如前者处于维新变法时期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需要向西方学习来救亡图存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后者处于新文化运动时期和第一次世界大战结束后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此时一方面对北洋军阀的腐朽统治不满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另一方面对西方文明引发第一次世界大战进行反思。第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新文化运动时期中国的思想潮流是通过学习西方的民主与科学或传播马克思主义来救亡图存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严复却主张文化复古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故推知严复的态度不符合当时的思想潮流。第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问根据材料一、二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可知材料三中费正清认为严复是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十足的西方文化的崇拜者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的评价不准确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从材料一中的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中国从来政教之少是而多非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可知严复在维新时期不是完全否定中国传统文化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从材料二中可知严复反思西方文明和肯定中国传统文化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在此基础上不难说明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问可从历史地看待、辩证地看待或批判继承等角度来作答。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77630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,31,10</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瓜分危机加速了这场已经积蓄了十年动力的运动的到来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a:solidFill>
                  <a:srgbClr val="000000"/>
                </a:solidFill>
                <a:latin typeface="Times New Roman" panose="02020603050405020304" pitchFamily="18" charset="0"/>
                <a:cs typeface="Times New Roman" panose="02020603050405020304" pitchFamily="18" charset="0"/>
              </a:rPr>
              <a:t>1885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年中国在中法战争失败后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有限现代化的弱点已很明显</a:t>
            </a:r>
            <a:r>
              <a:rPr lang="en-US" altLang="zh-CN" sz="2200">
                <a:solidFill>
                  <a:srgbClr val="000000"/>
                </a:solidFill>
                <a:latin typeface="Times New Roman" panose="02020603050405020304" pitchFamily="18" charset="0"/>
                <a:cs typeface="Times New Roman" panose="02020603050405020304" pitchFamily="18" charset="0"/>
              </a:rPr>
              <a:t>,1894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年的那场大败更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成中国之巨祸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无可否认地证明了洋务运动的失败。学者、官员甚至是皇帝和皇太后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都认为需要一场更彻底的变革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尽管他们对变革的性质、范围和领导权的问题存有分歧。中国思想界认识到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只有一场激进的改革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甚或革命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才可拯救中国。进步人士倡导体制重组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激进人士则主张革命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以中华民国代替清王朝。在战后中国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政治运动主要由这两股潮流构成。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据徐中约《中国近代史》等整理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500411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797183"/>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戊戌政变之后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百日维新作为一场政治运动失败了。但作为一场思想文化运动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新学家们带来的解放作用远不是西太后发动的政变所能剿洗干净的。从这时候起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第一批具有近代意义的知识分子已经出现。这些人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或脱胎于洋务运动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或惊醒于民族危机。他们处多灾多难之世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怀忧国忧时之思</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成为最自觉的承担时代使命的社会力量。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陈旭麓《近代中国社会的新陈代谢》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阅读材料一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成中国之巨祸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的历史事件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激进的改革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思想产生于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世纪末的历史动因。</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试论维新变法思想的历史作用。</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甲午中日战争。动因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洋务运动失败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半殖民地半封建化程度大大加深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民族危机加剧。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启蒙。直接动员和指导了维新变法运动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客观上有利于资产阶级革命思想的传播。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87736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wipe(down)">
                                      <p:cBhvr>
                                        <p:cTn id="1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问第一小问历史事件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a:t>
            </a:r>
            <a:r>
              <a:rPr lang="en-US" altLang="zh-CN" sz="2200">
                <a:solidFill>
                  <a:srgbClr val="000000"/>
                </a:solidFill>
                <a:latin typeface="Times New Roman" panose="02020603050405020304" pitchFamily="18" charset="0"/>
                <a:cs typeface="Times New Roman" panose="02020603050405020304" pitchFamily="18" charset="0"/>
              </a:rPr>
              <a:t>“1894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年的那场大败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可知指甲午中日战争中国战败。第二小问动因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激进的改革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思想是康梁维新思想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产生的历史动因包括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甲午中日战争中国战败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中国半殖民地半封建化程度大大加深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洋务运动的失败表明不变革政治制度不能实现救亡图存。第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问维新变法思想直接动员和指导了维新变法运动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新学家们带来的解放作用远不是西太后发动的政变所能剿洗干净的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说明变法运动客观上有利于资产阶级革命思想的传播。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52393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近代中国接触的西洋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除了强大的武力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尚有别具一格的政治组织、经济力量、高度文化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一旦彼此短兵相接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中国的藩篱为之突破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立国基础为之震撼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旷古未有的变局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应付的困难就从此开始了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但前途放大光明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得大幸福的希望亦即寄托在这个大变化上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摘编自吕思勉《中国通史》等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围绕材料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结合中国近代史的具体史实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并就所拟论题进行阐述。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明确写出论题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阐述须史论结合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55386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近代中国有志之士的不断追求与探索。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近代中国由于长期闭关锁国而落后于世界发展大势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东西方的列强竞相侵略中国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在深重的民族危机面前先进的中国人前赴后继不断地探索救国之路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由军事而政治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由政治而思想文化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探索的主体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由资产阶级而至无产阶级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最终走上了光明之路。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明清之际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中国衰落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西学东渐之势渐强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鸦片战争迫使中国人开始主动向西方学习军事技术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中体西用成为主流。但后来的一系列中外战争的失败使先进的中国人再次觉醒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进而掀起了戊戌变法、辛亥革命等资产阶级运动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不仅学习西方的军事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更重要的是学习西方的政治制度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但由于中国的特殊国情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中国的民族资产阶级力量弱小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无法完成民主革命的任务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最终历史选择了无产阶级来完成民主革命任务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从而走上了社会主义的道路。</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79157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本题属于开放性试题。要求根据所给材料自拟题目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并就题目进行阐述。题干材料反映了近代中国面对西方侵略发生了急剧变化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一方面中国面临西方资本主义列强的侵略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民族危机深重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另一方面这也给中国带来了发展的机遇。可根据自己对这一时期中国时代特征的理解和认识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任选其中一个方面或另选其他方面进行拟题和阐述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只要论题明确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逻辑严密即可。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45835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764704"/>
            <a:ext cx="8128000" cy="154965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,28,20</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中国文化教育领域发生了重大变化。阅读材料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1902~1904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年译书统计简表。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表</a:t>
            </a:r>
            <a:r>
              <a:rPr lang="en-US" altLang="zh-CN" sz="2200">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650789271"/>
              </p:ext>
            </p:extLst>
          </p:nvPr>
        </p:nvGraphicFramePr>
        <p:xfrm>
          <a:off x="508000" y="2240898"/>
          <a:ext cx="8128000" cy="4478018"/>
        </p:xfrm>
        <a:graphic>
          <a:graphicData uri="http://schemas.openxmlformats.org/presentationml/2006/ole">
            <p:oleObj spid="_x0000_s6148" name="文档" r:id="rId5" imgW="3895491" imgH="2145677" progId="Word.Document.12">
              <p:embed/>
            </p:oleObj>
          </a:graphicData>
        </a:graphic>
      </p:graphicFrame>
      <p:sp>
        <p:nvSpPr>
          <p:cNvPr id="6" name="矩形 5"/>
          <p:cNvSpPr>
            <a:spLocks noChangeAspect="1"/>
          </p:cNvSpPr>
          <p:nvPr/>
        </p:nvSpPr>
        <p:spPr>
          <a:xfrm>
            <a:off x="3131840" y="6232894"/>
            <a:ext cx="5333511" cy="498598"/>
          </a:xfrm>
          <a:prstGeom prst="rect">
            <a:avLst/>
          </a:prstGeom>
        </p:spPr>
        <p:txBody>
          <a:bodyPr wrap="none">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据左玉河</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《从四部之学到七科之学》</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82387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鸦片战争期间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魏源批评当时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御诸内河不若御诸海口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御诸海口不若御诸外洋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的海防思想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守外洋不如守海口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守海口不如守内河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。魏源的主张反映了这一时期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海禁思想被远洋开拓思想所取代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洋务派开始着手海防建设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有识之士主张学习西方海防模式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清朝海军实力远逊于列强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材料中体现了魏源的思想以内河防守为主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魏源是地主阶级抵抗派的代表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不属于洋务派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材料体现的是魏源批评当时御诸外洋的主张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并未体现学习西方海防模式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魏源之所以主张以内河防守为主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是因为近代清朝海军力量较弱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99592" y="2204864"/>
            <a:ext cx="359637" cy="361175"/>
          </a:xfrm>
          <a:prstGeom prst="rect">
            <a:avLst/>
          </a:prstGeom>
        </p:spPr>
      </p:pic>
    </p:spTree>
    <p:extLst>
      <p:ext uri="{BB962C8B-B14F-4D97-AF65-F5344CB8AC3E}">
        <p14:creationId xmlns:p14="http://schemas.microsoft.com/office/powerpoint/2010/main" xmlns="" val="18705410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34764"/>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为京师大学堂专业设置简表。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表</a:t>
            </a:r>
            <a:r>
              <a:rPr lang="en-US" altLang="zh-CN" sz="2200" smtClean="0">
                <a:solidFill>
                  <a:srgbClr val="000000"/>
                </a:solidFill>
                <a:latin typeface="Times New Roman" panose="02020603050405020304" pitchFamily="18" charset="0"/>
                <a:cs typeface="Times New Roman" panose="02020603050405020304" pitchFamily="18" charset="0"/>
              </a:rPr>
              <a:t>2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843250662"/>
              </p:ext>
            </p:extLst>
          </p:nvPr>
        </p:nvGraphicFramePr>
        <p:xfrm>
          <a:off x="508000" y="1717001"/>
          <a:ext cx="8128000" cy="4010075"/>
        </p:xfrm>
        <a:graphic>
          <a:graphicData uri="http://schemas.openxmlformats.org/presentationml/2006/ole">
            <p:oleObj spid="_x0000_s7172" name="文档" r:id="rId5" imgW="3947694" imgH="1947670" progId="Word.Document.12">
              <p:embed/>
            </p:oleObj>
          </a:graphicData>
        </a:graphic>
      </p:graphicFrame>
      <p:sp>
        <p:nvSpPr>
          <p:cNvPr id="6" name="矩形 5"/>
          <p:cNvSpPr>
            <a:spLocks noChangeAspect="1"/>
          </p:cNvSpPr>
          <p:nvPr/>
        </p:nvSpPr>
        <p:spPr>
          <a:xfrm>
            <a:off x="4148874" y="5306666"/>
            <a:ext cx="4487126" cy="498598"/>
          </a:xfrm>
          <a:prstGeom prst="rect">
            <a:avLst/>
          </a:prstGeom>
        </p:spPr>
        <p:txBody>
          <a:bodyPr wrap="none">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a:t>
            </a:r>
            <a:r>
              <a:rPr lang="en-US" altLang="zh-CN" sz="2200">
                <a:solidFill>
                  <a:srgbClr val="000000"/>
                </a:solidFill>
                <a:latin typeface="Times New Roman" panose="02020603050405020304" pitchFamily="18" charset="0"/>
                <a:cs typeface="Times New Roman" panose="02020603050405020304" pitchFamily="18" charset="0"/>
              </a:rPr>
              <a:t>1904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《奏定大学堂章程》</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84877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说明这一阶段译书活动的主要特点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并分析其形成原因。</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据表</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说明京师大学堂的专业与课程设置如何体现了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的办学思想。试从经济和政治两个方面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分析其对中国现代化的影响。</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基于以上分析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概括指出文化教育与社会发展的关系。</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地域上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重视翻译日本相关著作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重视翻译人文社会科学著作。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甲午战争失败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促使中国先进知识分子转向日本寻找救亡的道路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洋务运动破产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让一部分先进知识分子认识到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仅仅引进西方自然科学和应用科学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不可能使中国真正走上富强的道路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转而重点关注西方人文社会科学知识。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若从清末新政角度作答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言之有理可酌情给分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560287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wipe(down)">
                                      <p:cBhvr>
                                        <p:cTn id="1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799225"/>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经学大义等课程列为预科基础课程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大学阶段设置经学科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设置工科、格致等科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学习近代化学、物理、电气等自然科学和应用科学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从推动中国经济现代化发展角度作答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言之有理即可得分。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政治上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以经学维护清政府的统治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不利于政治民主化的发展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培养了一大批具有新思想的知识分子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推动了中国政治民主化进程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任一角度作答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言之有理即可得分。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文化教育既是一定社会发展的产物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又对社会发展产生重要影响。</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问依据表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说明这一阶段的译书特点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原因结合这一时期中国的时代特征回答即可。第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问由表</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内容分析专业课程设置如何体现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的办学思想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然后从政治、经济两个方面分析京师大学堂对中国近代化的影响。第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问在前两问的基础上概括文化教育与社会政治经济发展的关系即可。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26146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4826"/>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三民主义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有报纸评论说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自从蒋介石抬出三民主义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大出风头以后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许多人都觉得主义是值钱的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于是乎孙传芳标榜三爱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爱国、爱民、爱敌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东三省有人主张三权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民权、国权、人权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。听说四川有些军人到处请教人替他们想个主义玩玩。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这种现象反映了当时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政治宣传促使各界思想趋同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标榜主义成为军阀自保的主要手段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民主思想已经成为社会潮流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各地军阀对三民主义理解存在差异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材料关键信息是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许多人都觉得主义是值钱的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中都包含有国、民、人权等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这说明民主思想成为社会潮流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各界思想有一定差异</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材料无法体现军阀自保</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各地军阀标榜的主义不是对三民主义的理解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283968" y="2780928"/>
            <a:ext cx="359637" cy="361175"/>
          </a:xfrm>
          <a:prstGeom prst="rect">
            <a:avLst/>
          </a:prstGeom>
        </p:spPr>
      </p:pic>
    </p:spTree>
    <p:extLst>
      <p:ext uri="{BB962C8B-B14F-4D97-AF65-F5344CB8AC3E}">
        <p14:creationId xmlns:p14="http://schemas.microsoft.com/office/powerpoint/2010/main" xmlns="" val="42308982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十月革命后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孙中山一面强调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以俄为师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一面强调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不可学俄人之焦头烂额也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。据此可知孙中山主张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借鉴代议制度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摒弃党国体制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发展私人资本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预防国家资本垄断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学习苏俄革命精神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不采用苏维埃制度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推动土地革命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耕者有其田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材料显示孙中山主张向俄国学习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摒弃党国体制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材料中没有提及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私人资本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以俄为师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不可学俄人之焦头烂额也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说明孙中山主张有选择地学习苏俄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耕者有其田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185485" y="2132856"/>
            <a:ext cx="359637" cy="361175"/>
          </a:xfrm>
          <a:prstGeom prst="rect">
            <a:avLst/>
          </a:prstGeom>
        </p:spPr>
      </p:pic>
    </p:spTree>
    <p:extLst>
      <p:ext uri="{BB962C8B-B14F-4D97-AF65-F5344CB8AC3E}">
        <p14:creationId xmlns:p14="http://schemas.microsoft.com/office/powerpoint/2010/main" xmlns="" val="16653873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4640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同盟会成立初期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现代文明国家最难解决者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即为社会问题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实较种族政治两大问题同一重要。我国虽因工商业尚未发达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而社会纠纷不多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但为未雨绸缪计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不可不杜渐防微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以谋人民全体之福利。欲解决社会问题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则平均地权之方法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乃实行之第一步。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中国工商业不发达难以实现民生主义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民族民主革命比实现民生主义更重要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民生主义的目标是为人民全体谋福利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实现民生主义先要废除封建土地制度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中国工商业不发达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社会纠纷不多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但需要未雨绸缪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这表明要实行民生主义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实较种族政治两大问题同一重要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可知民族革命与民生主义同样重要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项说法题干材料无从体现。从材料看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平均地权主要是为人民全体谋幸福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156176" y="2780928"/>
            <a:ext cx="359637" cy="361175"/>
          </a:xfrm>
          <a:prstGeom prst="rect">
            <a:avLst/>
          </a:prstGeom>
        </p:spPr>
      </p:pic>
    </p:spTree>
    <p:extLst>
      <p:ext uri="{BB962C8B-B14F-4D97-AF65-F5344CB8AC3E}">
        <p14:creationId xmlns:p14="http://schemas.microsoft.com/office/powerpoint/2010/main" xmlns="" val="5146596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此后我国形势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应注重于西北。若俄国现在之革命政府能稳固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则我可于彼方图大发展也。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对这段话的正确理解是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已经确立三大政策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决定走俄国人的路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认为中国革命与世界革命存在关联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确定了日后国民革命的战略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题干反映出孙中山非常关注俄国十月革命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若俄国现在之革命政府能稳固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则我可于彼方图大发展也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可判定</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孙中山确立三大政策是在</a:t>
            </a:r>
            <a:r>
              <a:rPr lang="en-US" altLang="zh-CN" sz="2200">
                <a:solidFill>
                  <a:srgbClr val="000000"/>
                </a:solidFill>
                <a:latin typeface="Times New Roman" panose="02020603050405020304" pitchFamily="18" charset="0"/>
                <a:cs typeface="Times New Roman" panose="02020603050405020304" pitchFamily="18" charset="0"/>
              </a:rPr>
              <a:t>1924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项时间与题干不一致</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俄国人的路是社会主义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而孙中山代表的是资产阶级的利益</a:t>
            </a:r>
            <a:r>
              <a:rPr lang="en-US" altLang="zh-CN" sz="2200">
                <a:solidFill>
                  <a:srgbClr val="000000"/>
                </a:solidFill>
                <a:latin typeface="Times New Roman" panose="02020603050405020304" pitchFamily="18" charset="0"/>
                <a:cs typeface="Times New Roman" panose="02020603050405020304" pitchFamily="18" charset="0"/>
              </a:rPr>
              <a:t>;1918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年国共并没有实现第一次合作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372200" y="1988840"/>
            <a:ext cx="359637" cy="361175"/>
          </a:xfrm>
          <a:prstGeom prst="rect">
            <a:avLst/>
          </a:prstGeom>
        </p:spPr>
      </p:pic>
    </p:spTree>
    <p:extLst>
      <p:ext uri="{BB962C8B-B14F-4D97-AF65-F5344CB8AC3E}">
        <p14:creationId xmlns:p14="http://schemas.microsoft.com/office/powerpoint/2010/main" xmlns="" val="8209407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一百年前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孙中山提出的民族、民权、民生三大主义成为革命党人奋斗的纲领。以下论述能够体现民权主义思想的是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就算汉人为君主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也不能不革命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驱除鞑虏之后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光复我民族的国家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改良社会经济组织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核定天下地价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涤二百六十年之腥膻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复四千年之祖国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民权主义指的是创立民国。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两项都是民族主义的内容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项是民生主义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平均地权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555776" y="2564904"/>
            <a:ext cx="359637" cy="361175"/>
          </a:xfrm>
          <a:prstGeom prst="rect">
            <a:avLst/>
          </a:prstGeom>
        </p:spPr>
      </p:pic>
    </p:spTree>
    <p:extLst>
      <p:ext uri="{BB962C8B-B14F-4D97-AF65-F5344CB8AC3E}">
        <p14:creationId xmlns:p14="http://schemas.microsoft.com/office/powerpoint/2010/main" xmlns="" val="2894517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革命党人陈天华说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国家譬如一只船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皇帝是一个舵工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官府是船上的水手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百姓是出资本的东家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倘若舵工水手不能办事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东家一定要把这些舵工水手换了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另用一班人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才是道理。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这一言论体现的观念是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天赋人权</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主权在民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君民共主</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民贵君轻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如果皇帝不能为人民生存着想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官府不能为民办事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人民就有权推翻它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这实际上体现了启蒙运动中的主权在民思想。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660232" y="2996952"/>
            <a:ext cx="359637" cy="361175"/>
          </a:xfrm>
          <a:prstGeom prst="rect">
            <a:avLst/>
          </a:prstGeom>
        </p:spPr>
      </p:pic>
    </p:spTree>
    <p:extLst>
      <p:ext uri="{BB962C8B-B14F-4D97-AF65-F5344CB8AC3E}">
        <p14:creationId xmlns:p14="http://schemas.microsoft.com/office/powerpoint/2010/main" xmlns="" val="5241155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新文化运动及马克思主义在中国的传播</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)1915~1918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《新青年》中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等词出现频次大体相当</a:t>
            </a:r>
            <a:r>
              <a:rPr lang="en-US" altLang="zh-CN" sz="2200">
                <a:solidFill>
                  <a:srgbClr val="000000"/>
                </a:solidFill>
                <a:latin typeface="Times New Roman" panose="02020603050405020304" pitchFamily="18" charset="0"/>
                <a:cs typeface="Times New Roman" panose="02020603050405020304" pitchFamily="18" charset="0"/>
              </a:rPr>
              <a:t>;1919~1922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出现次数不到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1/10,</a:t>
            </a:r>
            <a:r>
              <a:rPr lang="zh-CN" altLang="zh-CN" sz="2200">
                <a:solidFill>
                  <a:srgbClr val="000000"/>
                </a:solidFill>
                <a:latin typeface="Times New Roman" panose="02020603050405020304" pitchFamily="18" charset="0"/>
                <a:cs typeface="Times New Roman" panose="02020603050405020304" pitchFamily="18" charset="0"/>
              </a:rPr>
              <a:t>不及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cs typeface="Times New Roman" panose="02020603050405020304" pitchFamily="18" charset="0"/>
              </a:rPr>
              <a:t>。这种变化可说明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新文化运动主流思想发生转变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国民革命运动受到民众普遍拥护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资本主义政体模式被知识界否定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中国社会主要矛盾发生改变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185485" y="3375412"/>
            <a:ext cx="359637" cy="361175"/>
          </a:xfrm>
          <a:prstGeom prst="rect">
            <a:avLst/>
          </a:prstGeom>
        </p:spPr>
      </p:pic>
    </p:spTree>
    <p:extLst>
      <p:ext uri="{BB962C8B-B14F-4D97-AF65-F5344CB8AC3E}">
        <p14:creationId xmlns:p14="http://schemas.microsoft.com/office/powerpoint/2010/main" xmlns="" val="1889850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《海国图志》中出现了一些外来词汇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参议院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里勃里先好司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众议院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勃列西领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等。结合所学判断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主要内容是介绍西方政治体制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对西方政治体制已有所涉及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提出中国要学习西方代议制度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为戊戌变法提供了理论基础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里勃里先好司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勃列西领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等词汇代表西方的代议制度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《海国图志》中涉及这些外来词汇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反映出它对西方政治体制已有所涉及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《海国图志》是当时介绍西方历史地理最翔实的专著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早期维新派最早提出学习西方代议制度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魏源属于地主阶级抵抗派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为戊戌变法提供了理论基础的是康梁维新思想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197602" y="1772816"/>
            <a:ext cx="359637" cy="361175"/>
          </a:xfrm>
          <a:prstGeom prst="rect">
            <a:avLst/>
          </a:prstGeom>
        </p:spPr>
      </p:pic>
    </p:spTree>
    <p:extLst>
      <p:ext uri="{BB962C8B-B14F-4D97-AF65-F5344CB8AC3E}">
        <p14:creationId xmlns:p14="http://schemas.microsoft.com/office/powerpoint/2010/main" xmlns="" val="18723422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本题考查新文化运动前后期主流思想的演变。题干材料中</a:t>
            </a:r>
            <a:r>
              <a:rPr lang="en-US" altLang="zh-CN" sz="2200">
                <a:solidFill>
                  <a:srgbClr val="000000"/>
                </a:solidFill>
                <a:latin typeface="Times New Roman" panose="02020603050405020304" pitchFamily="18" charset="0"/>
                <a:cs typeface="Times New Roman" panose="02020603050405020304" pitchFamily="18" charset="0"/>
              </a:rPr>
              <a:t>1915~1918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年属于新文化运动的前期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其主流思想为民主、科学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1919~1922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年为新文化运动的后期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其主流思想是马克思主义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马克思主义强调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暴力革命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无产阶级专政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两词的出现频率远远高于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项正确。国民革命运动发生于</a:t>
            </a:r>
            <a:r>
              <a:rPr lang="en-US" altLang="zh-CN" sz="2200">
                <a:solidFill>
                  <a:srgbClr val="000000"/>
                </a:solidFill>
                <a:latin typeface="Times New Roman" panose="02020603050405020304" pitchFamily="18" charset="0"/>
                <a:cs typeface="Times New Roman" panose="02020603050405020304" pitchFamily="18" charset="0"/>
              </a:rPr>
              <a:t>1924~1927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中国的资产阶级知识分子大多仍主张建立资本主义政体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;1915~1922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中国处于北洋军阀统治时期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社会主要矛盾没有发生变化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40137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陈独秀在《青年杂志》撰文称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个人之人格高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斯国家之人格亦高。个人之权巩固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斯国家之权亦巩固。而吾国自古相传之道德政治胥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陈独秀意在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主张国家至上</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批判封建伦理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反对西方民主</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传播马克思主义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本题考查陈独秀的思想观点。根据材料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可知陈独秀认为封建社会的儒家伦理道德压制中国人的人格发展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进而不利于国家巩固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因此批判的是儒家伦理道德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材料信息反映了陈独秀主张个人权利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反对国家至上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题干中陈独秀立论的基础就是西方民主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马克思主义传播是在</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年十月革命后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531489" y="2348880"/>
            <a:ext cx="359637" cy="361175"/>
          </a:xfrm>
          <a:prstGeom prst="rect">
            <a:avLst/>
          </a:prstGeom>
        </p:spPr>
      </p:pic>
    </p:spTree>
    <p:extLst>
      <p:ext uri="{BB962C8B-B14F-4D97-AF65-F5344CB8AC3E}">
        <p14:creationId xmlns:p14="http://schemas.microsoft.com/office/powerpoint/2010/main" xmlns="" val="5613770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628800"/>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年代中期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《新中华》载文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现在你随便拉住一个稍稍留心中国经济问题的人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问他中国经济性质如何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他就毫不犹豫地答复你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中国经济是半殖民地性半封建性经济。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这可以用来说明当时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知识界对中国社会性质的认识</a:t>
            </a:r>
            <a:r>
              <a:rPr lang="zh-CN" altLang="zh-CN" sz="2200" smtClean="0">
                <a:solidFill>
                  <a:srgbClr val="000000"/>
                </a:solidFill>
                <a:latin typeface="Times New Roman" panose="02020603050405020304" pitchFamily="18" charset="0"/>
                <a:cs typeface="Times New Roman" panose="02020603050405020304" pitchFamily="18" charset="0"/>
              </a:rPr>
              <a:t>相同</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zh-CN" altLang="zh-CN" sz="2200" smtClean="0">
                <a:solidFill>
                  <a:srgbClr val="000000"/>
                </a:solidFill>
                <a:latin typeface="Times New Roman" panose="02020603050405020304" pitchFamily="18" charset="0"/>
                <a:cs typeface="Times New Roman" panose="02020603050405020304" pitchFamily="18" charset="0"/>
              </a:rPr>
              <a:t>官僚资本主义在中国迅速膨胀</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经济理论问题引起民众的普遍关注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马克思主义思想方法得到</a:t>
            </a:r>
            <a:r>
              <a:rPr lang="zh-CN" altLang="zh-CN" sz="2200" smtClean="0">
                <a:solidFill>
                  <a:srgbClr val="000000"/>
                </a:solidFill>
                <a:latin typeface="Times New Roman" panose="02020603050405020304" pitchFamily="18" charset="0"/>
                <a:cs typeface="Times New Roman" panose="02020603050405020304" pitchFamily="18" charset="0"/>
              </a:rPr>
              <a:t>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220072" y="2929188"/>
            <a:ext cx="359637" cy="361175"/>
          </a:xfrm>
          <a:prstGeom prst="rect">
            <a:avLst/>
          </a:prstGeom>
        </p:spPr>
      </p:pic>
    </p:spTree>
    <p:extLst>
      <p:ext uri="{BB962C8B-B14F-4D97-AF65-F5344CB8AC3E}">
        <p14:creationId xmlns:p14="http://schemas.microsoft.com/office/powerpoint/2010/main" xmlns="" val="13698311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本题考查马克思主义的传播。本题的关键信息是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半殖民地性半封建性经济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这一对中国近代经济的定论是建立在马克思主义关于社会形态理论基础上的。</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年代这一经济定论得到广泛认可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说明当时马克思主义思想方法得到传播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当时中国知识界存在资产阶级与无产阶级的差异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所以不可能对中国社会性质有相同的认识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材料信息是对经济的定论分析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所以无法得出官僚资本主义在中国迅速膨胀的结论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材料中涉及的人群为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稍稍留心中国经济问题的人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并不能说明经济理论问题引起民众的普遍关注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80155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据革命老人吴玉章回忆</a:t>
            </a:r>
            <a:r>
              <a:rPr lang="en-US" altLang="zh-CN" sz="2200">
                <a:solidFill>
                  <a:srgbClr val="000000"/>
                </a:solidFill>
                <a:latin typeface="Times New Roman" panose="02020603050405020304" pitchFamily="18" charset="0"/>
                <a:cs typeface="Times New Roman" panose="02020603050405020304" pitchFamily="18" charset="0"/>
              </a:rPr>
              <a:t>,1903</a:t>
            </a:r>
            <a:r>
              <a:rPr lang="zh-CN" altLang="zh-CN" sz="2200">
                <a:solidFill>
                  <a:srgbClr val="000000"/>
                </a:solidFill>
                <a:latin typeface="Times New Roman" panose="02020603050405020304" pitchFamily="18" charset="0"/>
                <a:cs typeface="Times New Roman" panose="02020603050405020304" pitchFamily="18" charset="0"/>
              </a:rPr>
              <a:t>年他在日本曾读过宣传社会主义的书籍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感到这种学说很新鲜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不过那时候一面在学校紧张地学习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一面着重从事革命的实际活动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对这种学说也没有进行深入的研究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就放过去了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社会主义理论尚未成熟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社会主义制度已成为青年追求目标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中国革命理论已经形成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先进理论付诸实践要适应时代要求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236296" y="3206672"/>
            <a:ext cx="359637" cy="361175"/>
          </a:xfrm>
          <a:prstGeom prst="rect">
            <a:avLst/>
          </a:prstGeom>
        </p:spPr>
      </p:pic>
    </p:spTree>
    <p:extLst>
      <p:ext uri="{BB962C8B-B14F-4D97-AF65-F5344CB8AC3E}">
        <p14:creationId xmlns:p14="http://schemas.microsoft.com/office/powerpoint/2010/main" xmlns="" val="42539653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本题考查社会主义理论传播的条件。从材料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对这种学说也没有进行深入的研究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就放过去了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可以看出在清末已经有中国人接触到社会主义理论了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但是因为革命派当时的主要任务是推翻清王朝的统治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因此并未对社会主义学说进行深入的研究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说明先进理论付诸实践要适应时代的需要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项正确。材料只是说明吴玉章在</a:t>
            </a:r>
            <a:r>
              <a:rPr lang="en-US" altLang="zh-CN" sz="2200">
                <a:solidFill>
                  <a:srgbClr val="000000"/>
                </a:solidFill>
                <a:latin typeface="Times New Roman" panose="02020603050405020304" pitchFamily="18" charset="0"/>
                <a:cs typeface="Times New Roman" panose="02020603050405020304" pitchFamily="18" charset="0"/>
              </a:rPr>
              <a:t>1903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年曾经接触过社会主义理论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无法看出社会主义理论是否成熟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对这种学说也没有进行深入的研究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就放过去了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说明社会主义制度在当时并非青年的追求目标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项错误。材料没有涉及中国革命理论的相关内容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44082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有学者研究新文化运动时注意到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陈独秀创办《新青年》时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以为可以轰动一时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但是第一年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并不如所想象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销行无多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每期仅印一千份。</a:t>
            </a:r>
            <a:r>
              <a:rPr lang="en-US" altLang="zh-CN" sz="2200">
                <a:solidFill>
                  <a:srgbClr val="000000"/>
                </a:solidFill>
                <a:latin typeface="Times New Roman" panose="02020603050405020304" pitchFamily="18" charset="0"/>
                <a:cs typeface="Times New Roman" panose="02020603050405020304" pitchFamily="18" charset="0"/>
              </a:rPr>
              <a:t> 1917</a:t>
            </a:r>
            <a:r>
              <a:rPr lang="zh-CN" altLang="zh-CN" sz="2200">
                <a:solidFill>
                  <a:srgbClr val="000000"/>
                </a:solidFill>
                <a:latin typeface="Times New Roman" panose="02020603050405020304" pitchFamily="18" charset="0"/>
                <a:cs typeface="Times New Roman" panose="02020603050405020304" pitchFamily="18" charset="0"/>
              </a:rPr>
              <a:t>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为数渐增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日后达一万五六千份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大专学校及中学学生争先购阅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才算真正轰动一时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这种状况与其反对旧道德的言论固然有关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但更与引起青年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新鲜的趣味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因素直接关联。这种因素是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自强求富</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实业救国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民主共和</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文学革命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自强求富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是洋务运动的口号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实业救国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是中国民族资产阶级提出的口号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提倡发展实业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与新文化运动时期主要关注思想不符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民主共和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是资产阶级革命派的口号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新文化运动中提倡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主张以白话文代替文言文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引起了当时青年人的兴趣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716016" y="2996952"/>
            <a:ext cx="359637" cy="361175"/>
          </a:xfrm>
          <a:prstGeom prst="rect">
            <a:avLst/>
          </a:prstGeom>
        </p:spPr>
      </p:pic>
    </p:spTree>
    <p:extLst>
      <p:ext uri="{BB962C8B-B14F-4D97-AF65-F5344CB8AC3E}">
        <p14:creationId xmlns:p14="http://schemas.microsoft.com/office/powerpoint/2010/main" xmlns="" val="35512980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一些人撰文批评工读互助等社会改良活动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零零碎碎的救济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无补大局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主张对社会进行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根本改造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走进工厂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深入工人群众。这表明当时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民主与科学观念广泛</a:t>
            </a:r>
            <a:r>
              <a:rPr lang="zh-CN" altLang="zh-CN" sz="2200" smtClean="0">
                <a:solidFill>
                  <a:srgbClr val="000000"/>
                </a:solidFill>
                <a:latin typeface="Times New Roman" panose="02020603050405020304" pitchFamily="18" charset="0"/>
                <a:cs typeface="Times New Roman" panose="02020603050405020304" pitchFamily="18" charset="0"/>
              </a:rPr>
              <a:t>传播</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实业救国运动如火如荼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马克思主义影响日益</a:t>
            </a:r>
            <a:r>
              <a:rPr lang="zh-CN" altLang="zh-CN" sz="2200" smtClean="0">
                <a:solidFill>
                  <a:srgbClr val="000000"/>
                </a:solidFill>
                <a:latin typeface="Times New Roman" panose="02020603050405020304" pitchFamily="18" charset="0"/>
                <a:cs typeface="Times New Roman" panose="02020603050405020304" pitchFamily="18" charset="0"/>
              </a:rPr>
              <a:t>增强</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批判传统礼教成为共识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马克思主义是中国共产党、中国革命和中国社会主义现代化建设的指导思想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影响甚巨。</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年是马克思诞辰</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试题中出现马克思主义最初在中国传播的内容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对在学生中牢固树立马克思主义观不仅必要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而且很有意义。根据题干中的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深入工人群众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并结合时间</a:t>
            </a:r>
            <a:r>
              <a:rPr lang="en-US" altLang="zh-CN" sz="2200">
                <a:solidFill>
                  <a:srgbClr val="000000"/>
                </a:solidFill>
                <a:latin typeface="Times New Roman" panose="02020603050405020304" pitchFamily="18" charset="0"/>
                <a:cs typeface="Times New Roman" panose="02020603050405020304" pitchFamily="18" charset="0"/>
              </a:rPr>
              <a:t>“1920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可知题干中的人物主张将马克思主义与工人运动相结合以彻底改造中国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项正确。民主与科学观念是新文化运动前期主要宣扬的内容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实业救国是指通过发展民族工业来挽救民族危亡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题干中没有涉及对传统礼教的态度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092280" y="1628800"/>
            <a:ext cx="359637" cy="361175"/>
          </a:xfrm>
          <a:prstGeom prst="rect">
            <a:avLst/>
          </a:prstGeom>
        </p:spPr>
      </p:pic>
    </p:spTree>
    <p:extLst>
      <p:ext uri="{BB962C8B-B14F-4D97-AF65-F5344CB8AC3E}">
        <p14:creationId xmlns:p14="http://schemas.microsoft.com/office/powerpoint/2010/main" xmlns="" val="2555020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,9,3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《新青年》发表了陈独秀在上海船务、栈房工界联合会的演讲。该演讲称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世界劳动者的觉悟计分两步。第一步觉悟是要求待遇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第二步觉悟是要求管理权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要求做工的劳力者管理政治、军事、产业。这表明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此时马克思主义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正在与中国工人运动相</a:t>
            </a:r>
            <a:r>
              <a:rPr lang="zh-CN" altLang="zh-CN" sz="2200" smtClean="0">
                <a:solidFill>
                  <a:srgbClr val="000000"/>
                </a:solidFill>
                <a:latin typeface="Times New Roman" panose="02020603050405020304" pitchFamily="18" charset="0"/>
                <a:cs typeface="Times New Roman" panose="02020603050405020304" pitchFamily="18" charset="0"/>
              </a:rPr>
              <a:t>结合</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已成为中国共产党指导思想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解决了中国革命的道路</a:t>
            </a:r>
            <a:r>
              <a:rPr lang="zh-CN" altLang="zh-CN" sz="2200" smtClean="0">
                <a:solidFill>
                  <a:srgbClr val="000000"/>
                </a:solidFill>
                <a:latin typeface="Times New Roman" panose="02020603050405020304" pitchFamily="18" charset="0"/>
                <a:cs typeface="Times New Roman" panose="02020603050405020304" pitchFamily="18" charset="0"/>
              </a:rPr>
              <a:t>问题</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完成了中国化的第一次飞跃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本题考查马克思主义在近代中国的传播。从题干中陈独秀的演讲内容可看出陈独秀特别强调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劳动者的觉悟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由此可知此时马克思主义的传播注重与工人运动的结合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项正确。马克思主义成为中国共产党的指导思想是在</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年的中共一大上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中国革命道路问题的解决是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工农武装割据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思想的提出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马克思主义完成中国化的第一次飞跃是毛泽东思想的形成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185485" y="2564904"/>
            <a:ext cx="359637" cy="361175"/>
          </a:xfrm>
          <a:prstGeom prst="rect">
            <a:avLst/>
          </a:prstGeom>
        </p:spPr>
      </p:pic>
    </p:spTree>
    <p:extLst>
      <p:ext uri="{BB962C8B-B14F-4D97-AF65-F5344CB8AC3E}">
        <p14:creationId xmlns:p14="http://schemas.microsoft.com/office/powerpoint/2010/main" xmlns="" val="32335036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进步报刊《每周评论》提出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真正的解放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不是央求人家网开一面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是要靠自己的努力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把他打破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从黑暗的牢狱中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打出一道光明来。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同时期的《南开日刊》宣称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只要有干涉政治的决心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不怕政府不顺从民意。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知识阶层具有参与政府管理的意识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广大民众开始拥有决定国家政策的权力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进步知识分子对社会变革方式有了新认识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马克思主义在中国得到广泛深入的传播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由材料无法看出参与政府管理的意识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项出现在五四运动之后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中国知识分子对马克思主义的认识处在初级阶段。故选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391378" y="2780928"/>
            <a:ext cx="359637" cy="361175"/>
          </a:xfrm>
          <a:prstGeom prst="rect">
            <a:avLst/>
          </a:prstGeom>
        </p:spPr>
      </p:pic>
    </p:spTree>
    <p:extLst>
      <p:ext uri="{BB962C8B-B14F-4D97-AF65-F5344CB8AC3E}">
        <p14:creationId xmlns:p14="http://schemas.microsoft.com/office/powerpoint/2010/main" xmlns="" val="4045194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清廷兵部左侍郎王茂荫进呈咸丰皇帝一书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其书版在京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如蒙皇上许有可采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请饬重为刊印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使亲王大臣家置一编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并令宗室八旗以是教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以是学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以知夷难御而非竟无法可御。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此书很快进入清朝最高决策层的视野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所提出的主张在洋务运动中付诸实践。该书最有可能是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《四洲志》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《海国图志》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《天演论》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《资政新篇》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并令宗室八旗以是教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以是学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以知夷难御而非竟无法可御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可知要求学习西方科技抵御西方侵略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在洋务运动前提出学习西方科技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以抵御西方侵略的是《海国图志》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436096" y="2852936"/>
            <a:ext cx="359637" cy="361175"/>
          </a:xfrm>
          <a:prstGeom prst="rect">
            <a:avLst/>
          </a:prstGeom>
        </p:spPr>
      </p:pic>
    </p:spTree>
    <p:extLst>
      <p:ext uri="{BB962C8B-B14F-4D97-AF65-F5344CB8AC3E}">
        <p14:creationId xmlns:p14="http://schemas.microsoft.com/office/powerpoint/2010/main" xmlns="" val="22836675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张三李四是同时人。张三记了古典来做古文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李四又记了古典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去读张三做的古文。我想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古典是古人的时事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要晓得那时的事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所以免不了翻着古典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现在两位既然同时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何妨老实说出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一目了然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。该学者旨在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强调科学地看待读经问题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提倡使用白话文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纠正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文学革命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的形式主义偏向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既反对白话文也反对文言文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材料反对同时代的人之间使用古文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强调直接老实说出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这样同时代的人读起来就不必查阅古典了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一目了然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材料讲的是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由题意可知这是新文化运动提倡白话文的相关内容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564904"/>
            <a:ext cx="359637" cy="361175"/>
          </a:xfrm>
          <a:prstGeom prst="rect">
            <a:avLst/>
          </a:prstGeom>
        </p:spPr>
      </p:pic>
    </p:spTree>
    <p:extLst>
      <p:ext uri="{BB962C8B-B14F-4D97-AF65-F5344CB8AC3E}">
        <p14:creationId xmlns:p14="http://schemas.microsoft.com/office/powerpoint/2010/main" xmlns="" val="41476346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世纪一二十年代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一位历史人物因创办《新青年》被誉为新文化运动的先驱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后又成为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五四运动的总司令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是中共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上海组的代表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在中共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被选为书记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政权是由枪杆子中取得的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指挥了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南昌起义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创办《新青年》的是陈独秀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中共一大召开时陈独秀没能出席会议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由于对党的创立做出了重大贡献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陈独秀在中共一大被选举为中央局书记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政权是由枪杆子中取得的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是毛泽东提出的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南昌起义是由周恩来等人领导的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699792" y="1988840"/>
            <a:ext cx="359637" cy="361175"/>
          </a:xfrm>
          <a:prstGeom prst="rect">
            <a:avLst/>
          </a:prstGeom>
        </p:spPr>
      </p:pic>
    </p:spTree>
    <p:extLst>
      <p:ext uri="{BB962C8B-B14F-4D97-AF65-F5344CB8AC3E}">
        <p14:creationId xmlns:p14="http://schemas.microsoft.com/office/powerpoint/2010/main" xmlns="" val="38105058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07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cs typeface="Times New Roman" panose="02020603050405020304" pitchFamily="18" charset="0"/>
              </a:rPr>
              <a:t>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《新青年》在答读者问时还这样写道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理想甚高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学派亦甚复杂。惟是说之兴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中国似可缓于欧洲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因产业未兴、兼并未盛行也。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《新青年》之所以这样回答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尚未看到社会主义实践</a:t>
            </a:r>
            <a:r>
              <a:rPr lang="zh-CN" altLang="zh-CN" sz="2200" smtClean="0">
                <a:solidFill>
                  <a:srgbClr val="000000"/>
                </a:solidFill>
                <a:latin typeface="Times New Roman" panose="02020603050405020304" pitchFamily="18" charset="0"/>
                <a:cs typeface="Times New Roman" panose="02020603050405020304" pitchFamily="18" charset="0"/>
              </a:rPr>
              <a:t>成果</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中国经济落后于欧洲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社会主义理论学派</a:t>
            </a:r>
            <a:r>
              <a:rPr lang="zh-CN" altLang="zh-CN" sz="2200" smtClean="0">
                <a:solidFill>
                  <a:srgbClr val="000000"/>
                </a:solidFill>
                <a:latin typeface="Times New Roman" panose="02020603050405020304" pitchFamily="18" charset="0"/>
                <a:cs typeface="Times New Roman" panose="02020603050405020304" pitchFamily="18" charset="0"/>
              </a:rPr>
              <a:t>复杂</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对社会主义持怀疑态度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当时的《新青年》在解释社会主义时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持慎重态度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认为中国不可马上实行社会主义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主要原因在于俄国十月革命尚未出现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人们还无法看到社会主义理论的实践成果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中国经济落后欧洲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是近代中国基本国情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但没有影响马克思主义在中国广泛传播及中国采用马克思主义取得新民主主义革命胜利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社会主义理论学派复杂是影响人民理解社会主义的因素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但不是主要原因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理想甚高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可知《新青年》没有对社会主义持怀疑态度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283968" y="2060848"/>
            <a:ext cx="359637" cy="361175"/>
          </a:xfrm>
          <a:prstGeom prst="rect">
            <a:avLst/>
          </a:prstGeom>
        </p:spPr>
      </p:pic>
    </p:spTree>
    <p:extLst>
      <p:ext uri="{BB962C8B-B14F-4D97-AF65-F5344CB8AC3E}">
        <p14:creationId xmlns:p14="http://schemas.microsoft.com/office/powerpoint/2010/main" xmlns="" val="8022222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《申报》报道一名参议院议员指责北京大学某教授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有离经叛道之鼓吹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。这是指该教授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抨击尊孔复古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抨击军阀统治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提倡科学精神</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提倡民生主义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结合时间</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分析材料中的参议院议员属于北洋军阀政府的代表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因此他批评的北京大学教授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有离经叛道之鼓吹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指的是该教授抨击当时的尊孔复古逆流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材料主要体现的是思想领域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不是对军阀统治的抨击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离经叛道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强调对儒学的背叛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提倡科学精神与此不符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提倡民生主义是资产阶级革命派的主张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204864"/>
            <a:ext cx="359637" cy="361175"/>
          </a:xfrm>
          <a:prstGeom prst="rect">
            <a:avLst/>
          </a:prstGeom>
        </p:spPr>
      </p:pic>
    </p:spTree>
    <p:extLst>
      <p:ext uri="{BB962C8B-B14F-4D97-AF65-F5344CB8AC3E}">
        <p14:creationId xmlns:p14="http://schemas.microsoft.com/office/powerpoint/2010/main" xmlns="" val="26374639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从鸦片战争到新文化运动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中国人向西方学习经历了曲折的历程。整个过程体现了近代中国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学习西方就是对封建制度的不断否定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学习西方是民族资本主义发展的动力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内忧外患交织促进了学习西方的深化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发展资本主义是学习西方的主要目的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林则徐开眼看世界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洋务派学习西方科学技术都没有否定封建制度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项。民族资本主义产生于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世纪六七十年代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项。中国人学习西方的目的是寻求强国御侮之道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实现富国强兵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项。向西方学习实际上是寻求解决内忧外患的一种选择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884368" y="1772816"/>
            <a:ext cx="359637" cy="361175"/>
          </a:xfrm>
          <a:prstGeom prst="rect">
            <a:avLst/>
          </a:prstGeom>
        </p:spPr>
      </p:pic>
    </p:spTree>
    <p:extLst>
      <p:ext uri="{BB962C8B-B14F-4D97-AF65-F5344CB8AC3E}">
        <p14:creationId xmlns:p14="http://schemas.microsoft.com/office/powerpoint/2010/main" xmlns="" val="6105695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1700584" y="1138597"/>
            <a:ext cx="6759848" cy="498598"/>
          </a:xfrm>
          <a:prstGeom prst="rect">
            <a:avLst/>
          </a:prstGeom>
        </p:spPr>
        <p:txBody>
          <a:bodyPr wrap="square">
            <a:spAutoFit/>
          </a:bodyPr>
          <a:lstStyle/>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近代中国社会各阶层对传统文化的态度及主要</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sz="2200"/>
          </a:p>
        </p:txBody>
      </p:sp>
      <p:pic>
        <p:nvPicPr>
          <p:cNvPr id="6" name="图片 5"/>
          <p:cNvPicPr>
            <a:picLocks noChangeAspect="1"/>
          </p:cNvPicPr>
          <p:nvPr/>
        </p:nvPicPr>
        <p:blipFill>
          <a:blip r:embed="rId4"/>
          <a:stretch>
            <a:fillRect/>
          </a:stretch>
        </p:blipFill>
        <p:spPr>
          <a:xfrm>
            <a:off x="586632" y="1171761"/>
            <a:ext cx="1142885" cy="423656"/>
          </a:xfrm>
          <a:prstGeom prst="rect">
            <a:avLst/>
          </a:prstGeom>
        </p:spPr>
      </p:pic>
      <p:pic>
        <p:nvPicPr>
          <p:cNvPr id="9" name="图片 8"/>
          <p:cNvPicPr>
            <a:picLocks noChangeAspect="1"/>
          </p:cNvPicPr>
          <p:nvPr/>
        </p:nvPicPr>
        <p:blipFill>
          <a:blip r:embed="rId5"/>
          <a:stretch>
            <a:fillRect/>
          </a:stretch>
        </p:blipFill>
        <p:spPr>
          <a:xfrm>
            <a:off x="395536" y="1570645"/>
            <a:ext cx="8428571" cy="4666667"/>
          </a:xfrm>
          <a:prstGeom prst="rect">
            <a:avLst/>
          </a:prstGeom>
        </p:spPr>
      </p:pic>
    </p:spTree>
    <p:extLst>
      <p:ext uri="{BB962C8B-B14F-4D97-AF65-F5344CB8AC3E}">
        <p14:creationId xmlns:p14="http://schemas.microsoft.com/office/powerpoint/2010/main" xmlns="" val="12784521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pic>
        <p:nvPicPr>
          <p:cNvPr id="2" name="图片 1"/>
          <p:cNvPicPr>
            <a:picLocks noChangeAspect="1"/>
          </p:cNvPicPr>
          <p:nvPr/>
        </p:nvPicPr>
        <p:blipFill>
          <a:blip r:embed="rId4"/>
          <a:stretch>
            <a:fillRect/>
          </a:stretch>
        </p:blipFill>
        <p:spPr>
          <a:xfrm>
            <a:off x="376762" y="1562333"/>
            <a:ext cx="8390476" cy="3733333"/>
          </a:xfrm>
          <a:prstGeom prst="rect">
            <a:avLst/>
          </a:prstGeom>
        </p:spPr>
      </p:pic>
    </p:spTree>
    <p:extLst>
      <p:ext uri="{BB962C8B-B14F-4D97-AF65-F5344CB8AC3E}">
        <p14:creationId xmlns:p14="http://schemas.microsoft.com/office/powerpoint/2010/main" xmlns="" val="35412980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16021"/>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,7,3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一位学者评价说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当时知识分子不但没有全盘反传统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而且使不少被尘封或淹没了的传统重现光芒。例如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不登大雅之堂的白话小说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成了中国文学史的重要内容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作为传统文化的民间文学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第一次真正进入了大学的学术殿堂。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这一观点认为新文化运动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反对旧道德崇尚现代</a:t>
            </a:r>
            <a:r>
              <a:rPr lang="zh-CN" altLang="zh-CN" sz="2200" smtClean="0">
                <a:solidFill>
                  <a:srgbClr val="000000"/>
                </a:solidFill>
                <a:latin typeface="Times New Roman" panose="02020603050405020304" pitchFamily="18" charset="0"/>
                <a:cs typeface="Times New Roman" panose="02020603050405020304" pitchFamily="18" charset="0"/>
              </a:rPr>
              <a:t>文化</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混淆了先进与落后的界限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充分肯定了文言文的</a:t>
            </a:r>
            <a:r>
              <a:rPr lang="zh-CN" altLang="zh-CN" sz="2200" smtClean="0">
                <a:solidFill>
                  <a:srgbClr val="000000"/>
                </a:solidFill>
                <a:latin typeface="Times New Roman" panose="02020603050405020304" pitchFamily="18" charset="0"/>
                <a:cs typeface="Times New Roman" panose="02020603050405020304" pitchFamily="18" charset="0"/>
              </a:rPr>
              <a:t>价值</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存在对旧文化的传承与创新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反对旧道德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的说法与题目中的信息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没有全盘反传统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传统重现光芒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不符。由题干信息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没有全盘反传统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可知当时的知识分子对传统持部分否定及部分继承的科学态度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应排除。材料肯定的是白话文的价值</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项错误。材料指出白话小说和民间文学在新文化运动中得到发扬光大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体现出新文化运动一定程度上传承和创新了旧文化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347864" y="2492896"/>
            <a:ext cx="359637" cy="361175"/>
          </a:xfrm>
          <a:prstGeom prst="rect">
            <a:avLst/>
          </a:prstGeom>
        </p:spPr>
      </p:pic>
    </p:spTree>
    <p:extLst>
      <p:ext uri="{BB962C8B-B14F-4D97-AF65-F5344CB8AC3E}">
        <p14:creationId xmlns:p14="http://schemas.microsoft.com/office/powerpoint/2010/main" xmlns="" val="13917243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15</a:t>
            </a:r>
            <a:r>
              <a:rPr lang="en-US" altLang="zh-CN" sz="2200">
                <a:solidFill>
                  <a:srgbClr val="000000"/>
                </a:solidFill>
                <a:cs typeface="Times New Roman" panose="02020603050405020304" pitchFamily="18" charset="0"/>
              </a:rPr>
              <a:t>.(2011·</a:t>
            </a:r>
            <a:r>
              <a:rPr lang="zh-CN" altLang="en-US"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,18,2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孙中山在评价某一历史事件时</a:t>
            </a:r>
            <a:r>
              <a:rPr lang="zh-CN" altLang="en-US" sz="2200" smtClean="0">
                <a:solidFill>
                  <a:srgbClr val="000000"/>
                </a:solidFill>
                <a:latin typeface="宋体" panose="02010600030101010101" pitchFamily="2" charset="-122"/>
                <a:cs typeface="Times New Roman" panose="02020603050405020304" pitchFamily="18" charset="0"/>
              </a:rPr>
              <a:t>指</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此</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诚思想界空前之大变动。推其原始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不过由于出版界之一二觉悟者从事提倡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遂至舆论放大异彩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学潮弥漫全国</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。孙中山此处所说的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觉悟者</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应包括</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陈独秀</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梁启超</a:t>
            </a:r>
            <a:r>
              <a:rPr lang="zh-CN" altLang="en-US" sz="2200">
                <a:solidFill>
                  <a:srgbClr val="000000"/>
                </a:solidFill>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章太炎</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严复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由关键词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思想界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出版界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学潮</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等可知该历史事件属于思想领域和学生运动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从而推断出是五四运动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该运动的代表人物是陈独秀。故选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5" name="图片 4"/>
          <p:cNvPicPr>
            <a:picLocks noChangeAspect="1"/>
          </p:cNvPicPr>
          <p:nvPr/>
        </p:nvPicPr>
        <p:blipFill>
          <a:blip r:embed="rId4"/>
          <a:stretch>
            <a:fillRect/>
          </a:stretch>
        </p:blipFill>
        <p:spPr>
          <a:xfrm>
            <a:off x="4572000" y="2996952"/>
            <a:ext cx="359637" cy="361175"/>
          </a:xfrm>
          <a:prstGeom prst="rect">
            <a:avLst/>
          </a:prstGeom>
        </p:spPr>
      </p:pic>
    </p:spTree>
    <p:extLst>
      <p:ext uri="{BB962C8B-B14F-4D97-AF65-F5344CB8AC3E}">
        <p14:creationId xmlns:p14="http://schemas.microsoft.com/office/powerpoint/2010/main" xmlns="" val="18802803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,22,15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新文化运动中的思想先驱对中国传统文化进行了深刻的反思。阅读下列材料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新文化运动的代表人物尖锐地批评了传统儒学的有关内容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但是他们并未全盘否定儒学。中国的文化、社会和历史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是一个较之传统儒家意义更为广大的传统。在对待这个大传统的态度问题上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新文化运动没有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全部摒弃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的看法。陈独秀认为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包括儒家学说中所包含的许多积极有益的内容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实际上与人类文化的普遍价值相联系相一致。上海某报批评北京大学设立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的课目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指元曲为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亡国之音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认为不当讲授。陈独秀反对这一看法。他还公开承认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钱玄同废除汉字的主张过于急切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是对传统语言文字用了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用石条压驼背的医法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摘编自李良玉《思想启蒙与文化重建》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08638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九州缩地凭挥翰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四海披图当泛槎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这是近代诗人张维屏对一部著述的称赞。这部著述是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《海国图志》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《资政新篇》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《变法通议》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《孔子改制考》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题干材料说明该书应为地理方面的著作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《海国图志》符合这一特点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三项均是政论性文章的代表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27987" y="2564904"/>
            <a:ext cx="359637" cy="361175"/>
          </a:xfrm>
          <a:prstGeom prst="rect">
            <a:avLst/>
          </a:prstGeom>
        </p:spPr>
      </p:pic>
    </p:spTree>
    <p:extLst>
      <p:ext uri="{BB962C8B-B14F-4D97-AF65-F5344CB8AC3E}">
        <p14:creationId xmlns:p14="http://schemas.microsoft.com/office/powerpoint/2010/main" xmlns="" val="34081787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2474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新文化运动的领袖们本身都是非常激烈的。他们不承认任何传统的权威和因袭的教条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礼教、自然观、社会、国家制度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乃至汉字、中医、京剧等传统文化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都遭到无情的批判。这个勇猛的、也是简单而绝对的批判运动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极大地解放了人们的思想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虽不可避免地具有一些形式主义的偏向。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摘编自李新《中华民国史》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概括指出新文化运动的代表人物对传统文化的认识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分析这些认识产生的原因。</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评价新文化运动代表人物对传统文化的认识。</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表述通畅</a:t>
            </a:r>
            <a:r>
              <a:rPr lang="en-US" altLang="zh-CN" sz="2200">
                <a:solidFill>
                  <a:srgbClr val="000000"/>
                </a:solidFill>
                <a:latin typeface="Times New Roman" panose="02020603050405020304" pitchFamily="18" charset="0"/>
                <a:cs typeface="Times New Roman" panose="02020603050405020304" pitchFamily="18" charset="0"/>
              </a:rPr>
              <a:t>;280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78520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传统文化中存在积极有益成分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不能全盘否定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传统文化中存在封建落后因素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不能全盘肯定。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抵制尊孔复古逆流的需要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受到启蒙思想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全部摒弃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彻底否定</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儒家学说中所包含的许多积极有益的内容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不承认任何传统的权威和因袭的教条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得出传统文化中存在积极有益成分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不能全盘否定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传统文化中存在封建落后因素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不能全盘肯定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结合新文化运动的背景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从社会原因、思想和民主发展的角度得出抵制尊孔复古逆流的需要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受到启蒙思想影响。第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问小论文首先要明确观点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综合材料一、二新文化运动代表人物对传统文化的认识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新文化运动时期的代表人物并没有对传统文化全盘否定。然后结合材料中的信息进行论证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要从正反两方面展开论证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论证时注意史论结合。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2738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第一次世界大战前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有不少学者对爱因斯坦的学说持怀疑态度。</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英国科学家爱丁顿对日全食的观测结果证实了爱因斯坦的理论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引起巨大轰动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世界范围的爱因斯坦热接踵而至。荷兰、捷克斯洛伐克、奥地利、美国、英国、法国、日本等国先后邀请他前往讲学。在中国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梁启超发起成立的讲学社曾拟邀请爱因斯坦来华讲学。北京大学校长蔡元培亦发出邀请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并得到其本人应允。虽然爱因斯坦因故未能成行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但相对论却在中国广泛传播。从</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各种报刊登载相对论的论著、译文、通讯、报告和文献不下百篇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出版译著</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摘编自阿尔布雷希特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弗尔辛《爱因斯坦传》等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01184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8415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爱因斯坦热在中国方兴未艾之际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正是国内东方文化与西方文化问题论战正酣之时。以梁启超为代表的部分知识分子认为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东方文明与西方文明是两种不同类型的文明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前者以道德文明为核心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后者以科学精神为核心。梁启超前往欧洲考察一年多</a:t>
            </a:r>
            <a:r>
              <a:rPr lang="en-US" altLang="zh-CN" sz="2200">
                <a:solidFill>
                  <a:srgbClr val="000000"/>
                </a:solidFill>
                <a:latin typeface="Times New Roman" panose="02020603050405020304" pitchFamily="18" charset="0"/>
                <a:cs typeface="Times New Roman" panose="02020603050405020304" pitchFamily="18" charset="0"/>
              </a:rPr>
              <a:t>,1920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年回国后写道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一百年物质的进步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比从前三千年所得还加几倍。我们人类不惟没有得着幸福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倒反带来许多灾难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好像沙漠中失路的旅人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远远望见个大黑影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拼命往前赶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以为可以靠他向导。那知赶上几程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影子却不见了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因此无限凄惶失望。影子是谁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科学先生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。欧洲人做了一场科学万能的大梦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到如今却叫起科学破产来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我们可爱的青年啊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开步走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大海对岸那边有好几万万人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愁着物质文明破产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哀哀欲绝的喊救命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等着你来超拔他哩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我们在天的祖宗、三大圣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孔子、老子、墨子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和许多前辈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眼巴巴盼望你完成他的事业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正在拿他的精神来加佑你哩。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摘编自李喜所、元青《梁启超传》等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6584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71233"/>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说明爱因斯坦热兴起的原因。</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指出当时中国知识界对西方科学的态度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并予以评析。</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第二次工业革命中科学带动技术和生产的发展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引起人们对科学的重视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相对论的提出是科学领域的重大革命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观测结果证实了爱因斯坦的理论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大战结束有利于相对论传播。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普遍欢迎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引进宣传。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西学东渐及新文化运动的结果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提升中国的科学水平及民众的科学素养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有助于弘扬科学精神。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以科学为中心的西方文明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西方近代文明暴露出弊端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第一次世界大战的教训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有一定合理性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有助于反思科学与人类文明的关系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高估了传统文化的价值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将西方文明、物质文明与科学等同起来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不利于新文化运动的发展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助长保守思潮。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6390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wipe(down)">
                                      <p:cBhvr>
                                        <p:cTn id="16" dur="500"/>
                                        <p:tgtEl>
                                          <p:spTgt spid="2">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问可提炼材料中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对日全食的观测结果证实了爱因斯坦的理论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并结合爱因斯坦相对论提出的背景、内容以及战争结束等相关内容予以说明。第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问可结合材料一中梁启超、蔡元培邀请爱因斯坦来华讲学和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相对论却在中国广泛传播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等信息概括中国知识界对西方科学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普遍欢迎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引进宣传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结合材料二中梁启超认为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东方文明与西方文明是两种不同类型的文明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概括出中国知识界对西方科学质疑的态度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并结合西学东渐、新文化运动、第一次世界大战的教训等相关史实予以评析。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53324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曾是国内外史学界解释中国近代历史的模式之一。其主要观点为中国社会存在巨大惰性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缺乏突破传统框架的内部动力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西方的冲击促使中国发生剧烈变化。有人据此图示中国近代历史变迁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52.eps" descr="id:2147497246;FounderCES"/>
          <p:cNvPicPr/>
          <p:nvPr/>
        </p:nvPicPr>
        <p:blipFill>
          <a:blip r:embed="rId4"/>
          <a:stretch>
            <a:fillRect/>
          </a:stretch>
        </p:blipFill>
        <p:spPr>
          <a:xfrm>
            <a:off x="1711308" y="2906261"/>
            <a:ext cx="5596996" cy="3709438"/>
          </a:xfrm>
          <a:prstGeom prst="rect">
            <a:avLst/>
          </a:prstGeom>
        </p:spPr>
      </p:pic>
    </p:spTree>
    <p:extLst>
      <p:ext uri="{BB962C8B-B14F-4D97-AF65-F5344CB8AC3E}">
        <p14:creationId xmlns:p14="http://schemas.microsoft.com/office/powerpoint/2010/main" xmlns="" val="22177750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对该模式赞成、反对或另有观点均可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运用材料中的史实进行评析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以近代西方对中国的侵略及中国的反应为切入点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考查归纳概括和评析能力。答题时首先要选择对这一模式所持的观点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或赞同或反对或另有观点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对你所选择的观点进行论证和评析。如赞同这一观点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则从西方的冲击对中国影响的角度论证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如不同意这一观点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则需从中国人主动学习西方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追求社会进步的角度论证和评析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或者把两者结合起来回答。本题所涉及内容较多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且多为主体知识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因此作答相对容易。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2460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,39,27</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词语和概念的变化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可以为探究历史提供重要信息。阅读下列材料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science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的翻译经历了从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的用词变化。中国古代本有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一词。如宋人文集中有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自科学之兴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世为士者往往困于一日之程文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甚至于老死而或不遇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之句。明末清初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格物致知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时人将</a:t>
            </a:r>
            <a:r>
              <a:rPr lang="en-US" altLang="zh-CN" sz="2200">
                <a:solidFill>
                  <a:srgbClr val="000000"/>
                </a:solidFill>
                <a:latin typeface="Times New Roman" panose="02020603050405020304" pitchFamily="18" charset="0"/>
                <a:cs typeface="Times New Roman" panose="02020603050405020304" pitchFamily="18" charset="0"/>
              </a:rPr>
              <a:t>“science”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营制造者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乘时而起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一词大量使用。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梁启超等效仿日本的做法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“science”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讲求政艺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学界还将</a:t>
            </a:r>
            <a:r>
              <a:rPr lang="en-US" altLang="zh-CN" sz="2200">
                <a:solidFill>
                  <a:srgbClr val="000000"/>
                </a:solidFill>
                <a:latin typeface="Times New Roman" panose="02020603050405020304" pitchFamily="18" charset="0"/>
                <a:cs typeface="Times New Roman" panose="02020603050405020304" pitchFamily="18" charset="0"/>
              </a:rPr>
              <a:t>science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赛因斯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意在强调科学的理性精神。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据《近代汉字术语创制的两种类型》等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41488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代议制民主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概念的形成和逐渐流传。民主概念发生了重大的转化。不仅古代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而且近代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间接民主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。随着后一种民主在实践中的不断扩展和完善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它几乎成了人们所知的西方民主的惟一形态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日常使用的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指的已不是古代直接民主。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据《美国革命时期民主概念的演变》等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材料一中的中国古代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一词与何种选官制度相关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程朱理学中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格物致知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的目的是什么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(2)19</a:t>
            </a:r>
            <a:r>
              <a:rPr lang="zh-CN" altLang="zh-CN" sz="2200">
                <a:solidFill>
                  <a:srgbClr val="000000"/>
                </a:solidFill>
                <a:latin typeface="Times New Roman" panose="02020603050405020304" pitchFamily="18" charset="0"/>
                <a:cs typeface="Times New Roman" panose="02020603050405020304" pitchFamily="18" charset="0"/>
              </a:rPr>
              <a:t>世纪中叶以后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赛因斯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反映中国向西方学习的内容发生了怎样的变化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并分析变化的原因。</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结合材料二和所学知识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从西方民主政治发展的角度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概念变化的原因。</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粉丝</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个词语中任选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说明其含义或用法的历史变化。</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54798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46465"/>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据学者研究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晚清成册的小说至少在一千种以上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其中翻译多于创作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翻译的数量占总数的三分之二。但</a:t>
            </a:r>
            <a:r>
              <a:rPr lang="en-US" altLang="zh-CN" sz="2200">
                <a:solidFill>
                  <a:srgbClr val="000000"/>
                </a:solidFill>
                <a:latin typeface="Times New Roman" panose="02020603050405020304" pitchFamily="18" charset="0"/>
                <a:cs typeface="Times New Roman" panose="02020603050405020304" pitchFamily="18" charset="0"/>
              </a:rPr>
              <a:t>1840~1899</a:t>
            </a:r>
            <a:r>
              <a:rPr lang="zh-CN" altLang="zh-CN" sz="2200">
                <a:solidFill>
                  <a:srgbClr val="000000"/>
                </a:solidFill>
                <a:latin typeface="Times New Roman" panose="02020603050405020304" pitchFamily="18" charset="0"/>
                <a:cs typeface="Times New Roman" panose="02020603050405020304" pitchFamily="18" charset="0"/>
              </a:rPr>
              <a:t>年中国翻译的外国小说仅</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这主要是因为当时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闭关锁国状态刚刚被打破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西方文化的传播遭到顽强抵制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国人更关注西学中的器物与制度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中国古典小说具有强大影响力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本题考查近代的西学东渐。根据题干时间</a:t>
            </a:r>
            <a:r>
              <a:rPr lang="en-US" altLang="zh-CN" sz="2200">
                <a:solidFill>
                  <a:srgbClr val="000000"/>
                </a:solidFill>
                <a:latin typeface="Times New Roman" panose="02020603050405020304" pitchFamily="18" charset="0"/>
                <a:cs typeface="Times New Roman" panose="02020603050405020304" pitchFamily="18" charset="0"/>
              </a:rPr>
              <a:t>“1840~1899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结合所学西学东渐的知识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可知此时期中国学者关注的侧重点是学习外国的器物和制度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这必然导致中国翻译的外国小说数量大幅减少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项正确。打破中国闭关锁国状态的是鸦片战争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与题干的时间</a:t>
            </a:r>
            <a:r>
              <a:rPr lang="en-US" altLang="zh-CN" sz="2200">
                <a:solidFill>
                  <a:srgbClr val="000000"/>
                </a:solidFill>
                <a:latin typeface="Times New Roman" panose="02020603050405020304" pitchFamily="18" charset="0"/>
                <a:cs typeface="Times New Roman" panose="02020603050405020304" pitchFamily="18" charset="0"/>
              </a:rPr>
              <a:t>“1899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题干强调的是晚清时期翻译外国小说数量的减少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其反映的是传播西学内容的变化而非抵制西学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题干中没有涉及中国古典小说的影响力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956376" y="1988840"/>
            <a:ext cx="359637" cy="361175"/>
          </a:xfrm>
          <a:prstGeom prst="rect">
            <a:avLst/>
          </a:prstGeom>
        </p:spPr>
      </p:pic>
    </p:spTree>
    <p:extLst>
      <p:ext uri="{BB962C8B-B14F-4D97-AF65-F5344CB8AC3E}">
        <p14:creationId xmlns:p14="http://schemas.microsoft.com/office/powerpoint/2010/main" xmlns="" val="34713254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科举制度。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究天理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甲午战败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认识到制度的落后和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师夷长技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开始学习西方的政治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推行政治改良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辛亥革命后建立民国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但民主政体有名无实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于是提倡科学精神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寻求思想解放。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代议制度建立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代议制民主具有优越性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如可适用于地广人多的国家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而且在实践中不断完善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如选民范围日益扩大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并扩展到更多国家。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言之有理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皆可得分。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83783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问从材料一中的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自科学之兴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世为士者往往困于一日之程文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甚至于老死而或不遇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分析与其相关的选官制度。第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问从材料一中的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营制造者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讲求政艺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来分析变化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并通过时间信息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联系洋务运动、维新变法和新文化运动分析原因。第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问结合西方代议制的扩展与完善的相关史实分析。第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问三个词语都与生活联系密切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任选一个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按时序说明含义或用法的变化过程即可。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97113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49</TotalTime>
  <Words>7148</Words>
  <Application>Microsoft Office PowerPoint</Application>
  <PresentationFormat>全屏显示(4:3)</PresentationFormat>
  <Paragraphs>582</Paragraphs>
  <Slides>91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91</vt:i4>
      </vt:variant>
    </vt:vector>
  </HeadingPairs>
  <TitlesOfParts>
    <vt:vector size="93"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2021-06-17T16:22:55Z</dcterms:modified>
</cp:coreProperties>
</file>