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gif" ContentType="image/gif"/>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sldIdLst>
    <p:sldId id="265" r:id="rId2"/>
    <p:sldId id="331" r:id="rId3"/>
    <p:sldId id="266" r:id="rId4"/>
    <p:sldId id="332" r:id="rId5"/>
    <p:sldId id="333" r:id="rId6"/>
    <p:sldId id="334" r:id="rId7"/>
    <p:sldId id="335" r:id="rId8"/>
    <p:sldId id="336" r:id="rId9"/>
    <p:sldId id="337" r:id="rId10"/>
    <p:sldId id="338" r:id="rId11"/>
    <p:sldId id="339" r:id="rId12"/>
    <p:sldId id="340" r:id="rId13"/>
    <p:sldId id="341" r:id="rId14"/>
    <p:sldId id="342" r:id="rId15"/>
    <p:sldId id="343" r:id="rId16"/>
    <p:sldId id="344" r:id="rId17"/>
    <p:sldId id="345" r:id="rId18"/>
    <p:sldId id="346" r:id="rId19"/>
    <p:sldId id="347" r:id="rId20"/>
    <p:sldId id="348" r:id="rId21"/>
    <p:sldId id="349" r:id="rId22"/>
    <p:sldId id="350" r:id="rId23"/>
    <p:sldId id="351" r:id="rId24"/>
    <p:sldId id="352" r:id="rId25"/>
    <p:sldId id="353" r:id="rId26"/>
    <p:sldId id="354" r:id="rId27"/>
    <p:sldId id="355" r:id="rId28"/>
    <p:sldId id="356" r:id="rId29"/>
    <p:sldId id="357" r:id="rId30"/>
    <p:sldId id="358" r:id="rId31"/>
    <p:sldId id="359" r:id="rId32"/>
    <p:sldId id="360" r:id="rId33"/>
    <p:sldId id="361" r:id="rId34"/>
    <p:sldId id="362" r:id="rId35"/>
    <p:sldId id="363" r:id="rId36"/>
    <p:sldId id="364" r:id="rId37"/>
    <p:sldId id="365" r:id="rId38"/>
    <p:sldId id="366" r:id="rId39"/>
    <p:sldId id="371" r:id="rId40"/>
    <p:sldId id="321" r:id="rId41"/>
    <p:sldId id="372" r:id="rId42"/>
    <p:sldId id="373" r:id="rId43"/>
    <p:sldId id="374" r:id="rId44"/>
    <p:sldId id="375" r:id="rId45"/>
    <p:sldId id="376" r:id="rId46"/>
    <p:sldId id="377" r:id="rId47"/>
    <p:sldId id="378" r:id="rId48"/>
    <p:sldId id="379" r:id="rId49"/>
    <p:sldId id="380" r:id="rId50"/>
    <p:sldId id="381" r:id="rId51"/>
    <p:sldId id="382" r:id="rId52"/>
    <p:sldId id="383" r:id="rId53"/>
    <p:sldId id="384" r:id="rId54"/>
    <p:sldId id="385" r:id="rId55"/>
    <p:sldId id="386" r:id="rId5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68" d="100"/>
          <a:sy n="68" d="100"/>
        </p:scale>
        <p:origin x="-116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 xmlns:a16="http://schemas.microsoft.com/office/drawing/2014/main"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 xmlns:a16="http://schemas.microsoft.com/office/drawing/2014/main"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 xmlns:a16="http://schemas.microsoft.com/office/drawing/2014/main"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a16="http://schemas.microsoft.com/office/drawing/2014/main" xmlns=""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a16="http://schemas.microsoft.com/office/drawing/2014/main" xmlns=""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11.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12.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13.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14.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image" Target="../media/image9.emf"/><Relationship Id="rId5" Type="http://schemas.openxmlformats.org/officeDocument/2006/relationships/package" Target="../embeddings/Microsoft_Office_Word___4.docx"/><Relationship Id="rId4" Type="http://schemas.openxmlformats.org/officeDocument/2006/relationships/slide" Target="slide40.xml"/></Relationships>
</file>

<file path=ppt/slides/_rels/slide16.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1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image" Target="../media/image9.emf"/><Relationship Id="rId5" Type="http://schemas.openxmlformats.org/officeDocument/2006/relationships/package" Target="../embeddings/Microsoft_Office_Word___5.docx"/><Relationship Id="rId4" Type="http://schemas.openxmlformats.org/officeDocument/2006/relationships/slide" Target="slide40.xml"/></Relationships>
</file>

<file path=ppt/slides/_rels/slide18.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5.xml"/><Relationship Id="rId1" Type="http://schemas.openxmlformats.org/officeDocument/2006/relationships/vmlDrawing" Target="../drawings/vmlDrawing2.vml"/></Relationships>
</file>

<file path=ppt/slides/_rels/slide20.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21.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23.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24.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25.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26.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30.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image" Target="../media/image9.emf"/><Relationship Id="rId5" Type="http://schemas.openxmlformats.org/officeDocument/2006/relationships/package" Target="../embeddings/Microsoft_Office_Word___6.docx"/><Relationship Id="rId4" Type="http://schemas.openxmlformats.org/officeDocument/2006/relationships/slide" Target="slide40.xml"/></Relationships>
</file>

<file path=ppt/slides/_rels/slide33.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3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image" Target="../media/image9.emf"/><Relationship Id="rId5" Type="http://schemas.openxmlformats.org/officeDocument/2006/relationships/package" Target="../embeddings/Microsoft_Office_Word___7.docx"/><Relationship Id="rId4" Type="http://schemas.openxmlformats.org/officeDocument/2006/relationships/slide" Target="slide40.xml"/></Relationships>
</file>

<file path=ppt/slides/_rels/slide36.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37.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38.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3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image" Target="../media/image9.emf"/><Relationship Id="rId5" Type="http://schemas.openxmlformats.org/officeDocument/2006/relationships/package" Target="../embeddings/Microsoft_Office_Word___8.docx"/><Relationship Id="rId4" Type="http://schemas.openxmlformats.org/officeDocument/2006/relationships/slide" Target="slide40.xml"/></Relationships>
</file>

<file path=ppt/slides/_rels/slide4.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image" Target="../media/image9.emf"/><Relationship Id="rId5" Type="http://schemas.openxmlformats.org/officeDocument/2006/relationships/package" Target="../embeddings/Microsoft_Office_Word___9.docx"/><Relationship Id="rId4" Type="http://schemas.openxmlformats.org/officeDocument/2006/relationships/slide" Target="slide40.xml"/></Relationships>
</file>

<file path=ppt/slides/_rels/slide41.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42.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image" Target="../media/image18.jpeg"/></Relationships>
</file>

<file path=ppt/slides/_rels/slide43.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44.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image" Target="../media/image19.jpeg"/></Relationships>
</file>

<file path=ppt/slides/_rels/slide45.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46.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image" Target="../media/image9.emf"/><Relationship Id="rId5" Type="http://schemas.openxmlformats.org/officeDocument/2006/relationships/package" Target="../embeddings/Microsoft_Office_Word___10.docx"/><Relationship Id="rId4" Type="http://schemas.openxmlformats.org/officeDocument/2006/relationships/slide" Target="slide40.xml"/></Relationships>
</file>

<file path=ppt/slides/_rels/slide48.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4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image" Target="../media/image14.png"/><Relationship Id="rId5" Type="http://schemas.openxmlformats.org/officeDocument/2006/relationships/package" Target="../embeddings/Microsoft_Office_Word___11.docx"/><Relationship Id="rId4" Type="http://schemas.openxmlformats.org/officeDocument/2006/relationships/slide" Target="slide40.xml"/></Relationships>
</file>

<file path=ppt/slides/_rels/slide5.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50.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image" Target="../media/image22.jpeg"/></Relationships>
</file>

<file path=ppt/slides/_rels/slide51.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52.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53.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image" Target="../media/image23.jpeg"/></Relationships>
</file>

<file path=ppt/slides/_rels/slide54.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6.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7.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9.emf"/><Relationship Id="rId5" Type="http://schemas.openxmlformats.org/officeDocument/2006/relationships/package" Target="../embeddings/Microsoft_Office_Word___3.docx"/><Relationship Id="rId4" Type="http://schemas.openxmlformats.org/officeDocument/2006/relationships/slide" Target="slide4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248287" y="914178"/>
            <a:ext cx="464742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570140076"/>
              </p:ext>
            </p:extLst>
          </p:nvPr>
        </p:nvGraphicFramePr>
        <p:xfrm>
          <a:off x="508000" y="1446786"/>
          <a:ext cx="8128000" cy="5222574"/>
        </p:xfrm>
        <a:graphic>
          <a:graphicData uri="http://schemas.openxmlformats.org/presentationml/2006/ole">
            <p:oleObj spid="_x0000_s8195" name="文档" r:id="rId3" imgW="3948415" imgH="2536651"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908720"/>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天津开埠后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直隶顺德府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今河北邢台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农民开始在农闲时结伙赴陕甘蒙等地贩运皮毛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冬去春回。到</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收购的皮毛除大量转运到天津供出口外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部分生皮在顺德加工成皮袄、皮褥等向国内销售。在皮毛运销和加工业带动下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从事非农业生产的人越来越多。这一现象主要表明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中国内地农村经济市场化程度提高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近代天津是北方重要港口城市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外国资本主义全面冲击中国传统经济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中国农村的自然经济开始解体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本题考查近代中国经济结构的变动。从材料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农民开始在农闲时结伙赴陕甘蒙等地贩运皮毛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从事非农业生产的人越来越多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中国农业的商品化程度不断提高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项正确。材料主要反映了顺德府的变化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项与材料主旨不符。材料没有涉及中国耕与织、纺与织的分离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而且材料信息仅限于皮毛贩运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项错误。农村自然经济开始解体于鸦片战争后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6444208" y="2420888"/>
            <a:ext cx="359637" cy="361175"/>
          </a:xfrm>
          <a:prstGeom prst="rect">
            <a:avLst/>
          </a:prstGeom>
        </p:spPr>
      </p:pic>
    </p:spTree>
    <p:extLst>
      <p:ext uri="{BB962C8B-B14F-4D97-AF65-F5344CB8AC3E}">
        <p14:creationId xmlns:p14="http://schemas.microsoft.com/office/powerpoint/2010/main" xmlns="" val="29716903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据研究</a:t>
            </a:r>
            <a:r>
              <a:rPr lang="en-US" altLang="zh-CN" sz="2200">
                <a:solidFill>
                  <a:srgbClr val="000000"/>
                </a:solidFill>
                <a:latin typeface="Times New Roman" panose="02020603050405020304" pitchFamily="18" charset="0"/>
                <a:cs typeface="Times New Roman" panose="02020603050405020304" pitchFamily="18" charset="0"/>
              </a:rPr>
              <a:t>,1853</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印度人均消费英国棉纱、棉布</a:t>
            </a:r>
            <a:r>
              <a:rPr lang="en-US" altLang="zh-CN" sz="2200">
                <a:solidFill>
                  <a:srgbClr val="000000"/>
                </a:solidFill>
                <a:latin typeface="Times New Roman" panose="02020603050405020304" pitchFamily="18" charset="0"/>
                <a:cs typeface="Times New Roman" panose="02020603050405020304" pitchFamily="18" charset="0"/>
              </a:rPr>
              <a:t>9.09</a:t>
            </a:r>
            <a:r>
              <a:rPr lang="zh-CN" altLang="zh-CN" sz="2200">
                <a:solidFill>
                  <a:srgbClr val="000000"/>
                </a:solidFill>
                <a:latin typeface="Times New Roman" panose="02020603050405020304" pitchFamily="18" charset="0"/>
                <a:cs typeface="Times New Roman" panose="02020603050405020304" pitchFamily="18" charset="0"/>
              </a:rPr>
              <a:t>便士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而中国是</a:t>
            </a:r>
            <a:r>
              <a:rPr lang="en-US" altLang="zh-CN" sz="2200">
                <a:solidFill>
                  <a:srgbClr val="000000"/>
                </a:solidFill>
                <a:latin typeface="Times New Roman" panose="02020603050405020304" pitchFamily="18" charset="0"/>
                <a:cs typeface="Times New Roman" panose="02020603050405020304" pitchFamily="18" charset="0"/>
              </a:rPr>
              <a:t>0.94</a:t>
            </a:r>
            <a:r>
              <a:rPr lang="zh-CN" altLang="zh-CN" sz="2200">
                <a:solidFill>
                  <a:srgbClr val="000000"/>
                </a:solidFill>
                <a:latin typeface="Times New Roman" panose="02020603050405020304" pitchFamily="18" charset="0"/>
                <a:cs typeface="Times New Roman" panose="02020603050405020304" pitchFamily="18" charset="0"/>
              </a:rPr>
              <a:t>便士。这反映出当时中国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经济受到鸦片战争的</a:t>
            </a:r>
            <a:r>
              <a:rPr lang="zh-CN" altLang="zh-CN" sz="2200" smtClean="0">
                <a:solidFill>
                  <a:srgbClr val="000000"/>
                </a:solidFill>
                <a:latin typeface="Times New Roman" panose="02020603050405020304" pitchFamily="18" charset="0"/>
                <a:cs typeface="Times New Roman" panose="02020603050405020304" pitchFamily="18" charset="0"/>
              </a:rPr>
              <a:t>破坏</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实行保护本国经济的政策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经济的发展水平低于</a:t>
            </a:r>
            <a:r>
              <a:rPr lang="zh-CN" altLang="zh-CN" sz="2200" smtClean="0">
                <a:solidFill>
                  <a:srgbClr val="000000"/>
                </a:solidFill>
                <a:latin typeface="Times New Roman" panose="02020603050405020304" pitchFamily="18" charset="0"/>
                <a:cs typeface="Times New Roman" panose="02020603050405020304" pitchFamily="18" charset="0"/>
              </a:rPr>
              <a:t>印度</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传统的小农经济根深蒂固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本题从中国和印度人均消费英国棉布、棉纱数量的细节切入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考查鸦片战争后中国经济的特点。从材料信息看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中国人均消费英国棉纱数量远远不及印度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a:t>
            </a:r>
            <a:r>
              <a:rPr lang="en-US" altLang="zh-CN" sz="2200">
                <a:solidFill>
                  <a:srgbClr val="000000"/>
                </a:solidFill>
                <a:latin typeface="Times New Roman" panose="02020603050405020304" pitchFamily="18" charset="0"/>
                <a:cs typeface="Times New Roman" panose="02020603050405020304" pitchFamily="18" charset="0"/>
              </a:rPr>
              <a:t>1853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年中国历史的大背景下可知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鸦片战争后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英国并没有完全打开中国市场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英国商品在中国市场上仍然滞销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原因在于中国自给自足的自然经济的顽强抵抗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即小农经济根深蒂固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项正确。鸦片战争之后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中国经济受到破坏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但这不是英国商品滞销的原因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;1853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年的晚清政府并没有实行保护本国经济的政策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当时中国农耕经济发达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经济发展水平远高于印度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814673" y="1700808"/>
            <a:ext cx="359637" cy="361175"/>
          </a:xfrm>
          <a:prstGeom prst="rect">
            <a:avLst/>
          </a:prstGeom>
        </p:spPr>
      </p:pic>
    </p:spTree>
    <p:extLst>
      <p:ext uri="{BB962C8B-B14F-4D97-AF65-F5344CB8AC3E}">
        <p14:creationId xmlns:p14="http://schemas.microsoft.com/office/powerpoint/2010/main" xmlns="" val="12067798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980728"/>
            <a:ext cx="8128000" cy="5625451"/>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,7,3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年代浙江上虞县的下管村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生产上它是一个农业社会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下管人除粮食和菜蔬肉类等还能自给自足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并有毛竹和茶叶等山货可以外销外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日常生活的工业品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几乎全是外来的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洋货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除了制造和修理农具和家具的一些手工业外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家庭纺织业等已被淘汰殆尽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近代以来下管村自然经济瓦解的征象是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毛竹和茶叶等山货的外销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农具等制造业和修理业的存在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粮食和菜蔬肉类等的生产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纺织和部分土产加工业的淘汰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自然经济瓦解的征象是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的分离、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的分离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由题干材料中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日常生活的工业品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几乎全是外来的</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洋货</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家庭纺织业等已被淘汰殆尽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等信息可知</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项只是自然经济瓦解的部分征象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通过解读题干信息可知</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两项并未受到外来势力冲击。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4283968" y="2924944"/>
            <a:ext cx="359637" cy="361175"/>
          </a:xfrm>
          <a:prstGeom prst="rect">
            <a:avLst/>
          </a:prstGeom>
        </p:spPr>
      </p:pic>
    </p:spTree>
    <p:extLst>
      <p:ext uri="{BB962C8B-B14F-4D97-AF65-F5344CB8AC3E}">
        <p14:creationId xmlns:p14="http://schemas.microsoft.com/office/powerpoint/2010/main" xmlns="" val="3627313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908720"/>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,17,4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江浙地区出现了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蚕事乍毕丝事起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乡农卖丝争赴市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番舶来银百万计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中国商人皆若狂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遂使家家置纺车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无复有心种菽粟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的现象。它反映出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资本输出成为列强侵华的主要手段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开埠通商促进了江浙地区民族工业的发展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中国对外贸易由入超变为出超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市场扩大刺激了江浙地区丝织业发展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年代江浙地区农村经济结构的变化。资本输出成为列强侵华的主要手段出现在甲午中日战争后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项错误。民族工业是指中国资本主义企业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而题干中的生产方式属于手工生产</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项错误。题干中没有涉及进口与出口的数额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无法得出</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项结论。题干材料反映出</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年代的江浙地区出现了大量农户放弃农业种植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从事手工纺织的现象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这是第二次鸦片战争后西方列强加紧掠夺中国的原料所致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项为正确答案。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4"/>
          <a:stretch>
            <a:fillRect/>
          </a:stretch>
        </p:blipFill>
        <p:spPr>
          <a:xfrm>
            <a:off x="839481" y="2060848"/>
            <a:ext cx="359637" cy="361175"/>
          </a:xfrm>
          <a:prstGeom prst="rect">
            <a:avLst/>
          </a:prstGeom>
        </p:spPr>
      </p:pic>
    </p:spTree>
    <p:extLst>
      <p:ext uri="{BB962C8B-B14F-4D97-AF65-F5344CB8AC3E}">
        <p14:creationId xmlns:p14="http://schemas.microsoft.com/office/powerpoint/2010/main" xmlns="" val="7615335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)1863</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总理各国事务衙门正式任命英国人赫德为海关总税务司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赫德制定了管理海关的相关章程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对海关内部用人、行政等做了详细规定。这表明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中国关税自主权进一步丧失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清政府加强了对海关的管控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洋务运动正式展开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对外贸易完全被英国控制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本题以赫德担任中国海关总税务司一职考查近代中国主权的丧失。自</a:t>
            </a:r>
            <a:r>
              <a:rPr lang="en-US" altLang="zh-CN" sz="2200">
                <a:solidFill>
                  <a:srgbClr val="000000"/>
                </a:solidFill>
                <a:latin typeface="Times New Roman" panose="02020603050405020304" pitchFamily="18" charset="0"/>
                <a:cs typeface="Times New Roman" panose="02020603050405020304" pitchFamily="18" charset="0"/>
              </a:rPr>
              <a:t>1842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年《南京条约》中规定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协定关税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中国开始丧失关税自主权</a:t>
            </a:r>
            <a:r>
              <a:rPr lang="en-US" altLang="zh-CN" sz="2200">
                <a:solidFill>
                  <a:srgbClr val="000000"/>
                </a:solidFill>
                <a:latin typeface="Times New Roman" panose="02020603050405020304" pitchFamily="18" charset="0"/>
                <a:cs typeface="Times New Roman" panose="02020603050405020304" pitchFamily="18" charset="0"/>
              </a:rPr>
              <a:t>,1863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年英国人赫德担任中国海关总税务司表明中国关税自主权进一步丧失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洋务运动开始于</a:t>
            </a:r>
            <a:r>
              <a:rPr lang="en-US" altLang="zh-CN" sz="2200">
                <a:solidFill>
                  <a:srgbClr val="000000"/>
                </a:solidFill>
                <a:latin typeface="Times New Roman" panose="02020603050405020304" pitchFamily="18" charset="0"/>
                <a:cs typeface="Times New Roman" panose="02020603050405020304" pitchFamily="18" charset="0"/>
              </a:rPr>
              <a:t>1861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赫德担任中国海关总税务司是总理衙门任命的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且英国不可能完全控制中国对外贸易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项与史实不符。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6732240" y="1844824"/>
            <a:ext cx="359637" cy="361175"/>
          </a:xfrm>
          <a:prstGeom prst="rect">
            <a:avLst/>
          </a:prstGeom>
        </p:spPr>
      </p:pic>
    </p:spTree>
    <p:extLst>
      <p:ext uri="{BB962C8B-B14F-4D97-AF65-F5344CB8AC3E}">
        <p14:creationId xmlns:p14="http://schemas.microsoft.com/office/powerpoint/2010/main" xmlns="" val="29861290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2529"/>
            <a:ext cx="8128000" cy="52383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四川</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下表是</a:t>
            </a:r>
            <a:r>
              <a:rPr lang="en-US" altLang="zh-CN" sz="2200">
                <a:solidFill>
                  <a:srgbClr val="000000"/>
                </a:solidFill>
                <a:latin typeface="Times New Roman" panose="02020603050405020304" pitchFamily="18" charset="0"/>
                <a:cs typeface="Times New Roman" panose="02020603050405020304" pitchFamily="18" charset="0"/>
              </a:rPr>
              <a:t>1620</a:t>
            </a:r>
            <a:r>
              <a:rPr lang="zh-CN" altLang="zh-CN" sz="2200">
                <a:solidFill>
                  <a:srgbClr val="000000"/>
                </a:solidFill>
                <a:latin typeface="Times New Roman" panose="02020603050405020304" pitchFamily="18" charset="0"/>
                <a:cs typeface="Times New Roman" panose="02020603050405020304" pitchFamily="18" charset="0"/>
              </a:rPr>
              <a:t>年和</a:t>
            </a:r>
            <a:r>
              <a:rPr lang="en-US" altLang="zh-CN" sz="2200">
                <a:solidFill>
                  <a:srgbClr val="000000"/>
                </a:solidFill>
                <a:latin typeface="Times New Roman" panose="02020603050405020304" pitchFamily="18" charset="0"/>
                <a:cs typeface="Times New Roman" panose="02020603050405020304" pitchFamily="18" charset="0"/>
              </a:rPr>
              <a:t>1850</a:t>
            </a:r>
            <a:r>
              <a:rPr lang="zh-CN" altLang="zh-CN" sz="2200">
                <a:solidFill>
                  <a:srgbClr val="000000"/>
                </a:solidFill>
                <a:latin typeface="Times New Roman" panose="02020603050405020304" pitchFamily="18" charset="0"/>
                <a:cs typeface="Times New Roman" panose="02020603050405020304" pitchFamily="18" charset="0"/>
              </a:rPr>
              <a:t>年江南八府一州城乡人口统计。据此判断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这一时段该地区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20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基本实现了</a:t>
            </a:r>
            <a:r>
              <a:rPr lang="zh-CN" altLang="zh-CN" sz="2200" smtClean="0">
                <a:solidFill>
                  <a:srgbClr val="000000"/>
                </a:solidFill>
                <a:latin typeface="Times New Roman" panose="02020603050405020304" pitchFamily="18" charset="0"/>
                <a:cs typeface="Times New Roman" panose="02020603050405020304" pitchFamily="18" charset="0"/>
              </a:rPr>
              <a:t>城市化</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城市经济规模扩大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农业经济日益</a:t>
            </a:r>
            <a:r>
              <a:rPr lang="zh-CN" altLang="zh-CN" sz="2200" smtClean="0">
                <a:solidFill>
                  <a:srgbClr val="000000"/>
                </a:solidFill>
                <a:latin typeface="Times New Roman" panose="02020603050405020304" pitchFamily="18" charset="0"/>
                <a:cs typeface="Times New Roman" panose="02020603050405020304" pitchFamily="18" charset="0"/>
              </a:rPr>
              <a:t>凋敝</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人口增速全国领先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解答本题的关键是分析表格数据的变化规律来获取信息。城镇人口的增加一定程度上体现了城市经济的发展</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项正确。从表中数据看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农村人口占绝对多数</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人口的增长体现的是经济的发展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而不是经济的凋敝</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材料仅仅反映江南八府一州城乡人口状况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无法说明其人口增速全国领先</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079709420"/>
              </p:ext>
            </p:extLst>
          </p:nvPr>
        </p:nvGraphicFramePr>
        <p:xfrm>
          <a:off x="508000" y="1762134"/>
          <a:ext cx="8128000" cy="1738874"/>
        </p:xfrm>
        <a:graphic>
          <a:graphicData uri="http://schemas.openxmlformats.org/presentationml/2006/ole">
            <p:oleObj spid="_x0000_s10243" name="文档" r:id="rId5" imgW="3895491" imgH="833790" progId="Word.Document.12">
              <p:embed/>
            </p:oleObj>
          </a:graphicData>
        </a:graphic>
      </p:graphicFrame>
      <p:pic>
        <p:nvPicPr>
          <p:cNvPr id="7" name="图片 6"/>
          <p:cNvPicPr>
            <a:picLocks noChangeAspect="1"/>
          </p:cNvPicPr>
          <p:nvPr/>
        </p:nvPicPr>
        <p:blipFill>
          <a:blip r:embed="rId6"/>
          <a:stretch>
            <a:fillRect/>
          </a:stretch>
        </p:blipFill>
        <p:spPr>
          <a:xfrm>
            <a:off x="5940152" y="1242076"/>
            <a:ext cx="359637" cy="361175"/>
          </a:xfrm>
          <a:prstGeom prst="rect">
            <a:avLst/>
          </a:prstGeom>
        </p:spPr>
      </p:pic>
    </p:spTree>
    <p:extLst>
      <p:ext uri="{BB962C8B-B14F-4D97-AF65-F5344CB8AC3E}">
        <p14:creationId xmlns:p14="http://schemas.microsoft.com/office/powerpoint/2010/main" xmlns="" val="7844367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6" end="6"/>
                                            </p:txEl>
                                          </p:spTgt>
                                        </p:tgtEl>
                                        <p:attrNameLst>
                                          <p:attrName>style.visibility</p:attrName>
                                        </p:attrNameLst>
                                      </p:cBhvr>
                                      <p:to>
                                        <p:strVal val="visible"/>
                                      </p:to>
                                    </p:set>
                                    <p:animEffect transition="in" filter="wipe(down)">
                                      <p:cBhvr>
                                        <p:cTn id="1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洋务企业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,6,3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江南制造总局是个十足的封建衙门。管理者是以督办为首的一群大大小小的官吏。他们对军器制造一窍不通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一切生产技术大权都操纵于洋人手中。有些洋匠不懂技术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招摇撞骗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因造不出火药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竟称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中国天气异于外国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与造此药不宜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洋务企业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管理体系逐步</a:t>
            </a:r>
            <a:r>
              <a:rPr lang="zh-CN" altLang="zh-CN" sz="2200" smtClean="0">
                <a:solidFill>
                  <a:srgbClr val="000000"/>
                </a:solidFill>
                <a:latin typeface="Times New Roman" panose="02020603050405020304" pitchFamily="18" charset="0"/>
                <a:cs typeface="Times New Roman" panose="02020603050405020304" pitchFamily="18" charset="0"/>
              </a:rPr>
              <a:t>完善</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过度依赖西方技术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逐渐成为</a:t>
            </a:r>
            <a:r>
              <a:rPr lang="zh-CN" altLang="zh-CN" sz="2200" smtClean="0">
                <a:solidFill>
                  <a:srgbClr val="000000"/>
                </a:solidFill>
                <a:latin typeface="Times New Roman" panose="02020603050405020304" pitchFamily="18" charset="0"/>
                <a:cs typeface="Times New Roman" panose="02020603050405020304" pitchFamily="18" charset="0"/>
              </a:rPr>
              <a:t>外资企业</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所雇洋匠皆为外行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本题考查中国近代洋务企业的特点。从题干中可以看出洋务企业的管理者是不谙军器制造技术的封建官员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技术都操纵在洋人手中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结果导致一些洋人挟技居奇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这说明洋务企业过于依赖西方技术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项正确。题干意在强调江南制造总局的管理弊端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洋务企业是清政府的官办企业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不属于外资企业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题干强调的是一些洋匠挟技居奇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不是皆为外行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2915816" y="2924944"/>
            <a:ext cx="359637" cy="361175"/>
          </a:xfrm>
          <a:prstGeom prst="rect">
            <a:avLst/>
          </a:prstGeom>
        </p:spPr>
      </p:pic>
    </p:spTree>
    <p:extLst>
      <p:ext uri="{BB962C8B-B14F-4D97-AF65-F5344CB8AC3E}">
        <p14:creationId xmlns:p14="http://schemas.microsoft.com/office/powerpoint/2010/main" xmlns="" val="2174578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wipe(down)">
                                      <p:cBhvr>
                                        <p:cTn id="1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847455"/>
            <a:ext cx="8128000" cy="34170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1,28,4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开平煤矿正式投产时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土煤在国内从一个通商口岸装船到另一个通商口岸卸货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须缴纳出口税和复进口税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每吨税金达</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两以上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比洋煤进口税多</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余倍。李鸿章奏准开平所产之煤出口税每吨减为</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钱。这一举措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增强了洋务派兴办矿业的信心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加强了对开平煤矿的管理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摆脱了列强对煤矿业的控制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保证了煤矿业稳健发展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872353033"/>
              </p:ext>
            </p:extLst>
          </p:nvPr>
        </p:nvGraphicFramePr>
        <p:xfrm>
          <a:off x="7092280" y="3068960"/>
          <a:ext cx="1193800" cy="534988"/>
        </p:xfrm>
        <a:graphic>
          <a:graphicData uri="http://schemas.openxmlformats.org/presentationml/2006/ole">
            <p:oleObj spid="_x0000_s5122" name="文档" r:id="rId5" imgW="595844" imgH="254889" progId="Word.Document.12">
              <p:embed/>
            </p:oleObj>
          </a:graphicData>
        </a:graphic>
      </p:graphicFrame>
      <p:pic>
        <p:nvPicPr>
          <p:cNvPr id="6" name="图片 5"/>
          <p:cNvPicPr>
            <a:picLocks noChangeAspect="1"/>
          </p:cNvPicPr>
          <p:nvPr/>
        </p:nvPicPr>
        <p:blipFill>
          <a:blip r:embed="rId6"/>
          <a:stretch>
            <a:fillRect/>
          </a:stretch>
        </p:blipFill>
        <p:spPr>
          <a:xfrm>
            <a:off x="6382723" y="3185890"/>
            <a:ext cx="359637" cy="361175"/>
          </a:xfrm>
          <a:prstGeom prst="rect">
            <a:avLst/>
          </a:prstGeom>
        </p:spPr>
      </p:pic>
    </p:spTree>
    <p:extLst>
      <p:ext uri="{BB962C8B-B14F-4D97-AF65-F5344CB8AC3E}">
        <p14:creationId xmlns:p14="http://schemas.microsoft.com/office/powerpoint/2010/main" xmlns="" val="41030348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本题以开平煤矿为实例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以当时中、外企业不同税收比较为切口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探讨税收对洋务企业发展所起的作用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考查考生获取有效信息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正确解释历史事件的能力。题干材料反映了李鸿章奏准开平所产之煤出口税每吨减为</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这有利于减轻开平煤矿的负担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有利于增强洋务派兴办矿业的信心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项正确。题干材料反映的是煤炭的流通销售环节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与煤矿管理无关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项。题干材料没有涉及列强对煤矿业的控制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项。李鸿章利用政府特权操纵煤炭出口税的做法造成不正当竞争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不利于煤矿业的持续发展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382086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)1879</a:t>
            </a:r>
            <a:r>
              <a:rPr lang="zh-CN" altLang="zh-CN" sz="2200">
                <a:solidFill>
                  <a:srgbClr val="000000"/>
                </a:solidFill>
                <a:latin typeface="Times New Roman" panose="02020603050405020304" pitchFamily="18" charset="0"/>
                <a:cs typeface="Times New Roman" panose="02020603050405020304" pitchFamily="18" charset="0"/>
              </a:rPr>
              <a:t>年以前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福州船政局所造之船均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派拨各省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并不索取原价分文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此后造船所用材料费由用船一方拨付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协造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方式生产。这种变化反映了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军用工业由官办转为商办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协造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意在缓解经费压力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军工产品市场化趋势明显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近代轮船制造业走出困境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福州船政局所造之船由免费供各省使用到由使用方付费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协造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这种变化表明原来的方式导致造船方经费压力大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协造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意在缓解经费压力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项。洋务运动时期的军用工业没有转为商办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也不可能面向市场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由题干材料无法得出近代轮船制造业走出困境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6228184" y="1916832"/>
            <a:ext cx="359637" cy="361175"/>
          </a:xfrm>
          <a:prstGeom prst="rect">
            <a:avLst/>
          </a:prstGeom>
        </p:spPr>
      </p:pic>
    </p:spTree>
    <p:extLst>
      <p:ext uri="{BB962C8B-B14F-4D97-AF65-F5344CB8AC3E}">
        <p14:creationId xmlns:p14="http://schemas.microsoft.com/office/powerpoint/2010/main" xmlns="" val="3555760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665171620"/>
              </p:ext>
            </p:extLst>
          </p:nvPr>
        </p:nvGraphicFramePr>
        <p:xfrm>
          <a:off x="508000" y="1328864"/>
          <a:ext cx="8128000" cy="4454272"/>
        </p:xfrm>
        <a:graphic>
          <a:graphicData uri="http://schemas.openxmlformats.org/presentationml/2006/ole">
            <p:oleObj spid="_x0000_s9219" name="文档" r:id="rId3" imgW="4000258" imgH="2191759" progId="Word.Document.12">
              <p:embed/>
            </p:oleObj>
          </a:graphicData>
        </a:graphic>
      </p:graphicFrame>
    </p:spTree>
    <p:extLst>
      <p:ext uri="{BB962C8B-B14F-4D97-AF65-F5344CB8AC3E}">
        <p14:creationId xmlns:p14="http://schemas.microsoft.com/office/powerpoint/2010/main" xmlns="" val="3099443007"/>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甲午中日战争爆发前夕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有些西方人士认为中国拥有一定的军备优势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毫无疑问的是日本必然最后被彻底粉碎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。他们做出上述判断的主要依据应是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已完成对军队的西式改革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集权制度有利于作战指挥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近代化努力收到较大成效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能获得更广泛的外部援助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本题主要考查考生准确获取和深度理解历史材料提供的信息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并运用所学知识客观描述历史现象、分析和解释历史观点的能力。解答时可从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中国拥有一定的军备优势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切入思考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并联系洋务运动的相关内容回答。洋务运动中创办了一批近代企业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包括军事工业和民用工业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洋务运动期间创办的近代海军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增强了中国的军事力量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由此外国人认为中国有一定的军备优势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日本必然会失败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项。已完成对军队西式改革的说法错误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材料体现的是军备优势而非集权制度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项明显不符合材料信息。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7812360" y="1628800"/>
            <a:ext cx="359637" cy="361175"/>
          </a:xfrm>
          <a:prstGeom prst="rect">
            <a:avLst/>
          </a:prstGeom>
        </p:spPr>
      </p:pic>
    </p:spTree>
    <p:extLst>
      <p:ext uri="{BB962C8B-B14F-4D97-AF65-F5344CB8AC3E}">
        <p14:creationId xmlns:p14="http://schemas.microsoft.com/office/powerpoint/2010/main" xmlns="" val="10828947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洋务运动</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开启了中国近代化的进程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洋务派创办的近代企业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引进了西方先进的机器生产方式和科技人才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开启了近代中国工业文明的先河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为中国近代化的发展提供了物质条件及管理经验。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外交上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洋务运动使中国外交开始向近代化转变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建立了中国第一个常设的外交机构总理衙门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加强了清朝同外国的联系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开启了中国外交近代化的历程。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军事上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洋务运动创建近代海军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开启了中国军事近代化的历程。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教育上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洋务运动设立新式学堂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培养翻译、科技、军事方面的人才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还派遣留学生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是中国教育近代化的开始。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683568" y="1294804"/>
            <a:ext cx="1052106" cy="388331"/>
          </a:xfrm>
          <a:prstGeom prst="rect">
            <a:avLst/>
          </a:prstGeom>
        </p:spPr>
      </p:pic>
    </p:spTree>
    <p:extLst>
      <p:ext uri="{BB962C8B-B14F-4D97-AF65-F5344CB8AC3E}">
        <p14:creationId xmlns:p14="http://schemas.microsoft.com/office/powerpoint/2010/main" xmlns="" val="38854042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90872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力倡洋务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又因在兄弟中排行第六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鬼子六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洋务派官员丁日昌被称为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丁鬼奴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。郭嵩焘在一片冷嘲热讽中出任第一任驻英公使。这反映了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洋务运动与传统的观念发生冲突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崇洋媚外行为遭到社会鄙视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洋务派改器物不改制度受到批判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西方列强侵略激起国人抵制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本题考查洋务运动的影响。洋务派主张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中体西用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学习外国科学技术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冲击了传统思想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但当时的人们对此并不理解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反而对他们冷嘲热讽。这一事件的背后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体现出传统观念对外来事物的排斥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项正确。倡导洋务和出使国外不是崇洋媚外的行为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材料中没有体现出对洋务运动只学器物、不学制度的批判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国人抵制洋务不是因受外国侵略而产生的爱国情感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而是对外来文明的抵触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7308304" y="1844824"/>
            <a:ext cx="359637" cy="361175"/>
          </a:xfrm>
          <a:prstGeom prst="rect">
            <a:avLst/>
          </a:prstGeom>
        </p:spPr>
      </p:pic>
    </p:spTree>
    <p:extLst>
      <p:ext uri="{BB962C8B-B14F-4D97-AF65-F5344CB8AC3E}">
        <p14:creationId xmlns:p14="http://schemas.microsoft.com/office/powerpoint/2010/main" xmlns="" val="18570506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清末某官员谈到铁路修建时说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内开未尽之地宝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外收已亏之利权。是铁路之利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首在利民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民之利既见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而国之利因之。利国之大端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则征兵转饷是矣。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这一言论的含义是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求富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师夷长技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中体西用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民生主义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由题目中的信息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内开未尽之地宝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外收已亏之利权</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征兵转饷是矣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可知该官员认为修建铁路有利于国家的富强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项正确。题干未涉及向西方学习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也未涉及对传统制度的维护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民生主义由孙中山提出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与题目中的信息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清末某官员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1185485" y="2132856"/>
            <a:ext cx="359637" cy="361175"/>
          </a:xfrm>
          <a:prstGeom prst="rect">
            <a:avLst/>
          </a:prstGeom>
        </p:spPr>
      </p:pic>
    </p:spTree>
    <p:extLst>
      <p:ext uri="{BB962C8B-B14F-4D97-AF65-F5344CB8AC3E}">
        <p14:creationId xmlns:p14="http://schemas.microsoft.com/office/powerpoint/2010/main" xmlns="" val="12982282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98072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,15,2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洋务派要员在筹建轮船招商局时说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伏查各国通商以来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中国内江外海之利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几被洋人占尽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且海防非有轮船不能逐渐布置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必须劝民自置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藉纾商民之困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而作自强之气。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这表明兴办此类企业的根本目的是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扩大中外贸易</a:t>
            </a:r>
            <a:r>
              <a:rPr lang="zh-CN" altLang="zh-CN" sz="2200" smtClean="0">
                <a:solidFill>
                  <a:srgbClr val="000000"/>
                </a:solidFill>
                <a:latin typeface="Times New Roman" panose="02020603050405020304" pitchFamily="18" charset="0"/>
                <a:cs typeface="Times New Roman" panose="02020603050405020304" pitchFamily="18" charset="0"/>
              </a:rPr>
              <a:t>交往</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抵御外侮求富求强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发展官督商办</a:t>
            </a:r>
            <a:r>
              <a:rPr lang="zh-CN" altLang="zh-CN" sz="2200" smtClean="0">
                <a:solidFill>
                  <a:srgbClr val="000000"/>
                </a:solidFill>
                <a:latin typeface="Times New Roman" panose="02020603050405020304" pitchFamily="18" charset="0"/>
                <a:cs typeface="Times New Roman" panose="02020603050405020304" pitchFamily="18" charset="0"/>
              </a:rPr>
              <a:t>企业</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发展资本主义经济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海防非有轮船不能逐渐布置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必须劝民自置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洋务派主张发展自己的轮船制造业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伏查各国通商以来</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中国内江外海之利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几被洋人占尽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作自强之气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由此可以看出洋务派创办此类企业的目的是抵御外侮求富求强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正确答案为</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洋务派并不主张发展资本主义经济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但是却推动了民族资本主义的产生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材料说的不是企业的规模和性质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6588224" y="2276872"/>
            <a:ext cx="359637" cy="361175"/>
          </a:xfrm>
          <a:prstGeom prst="rect">
            <a:avLst/>
          </a:prstGeom>
        </p:spPr>
      </p:pic>
    </p:spTree>
    <p:extLst>
      <p:ext uri="{BB962C8B-B14F-4D97-AF65-F5344CB8AC3E}">
        <p14:creationId xmlns:p14="http://schemas.microsoft.com/office/powerpoint/2010/main" xmlns="" val="28453443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清末有舆论说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中兴名臣曾国藩仅赏侯爵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李鸿章不过伯爵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其余百战功臣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竟有望男爵而不可得者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今乃以子、男等爵奖创办实业之工商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斯诚稀世之创举。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资本主义的萌芽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重农抑商传统的改变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爵位制度的创设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封建君主专制的加强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材料评价了清朝末年奖励实业的政策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说明清朝重农抑商政策已经改变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更加重视工商业的发展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项正确。资本主义萌芽在明朝中后期出现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项错误。爵位制度在战国时就已创设</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项错误。材料反映的是爵奖工商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体现不出封建君主专制的加强</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4"/>
          <a:stretch>
            <a:fillRect/>
          </a:stretch>
        </p:blipFill>
        <p:spPr>
          <a:xfrm>
            <a:off x="2123728" y="2420888"/>
            <a:ext cx="359637" cy="361175"/>
          </a:xfrm>
          <a:prstGeom prst="rect">
            <a:avLst/>
          </a:prstGeom>
        </p:spPr>
      </p:pic>
    </p:spTree>
    <p:extLst>
      <p:ext uri="{BB962C8B-B14F-4D97-AF65-F5344CB8AC3E}">
        <p14:creationId xmlns:p14="http://schemas.microsoft.com/office/powerpoint/2010/main" xmlns="" val="11298435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2,42,12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1889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两广总督张之洞从英国预购炼铁机炉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有人提醒先要确定煤、铁质地才能配置合适的机炉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张之洞认为不必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先觅煤、铁而后购机炉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。张之洞调任湖广总督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购得大冶铁矿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开始筹建汉阳铁厂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由于找不到合适的煤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耗费六年时间和巨资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仍未能炼出合格的钢铁。盛宣怀接手后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招商股银</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并开办萍乡煤矿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但由于原来定购的机炉不适用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依然未能炼出好钢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只得贷款改装设备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才获得成功。通过克服种种困难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汉阳铁厂成为中国第一家大型的近代化钢铁企业。</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年后收归国有。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摘编自陈真等编《中国近代工业史资料》等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材料提供了一个中国近代企业发展的案例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蕴含了现代化的诸多启示。从材料中提炼一个启示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并结合所学的中国近现代史知识予以说明。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史论结合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言之成理。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639350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45737"/>
            <a:ext cx="8128000" cy="5625451"/>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引进外来科技与设备会大大推动现代化的发展。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说明</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世纪六七十年代地主阶级掀起了洋务运动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洋务派学习西方科技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引进西方先进设备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建立了中国第一批近代化企业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也开启了中国的近代化。在随后出现的建立企业的高潮中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民族资产阶级也学习了西方的先进经验。民国时期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国民政府从美国等西方国家引进先进科技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推动了中国近代经济的发展。在社会主义建设新时期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中央政府实行对外开放政策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大力引进西方先进的技术、设备和管理经验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这都大大推动了我国现代化发展的进程。由此可见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引进外来的科技、设备和资金等可以大力推动我国经济的现代化进程。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本题属于开放性试题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试题设计非常巧妙和新颖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能够非常典型地考查历史学科核心素养与学科能力。核心素养方面包括了史料实证、家国情怀以及历史解释等各方面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学科能力包括获取有效信息的能力、发现解决历史问题的能力、解读和论证历史结论的能力。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930835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56165"/>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1,40,25</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我国是最早利用海洋的国家之一。殷墟即发现了来自南海乃至阿曼湾的海贝。齐国借助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的地理条件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鱼盐之利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成为春秋战国时最为富庶的国家。汉代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海上丝绸之路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雏形即已出现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魏晋而后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僧人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附商舶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成为佛教东传的重要方式。宋元时代指南针等远洋航行工具的使用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使海外贸易达到鼎盛。明朝前期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在郑和下西洋的背景下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出现了一批重要的航海著作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如《氵赢涯胜览》《星槎胜览》《西洋番国志》等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记录海行见闻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反映当时东南亚、印度以及阿拉伯、东非等地的风土人情、山川形胜。明后期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郑若曾针对倭寇等问题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在《筹海图编》中明确提出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欲航行于大洋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必先战胜于大洋。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而明、清政府常常采用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的办法。到鸦片战争前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各省水师战船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均为捕盗缉奸而设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摘编自白寿彝总主编《中国通史》等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485854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799225"/>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鸦片战争后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中国被卷入世界市场体系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通商口岸不断增加。魏源认为海运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优于河运者有四利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利国、利民、利官、利商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1842~1846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茶出口增长一倍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丝的出口增长将近五倍</a:t>
            </a:r>
            <a:r>
              <a:rPr lang="en-US" altLang="zh-CN" sz="2200">
                <a:solidFill>
                  <a:srgbClr val="000000"/>
                </a:solidFill>
                <a:latin typeface="Times New Roman" panose="02020603050405020304" pitchFamily="18" charset="0"/>
                <a:cs typeface="Times New Roman" panose="02020603050405020304" pitchFamily="18" charset="0"/>
              </a:rPr>
              <a:t>;1846~1856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茶出口又增长</a:t>
            </a:r>
            <a:r>
              <a:rPr lang="en-US" altLang="zh-CN" sz="2200">
                <a:solidFill>
                  <a:srgbClr val="000000"/>
                </a:solidFill>
                <a:latin typeface="Times New Roman" panose="02020603050405020304" pitchFamily="18" charset="0"/>
                <a:cs typeface="Times New Roman" panose="02020603050405020304" pitchFamily="18" charset="0"/>
              </a:rPr>
              <a:t>55%,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丝的出口增长三倍多。海关税收从</a:t>
            </a:r>
            <a:r>
              <a:rPr lang="en-US" altLang="zh-CN" sz="2200">
                <a:solidFill>
                  <a:srgbClr val="000000"/>
                </a:solidFill>
                <a:latin typeface="Times New Roman" panose="02020603050405020304" pitchFamily="18" charset="0"/>
                <a:cs typeface="Times New Roman" panose="02020603050405020304" pitchFamily="18" charset="0"/>
              </a:rPr>
              <a:t>1861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200">
                <a:solidFill>
                  <a:srgbClr val="000000"/>
                </a:solidFill>
                <a:latin typeface="Times New Roman" panose="02020603050405020304" pitchFamily="18" charset="0"/>
                <a:cs typeface="Times New Roman" panose="02020603050405020304" pitchFamily="18" charset="0"/>
              </a:rPr>
              <a:t>490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余万两增加到</a:t>
            </a:r>
            <a:r>
              <a:rPr lang="en-US" altLang="zh-CN" sz="2200">
                <a:solidFill>
                  <a:srgbClr val="000000"/>
                </a:solidFill>
                <a:latin typeface="Times New Roman" panose="02020603050405020304" pitchFamily="18" charset="0"/>
                <a:cs typeface="Times New Roman" panose="02020603050405020304" pitchFamily="18" charset="0"/>
              </a:rPr>
              <a:t>1902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余万两。</a:t>
            </a:r>
            <a:r>
              <a:rPr lang="en-US" altLang="zh-CN" sz="2200">
                <a:solidFill>
                  <a:srgbClr val="000000"/>
                </a:solidFill>
                <a:latin typeface="Times New Roman" panose="02020603050405020304" pitchFamily="18" charset="0"/>
                <a:cs typeface="Times New Roman" panose="02020603050405020304" pitchFamily="18" charset="0"/>
              </a:rPr>
              <a:t>1866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左宗棠创办福州船政局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附设福州船政学堂。</a:t>
            </a:r>
            <a:r>
              <a:rPr lang="en-US" altLang="zh-CN" sz="2200">
                <a:solidFill>
                  <a:srgbClr val="000000"/>
                </a:solidFill>
                <a:latin typeface="Times New Roman" panose="02020603050405020304" pitchFamily="18" charset="0"/>
                <a:cs typeface="Times New Roman" panose="02020603050405020304" pitchFamily="18" charset="0"/>
              </a:rPr>
              <a:t>1868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江南制造总局制造的第一艘近代海轮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惠吉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号下水。</a:t>
            </a:r>
            <a:r>
              <a:rPr lang="en-US" altLang="zh-CN" sz="2200">
                <a:solidFill>
                  <a:srgbClr val="000000"/>
                </a:solidFill>
                <a:latin typeface="Times New Roman" panose="02020603050405020304" pitchFamily="18" charset="0"/>
                <a:cs typeface="Times New Roman" panose="02020603050405020304" pitchFamily="18" charset="0"/>
              </a:rPr>
              <a:t>1872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年轮船招商局成立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使我内江外海之利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不致为洋人占尽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1885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海军衙门设立。随着西方商品与资本输出的扩大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部分国人提出与列强进行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1904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张謇上奏朝廷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请准各省成立海洋渔业公司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购置新式渔轮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发展海洋渔业。</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清政府与英法等国签订条约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允许百姓出国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毫无禁阻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仅南洋地区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就有中国移民</a:t>
            </a:r>
            <a:r>
              <a:rPr lang="en-US" altLang="zh-CN" sz="2200">
                <a:solidFill>
                  <a:srgbClr val="000000"/>
                </a:solidFill>
                <a:latin typeface="Times New Roman" panose="02020603050405020304" pitchFamily="18" charset="0"/>
                <a:cs typeface="Times New Roman" panose="02020603050405020304" pitchFamily="18" charset="0"/>
              </a:rPr>
              <a:t>500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摘编自许涤新、吴承明主编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《中国资本主义发展史》等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366301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1" name="矩形 10"/>
          <p:cNvSpPr>
            <a:spLocks noChangeAspect="1"/>
          </p:cNvSpPr>
          <p:nvPr/>
        </p:nvSpPr>
        <p:spPr>
          <a:xfrm>
            <a:off x="508000" y="1196752"/>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36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晚清中国经济结构的变化和民族工业的兴起</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中国与世界市场的关系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)1904</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湖南、四川、江苏、广东、福建等长江流域与东南沿海</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个省份留日学生共计</a:t>
            </a:r>
            <a:r>
              <a:rPr lang="en-US" altLang="zh-CN" sz="2200">
                <a:solidFill>
                  <a:srgbClr val="000000"/>
                </a:solidFill>
                <a:latin typeface="Times New Roman" panose="02020603050405020304" pitchFamily="18" charset="0"/>
                <a:cs typeface="Times New Roman" panose="02020603050405020304" pitchFamily="18" charset="0"/>
              </a:rPr>
              <a:t>1 883</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占全国留日学生总数的</a:t>
            </a:r>
            <a:r>
              <a:rPr lang="en-US" altLang="zh-CN" sz="2200">
                <a:solidFill>
                  <a:srgbClr val="000000"/>
                </a:solidFill>
                <a:latin typeface="Times New Roman" panose="02020603050405020304" pitchFamily="18" charset="0"/>
                <a:cs typeface="Times New Roman" panose="02020603050405020304" pitchFamily="18" charset="0"/>
              </a:rPr>
              <a:t>78%,</a:t>
            </a:r>
            <a:r>
              <a:rPr lang="zh-CN" altLang="zh-CN" sz="2200">
                <a:solidFill>
                  <a:srgbClr val="000000"/>
                </a:solidFill>
                <a:latin typeface="Times New Roman" panose="02020603050405020304" pitchFamily="18" charset="0"/>
                <a:cs typeface="Times New Roman" panose="02020603050405020304" pitchFamily="18" charset="0"/>
              </a:rPr>
              <a:t>直隶亦有</a:t>
            </a:r>
            <a:r>
              <a:rPr lang="en-US" altLang="zh-CN" sz="2200">
                <a:solidFill>
                  <a:srgbClr val="000000"/>
                </a:solidFill>
                <a:latin typeface="Times New Roman" panose="02020603050405020304" pitchFamily="18" charset="0"/>
                <a:cs typeface="Times New Roman" panose="02020603050405020304" pitchFamily="18" charset="0"/>
              </a:rPr>
              <a:t>172</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山西、陕西等其他十几个省区仅有</a:t>
            </a:r>
            <a:r>
              <a:rPr lang="en-US" altLang="zh-CN" sz="2200">
                <a:solidFill>
                  <a:srgbClr val="000000"/>
                </a:solidFill>
                <a:latin typeface="Times New Roman" panose="02020603050405020304" pitchFamily="18" charset="0"/>
                <a:cs typeface="Times New Roman" panose="02020603050405020304" pitchFamily="18" charset="0"/>
              </a:rPr>
              <a:t>351</a:t>
            </a:r>
            <a:r>
              <a:rPr lang="zh-CN" altLang="zh-CN" sz="2200">
                <a:solidFill>
                  <a:srgbClr val="000000"/>
                </a:solidFill>
                <a:latin typeface="Times New Roman" panose="02020603050405020304" pitchFamily="18" charset="0"/>
                <a:cs typeface="Times New Roman" panose="02020603050405020304" pitchFamily="18" charset="0"/>
              </a:rPr>
              <a:t>人。影响留日学生区域分布不平衡的主要因素是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地区经济文化水平与开放程度</a:t>
            </a:r>
            <a:r>
              <a:rPr lang="zh-CN" altLang="zh-CN" sz="2200" smtClean="0">
                <a:solidFill>
                  <a:srgbClr val="000000"/>
                </a:solidFill>
                <a:latin typeface="Times New Roman" panose="02020603050405020304" pitchFamily="18" charset="0"/>
                <a:cs typeface="Times New Roman" panose="02020603050405020304" pitchFamily="18" charset="0"/>
              </a:rPr>
              <a:t>有别</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B.</a:t>
            </a:r>
            <a:r>
              <a:rPr lang="zh-CN" altLang="zh-CN" sz="2200" smtClean="0">
                <a:solidFill>
                  <a:srgbClr val="000000"/>
                </a:solidFill>
                <a:latin typeface="Times New Roman" panose="02020603050405020304" pitchFamily="18" charset="0"/>
                <a:cs typeface="Times New Roman" panose="02020603050405020304" pitchFamily="18" charset="0"/>
              </a:rPr>
              <a:t>革命运动在各地高涨程度存在差异</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清政府鼓励留学的政策发生变化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西方列强在中国的势力范围</a:t>
            </a:r>
            <a:r>
              <a:rPr lang="zh-CN" altLang="zh-CN" sz="2200" smtClean="0">
                <a:solidFill>
                  <a:srgbClr val="000000"/>
                </a:solidFill>
                <a:latin typeface="Times New Roman" panose="02020603050405020304" pitchFamily="18" charset="0"/>
                <a:cs typeface="Times New Roman" panose="02020603050405020304" pitchFamily="18" charset="0"/>
              </a:rPr>
              <a:t>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839481" y="3717032"/>
            <a:ext cx="359637" cy="361175"/>
          </a:xfrm>
          <a:prstGeom prst="rect">
            <a:avLst/>
          </a:prstGeom>
        </p:spPr>
      </p:pic>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52736"/>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根据材料一并结合所学知识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概括指出我国古代海洋利用的特点。</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根据材料一、二并结合所学知识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分析指出晚清海洋利用的主要变化及启示。</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从沿海利用到远洋开拓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先进技术应用于航海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以经济、文化交流为主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和平利用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以民间交流为主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海洋意识不足。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主要变化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在西方冲击下海禁政策失效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清政府被迫参与海洋利用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海洋权益的各方面都受到西方列强的干预控制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通商口岸增加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海外贸易拓展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对海洋重要性的认识逐步深入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海洋管理机构逐步建立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试图建立有效的海防力量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海外移民、留学成为重要现象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对国内的影响加深。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启示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加强海洋领土及海权意识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开发利用海洋资源</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929299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00"/>
                                        <p:tgtEl>
                                          <p:spTgt spid="4">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wipe(down)">
                                      <p:cBhvr>
                                        <p:cTn id="10" dur="500"/>
                                        <p:tgtEl>
                                          <p:spTgt spid="4">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Effect transition="in" filter="wipe(down)">
                                      <p:cBhvr>
                                        <p:cTn id="13"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本题从中国古代和近代海洋利用的角度切入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综合考查中国古代和近代社会的发展和变迁。第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问注意题干要求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根据材料一并结合所学知识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结合材料一中明清之前的相关史实可以提炼出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从沿海利用到远洋开拓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先进技术应用于航海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以经济文化交流为主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和平利用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以民间交流为主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利用明清时期海禁政策等史实提炼出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海洋意识不足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的特点。第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问要充分比较材料一和材料二的相关信息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准确分析晚清海洋利用的变化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并结合当今时代主题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以史为鉴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立足未来得出启示。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691584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52736"/>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民族工业的兴起和初步发展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川沙县部分名人简历表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57636930"/>
              </p:ext>
            </p:extLst>
          </p:nvPr>
        </p:nvGraphicFramePr>
        <p:xfrm>
          <a:off x="508000" y="2309940"/>
          <a:ext cx="8128000" cy="1732520"/>
        </p:xfrm>
        <a:graphic>
          <a:graphicData uri="http://schemas.openxmlformats.org/presentationml/2006/ole">
            <p:oleObj spid="_x0000_s11267" name="文档" r:id="rId5" imgW="3909532" imgH="833790" progId="Word.Document.12">
              <p:embed/>
            </p:oleObj>
          </a:graphicData>
        </a:graphic>
      </p:graphicFrame>
      <p:sp>
        <p:nvSpPr>
          <p:cNvPr id="6" name="矩形 5"/>
          <p:cNvSpPr>
            <a:spLocks noChangeAspect="1"/>
          </p:cNvSpPr>
          <p:nvPr/>
        </p:nvSpPr>
        <p:spPr>
          <a:xfrm>
            <a:off x="508000" y="3645024"/>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上表是</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世纪末</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世纪初毗邻上海的川沙县部分名人的简历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说明当时国内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科举取士转向选拔实务人才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传统社会结构受到冲击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儒家的义利观念被抛弃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新式工业在经济中居于主导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2051720" y="4149080"/>
            <a:ext cx="359637" cy="361175"/>
          </a:xfrm>
          <a:prstGeom prst="rect">
            <a:avLst/>
          </a:prstGeom>
        </p:spPr>
      </p:pic>
    </p:spTree>
    <p:extLst>
      <p:ext uri="{BB962C8B-B14F-4D97-AF65-F5344CB8AC3E}">
        <p14:creationId xmlns:p14="http://schemas.microsoft.com/office/powerpoint/2010/main" xmlns="" val="21387058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世纪初中国社会结构的变迁。题干表格中黄彬的身份是为近代民用工业制定章程的国学生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朱纯祖以监生身份创设了朱丽记花米行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姚光第以生员身份创设了机器轧棉厂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国学生、监生、生员均是旧式教育体制下的称呼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这说明三人所受均为旧式儒家教育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但三人成年后却投身于近代商业活动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这说明传统的重农抑商观念受到冲击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进一步说明士农工商的社会结构发生了变化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项正确。题干材料未涉及科举考试及选拔人才标准的变化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题干材料未涉及对儒家的重义轻利等观念的看法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新式工业在</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世纪初的近代中国经济中并未占据主导地位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583570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42389"/>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3,28,4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世纪六七十年代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外国人将自己的名字租借给中国人经办新式企业的做法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在通商口岸较为盛行。这一做法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导致民间设厂高潮局面的</a:t>
            </a:r>
            <a:r>
              <a:rPr lang="zh-CN" altLang="zh-CN" sz="2200" smtClean="0">
                <a:solidFill>
                  <a:srgbClr val="000000"/>
                </a:solidFill>
                <a:latin typeface="Times New Roman" panose="02020603050405020304" pitchFamily="18" charset="0"/>
                <a:cs typeface="Times New Roman" panose="02020603050405020304" pitchFamily="18" charset="0"/>
              </a:rPr>
              <a:t>出现</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有利于中国新的社会阶层发展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加剧了外国资本对中国的</a:t>
            </a:r>
            <a:r>
              <a:rPr lang="zh-CN" altLang="zh-CN" sz="2200" smtClean="0">
                <a:solidFill>
                  <a:srgbClr val="000000"/>
                </a:solidFill>
                <a:latin typeface="Times New Roman" panose="02020603050405020304" pitchFamily="18" charset="0"/>
                <a:cs typeface="Times New Roman" panose="02020603050405020304" pitchFamily="18" charset="0"/>
              </a:rPr>
              <a:t>输入</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扭转了中国对外贸易入超局面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本题考查中国民族资本主义的发展。题干中的信息反映了外国人将名字租借给中国人经办新式企业。据此并联系所学知识可知</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世纪六七十年代中国民族资本主义产生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并受到封建主义的压迫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而外国人依仗不平等条约却可以享受特权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因此导致上述现象的出现。这一现象客观上有利于中国早期民族资本主义的发展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当时清政府限制民间设厂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外国资本对华输出主要表现在外国人在中国开设工厂、开采矿山等方面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而本题题干中实际办厂者是中国人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近代中国民族资本主义力量弱小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不足以扭转中国对外贸易入超局面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1979712" y="1700808"/>
            <a:ext cx="359637" cy="361175"/>
          </a:xfrm>
          <a:prstGeom prst="rect">
            <a:avLst/>
          </a:prstGeom>
        </p:spPr>
      </p:pic>
    </p:spTree>
    <p:extLst>
      <p:ext uri="{BB962C8B-B14F-4D97-AF65-F5344CB8AC3E}">
        <p14:creationId xmlns:p14="http://schemas.microsoft.com/office/powerpoint/2010/main" xmlns="" val="6330612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8532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3,28,4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)1897</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中国创行西法已数十年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皆属皮毛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空言无补。至今两年来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忽大为变动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如邮政、银行、铁路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直见施行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今天津亦有小轮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风气之开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人力诚难阻隔也。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产生上述变化的主要原因是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维新变法运动迅速兴起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政府大力扶持官督商办企业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列强对华资本输出减少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政府放宽了兴办实业的限制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本题旨在考查考生分析历史现象主要原因的能力以及对政府经济政策与社会经济发展关系的认识。</a:t>
            </a:r>
            <a:r>
              <a:rPr lang="en-US" altLang="zh-CN" sz="2200">
                <a:solidFill>
                  <a:srgbClr val="000000"/>
                </a:solidFill>
                <a:latin typeface="Times New Roman" panose="02020603050405020304" pitchFamily="18" charset="0"/>
                <a:cs typeface="Times New Roman" panose="02020603050405020304" pitchFamily="18" charset="0"/>
              </a:rPr>
              <a:t>1895</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年《马关条约》签订以后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清政府放宽了对民间设厂的限制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大大促进了近代中国经济结构的变动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项正确。维新变法运动发生在</a:t>
            </a:r>
            <a:r>
              <a:rPr lang="en-US" altLang="zh-CN" sz="2200">
                <a:solidFill>
                  <a:srgbClr val="000000"/>
                </a:solidFill>
                <a:latin typeface="Times New Roman" panose="02020603050405020304" pitchFamily="18" charset="0"/>
                <a:cs typeface="Times New Roman" panose="02020603050405020304" pitchFamily="18" charset="0"/>
              </a:rPr>
              <a:t>1898</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项错误。材料中所说的企业并不一定是官督商办性质的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世纪末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列强加强了对中国的资本输出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976329268"/>
              </p:ext>
            </p:extLst>
          </p:nvPr>
        </p:nvGraphicFramePr>
        <p:xfrm>
          <a:off x="5004048" y="2060848"/>
          <a:ext cx="1316037" cy="534988"/>
        </p:xfrm>
        <a:graphic>
          <a:graphicData uri="http://schemas.openxmlformats.org/presentationml/2006/ole">
            <p:oleObj spid="_x0000_s3074" name="文档" r:id="rId5" imgW="629327" imgH="254889" progId="Word.Document.12">
              <p:embed/>
            </p:oleObj>
          </a:graphicData>
        </a:graphic>
      </p:graphicFrame>
      <p:pic>
        <p:nvPicPr>
          <p:cNvPr id="6" name="图片 5"/>
          <p:cNvPicPr>
            <a:picLocks noChangeAspect="1"/>
          </p:cNvPicPr>
          <p:nvPr/>
        </p:nvPicPr>
        <p:blipFill>
          <a:blip r:embed="rId6"/>
          <a:stretch>
            <a:fillRect/>
          </a:stretch>
        </p:blipFill>
        <p:spPr>
          <a:xfrm>
            <a:off x="4212363" y="2147754"/>
            <a:ext cx="359637" cy="361175"/>
          </a:xfrm>
          <a:prstGeom prst="rect">
            <a:avLst/>
          </a:prstGeom>
        </p:spPr>
      </p:pic>
    </p:spTree>
    <p:extLst>
      <p:ext uri="{BB962C8B-B14F-4D97-AF65-F5344CB8AC3E}">
        <p14:creationId xmlns:p14="http://schemas.microsoft.com/office/powerpoint/2010/main" xmlns="" val="24322826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90872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有学者认为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徽商胡雪岩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垄断蚕丝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冀获暴利。此既为出口大宗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适光绪九年</a:t>
            </a:r>
            <a:r>
              <a:rPr lang="en-US" altLang="zh-CN" sz="2200">
                <a:solidFill>
                  <a:srgbClr val="000000"/>
                </a:solidFill>
                <a:latin typeface="Times New Roman" panose="02020603050405020304" pitchFamily="18" charset="0"/>
                <a:cs typeface="Times New Roman" panose="02020603050405020304" pitchFamily="18" charset="0"/>
              </a:rPr>
              <a:t>(1883</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外国丝市不振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洋商不购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而胡氏存货山积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悉归腐敝。由是尽丧其资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波及全国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钱庄分设各地者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纷纷倒闭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而胡氏一蹶不振。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在该学者看来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胡雪岩破产的主要原因是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没有投资近代工矿企业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买办商人势力的恶性竞争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金融业形势发生了变化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资本主义世界市场的影响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本题考查资本主义世界市场对中国的影响。从材料信息看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胡雪岩垄断中国对外的蚕丝贸易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外国丝市不振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洋商不购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胡氏存货山积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悉归腐敝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胡氏一蹶不振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胡雪岩破产主要是因为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外国丝市不振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洋商不购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即世界市场的影响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项。其他三项在材料中无从体现。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2843808" y="2636912"/>
            <a:ext cx="359637" cy="361175"/>
          </a:xfrm>
          <a:prstGeom prst="rect">
            <a:avLst/>
          </a:prstGeom>
        </p:spPr>
      </p:pic>
    </p:spTree>
    <p:extLst>
      <p:ext uri="{BB962C8B-B14F-4D97-AF65-F5344CB8AC3E}">
        <p14:creationId xmlns:p14="http://schemas.microsoft.com/office/powerpoint/2010/main" xmlns="" val="6692099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,16,4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晚清一著名人士提出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机器厂可兴作业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小轮舟可便通达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今各省皆为厉禁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徒使洋货流行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宜纵民为之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并加保护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。这种主张被正式推行是在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A.19</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B.19</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年代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C.19</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cs typeface="Times New Roman" panose="02020603050405020304" pitchFamily="18" charset="0"/>
              </a:rPr>
              <a:t>年代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年代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材料中晚清人士的主要意思是鼓励民间开办工厂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这可以抵制洋货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也有利于我国的生产发展和交通的便利。结合所学知识可知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清政府对民间设厂政策出现大的调整是在甲午中日战争后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即明令放宽对民间设厂的限制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两项所述的年代清政府仍对民间办厂采取限制政策</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项此时清王朝的统治已经结束了。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7092280" y="1916832"/>
            <a:ext cx="359637" cy="361175"/>
          </a:xfrm>
          <a:prstGeom prst="rect">
            <a:avLst/>
          </a:prstGeom>
        </p:spPr>
      </p:pic>
    </p:spTree>
    <p:extLst>
      <p:ext uri="{BB962C8B-B14F-4D97-AF65-F5344CB8AC3E}">
        <p14:creationId xmlns:p14="http://schemas.microsoft.com/office/powerpoint/2010/main" xmlns="" val="9977017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)1893</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有位官员上奏朝廷说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近来体察沿海各口商务情形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洋纱一项进口日多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较洋布行销尤广。江、皖、川、楚等省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或有难销洋布之区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更无不用洋纱之地。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由此可以得出的结论是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洋纱洋布主要在通商口岸使用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进口洋布在中国销售市场萎缩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长江流域传统织布业逐渐消失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民族织布业大量使用进口洋纱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通商口岸与题干中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江、皖、川、楚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进口日多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或有难销洋布之区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说明中国织布业较为发达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而此时中国仍以传统织布业为主</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洋纱畅销说明中国织布业大量使用洋纱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2843808" y="2420888"/>
            <a:ext cx="359637" cy="361175"/>
          </a:xfrm>
          <a:prstGeom prst="rect">
            <a:avLst/>
          </a:prstGeom>
        </p:spPr>
      </p:pic>
    </p:spTree>
    <p:extLst>
      <p:ext uri="{BB962C8B-B14F-4D97-AF65-F5344CB8AC3E}">
        <p14:creationId xmlns:p14="http://schemas.microsoft.com/office/powerpoint/2010/main" xmlns="" val="23087386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34925"/>
            <a:ext cx="8128000" cy="504215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,30,4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)1895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身为状元的张謇开始筹办纱厂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他称自己投身实业是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捐弃所恃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舍身喂虎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。这反映出张</a:t>
            </a:r>
            <a:r>
              <a:rPr lang="zh-CN" altLang="zh-CN" sz="2200" smtClean="0">
                <a:solidFill>
                  <a:srgbClr val="000000"/>
                </a:solidFill>
                <a:latin typeface="Times New Roman" panose="02020603050405020304" pitchFamily="18" charset="0"/>
                <a:cs typeface="Times New Roman" panose="02020603050405020304" pitchFamily="18" charset="0"/>
              </a:rPr>
              <a:t>謇</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毅然冲破视商为末业的传统观念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决心投入激烈的民族工商业竞争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预见到国内工商业发展前景暗淡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具有以追求利润为目的的冒险精神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本题通过状元办厂这一细节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考查中国民族工业的发展。注意把这一历史现象放在</a:t>
            </a:r>
            <a:r>
              <a:rPr lang="en-US" altLang="zh-CN" sz="2200">
                <a:solidFill>
                  <a:srgbClr val="000000"/>
                </a:solidFill>
                <a:latin typeface="Times New Roman" panose="02020603050405020304" pitchFamily="18" charset="0"/>
                <a:cs typeface="Times New Roman" panose="02020603050405020304" pitchFamily="18" charset="0"/>
              </a:rPr>
              <a:t>1895</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年的时代背景下思考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由此可知这一行为反映出张謇敢于冲破视商为末业的传统观念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舍身喂虎并不是指的民族工业之间的竞争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题干材料体现不出</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民族实业家以实业救国作为己任。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471211157"/>
              </p:ext>
            </p:extLst>
          </p:nvPr>
        </p:nvGraphicFramePr>
        <p:xfrm>
          <a:off x="1711308" y="1885900"/>
          <a:ext cx="1193800" cy="534988"/>
        </p:xfrm>
        <a:graphic>
          <a:graphicData uri="http://schemas.openxmlformats.org/presentationml/2006/ole">
            <p:oleObj spid="_x0000_s2050" name="文档" r:id="rId5" imgW="595844" imgH="254889" progId="Word.Document.12">
              <p:embed/>
            </p:oleObj>
          </a:graphicData>
        </a:graphic>
      </p:graphicFrame>
      <p:pic>
        <p:nvPicPr>
          <p:cNvPr id="6" name="图片 5"/>
          <p:cNvPicPr>
            <a:picLocks noChangeAspect="1"/>
          </p:cNvPicPr>
          <p:nvPr/>
        </p:nvPicPr>
        <p:blipFill>
          <a:blip r:embed="rId6"/>
          <a:stretch>
            <a:fillRect/>
          </a:stretch>
        </p:blipFill>
        <p:spPr>
          <a:xfrm>
            <a:off x="914347" y="2050779"/>
            <a:ext cx="359637" cy="361175"/>
          </a:xfrm>
          <a:prstGeom prst="rect">
            <a:avLst/>
          </a:prstGeom>
        </p:spPr>
      </p:pic>
    </p:spTree>
    <p:extLst>
      <p:ext uri="{BB962C8B-B14F-4D97-AF65-F5344CB8AC3E}">
        <p14:creationId xmlns:p14="http://schemas.microsoft.com/office/powerpoint/2010/main" xmlns="" val="33917192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6" end="6"/>
                                            </p:txEl>
                                          </p:spTgt>
                                        </p:tgtEl>
                                        <p:attrNameLst>
                                          <p:attrName>style.visibility</p:attrName>
                                        </p:attrNameLst>
                                      </p:cBhvr>
                                      <p:to>
                                        <p:strVal val="visible"/>
                                      </p:to>
                                    </p:set>
                                    <p:animEffect transition="in" filter="wipe(down)">
                                      <p:cBhvr>
                                        <p:cTn id="1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本题考查近代经济结构变动的影响。近代中国受西方资本主义侵略的影响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地区经济文化水平与开放的程度不同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这造成了材料所述留日学生分布不平衡的现象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项正确。留日学生与革命运动没有直接的联系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项不符合题意。根据材料信息无法判断清政府的留学政策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项。当时日本在中国的势力范围主要是福建地区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而题干中的其他地区中有英、法等国的势力范围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因此无法判断列强势力范围对留日学生分布的影响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804863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03028"/>
            <a:ext cx="8128000" cy="1678858"/>
          </a:xfrm>
          <a:prstGeom prst="rect">
            <a:avLst/>
          </a:prstGeom>
        </p:spPr>
        <p:txBody>
          <a:bodyPr>
            <a:spAutoFit/>
          </a:bodyPr>
          <a:lstStyle/>
          <a:p>
            <a:pPr>
              <a:lnSpc>
                <a:spcPts val="32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37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民国时期民族工业的曲折发展</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2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民国前期的民族工业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2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,8,3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下表展示了</a:t>
            </a:r>
            <a:r>
              <a:rPr lang="en-US" altLang="zh-CN" sz="2200">
                <a:solidFill>
                  <a:srgbClr val="000000"/>
                </a:solidFill>
                <a:latin typeface="Times New Roman" panose="02020603050405020304" pitchFamily="18" charset="0"/>
                <a:cs typeface="Times New Roman" panose="02020603050405020304" pitchFamily="18" charset="0"/>
              </a:rPr>
              <a:t>1914~1920</a:t>
            </a:r>
            <a:r>
              <a:rPr lang="zh-CN" altLang="zh-CN" sz="2200">
                <a:solidFill>
                  <a:srgbClr val="000000"/>
                </a:solidFill>
                <a:latin typeface="Times New Roman" panose="02020603050405020304" pitchFamily="18" charset="0"/>
                <a:cs typeface="Times New Roman" panose="02020603050405020304" pitchFamily="18" charset="0"/>
              </a:rPr>
              <a:t>年华商火柴厂的发展情况。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071384775"/>
              </p:ext>
            </p:extLst>
          </p:nvPr>
        </p:nvGraphicFramePr>
        <p:xfrm>
          <a:off x="508000" y="2971539"/>
          <a:ext cx="8128000" cy="3265773"/>
        </p:xfrm>
        <a:graphic>
          <a:graphicData uri="http://schemas.openxmlformats.org/presentationml/2006/ole">
            <p:oleObj spid="_x0000_s12291" name="文档" r:id="rId5" imgW="3895491" imgH="1565336" progId="Word.Document.12">
              <p:embed/>
            </p:oleObj>
          </a:graphicData>
        </a:graphic>
      </p:graphicFrame>
      <p:pic>
        <p:nvPicPr>
          <p:cNvPr id="9" name="图片 8"/>
          <p:cNvPicPr>
            <a:picLocks noChangeAspect="1"/>
          </p:cNvPicPr>
          <p:nvPr/>
        </p:nvPicPr>
        <p:blipFill>
          <a:blip r:embed="rId6"/>
          <a:stretch>
            <a:fillRect/>
          </a:stretch>
        </p:blipFill>
        <p:spPr>
          <a:xfrm>
            <a:off x="4212363" y="5012834"/>
            <a:ext cx="359637" cy="361175"/>
          </a:xfrm>
          <a:prstGeom prst="rect">
            <a:avLst/>
          </a:prstGeom>
        </p:spPr>
      </p:pic>
    </p:spTree>
    <p:extLst>
      <p:ext uri="{BB962C8B-B14F-4D97-AF65-F5344CB8AC3E}">
        <p14:creationId xmlns:p14="http://schemas.microsoft.com/office/powerpoint/2010/main" xmlns="" val="4005233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862664"/>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本题考查中国近代民族资本主义工业的曲折发展。辛亥革命发生于</a:t>
            </a:r>
            <a:r>
              <a:rPr lang="en-US" altLang="zh-CN" sz="2200">
                <a:solidFill>
                  <a:srgbClr val="000000"/>
                </a:solidFill>
                <a:latin typeface="Times New Roman" panose="02020603050405020304" pitchFamily="18" charset="0"/>
                <a:cs typeface="Times New Roman" panose="02020603050405020304" pitchFamily="18" charset="0"/>
              </a:rPr>
              <a:t>1911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第一次世界大战爆发于</a:t>
            </a:r>
            <a:r>
              <a:rPr lang="en-US" altLang="zh-CN" sz="2200">
                <a:solidFill>
                  <a:srgbClr val="000000"/>
                </a:solidFill>
                <a:latin typeface="Times New Roman" panose="02020603050405020304" pitchFamily="18" charset="0"/>
                <a:cs typeface="Times New Roman" panose="02020603050405020304" pitchFamily="18" charset="0"/>
              </a:rPr>
              <a:t>1914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1914~1915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年民族工业发展的直接原因是欧洲列强因第一次世界大战而暂时放松对中国的经济侵略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而并不是由于辛亥革命直接导致的</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项错误。表格中火柴进口量逐渐递减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但无论是新厂数还是厂均资本额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都呈波浪状发展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由此可知</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项错误。反对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二十一条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兴起于</a:t>
            </a:r>
            <a:r>
              <a:rPr lang="en-US" altLang="zh-CN" sz="2200">
                <a:solidFill>
                  <a:srgbClr val="000000"/>
                </a:solidFill>
                <a:latin typeface="Times New Roman" panose="02020603050405020304" pitchFamily="18" charset="0"/>
                <a:cs typeface="Times New Roman" panose="02020603050405020304" pitchFamily="18" charset="0"/>
              </a:rPr>
              <a:t>1915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项错误。根据图片中的数据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可知近代中国火柴业的发展资金少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规模小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技术力量薄弱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这体现了近代中国民族工业的某些特征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789915"/>
            <a:ext cx="8128000" cy="2104294"/>
          </a:xfrm>
          <a:prstGeom prst="rect">
            <a:avLst/>
          </a:prstGeom>
        </p:spPr>
        <p:txBody>
          <a:bodyPr>
            <a:spAutoFit/>
          </a:bodyPr>
          <a:lstStyle/>
          <a:p>
            <a:pPr>
              <a:lnSpc>
                <a:spcPts val="32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对表中数据的解读正确的是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2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辛亥革命直接导致了</a:t>
            </a:r>
            <a:r>
              <a:rPr lang="en-US" altLang="zh-CN" sz="2200">
                <a:solidFill>
                  <a:srgbClr val="000000"/>
                </a:solidFill>
                <a:latin typeface="Times New Roman" panose="02020603050405020304" pitchFamily="18" charset="0"/>
                <a:cs typeface="Times New Roman" panose="02020603050405020304" pitchFamily="18" charset="0"/>
              </a:rPr>
              <a:t>1914~1915</a:t>
            </a:r>
            <a:r>
              <a:rPr lang="zh-CN" altLang="zh-CN" sz="2200">
                <a:solidFill>
                  <a:srgbClr val="000000"/>
                </a:solidFill>
                <a:latin typeface="Times New Roman" panose="02020603050405020304" pitchFamily="18" charset="0"/>
                <a:cs typeface="Times New Roman" panose="02020603050405020304" pitchFamily="18" charset="0"/>
              </a:rPr>
              <a:t>年工业发展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2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火柴进口量的递减影响着华商投资额的递增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2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火柴业发展折射出近代民族工业的某些特征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2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反对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二十一条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推动了</a:t>
            </a:r>
            <a:r>
              <a:rPr lang="en-US" altLang="zh-CN" sz="2200">
                <a:solidFill>
                  <a:srgbClr val="000000"/>
                </a:solidFill>
                <a:latin typeface="Times New Roman" panose="02020603050405020304" pitchFamily="18" charset="0"/>
                <a:cs typeface="Times New Roman" panose="02020603050405020304" pitchFamily="18" charset="0"/>
              </a:rPr>
              <a:t>1920</a:t>
            </a:r>
            <a:r>
              <a:rPr lang="zh-CN" altLang="zh-CN" sz="2200">
                <a:solidFill>
                  <a:srgbClr val="000000"/>
                </a:solidFill>
                <a:latin typeface="Times New Roman" panose="02020603050405020304" pitchFamily="18" charset="0"/>
                <a:cs typeface="Times New Roman" panose="02020603050405020304" pitchFamily="18" charset="0"/>
              </a:rPr>
              <a:t>年的投资高潮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4"/>
          <a:stretch>
            <a:fillRect/>
          </a:stretch>
        </p:blipFill>
        <p:spPr>
          <a:xfrm>
            <a:off x="4186483" y="832579"/>
            <a:ext cx="359637" cy="361175"/>
          </a:xfrm>
          <a:prstGeom prst="rect">
            <a:avLst/>
          </a:prstGeom>
        </p:spPr>
      </p:pic>
    </p:spTree>
    <p:extLst>
      <p:ext uri="{BB962C8B-B14F-4D97-AF65-F5344CB8AC3E}">
        <p14:creationId xmlns:p14="http://schemas.microsoft.com/office/powerpoint/2010/main" xmlns="" val="27630934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,17,4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下图是英、德、俄、日四国中的某一国在中国出口贸易总额中所占比重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变化示意图。这一国家是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德国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俄国</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依据题干材料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英、德、俄、日四国中的某一国在中国出口贸易总额中所占比重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变化示意图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以及数据变化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可知在第一次世界大战期间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此国在中国出口贸易总额中所占比重迅速上升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而第一次世界大战期间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英、德、俄三国忙于战争无暇东顾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日本趁机扩大侵华</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X47.eps" descr="id:2147497120;FounderCES"/>
          <p:cNvPicPr/>
          <p:nvPr/>
        </p:nvPicPr>
        <p:blipFill>
          <a:blip r:embed="rId4"/>
          <a:stretch>
            <a:fillRect/>
          </a:stretch>
        </p:blipFill>
        <p:spPr>
          <a:xfrm>
            <a:off x="2987824" y="1772816"/>
            <a:ext cx="2728755" cy="1746994"/>
          </a:xfrm>
          <a:prstGeom prst="rect">
            <a:avLst/>
          </a:prstGeom>
        </p:spPr>
      </p:pic>
      <p:pic>
        <p:nvPicPr>
          <p:cNvPr id="6" name="图片 5"/>
          <p:cNvPicPr>
            <a:picLocks noChangeAspect="1"/>
          </p:cNvPicPr>
          <p:nvPr/>
        </p:nvPicPr>
        <p:blipFill>
          <a:blip r:embed="rId5"/>
          <a:stretch>
            <a:fillRect/>
          </a:stretch>
        </p:blipFill>
        <p:spPr>
          <a:xfrm>
            <a:off x="968612" y="1772816"/>
            <a:ext cx="359637" cy="361175"/>
          </a:xfrm>
          <a:prstGeom prst="rect">
            <a:avLst/>
          </a:prstGeom>
        </p:spPr>
      </p:pic>
    </p:spTree>
    <p:extLst>
      <p:ext uri="{BB962C8B-B14F-4D97-AF65-F5344CB8AC3E}">
        <p14:creationId xmlns:p14="http://schemas.microsoft.com/office/powerpoint/2010/main" xmlns="" val="7548431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7" end="7"/>
                                            </p:txEl>
                                          </p:spTgt>
                                        </p:tgtEl>
                                        <p:attrNameLst>
                                          <p:attrName>style.visibility</p:attrName>
                                        </p:attrNameLst>
                                      </p:cBhvr>
                                      <p:to>
                                        <p:strVal val="visible"/>
                                      </p:to>
                                    </p:set>
                                    <p:animEffect transition="in" filter="wipe(down)">
                                      <p:cBhvr>
                                        <p:cTn id="1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0872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,16,2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晚清时期清政府实行专利制度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允许企业享有长时间生产经营垄断权。</a:t>
            </a:r>
            <a:r>
              <a:rPr lang="en-US" altLang="zh-CN" sz="2200">
                <a:solidFill>
                  <a:srgbClr val="000000"/>
                </a:solidFill>
                <a:latin typeface="Times New Roman" panose="02020603050405020304" pitchFamily="18" charset="0"/>
                <a:cs typeface="Times New Roman" panose="02020603050405020304" pitchFamily="18" charset="0"/>
              </a:rPr>
              <a:t>1912</a:t>
            </a:r>
            <a:r>
              <a:rPr lang="zh-CN" altLang="zh-CN" sz="2200">
                <a:solidFill>
                  <a:srgbClr val="000000"/>
                </a:solidFill>
                <a:latin typeface="Times New Roman" panose="02020603050405020304" pitchFamily="18" charset="0"/>
                <a:cs typeface="Times New Roman" panose="02020603050405020304" pitchFamily="18" charset="0"/>
              </a:rPr>
              <a:t>年北京政府规定专利保护期限最高为</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年。后财政总长周学熙等为其所设公司申请</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年的专利权时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未获批准。这反映了民国初期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建立了系统完善的经济法制体系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经济立法鼓励工商业自由竞争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中央政府限制官营商业的发展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经济法规得以完全遵照执行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晚清政府加强专利保护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民国政府则减少专利保护期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规定专利保护期最高为</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这一转变旨在通过经济立法保护专利发明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同时鼓励工商业自由竞争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项。材料只涉及专利问题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并不能说明有了完善的经济法制体系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专利最高期限为</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并不是针对官营企业而言的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的说法过于绝对。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5724128" y="2276872"/>
            <a:ext cx="359637" cy="361175"/>
          </a:xfrm>
          <a:prstGeom prst="rect">
            <a:avLst/>
          </a:prstGeom>
        </p:spPr>
      </p:pic>
    </p:spTree>
    <p:extLst>
      <p:ext uri="{BB962C8B-B14F-4D97-AF65-F5344CB8AC3E}">
        <p14:creationId xmlns:p14="http://schemas.microsoft.com/office/powerpoint/2010/main" xmlns="" val="40160572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,15,2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下面为某国</a:t>
            </a:r>
            <a:r>
              <a:rPr lang="en-US" altLang="zh-CN" sz="2200">
                <a:solidFill>
                  <a:srgbClr val="000000"/>
                </a:solidFill>
                <a:latin typeface="Times New Roman" panose="02020603050405020304" pitchFamily="18" charset="0"/>
                <a:cs typeface="Times New Roman" panose="02020603050405020304" pitchFamily="18" charset="0"/>
              </a:rPr>
              <a:t>1919</a:t>
            </a:r>
            <a:r>
              <a:rPr lang="zh-CN" altLang="zh-CN" sz="2200">
                <a:solidFill>
                  <a:srgbClr val="000000"/>
                </a:solidFill>
                <a:latin typeface="Times New Roman" panose="02020603050405020304" pitchFamily="18" charset="0"/>
                <a:cs typeface="Times New Roman" panose="02020603050405020304" pitchFamily="18" charset="0"/>
              </a:rPr>
              <a:t>年对华进出口贸易分区示意图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日本</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德国</a:t>
            </a:r>
            <a:r>
              <a:rPr lang="en-US" altLang="zh-CN" sz="2200" smtClean="0">
                <a:solidFill>
                  <a:srgbClr val="000000"/>
                </a:solidFill>
                <a:latin typeface="Times New Roman" panose="02020603050405020304" pitchFamily="18" charset="0"/>
                <a:cs typeface="Times New Roman" panose="02020603050405020304" pitchFamily="18" charset="0"/>
              </a:rPr>
              <a:t>      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苏俄</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依据图表进行分析判断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东北地区和华北地区的进出口明显比其他地区高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此时在东北和华北的主要侵略国家是日本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项。德国在华势力主要在山东地区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且德国在第一次世界大战中战败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势力范围被瓜分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苏俄此时忙于国内战争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法国侵略势力位于中国西南部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X48.eps" descr="id:2147497127;FounderCES"/>
          <p:cNvPicPr/>
          <p:nvPr/>
        </p:nvPicPr>
        <p:blipFill>
          <a:blip r:embed="rId4"/>
          <a:stretch>
            <a:fillRect/>
          </a:stretch>
        </p:blipFill>
        <p:spPr>
          <a:xfrm>
            <a:off x="2987824" y="1700808"/>
            <a:ext cx="3024336" cy="2258405"/>
          </a:xfrm>
          <a:prstGeom prst="rect">
            <a:avLst/>
          </a:prstGeom>
        </p:spPr>
      </p:pic>
      <p:pic>
        <p:nvPicPr>
          <p:cNvPr id="6" name="图片 5"/>
          <p:cNvPicPr>
            <a:picLocks noChangeAspect="1"/>
          </p:cNvPicPr>
          <p:nvPr/>
        </p:nvPicPr>
        <p:blipFill>
          <a:blip r:embed="rId5"/>
          <a:stretch>
            <a:fillRect/>
          </a:stretch>
        </p:blipFill>
        <p:spPr>
          <a:xfrm>
            <a:off x="2971606" y="1321036"/>
            <a:ext cx="359637" cy="361175"/>
          </a:xfrm>
          <a:prstGeom prst="rect">
            <a:avLst/>
          </a:prstGeom>
        </p:spPr>
      </p:pic>
    </p:spTree>
    <p:extLst>
      <p:ext uri="{BB962C8B-B14F-4D97-AF65-F5344CB8AC3E}">
        <p14:creationId xmlns:p14="http://schemas.microsoft.com/office/powerpoint/2010/main" xmlns="" val="3289090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8" end="8"/>
                                            </p:txEl>
                                          </p:spTgt>
                                        </p:tgtEl>
                                        <p:attrNameLst>
                                          <p:attrName>style.visibility</p:attrName>
                                        </p:attrNameLst>
                                      </p:cBhvr>
                                      <p:to>
                                        <p:strVal val="visible"/>
                                      </p:to>
                                    </p:set>
                                    <p:animEffect transition="in" filter="wipe(down)">
                                      <p:cBhvr>
                                        <p:cTn id="12"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南京国民政府时期的民族工业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抗战胜利后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国民政府将日伪纺织企业合并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成立了国有的中纺公司。政府高层解释称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商民在抗战之后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对于所接收之敌伪纱厂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即便有人承购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事实上仍需由政府予以维持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等于仍由政府自行拨款接办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国库并不因出售纱厂而有大量之收入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。这反映了此时期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政府试图缓解民族工业困境</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国家实行对轻纺工业的统制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民族资本主义工业开始衰落</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政府在经济中主导地位加强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4716016" y="3555999"/>
            <a:ext cx="359637" cy="361175"/>
          </a:xfrm>
          <a:prstGeom prst="rect">
            <a:avLst/>
          </a:prstGeom>
        </p:spPr>
      </p:pic>
    </p:spTree>
    <p:extLst>
      <p:ext uri="{BB962C8B-B14F-4D97-AF65-F5344CB8AC3E}">
        <p14:creationId xmlns:p14="http://schemas.microsoft.com/office/powerpoint/2010/main" xmlns="" val="18272953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本题旨在考查考生有效解读和分析信息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得出正确结论的能力。从题干中可以看出抗战胜利后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国民政府认为中国的商民无力单独承购经营原日伪企业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因此成立了国有的中纺公司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这说明政府加强了对经济的干预力度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项正确。题干中政府的措施是针对原日伪的纺织企业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并不是针对民族工业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项错误。题干强调的是对敌伪纱厂的接收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而轻纺工业还包括中国自己的企业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如民族资本主义企业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因此不能说明国家对轻纺工业实行统制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项错误。中国的民族工业第一次明显衰落是在第一次世界大战结束后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而不是抗战胜利后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379966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21460"/>
            <a:ext cx="7952432" cy="5741187"/>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.(2015·</a:t>
            </a:r>
            <a:r>
              <a:rPr lang="zh-CN" altLang="en-US"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cs typeface="Times New Roman" panose="02020603050405020304" pitchFamily="18" charset="0"/>
              </a:rPr>
              <a:t>2,30,4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)1938</a:t>
            </a:r>
            <a:r>
              <a:rPr lang="zh-CN" altLang="en-US" sz="2200">
                <a:solidFill>
                  <a:srgbClr val="000000"/>
                </a:solidFill>
                <a:latin typeface="宋体" panose="02010600030101010101" pitchFamily="2" charset="-122"/>
                <a:cs typeface="Times New Roman" panose="02020603050405020304" pitchFamily="18" charset="0"/>
              </a:rPr>
              <a:t>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日本侵略者在北平</a:t>
            </a:r>
            <a:r>
              <a:rPr lang="zh-CN" altLang="en-US" sz="2200" smtClean="0">
                <a:solidFill>
                  <a:srgbClr val="000000"/>
                </a:solidFill>
                <a:latin typeface="宋体" panose="02010600030101010101" pitchFamily="2" charset="-122"/>
                <a:cs typeface="Times New Roman" panose="02020603050405020304" pitchFamily="18" charset="0"/>
              </a:rPr>
              <a:t>设立</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中国联合准备银行</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发行</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联银券</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流通于平、津、鲁、豫等地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同时还发行了大量不具备货币性质的</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军用票</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流通于市场。日本侵略者上述行径的目的是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smtClean="0">
                <a:solidFill>
                  <a:srgbClr val="000000"/>
                </a:solidFill>
                <a:cs typeface="Times New Roman" panose="02020603050405020304" pitchFamily="18" charset="0"/>
              </a:rPr>
              <a:t>)</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扰乱国统区金融秩序</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转嫁战争负担</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封锁抗日根据地经济</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强化物资管制</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本题旨在考查考生正确解读材料</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运用所学知识解决问题的能力。日本在沦陷区发行</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联银券</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军用票</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是为了获得中国的物资以转嫁战争负担</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全民族抗日战争爆发后</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平、津、鲁、豫等地被日军占领</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国统区</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与史实不符</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流通</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联银券</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军用票</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的地区是沦陷区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材料体现的是流通的货币</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没有体现对物资的管理</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graphicFrame>
        <p:nvGraphicFramePr>
          <p:cNvPr id="6" name="对象 5"/>
          <p:cNvGraphicFramePr>
            <a:graphicFrameLocks noChangeAspect="1"/>
          </p:cNvGraphicFramePr>
          <p:nvPr>
            <p:extLst>
              <p:ext uri="{D42A27DB-BD31-4B8C-83A1-F6EECF244321}">
                <p14:modId xmlns:p14="http://schemas.microsoft.com/office/powerpoint/2010/main" xmlns="" val="915640153"/>
              </p:ext>
            </p:extLst>
          </p:nvPr>
        </p:nvGraphicFramePr>
        <p:xfrm>
          <a:off x="5570450" y="2009622"/>
          <a:ext cx="1795462" cy="534988"/>
        </p:xfrm>
        <a:graphic>
          <a:graphicData uri="http://schemas.openxmlformats.org/presentationml/2006/ole">
            <p:oleObj spid="_x0000_s1027" name="文档" r:id="rId5" imgW="854704" imgH="254889" progId="Word.Document.12">
              <p:embed/>
            </p:oleObj>
          </a:graphicData>
        </a:graphic>
      </p:graphicFrame>
      <p:pic>
        <p:nvPicPr>
          <p:cNvPr id="9" name="图片 8"/>
          <p:cNvPicPr>
            <a:picLocks noChangeAspect="1"/>
          </p:cNvPicPr>
          <p:nvPr/>
        </p:nvPicPr>
        <p:blipFill>
          <a:blip r:embed="rId6"/>
          <a:stretch>
            <a:fillRect/>
          </a:stretch>
        </p:blipFill>
        <p:spPr>
          <a:xfrm>
            <a:off x="5196052" y="2096528"/>
            <a:ext cx="359637" cy="361175"/>
          </a:xfrm>
          <a:prstGeom prst="rect">
            <a:avLst/>
          </a:prstGeom>
        </p:spPr>
      </p:pic>
    </p:spTree>
    <p:extLst>
      <p:ext uri="{BB962C8B-B14F-4D97-AF65-F5344CB8AC3E}">
        <p14:creationId xmlns:p14="http://schemas.microsoft.com/office/powerpoint/2010/main" xmlns="" val="12321807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56128"/>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,20,4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荣德生等刊登宣言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省沦亡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于今两月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我国民政府迁延无措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且于国际联盟中显示让步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同人等以匹夫有责之义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谨先发起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国难自救会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之组织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监督政府之外交进行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对于一切有碍国家利益之行动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共抗争之。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这可以作为直接史料来说明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国际联盟对日本侵略中国东北的迁就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民族工业在夹缝中求生存的历史命运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近代实业家具有较强的民族救亡意识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国民政府对日本侵华采取不抵抗政策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本题考查近代民族资本家的救亡意识。荣德生是我国近代著名的民族资本家。从材料信息看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九一八事变后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面对民族危亡和国民政府的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迁延无措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荣德生等人发起组织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国难自救会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监督政府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反对政府出卖国家主权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这一做法说明近代企业家具有较强的民族救亡意识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两项在材料中虽有所体现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但不是材料所述重点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项在材料中无从体现。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3707904" y="2348880"/>
            <a:ext cx="359637" cy="361175"/>
          </a:xfrm>
          <a:prstGeom prst="rect">
            <a:avLst/>
          </a:prstGeom>
        </p:spPr>
      </p:pic>
    </p:spTree>
    <p:extLst>
      <p:ext uri="{BB962C8B-B14F-4D97-AF65-F5344CB8AC3E}">
        <p14:creationId xmlns:p14="http://schemas.microsoft.com/office/powerpoint/2010/main" xmlns="" val="13311541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1547664" y="1075069"/>
            <a:ext cx="4204997"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民族资本主义工业的地位和</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影响</a:t>
            </a: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592358953"/>
              </p:ext>
            </p:extLst>
          </p:nvPr>
        </p:nvGraphicFramePr>
        <p:xfrm>
          <a:off x="611560" y="1573667"/>
          <a:ext cx="8128000" cy="5366375"/>
        </p:xfrm>
        <a:graphic>
          <a:graphicData uri="http://schemas.openxmlformats.org/presentationml/2006/ole">
            <p:oleObj spid="_x0000_s13315" name="文档" r:id="rId5" imgW="3947694" imgH="2606134" progId="Word.Document.12">
              <p:embed/>
            </p:oleObj>
          </a:graphicData>
        </a:graphic>
      </p:graphicFrame>
      <p:pic>
        <p:nvPicPr>
          <p:cNvPr id="6" name="图片 5"/>
          <p:cNvPicPr>
            <a:picLocks noChangeAspect="1"/>
          </p:cNvPicPr>
          <p:nvPr/>
        </p:nvPicPr>
        <p:blipFill>
          <a:blip r:embed="rId6"/>
          <a:stretch>
            <a:fillRect/>
          </a:stretch>
        </p:blipFill>
        <p:spPr>
          <a:xfrm>
            <a:off x="598913" y="1096453"/>
            <a:ext cx="1052106" cy="388331"/>
          </a:xfrm>
          <a:prstGeom prst="rect">
            <a:avLst/>
          </a:prstGeom>
        </p:spPr>
      </p:pic>
    </p:spTree>
    <p:extLst>
      <p:ext uri="{BB962C8B-B14F-4D97-AF65-F5344CB8AC3E}">
        <p14:creationId xmlns:p14="http://schemas.microsoft.com/office/powerpoint/2010/main" xmlns="" val="17451307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84826"/>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世纪中期以后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中国市场上的洋货日益增多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火柴、洋布等日用品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虽穷乡僻壤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求之于市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必有所供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。这种状况表明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中国市场由被动开放转为主动</a:t>
            </a:r>
            <a:r>
              <a:rPr lang="zh-CN" altLang="zh-CN" sz="2200" smtClean="0">
                <a:solidFill>
                  <a:srgbClr val="000000"/>
                </a:solidFill>
                <a:latin typeface="Times New Roman" panose="02020603050405020304" pitchFamily="18" charset="0"/>
                <a:cs typeface="Times New Roman" panose="02020603050405020304" pitchFamily="18" charset="0"/>
              </a:rPr>
              <a:t>开放</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B.</a:t>
            </a:r>
            <a:r>
              <a:rPr lang="zh-CN" altLang="zh-CN" sz="2200" smtClean="0">
                <a:solidFill>
                  <a:srgbClr val="000000"/>
                </a:solidFill>
                <a:latin typeface="Times New Roman" panose="02020603050405020304" pitchFamily="18" charset="0"/>
                <a:cs typeface="Times New Roman" panose="02020603050405020304" pitchFamily="18" charset="0"/>
              </a:rPr>
              <a:t>商品经济基本取代自然经济</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日常生活与世界市场联系日趋密切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中国关税主权开始丧失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本题主要考查考生准确获取和理解材料提供的信息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并运用所学知识说明和解释历史现象、认识历史事物本质的能力。从题干中可以看出</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世纪中期以后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中国市场上流通的洋货渐多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而且流通范围广泛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这说明中国人的日常生活与资本主义世界市场密切相连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项正确。题干信息只涉及洋货数量与流通范围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并没有涉及清政府对开放的态度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无从得出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主动开放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世纪中期中国的自然经济逐渐走向解体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但是仍占主导地位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项错误。题干没有涉及中国的关税问题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3203848" y="1628800"/>
            <a:ext cx="359637" cy="361175"/>
          </a:xfrm>
          <a:prstGeom prst="rect">
            <a:avLst/>
          </a:prstGeom>
        </p:spPr>
      </p:pic>
    </p:spTree>
    <p:extLst>
      <p:ext uri="{BB962C8B-B14F-4D97-AF65-F5344CB8AC3E}">
        <p14:creationId xmlns:p14="http://schemas.microsoft.com/office/powerpoint/2010/main" xmlns="" val="41597375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8769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,15,4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下图显示以下年份外国资本、官僚资本和民族资本在中国产业资本总额中所占比例。据此分析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下列表述正确的是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民族资本主义处于初步发展阶段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民族资本依然受到外国资本挤压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国民政府的官僚资本体系开始崩溃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国际局势决定着中国产业资本发展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注意读图分析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尽管从</a:t>
            </a:r>
            <a:r>
              <a:rPr lang="en-US" altLang="zh-CN" sz="2200">
                <a:solidFill>
                  <a:srgbClr val="000000"/>
                </a:solidFill>
                <a:latin typeface="Times New Roman" panose="02020603050405020304" pitchFamily="18" charset="0"/>
                <a:cs typeface="Times New Roman" panose="02020603050405020304" pitchFamily="18" charset="0"/>
              </a:rPr>
              <a:t>1913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200">
                <a:solidFill>
                  <a:srgbClr val="000000"/>
                </a:solidFill>
                <a:latin typeface="Times New Roman" panose="02020603050405020304" pitchFamily="18" charset="0"/>
                <a:cs typeface="Times New Roman" panose="02020603050405020304" pitchFamily="18" charset="0"/>
              </a:rPr>
              <a:t>1936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年民族资本有较大发展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但外国资本一直占有很大份额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对民族工业形成压力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项。民族资本主义处于初步发展阶段是在</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国民政府官僚资本体系开始崩溃不符合史实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国际局势对中国产业资本的影响材料没有反映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X49.eps" descr="id:2147497149;FounderCES"/>
          <p:cNvPicPr/>
          <p:nvPr/>
        </p:nvPicPr>
        <p:blipFill>
          <a:blip r:embed="rId4"/>
          <a:stretch>
            <a:fillRect/>
          </a:stretch>
        </p:blipFill>
        <p:spPr>
          <a:xfrm>
            <a:off x="2339752" y="2060848"/>
            <a:ext cx="3771361" cy="1152128"/>
          </a:xfrm>
          <a:prstGeom prst="rect">
            <a:avLst/>
          </a:prstGeom>
        </p:spPr>
      </p:pic>
      <p:pic>
        <p:nvPicPr>
          <p:cNvPr id="6" name="图片 5"/>
          <p:cNvPicPr>
            <a:picLocks noChangeAspect="1"/>
          </p:cNvPicPr>
          <p:nvPr/>
        </p:nvPicPr>
        <p:blipFill>
          <a:blip r:embed="rId5"/>
          <a:stretch>
            <a:fillRect/>
          </a:stretch>
        </p:blipFill>
        <p:spPr>
          <a:xfrm>
            <a:off x="2555776" y="1699673"/>
            <a:ext cx="359637" cy="361175"/>
          </a:xfrm>
          <a:prstGeom prst="rect">
            <a:avLst/>
          </a:prstGeom>
        </p:spPr>
      </p:pic>
    </p:spTree>
    <p:extLst>
      <p:ext uri="{BB962C8B-B14F-4D97-AF65-F5344CB8AC3E}">
        <p14:creationId xmlns:p14="http://schemas.microsoft.com/office/powerpoint/2010/main" xmlns="" val="14827359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8" end="8"/>
                                            </p:txEl>
                                          </p:spTgt>
                                        </p:tgtEl>
                                        <p:attrNameLst>
                                          <p:attrName>style.visibility</p:attrName>
                                        </p:attrNameLst>
                                      </p:cBhvr>
                                      <p:to>
                                        <p:strVal val="visible"/>
                                      </p:to>
                                    </p:set>
                                    <p:animEffect transition="in" filter="wipe(down)">
                                      <p:cBhvr>
                                        <p:cTn id="12"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49138"/>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,16,2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一篇发表于</a:t>
            </a:r>
            <a:r>
              <a:rPr lang="en-US" altLang="zh-CN" sz="2200">
                <a:solidFill>
                  <a:srgbClr val="000000"/>
                </a:solidFill>
                <a:latin typeface="Times New Roman" panose="02020603050405020304" pitchFamily="18" charset="0"/>
                <a:cs typeface="Times New Roman" panose="02020603050405020304" pitchFamily="18" charset="0"/>
              </a:rPr>
              <a:t>1941</a:t>
            </a:r>
            <a:r>
              <a:rPr lang="zh-CN" altLang="zh-CN" sz="2200">
                <a:solidFill>
                  <a:srgbClr val="000000"/>
                </a:solidFill>
                <a:latin typeface="Times New Roman" panose="02020603050405020304" pitchFamily="18" charset="0"/>
                <a:cs typeface="Times New Roman" panose="02020603050405020304" pitchFamily="18" charset="0"/>
              </a:rPr>
              <a:t>年题为《三十年来的中国农村》的文章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包括五个主要部分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农产商品化的加速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纯封建制渐归消灭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高利贷制变本加厉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地权集中、农民离散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劳力锐减、熟荒骤增。可以看出该文的主线是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生产关系的变革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商品经济的发展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生产力的发展变化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金融资本的发展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材料中提到的五个部分主要涉及所有权问题、财富分配问题、劳动关系的变化等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这些都是生产关系变革的表现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两项在</a:t>
            </a:r>
            <a:r>
              <a:rPr lang="en-US" altLang="zh-CN" sz="2200">
                <a:solidFill>
                  <a:srgbClr val="000000"/>
                </a:solidFill>
                <a:latin typeface="Times New Roman" panose="02020603050405020304" pitchFamily="18" charset="0"/>
                <a:cs typeface="Times New Roman" panose="02020603050405020304" pitchFamily="18" charset="0"/>
              </a:rPr>
              <a:t>1911~1931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年的中国农村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变化不明显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不可能是主线</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项主要指官僚资本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官僚资本主要控制中国重要的工矿、交通、金融等行业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主要经济利益不在农村。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814673" y="2492896"/>
            <a:ext cx="359637" cy="361175"/>
          </a:xfrm>
          <a:prstGeom prst="rect">
            <a:avLst/>
          </a:prstGeom>
        </p:spPr>
      </p:pic>
    </p:spTree>
    <p:extLst>
      <p:ext uri="{BB962C8B-B14F-4D97-AF65-F5344CB8AC3E}">
        <p14:creationId xmlns:p14="http://schemas.microsoft.com/office/powerpoint/2010/main" xmlns="" val="6350348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4955"/>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,8,3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)1934</a:t>
            </a:r>
            <a:r>
              <a:rPr lang="zh-CN" altLang="zh-CN" sz="2200">
                <a:solidFill>
                  <a:srgbClr val="000000"/>
                </a:solidFill>
                <a:latin typeface="Times New Roman" panose="02020603050405020304" pitchFamily="18" charset="0"/>
                <a:cs typeface="Times New Roman" panose="02020603050405020304" pitchFamily="18" charset="0"/>
              </a:rPr>
              <a:t>年上海市长指出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近年以来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上海人口财富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均有巨量之增加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然吾人能谓其工商业均已健全发展否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且去健全甚远。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是何故乎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上海犹鱼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内地犹水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财富集中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而不知所以流通之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非繁荣之象也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人口增加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失业者日众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城市生活之病态也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欲求鱼之生长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而不先实池以水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其可得乎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这段话体现的施政设想是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强调帮助内地改善经济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营造发展环境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强调改变城市财富流向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缩小贫富差距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强调限制城市人口增长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提升人口素质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强调发展城市工商百业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增加城市就业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上海犹鱼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内地犹水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财富集中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而不知所以流通之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非繁荣之象也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财富过分的集中在经济发展较快的上海并不是真正的繁荣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上海的发展离不开内地的发展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就像鱼离不开水一样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上海市长注意协调区域经济发展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强调帮助内地改善经济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营造发展环境。故选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3131840" y="2780928"/>
            <a:ext cx="359637" cy="361175"/>
          </a:xfrm>
          <a:prstGeom prst="rect">
            <a:avLst/>
          </a:prstGeom>
        </p:spPr>
      </p:pic>
    </p:spTree>
    <p:extLst>
      <p:ext uri="{BB962C8B-B14F-4D97-AF65-F5344CB8AC3E}">
        <p14:creationId xmlns:p14="http://schemas.microsoft.com/office/powerpoint/2010/main" xmlns="" val="28907244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44961"/>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抗日战争期间大后方七省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川、滇、黔、陕、甘、湘、桂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开办工厂数量统计示意图</a:t>
            </a:r>
            <a:r>
              <a:rPr lang="en-US" altLang="zh-CN" sz="2200">
                <a:solidFill>
                  <a:srgbClr val="000000"/>
                </a:solidFill>
                <a:latin typeface="Times New Roman" panose="02020603050405020304" pitchFamily="18" charset="0"/>
                <a:cs typeface="Times New Roman" panose="02020603050405020304" pitchFamily="18" charset="0"/>
              </a:rPr>
              <a:t>(1937.7~1944),</a:t>
            </a:r>
            <a:r>
              <a:rPr lang="zh-CN" altLang="zh-CN" sz="2200">
                <a:solidFill>
                  <a:srgbClr val="000000"/>
                </a:solidFill>
                <a:latin typeface="Times New Roman" panose="02020603050405020304" pitchFamily="18" charset="0"/>
                <a:cs typeface="Times New Roman" panose="02020603050405020304" pitchFamily="18" charset="0"/>
              </a:rPr>
              <a:t>从中可以得出的结论是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大后方七省开办工厂的速度逐年递增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太平洋战争爆发前后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大后方工业发展迅猛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大后方和沿海工业比例发生很大变化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大后方工厂开办的主要原因是抵制日本的经济侵略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X50.eps" descr="id:2147497156;FounderCES"/>
          <p:cNvPicPr/>
          <p:nvPr/>
        </p:nvPicPr>
        <p:blipFill>
          <a:blip r:embed="rId4"/>
          <a:stretch>
            <a:fillRect/>
          </a:stretch>
        </p:blipFill>
        <p:spPr>
          <a:xfrm>
            <a:off x="2555776" y="2204864"/>
            <a:ext cx="3508405" cy="2269588"/>
          </a:xfrm>
          <a:prstGeom prst="rect">
            <a:avLst/>
          </a:prstGeom>
        </p:spPr>
      </p:pic>
      <p:pic>
        <p:nvPicPr>
          <p:cNvPr id="6" name="图片 5"/>
          <p:cNvPicPr>
            <a:picLocks noChangeAspect="1"/>
          </p:cNvPicPr>
          <p:nvPr/>
        </p:nvPicPr>
        <p:blipFill>
          <a:blip r:embed="rId5"/>
          <a:stretch>
            <a:fillRect/>
          </a:stretch>
        </p:blipFill>
        <p:spPr>
          <a:xfrm>
            <a:off x="5364088" y="1772816"/>
            <a:ext cx="359637" cy="361175"/>
          </a:xfrm>
          <a:prstGeom prst="rect">
            <a:avLst/>
          </a:prstGeom>
        </p:spPr>
      </p:pic>
    </p:spTree>
    <p:extLst>
      <p:ext uri="{BB962C8B-B14F-4D97-AF65-F5344CB8AC3E}">
        <p14:creationId xmlns:p14="http://schemas.microsoft.com/office/powerpoint/2010/main" xmlns="" val="34506897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本题考查全民族抗战期间民族工业的发展。从图中可以看出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大后方工业在</a:t>
            </a:r>
            <a:r>
              <a:rPr lang="en-US" altLang="zh-CN" sz="2200">
                <a:solidFill>
                  <a:srgbClr val="000000"/>
                </a:solidFill>
                <a:latin typeface="Times New Roman" panose="02020603050405020304" pitchFamily="18" charset="0"/>
                <a:cs typeface="Times New Roman" panose="02020603050405020304" pitchFamily="18" charset="0"/>
              </a:rPr>
              <a:t>1941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1942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年和</a:t>
            </a:r>
            <a:r>
              <a:rPr lang="en-US" altLang="zh-CN" sz="2200">
                <a:solidFill>
                  <a:srgbClr val="000000"/>
                </a:solidFill>
                <a:latin typeface="Times New Roman" panose="02020603050405020304" pitchFamily="18" charset="0"/>
                <a:cs typeface="Times New Roman" panose="02020603050405020304" pitchFamily="18" charset="0"/>
              </a:rPr>
              <a:t>1943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年发展迅速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这正是太平洋战争爆发前后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项正确。从图中可以看出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大后方七省开办工厂的速度并非逐年递增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从图中无法看出大后方和沿海工业比例发生很大变化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大后方工厂开办的主要原因是支援抗日战争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而不是抵制日本经济侵略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65778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,19,2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一位历史学家在回忆南京解放前夕的生活时称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中央大学每月发薪水的那一天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可以说是最紧张的一天。各人在会计处拿到薪水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就得赶紧奔向新街口换成银元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立刻嘘嘘地赶到米市买米。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纸币无法用于购买粮食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市场上粮食和食品奇缺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囤积银元和粮食现象普遍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银元币值较纸币稳定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南京解放前夕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法币贬值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通货膨胀严重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所以人们急于把纸币换成银元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因为银元币值较纸币稳定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项。市场上粮食和食品奇缺的话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应该先去买粮食和食品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而不是先去换成银元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项与材料信息不符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4932040" y="2348880"/>
            <a:ext cx="359637" cy="361175"/>
          </a:xfrm>
          <a:prstGeom prst="rect">
            <a:avLst/>
          </a:prstGeom>
        </p:spPr>
      </p:pic>
    </p:spTree>
    <p:extLst>
      <p:ext uri="{BB962C8B-B14F-4D97-AF65-F5344CB8AC3E}">
        <p14:creationId xmlns:p14="http://schemas.microsoft.com/office/powerpoint/2010/main" xmlns="" val="2390354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980728"/>
            <a:ext cx="8128000" cy="5625451"/>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,15,2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年代初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生丝、茶叶合计占中国贸易出口总值的近</a:t>
            </a:r>
            <a:r>
              <a:rPr lang="en-US" altLang="zh-CN" sz="2200">
                <a:solidFill>
                  <a:srgbClr val="000000"/>
                </a:solidFill>
                <a:latin typeface="Times New Roman" panose="02020603050405020304" pitchFamily="18" charset="0"/>
                <a:cs typeface="Times New Roman" panose="02020603050405020304" pitchFamily="18" charset="0"/>
              </a:rPr>
              <a:t>90%,1900</a:t>
            </a:r>
            <a:r>
              <a:rPr lang="zh-CN" altLang="zh-CN" sz="2200">
                <a:solidFill>
                  <a:srgbClr val="000000"/>
                </a:solidFill>
                <a:latin typeface="Times New Roman" panose="02020603050405020304" pitchFamily="18" charset="0"/>
                <a:cs typeface="Times New Roman" panose="02020603050405020304" pitchFamily="18" charset="0"/>
              </a:rPr>
              <a:t>年降至</a:t>
            </a:r>
            <a:r>
              <a:rPr lang="en-US" altLang="zh-CN" sz="2200">
                <a:solidFill>
                  <a:srgbClr val="000000"/>
                </a:solidFill>
                <a:latin typeface="Times New Roman" panose="02020603050405020304" pitchFamily="18" charset="0"/>
                <a:cs typeface="Times New Roman" panose="02020603050405020304" pitchFamily="18" charset="0"/>
              </a:rPr>
              <a:t>38%</a:t>
            </a:r>
            <a:r>
              <a:rPr lang="zh-CN" altLang="zh-CN" sz="2200">
                <a:solidFill>
                  <a:srgbClr val="000000"/>
                </a:solidFill>
                <a:latin typeface="Times New Roman" panose="02020603050405020304" pitchFamily="18" charset="0"/>
                <a:cs typeface="Times New Roman" panose="02020603050405020304" pitchFamily="18" charset="0"/>
              </a:rPr>
              <a:t>左右</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世纪初年中国已失去主要丝茶输出国的地位。导致这种现象的主要原因是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中国丝茶竞争力</a:t>
            </a:r>
            <a:r>
              <a:rPr lang="zh-CN" altLang="zh-CN" sz="2200" smtClean="0">
                <a:solidFill>
                  <a:srgbClr val="000000"/>
                </a:solidFill>
                <a:latin typeface="Times New Roman" panose="02020603050405020304" pitchFamily="18" charset="0"/>
                <a:cs typeface="Times New Roman" panose="02020603050405020304" pitchFamily="18" charset="0"/>
              </a:rPr>
              <a:t>减弱</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清政府的重农抑商政策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中国小农经济的</a:t>
            </a:r>
            <a:r>
              <a:rPr lang="zh-CN" altLang="zh-CN" sz="2200" smtClean="0">
                <a:solidFill>
                  <a:srgbClr val="000000"/>
                </a:solidFill>
                <a:latin typeface="Times New Roman" panose="02020603050405020304" pitchFamily="18" charset="0"/>
                <a:cs typeface="Times New Roman" panose="02020603050405020304" pitchFamily="18" charset="0"/>
              </a:rPr>
              <a:t>瓦解</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中国产业结构的变化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中国失去主要丝茶输出国地位的原因应从两个方面分析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一方面是丝茶出口量下降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另一方面是出口量没有下降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其他产品的出口量迅猛增长。根据近代中国对外出口的情况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在西方的资本主义浪潮中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中国并没有竞争力很强的商品出现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所以只能推断在国际市场出现竞争对手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中国丝茶出口下降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清政府在甲午战争后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放宽了对民间设厂的限制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重农抑商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此时小农经济开始瓦解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但并未完全瓦解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近代中国仍然以农业为主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产业结构未发生大的变化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968612" y="2204864"/>
            <a:ext cx="359637" cy="361175"/>
          </a:xfrm>
          <a:prstGeom prst="rect">
            <a:avLst/>
          </a:prstGeom>
        </p:spPr>
      </p:pic>
    </p:spTree>
    <p:extLst>
      <p:ext uri="{BB962C8B-B14F-4D97-AF65-F5344CB8AC3E}">
        <p14:creationId xmlns:p14="http://schemas.microsoft.com/office/powerpoint/2010/main" xmlns="" val="24894567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2318000"/>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以晚清对外贸易中中国生丝、茶叶出口的变化为切入点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考查对晚清经济结构的理解和认识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意在考查阅读和获取信息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调动和运用知识以及逻辑推理能力。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因果类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选择题的解答关键是弄清逻辑关系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首先通过题目给出的时间信息进行排除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然后找逻辑关系即可。晚清经济结构的变化是高频考点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每年必考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对这一部分知识我们要高度重视。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解题指导.eps" descr="id:2147495801;FounderCES"/>
          <p:cNvPicPr/>
          <p:nvPr/>
        </p:nvPicPr>
        <p:blipFill>
          <a:blip r:embed="rId4"/>
          <a:stretch>
            <a:fillRect/>
          </a:stretch>
        </p:blipFill>
        <p:spPr>
          <a:xfrm>
            <a:off x="725770" y="2379324"/>
            <a:ext cx="995710" cy="317353"/>
          </a:xfrm>
          <a:prstGeom prst="rect">
            <a:avLst/>
          </a:prstGeom>
        </p:spPr>
      </p:pic>
    </p:spTree>
    <p:extLst>
      <p:ext uri="{BB962C8B-B14F-4D97-AF65-F5344CB8AC3E}">
        <p14:creationId xmlns:p14="http://schemas.microsoft.com/office/powerpoint/2010/main" xmlns="" val="13513312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,7,3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)1884</a:t>
            </a:r>
            <a:r>
              <a:rPr lang="zh-CN" altLang="zh-CN" sz="2200">
                <a:solidFill>
                  <a:srgbClr val="000000"/>
                </a:solidFill>
                <a:latin typeface="Times New Roman" panose="02020603050405020304" pitchFamily="18" charset="0"/>
                <a:cs typeface="Times New Roman" panose="02020603050405020304" pitchFamily="18" charset="0"/>
              </a:rPr>
              <a:t>年刊行的直隶《玉田县志》载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洋舶互市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我之需于彼者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至不可胜数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饮食日用曰洋货者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殆不啻十之五。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又据光绪《雄县乡土志》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亚谷城村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居民多以熬硝或以硫黄蘸促灯为业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自火柴行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而此业渐歇。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综合这些材料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可知这一时期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经营洋货和新产品的店铺增多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中国传统的手工业遭到沉重打击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洋货的销售在口岸遭到了抵制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外来技术的传入促进手工业发展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店铺增多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在题干材料信息中无法体现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殆不啻十之五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自火柴行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而此业渐歇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表明中国传统手工业遭到沉重打击</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材料没有涉及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的相关信息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2267744" y="2780928"/>
            <a:ext cx="359637" cy="361175"/>
          </a:xfrm>
          <a:prstGeom prst="rect">
            <a:avLst/>
          </a:prstGeom>
        </p:spPr>
      </p:pic>
    </p:spTree>
    <p:extLst>
      <p:ext uri="{BB962C8B-B14F-4D97-AF65-F5344CB8AC3E}">
        <p14:creationId xmlns:p14="http://schemas.microsoft.com/office/powerpoint/2010/main" xmlns="" val="9323937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8922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1,28,4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)1852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一位在华英国人在报告中称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英国商人运往伦敦的中国生丝是以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曼彻斯特上等棉布包装的。而在此之前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用于包装的主要是中国产的土布。包装布的这种变化反映了当时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中国的土布质量</a:t>
            </a:r>
            <a:r>
              <a:rPr lang="zh-CN" altLang="zh-CN" sz="2200" smtClean="0">
                <a:solidFill>
                  <a:srgbClr val="000000"/>
                </a:solidFill>
                <a:latin typeface="Times New Roman" panose="02020603050405020304" pitchFamily="18" charset="0"/>
                <a:cs typeface="Times New Roman" panose="02020603050405020304" pitchFamily="18" charset="0"/>
              </a:rPr>
              <a:t>粗糙</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英国棉布价格更具优势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中国生丝在英国</a:t>
            </a:r>
            <a:r>
              <a:rPr lang="zh-CN" altLang="zh-CN" sz="2200" smtClean="0">
                <a:solidFill>
                  <a:srgbClr val="000000"/>
                </a:solidFill>
                <a:latin typeface="Times New Roman" panose="02020603050405020304" pitchFamily="18" charset="0"/>
                <a:cs typeface="Times New Roman" panose="02020603050405020304" pitchFamily="18" charset="0"/>
              </a:rPr>
              <a:t>畅销</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英国棉布在中国滞销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本题旨在考查考生准确获取、合理解读信息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以及调动和运用知识说明历史现象的能力。鸦片战争后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英国商人以为打开了中国的市场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就可以在中国获得巨大的利润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因此盲目地把大量商品运进中国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但由于中国自然经济自给自足的特点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英国商品在中国滞销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故本题选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项。依据材料无法推断包装改用洋布是因为中国的土布质量粗糙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依据材料无法推断包装改用洋布是因为英国棉布的价格优势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材料没有反映出中国生丝在英国是否畅销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884014737"/>
              </p:ext>
            </p:extLst>
          </p:nvPr>
        </p:nvGraphicFramePr>
        <p:xfrm>
          <a:off x="4067944" y="1988840"/>
          <a:ext cx="1828800" cy="534988"/>
        </p:xfrm>
        <a:graphic>
          <a:graphicData uri="http://schemas.openxmlformats.org/presentationml/2006/ole">
            <p:oleObj spid="_x0000_s6146" name="文档" r:id="rId5" imgW="870545" imgH="254889" progId="Word.Document.12">
              <p:embed/>
            </p:oleObj>
          </a:graphicData>
        </a:graphic>
      </p:graphicFrame>
      <p:pic>
        <p:nvPicPr>
          <p:cNvPr id="6" name="图片 5"/>
          <p:cNvPicPr>
            <a:picLocks noChangeAspect="1"/>
          </p:cNvPicPr>
          <p:nvPr/>
        </p:nvPicPr>
        <p:blipFill>
          <a:blip r:embed="rId6"/>
          <a:stretch>
            <a:fillRect/>
          </a:stretch>
        </p:blipFill>
        <p:spPr>
          <a:xfrm>
            <a:off x="3708307" y="2075746"/>
            <a:ext cx="359637" cy="361175"/>
          </a:xfrm>
          <a:prstGeom prst="rect">
            <a:avLst/>
          </a:prstGeom>
        </p:spPr>
      </p:pic>
    </p:spTree>
    <p:extLst>
      <p:ext uri="{BB962C8B-B14F-4D97-AF65-F5344CB8AC3E}">
        <p14:creationId xmlns:p14="http://schemas.microsoft.com/office/powerpoint/2010/main" xmlns="" val="18396525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44</TotalTime>
  <Words>4164</Words>
  <Application>Microsoft Office PowerPoint</Application>
  <PresentationFormat>全屏显示(4:3)</PresentationFormat>
  <Paragraphs>376</Paragraphs>
  <Slides>55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55</vt:i4>
      </vt:variant>
    </vt:vector>
  </HeadingPairs>
  <TitlesOfParts>
    <vt:vector size="57"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4</cp:revision>
  <dcterms:created xsi:type="dcterms:W3CDTF">2019-07-05T00:12:36Z</dcterms:created>
  <dcterms:modified xsi:type="dcterms:W3CDTF">2021-06-17T16:23:07Z</dcterms:modified>
</cp:coreProperties>
</file>