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65" r:id="rId2"/>
    <p:sldId id="266" r:id="rId3"/>
    <p:sldId id="331" r:id="rId4"/>
    <p:sldId id="332" r:id="rId5"/>
    <p:sldId id="333" r:id="rId6"/>
    <p:sldId id="334" r:id="rId7"/>
    <p:sldId id="335" r:id="rId8"/>
    <p:sldId id="339" r:id="rId9"/>
    <p:sldId id="340" r:id="rId10"/>
    <p:sldId id="336" r:id="rId11"/>
    <p:sldId id="341" r:id="rId12"/>
    <p:sldId id="321" r:id="rId13"/>
    <p:sldId id="342" r:id="rId14"/>
    <p:sldId id="343" r:id="rId15"/>
    <p:sldId id="344" r:id="rId16"/>
    <p:sldId id="345" r:id="rId17"/>
    <p:sldId id="346"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package" Target="../embeddings/Microsoft_Office_Word___3.docx"/><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Office_Word___2.docx"/><Relationship Id="rId4" Type="http://schemas.openxmlformats.org/officeDocument/2006/relationships/slide" Target="slide12.xml"/></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692696"/>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20261737"/>
              </p:ext>
            </p:extLst>
          </p:nvPr>
        </p:nvGraphicFramePr>
        <p:xfrm>
          <a:off x="508000" y="1186342"/>
          <a:ext cx="8128000" cy="5450921"/>
        </p:xfrm>
        <a:graphic>
          <a:graphicData uri="http://schemas.openxmlformats.org/presentationml/2006/ole">
            <p:oleObj spid="_x0000_s2051" name="文档" r:id="rId3" imgW="4000258" imgH="2683176"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民族区域自治制度是新中国的重要政治制度。在我国五个民族自治区中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最早和最晚建立的是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内蒙古自治区、西藏自治区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内蒙古自治区、宁夏回族自治区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新疆维吾尔自治区、宁夏回族自治区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广西壮族自治区、西藏自治区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最早建立的少数民族自治区是</a:t>
            </a:r>
            <a:r>
              <a:rPr lang="en-US" altLang="zh-CN" sz="2200">
                <a:solidFill>
                  <a:srgbClr val="000000"/>
                </a:solidFill>
                <a:latin typeface="Times New Roman" panose="02020603050405020304" pitchFamily="18" charset="0"/>
                <a:cs typeface="Times New Roman" panose="02020603050405020304" pitchFamily="18" charset="0"/>
              </a:rPr>
              <a:t>1947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年建立的内蒙古自治区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最晚的是</a:t>
            </a:r>
            <a:r>
              <a:rPr lang="en-US" altLang="zh-CN" sz="2200">
                <a:solidFill>
                  <a:srgbClr val="000000"/>
                </a:solidFill>
                <a:latin typeface="Times New Roman" panose="02020603050405020304" pitchFamily="18" charset="0"/>
                <a:cs typeface="Times New Roman" panose="02020603050405020304" pitchFamily="18" charset="0"/>
              </a:rPr>
              <a:t>1965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年建立的西藏自治区。新疆维吾尔自治区在</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宁夏回族自治区和广西壮族自治区均在</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年建立。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028384" y="2204864"/>
            <a:ext cx="359637" cy="361175"/>
          </a:xfrm>
          <a:prstGeom prst="rect">
            <a:avLst/>
          </a:prstGeom>
        </p:spPr>
      </p:pic>
    </p:spTree>
    <p:extLst>
      <p:ext uri="{BB962C8B-B14F-4D97-AF65-F5344CB8AC3E}">
        <p14:creationId xmlns:p14="http://schemas.microsoft.com/office/powerpoint/2010/main" xmlns="" val="5442756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1591139" y="1052736"/>
            <a:ext cx="4204997" cy="498598"/>
          </a:xfrm>
          <a:prstGeom prst="rect">
            <a:avLst/>
          </a:prstGeom>
        </p:spPr>
        <p:txBody>
          <a:bodyPr wrap="none">
            <a:spAutoFit/>
          </a:bodyPr>
          <a:lstStyle/>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民族自治区与特别行政区的</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区别</a:t>
            </a: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sz="2200"/>
          </a:p>
        </p:txBody>
      </p:sp>
      <p:pic>
        <p:nvPicPr>
          <p:cNvPr id="5" name="19M02.eps" descr="id:2147492159;FounderCES"/>
          <p:cNvPicPr/>
          <p:nvPr/>
        </p:nvPicPr>
        <p:blipFill>
          <a:blip r:embed="rId4"/>
          <a:stretch>
            <a:fillRect/>
          </a:stretch>
        </p:blipFill>
        <p:spPr>
          <a:xfrm>
            <a:off x="2195736" y="1551334"/>
            <a:ext cx="4909777" cy="3744416"/>
          </a:xfrm>
          <a:prstGeom prst="rect">
            <a:avLst/>
          </a:prstGeom>
        </p:spPr>
      </p:pic>
      <p:pic>
        <p:nvPicPr>
          <p:cNvPr id="6" name="误区警示.eps" descr="id:2147496671;FounderCES"/>
          <p:cNvPicPr/>
          <p:nvPr/>
        </p:nvPicPr>
        <p:blipFill>
          <a:blip r:embed="rId5"/>
          <a:stretch>
            <a:fillRect/>
          </a:stretch>
        </p:blipFill>
        <p:spPr>
          <a:xfrm>
            <a:off x="648488" y="1150811"/>
            <a:ext cx="948943" cy="302447"/>
          </a:xfrm>
          <a:prstGeom prst="rect">
            <a:avLst/>
          </a:prstGeom>
        </p:spPr>
      </p:pic>
    </p:spTree>
    <p:extLst>
      <p:ext uri="{BB962C8B-B14F-4D97-AF65-F5344CB8AC3E}">
        <p14:creationId xmlns:p14="http://schemas.microsoft.com/office/powerpoint/2010/main" xmlns="" val="34593964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24744"/>
            <a:ext cx="8128000" cy="42565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57“</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文化大革命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及新时期的民主与法制建设和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一国两制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,12,3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周恩来在万隆会议期间透露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中国愿同美国谈判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也准备同蒋介石谈判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以便能用和平方式解放台湾。同时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毛泽东也主动通过外国来访者表示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台湾问题可以用谈判来解决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中国尤其希望和美国签订和平条约。材料</a:t>
            </a:r>
            <a:r>
              <a:rPr lang="zh-CN" altLang="zh-CN" sz="2200" smtClean="0">
                <a:solidFill>
                  <a:srgbClr val="000000"/>
                </a:solidFill>
                <a:latin typeface="Times New Roman" panose="02020603050405020304" pitchFamily="18" charset="0"/>
                <a:cs typeface="Times New Roman" panose="02020603050405020304" pitchFamily="18" charset="0"/>
              </a:rPr>
              <a:t>表明</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和平统一祖国的方针已正式确定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和平共处五项原则得以正式确立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中国已成为世界外交舞台的强国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台湾问题已牵涉到中美外交问题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808086149"/>
              </p:ext>
            </p:extLst>
          </p:nvPr>
        </p:nvGraphicFramePr>
        <p:xfrm>
          <a:off x="1609281" y="3201064"/>
          <a:ext cx="1193800" cy="534988"/>
        </p:xfrm>
        <a:graphic>
          <a:graphicData uri="http://schemas.openxmlformats.org/presentationml/2006/ole">
            <p:oleObj spid="_x0000_s3075" name="文档" r:id="rId5" imgW="595844" imgH="254889" progId="Word.Document.12">
              <p:embed/>
            </p:oleObj>
          </a:graphicData>
        </a:graphic>
      </p:graphicFrame>
      <p:pic>
        <p:nvPicPr>
          <p:cNvPr id="6" name="图片 5"/>
          <p:cNvPicPr>
            <a:picLocks noChangeAspect="1"/>
          </p:cNvPicPr>
          <p:nvPr/>
        </p:nvPicPr>
        <p:blipFill>
          <a:blip r:embed="rId6"/>
          <a:stretch>
            <a:fillRect/>
          </a:stretch>
        </p:blipFill>
        <p:spPr>
          <a:xfrm>
            <a:off x="893777" y="3287970"/>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本题的关键信息是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万隆会议期间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万隆会议召开。</a:t>
            </a:r>
            <a:r>
              <a:rPr lang="en-US" altLang="zh-CN" sz="2200">
                <a:solidFill>
                  <a:srgbClr val="000000"/>
                </a:solidFill>
                <a:latin typeface="Times New Roman" panose="02020603050405020304" pitchFamily="18" charset="0"/>
                <a:cs typeface="Times New Roman" panose="02020603050405020304" pitchFamily="18" charset="0"/>
              </a:rPr>
              <a:t>1979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年元旦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全国人大常委会发表《告台湾同胞书》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宣布采用和平方式统一祖国的方针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周恩来在接见印度代表团时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第一次提出了和平共处五项原则。</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周恩来访问印度和缅甸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与两国总理发表联合声明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一致同意以和平共处五项原则作为指导中印、中缅关系的基本原则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中国尚未成为世界外交舞台上的强国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中国愿同美国谈判</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以便能用和平方式解放台湾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台湾问题可以用谈判来解决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中国尤其希望和美国签订和平条约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说明台湾问题已牵涉到中美外交问题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235265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1,41,25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中国基层社会治理历史悠久。改革开放以后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村民自治成为中国亿万农民的伟大创造。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宋代一些地方实行乡约制度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其功能主要是扬善惩恶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制定规约进行道德教化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并建立民间组织和相关的赏罚制度。明清时期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成为乡约最重要的内容。当时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由地方官吏广泛推行乡约制度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设立乡约组织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每月召集百姓宣讲、教化。康熙九年颁布了乡约组织必须宣讲的《上谕十六条》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内容包含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重农桑以足衣食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训子弟以禁非为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据杨开道《中国乡约制度》等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地方自治者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为今世界立国之基础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于救亡之事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至为切要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清政府颁布《城镇乡地方自治章程》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地方自治大致按行政区划分城镇和乡两级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设立议事会为议决机关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议员由选民互选充任。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据张海鹏主编《中国近代通史》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04829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9675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村民自治迅速发展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1997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全国共有</a:t>
            </a:r>
            <a:r>
              <a:rPr lang="en-US" altLang="zh-CN" sz="2200">
                <a:solidFill>
                  <a:srgbClr val="000000"/>
                </a:solidFill>
                <a:latin typeface="Times New Roman" panose="02020603050405020304" pitchFamily="18" charset="0"/>
                <a:cs typeface="Times New Roman" panose="02020603050405020304" pitchFamily="18" charset="0"/>
              </a:rPr>
              <a:t>91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万个村民委员会的村干部由村民直接选举产生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大部分农村有</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以上的选民参加了选举。</a:t>
            </a:r>
            <a:r>
              <a:rPr lang="en-US" altLang="zh-CN" sz="2200">
                <a:solidFill>
                  <a:srgbClr val="000000"/>
                </a:solidFill>
                <a:latin typeface="Times New Roman" panose="02020603050405020304" pitchFamily="18" charset="0"/>
                <a:cs typeface="Times New Roman" panose="02020603050405020304" pitchFamily="18" charset="0"/>
              </a:rPr>
              <a:t>1998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年颁布了《中华人民共和国村民委员会组织法》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村民委员会是我国农村基层社会的群众自治组织。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据郭德宏等主编《中华人民共和国专题史稿》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概括宋代到明清时期乡约制度的变化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并说明乡约制度的积极作用。</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简述清末城镇乡地方自治的历史背景。</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根据材料三并结合所学知识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说明村民自治的意义。</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19247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宋以道德教化为主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明清增加了宣讲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圣谕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乡约组织从民间自发建立到由地方官吏推动设立。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积极作用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有利于维护社会秩序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加强基层社会治理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有利于发展生产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促进了儒家文化和传统道德的传播。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内忧外患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西方民主思想传播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清末新政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改革政治制度。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乡村治理的创新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国家治理体系的健全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推动基层民主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促进社会主义政治文明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改革基层社会治理制度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适应社会主义建设的要求。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14817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本题围绕基层社会治理组织材料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考查宋代乡约制度、清末地方自治和现代村民自治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属于古今贯通型试题。第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问答题时首先要界定乡约制度的内涵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即基层社会治理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然后明确求答项为乡约制度的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前者从材料中可以提取到从宋代以道德教化为主到明清宣扬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和官吏参与的变化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后者需要从乡约制度的内涵切入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从政治、经济、文化的角度分析。第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问要求简述清末城乡地方自治的历史背景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可从晚清的时代特征切入分析。第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问要求说明村民自治的意义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也是要从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年代的时代特征切入分析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突出民主制度的完善。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07548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27287"/>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新中国的成立及民主政治制度的建设</a:t>
            </a:r>
            <a:r>
              <a:rPr lang="zh-CN"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请看下图报影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下列项中对该报章内容解读正确的是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209955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北京这个千年古都成为人民政权的首都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北京市人大、政协等相关政权组织已经产生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北京市人民政府于</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日正式成立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该消息标志着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正式更名为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中国人民政治协商会议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国都定于北平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北平</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字样改为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可知北京成为中华人民共和国的首都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R27.eps" descr="id:2147492145;FounderCES"/>
          <p:cNvPicPr/>
          <p:nvPr/>
        </p:nvPicPr>
        <p:blipFill>
          <a:blip r:embed="rId4"/>
          <a:stretch>
            <a:fillRect/>
          </a:stretch>
        </p:blipFill>
        <p:spPr>
          <a:xfrm>
            <a:off x="6527336" y="1670364"/>
            <a:ext cx="1776556" cy="3672408"/>
          </a:xfrm>
          <a:prstGeom prst="rect">
            <a:avLst/>
          </a:prstGeom>
        </p:spPr>
      </p:pic>
      <p:pic>
        <p:nvPicPr>
          <p:cNvPr id="7" name="图片 6"/>
          <p:cNvPicPr>
            <a:picLocks noChangeAspect="1"/>
          </p:cNvPicPr>
          <p:nvPr/>
        </p:nvPicPr>
        <p:blipFill>
          <a:blip r:embed="rId5"/>
          <a:stretch>
            <a:fillRect/>
          </a:stretch>
        </p:blipFill>
        <p:spPr>
          <a:xfrm>
            <a:off x="2627784" y="1770284"/>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8" end="8"/>
                                            </p:txEl>
                                          </p:spTgt>
                                        </p:tgtEl>
                                        <p:attrNameLst>
                                          <p:attrName>style.visibility</p:attrName>
                                        </p:attrNameLst>
                                      </p:cBhvr>
                                      <p:to>
                                        <p:strVal val="visible"/>
                                      </p:to>
                                    </p:set>
                                    <p:animEffect transition="in" filter="wipe(down)">
                                      <p:cBhvr>
                                        <p:cTn id="12"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12776"/>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刘少奇在中共八大政治报告中指出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我们目前在国家工作中的迫切任务之一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是着手系统地制定比较完备的法律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健全我们国家的法制。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法制建设开始迈向制度化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法制工作围绕组建新政权展开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法制建设与国内主要矛盾的变化密切相关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政治体制改革推动了依法治国的全面</a:t>
            </a:r>
            <a:r>
              <a:rPr lang="zh-CN" altLang="zh-CN" sz="2200" smtClean="0">
                <a:solidFill>
                  <a:srgbClr val="000000"/>
                </a:solidFill>
                <a:latin typeface="Times New Roman" panose="02020603050405020304" pitchFamily="18" charset="0"/>
                <a:cs typeface="Times New Roman" panose="02020603050405020304" pitchFamily="18" charset="0"/>
              </a:rPr>
              <a:t>实行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722827"/>
            <a:ext cx="359637" cy="361175"/>
          </a:xfrm>
          <a:prstGeom prst="rect">
            <a:avLst/>
          </a:prstGeom>
        </p:spPr>
      </p:pic>
    </p:spTree>
    <p:extLst>
      <p:ext uri="{BB962C8B-B14F-4D97-AF65-F5344CB8AC3E}">
        <p14:creationId xmlns:p14="http://schemas.microsoft.com/office/powerpoint/2010/main" xmlns="" val="8423159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本题主要考查考生准确地获取和解读信息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调动和运用知识说明历史现象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将历史现象置于特定历史环境下进行分析等关键能力。结合所学知识可知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主要任务是由主要矛盾决定的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题干政治报告中指出开展法制建设的主要任务必然与中共八大关于社会主要矛盾的论述密切相关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项正确。新中国法制建设开始迈向制度化是在</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年宪法制定之后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法制工作围绕组建新政权展开是对</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年《中国人民政治协商会议共同纲领》的表述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依法治国的全面展开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是在改革开放时期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28742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5683"/>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发展社会主义民主政治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是建设中国特色社会主义的重要目标。</a:t>
            </a:r>
            <a:r>
              <a:rPr lang="en-US" altLang="zh-CN" sz="2200">
                <a:solidFill>
                  <a:srgbClr val="000000"/>
                </a:solidFill>
                <a:latin typeface="Times New Roman" panose="02020603050405020304" pitchFamily="18" charset="0"/>
                <a:cs typeface="Times New Roman" panose="02020603050405020304" pitchFamily="18" charset="0"/>
              </a:rPr>
              <a:t>1999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全国人大九届二次会议通过的宪法修正案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是这次会议的重要成果。该成果的核心内容是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以根本大法形式确定建设社会主义法治国家的治国方略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强调国家的根本任务是集中力量进行社会主义现代化建设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提出了中国共产党人对建设社会主义民主政治的初步构想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设立经济特区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实行特殊的经济政策和经济管理体制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1999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年全国人大九届二次会议以根本法形式确定建设社会主义法治国家的治国方略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a:t>
            </a:r>
            <a:r>
              <a:rPr lang="en-US" altLang="zh-CN" sz="2200">
                <a:solidFill>
                  <a:srgbClr val="000000"/>
                </a:solidFill>
                <a:latin typeface="Times New Roman" panose="02020603050405020304" pitchFamily="18" charset="0"/>
                <a:cs typeface="Times New Roman" panose="02020603050405020304" pitchFamily="18" charset="0"/>
              </a:rPr>
              <a:t>1978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年底中共十一届三中全会的内容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邓小平在中共中央政治局扩大会议上发表《党和国家领导制度的改革》的重要讲话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强调必须解决党和国家政治体制中权力过分集中的问题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邓小平的讲话体现了中国共产党人对建设社会主义民主政治的初步构想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经济特区的设立开始于</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不符合题干时间限制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1988840"/>
            <a:ext cx="359637" cy="361175"/>
          </a:xfrm>
          <a:prstGeom prst="rect">
            <a:avLst/>
          </a:prstGeom>
        </p:spPr>
      </p:pic>
    </p:spTree>
    <p:extLst>
      <p:ext uri="{BB962C8B-B14F-4D97-AF65-F5344CB8AC3E}">
        <p14:creationId xmlns:p14="http://schemas.microsoft.com/office/powerpoint/2010/main" xmlns="" val="38313222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08720"/>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.(2015·</a:t>
            </a:r>
            <a:r>
              <a:rPr lang="zh-CN" altLang="en-US"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cs typeface="Times New Roman" panose="02020603050405020304" pitchFamily="18" charset="0"/>
              </a:rPr>
              <a:t>,17,4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有学者评价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它凝结了以毛泽东为代表的中国共产党人、民主党派和无党派民主人士的心血</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又经过反复讨论、修改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所以得到了全国各方面人士的一致拥护。</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据此判断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它</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是指</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双十协定</a:t>
            </a:r>
            <a:r>
              <a:rPr lang="en-US" altLang="zh-CN" sz="2200">
                <a:solidFill>
                  <a:srgbClr val="000000"/>
                </a:solidFill>
                <a:latin typeface="宋体" panose="02010600030101010101" pitchFamily="2" charset="-122"/>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论联合政府</a:t>
            </a:r>
            <a:r>
              <a:rPr lang="en-US" altLang="zh-CN" sz="2200">
                <a:solidFill>
                  <a:srgbClr val="000000"/>
                </a:solidFill>
                <a:latin typeface="宋体" panose="02010600030101010101" pitchFamily="2" charset="-122"/>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共同纲领</a:t>
            </a:r>
            <a:r>
              <a:rPr lang="en-US" altLang="zh-CN" sz="2200">
                <a:solidFill>
                  <a:srgbClr val="000000"/>
                </a:solidFill>
                <a:latin typeface="宋体" panose="02010600030101010101" pitchFamily="2" charset="-122"/>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论十大关系</a:t>
            </a:r>
            <a:r>
              <a:rPr lang="en-US" altLang="zh-CN" sz="2200">
                <a:solidFill>
                  <a:srgbClr val="000000"/>
                </a:solidFill>
                <a:latin typeface="宋体" panose="02010600030101010101" pitchFamily="2" charset="-122"/>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从材料信息看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凝结了中国共产党、民主党派、无党派民主人士的心血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并得到了全国各方面人士的拥护</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结合所学知识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可判断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是指</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共同纲领</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双十协定</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是国共两党签署的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与民主党派、无党派民主人士无关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两项都是毛泽东的著作</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反映的是中国共产党人的思想主张</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xmlns="" val="1030548331"/>
              </p:ext>
            </p:extLst>
          </p:nvPr>
        </p:nvGraphicFramePr>
        <p:xfrm>
          <a:off x="3572821" y="2152909"/>
          <a:ext cx="1193800" cy="534988"/>
        </p:xfrm>
        <a:graphic>
          <a:graphicData uri="http://schemas.openxmlformats.org/presentationml/2006/ole">
            <p:oleObj spid="_x0000_s1027" name="文档" r:id="rId5" imgW="595844" imgH="254889" progId="Word.Document.12">
              <p:embed/>
            </p:oleObj>
          </a:graphicData>
        </a:graphic>
      </p:graphicFrame>
      <p:pic>
        <p:nvPicPr>
          <p:cNvPr id="7" name="图片 6"/>
          <p:cNvPicPr>
            <a:picLocks noChangeAspect="1"/>
          </p:cNvPicPr>
          <p:nvPr/>
        </p:nvPicPr>
        <p:blipFill>
          <a:blip r:embed="rId6"/>
          <a:stretch>
            <a:fillRect/>
          </a:stretch>
        </p:blipFill>
        <p:spPr>
          <a:xfrm>
            <a:off x="2771800" y="2239815"/>
            <a:ext cx="359637" cy="361175"/>
          </a:xfrm>
          <a:prstGeom prst="rect">
            <a:avLst/>
          </a:prstGeom>
        </p:spPr>
      </p:pic>
    </p:spTree>
    <p:extLst>
      <p:ext uri="{BB962C8B-B14F-4D97-AF65-F5344CB8AC3E}">
        <p14:creationId xmlns:p14="http://schemas.microsoft.com/office/powerpoint/2010/main" xmlns="" val="20334911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,8,3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cs typeface="Times New Roman" panose="02020603050405020304" pitchFamily="18" charset="0"/>
              </a:rPr>
              <a:t>日《人民日报》报道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当选的代表李长凤老大娘笑着说话了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旧社会妇女在街上说话都不行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哪有妇女的选举权。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今后大家有什么意见告诉我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我一定给大家带上去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。该新闻报道说明当时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人民民主原则得到落实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人民代表大会制建立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政治协商制度覆盖面广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民主政治建设法制化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本题关键信息有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当选的代表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选举权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考查新中国民主政治建设的成就。具体解题思路如下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当选的代表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选举权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说明人民主权原则得到落实。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508104" y="2348880"/>
            <a:ext cx="359637" cy="361175"/>
          </a:xfrm>
          <a:prstGeom prst="rect">
            <a:avLst/>
          </a:prstGeom>
        </p:spPr>
      </p:pic>
    </p:spTree>
    <p:extLst>
      <p:ext uri="{BB962C8B-B14F-4D97-AF65-F5344CB8AC3E}">
        <p14:creationId xmlns:p14="http://schemas.microsoft.com/office/powerpoint/2010/main" xmlns="" val="34983623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animEffect transition="in" filter="wipe(down)">
                                      <p:cBhvr>
                                        <p:cTn id="1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,9,3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中国人民政治协商会议第一届全体会议召开前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周恩来等中国共产党的领导人要求接送在港民主人士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进入解放区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参加筹备新政协。据统计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月到</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共安排秘密北上的民主人士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a:t>
            </a:r>
            <a:r>
              <a:rPr lang="en-US" altLang="zh-CN" sz="2200">
                <a:solidFill>
                  <a:srgbClr val="000000"/>
                </a:solidFill>
                <a:latin typeface="Times New Roman" panose="02020603050405020304" pitchFamily="18" charset="0"/>
                <a:cs typeface="Times New Roman" panose="02020603050405020304" pitchFamily="18" charset="0"/>
              </a:rPr>
              <a:t>119</a:t>
            </a:r>
            <a:r>
              <a:rPr lang="zh-CN" altLang="zh-CN" sz="2200">
                <a:solidFill>
                  <a:srgbClr val="000000"/>
                </a:solidFill>
                <a:latin typeface="Times New Roman" panose="02020603050405020304" pitchFamily="18" charset="0"/>
                <a:cs typeface="Times New Roman" panose="02020603050405020304" pitchFamily="18" charset="0"/>
              </a:rPr>
              <a:t>人参加了政协会议。中国共产党的这一举动主要是为了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团结民主人士共同筹建新中国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恢复民主党派的各级组织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贯彻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长期共存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互相监督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协商制定第一个五年计划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第一届中国人民政治协商会议的主要任务是商讨新中国的成立问题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大批民主人士参加了这次政治协商会议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其主要目的是筹建新中国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项正确。材料没有反映恢复民主党派的组织问题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长期共存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互相监督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的方针是</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年提出的</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计划制定于</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076056" y="2492896"/>
            <a:ext cx="359637" cy="361175"/>
          </a:xfrm>
          <a:prstGeom prst="rect">
            <a:avLst/>
          </a:prstGeom>
        </p:spPr>
      </p:pic>
    </p:spTree>
    <p:extLst>
      <p:ext uri="{BB962C8B-B14F-4D97-AF65-F5344CB8AC3E}">
        <p14:creationId xmlns:p14="http://schemas.microsoft.com/office/powerpoint/2010/main" xmlns="" val="20746283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社会学家费孝通回忆参加北平市第一次各界人民代表会议时说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踏进会场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就看见很多人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穿制服的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穿工装的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穿短衫的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穿旗袍的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穿西服的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穿长袍的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还有位戴瓜帽的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这许多一望而知不同的人物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会在一个会场里一起讨论问题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在我说是生平第一次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。从中可以获悉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费孝通是北京市第一届人民代表大会代表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会议召开匆忙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代表们还来不及换上正装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出席会议的普通工人代表居绝大多数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人民代表会议具有广泛的代表性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出席北平市第一次各界人民代表会议的代表身穿各式服装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说明代表来自各个阶层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表明这次代表会议具有广泛的代表性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项正确。由题干中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可判断这次会议是中国人民政治协商会议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项与题干主旨无关</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项与材料信息不符。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508104" y="2492896"/>
            <a:ext cx="359637" cy="361175"/>
          </a:xfrm>
          <a:prstGeom prst="rect">
            <a:avLst/>
          </a:prstGeom>
        </p:spPr>
      </p:pic>
    </p:spTree>
    <p:extLst>
      <p:ext uri="{BB962C8B-B14F-4D97-AF65-F5344CB8AC3E}">
        <p14:creationId xmlns:p14="http://schemas.microsoft.com/office/powerpoint/2010/main" xmlns="" val="17515155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18</TotalTime>
  <Words>1253</Words>
  <Application>Microsoft Office PowerPoint</Application>
  <PresentationFormat>全屏显示(4:3)</PresentationFormat>
  <Paragraphs>112</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2021-06-17T16:21:47Z</dcterms:modified>
</cp:coreProperties>
</file>