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7"/>
  </p:notesMasterIdLst>
  <p:handoutMasterIdLst>
    <p:handoutMasterId r:id="rId98"/>
  </p:handoutMasterIdLst>
  <p:sldIdLst>
    <p:sldId id="257" r:id="rId2"/>
    <p:sldId id="258" r:id="rId3"/>
    <p:sldId id="259" r:id="rId4"/>
    <p:sldId id="271" r:id="rId5"/>
    <p:sldId id="272" r:id="rId6"/>
    <p:sldId id="261" r:id="rId7"/>
    <p:sldId id="417" r:id="rId8"/>
    <p:sldId id="273" r:id="rId9"/>
    <p:sldId id="260" r:id="rId10"/>
    <p:sldId id="265" r:id="rId11"/>
    <p:sldId id="262" r:id="rId12"/>
    <p:sldId id="275" r:id="rId13"/>
    <p:sldId id="276" r:id="rId14"/>
    <p:sldId id="296" r:id="rId15"/>
    <p:sldId id="277" r:id="rId16"/>
    <p:sldId id="278" r:id="rId17"/>
    <p:sldId id="279" r:id="rId18"/>
    <p:sldId id="297" r:id="rId19"/>
    <p:sldId id="280" r:id="rId20"/>
    <p:sldId id="281" r:id="rId21"/>
    <p:sldId id="282" r:id="rId22"/>
    <p:sldId id="283" r:id="rId23"/>
    <p:sldId id="284" r:id="rId24"/>
    <p:sldId id="285" r:id="rId25"/>
    <p:sldId id="286" r:id="rId26"/>
    <p:sldId id="298" r:id="rId27"/>
    <p:sldId id="561" r:id="rId28"/>
    <p:sldId id="562" r:id="rId29"/>
    <p:sldId id="563" r:id="rId30"/>
    <p:sldId id="564" r:id="rId31"/>
    <p:sldId id="499" r:id="rId32"/>
    <p:sldId id="288" r:id="rId33"/>
    <p:sldId id="299" r:id="rId34"/>
    <p:sldId id="309" r:id="rId35"/>
    <p:sldId id="290" r:id="rId36"/>
    <p:sldId id="300" r:id="rId37"/>
    <p:sldId id="301" r:id="rId38"/>
    <p:sldId id="361" r:id="rId39"/>
    <p:sldId id="362" r:id="rId40"/>
    <p:sldId id="324" r:id="rId41"/>
    <p:sldId id="325" r:id="rId42"/>
    <p:sldId id="326" r:id="rId43"/>
    <p:sldId id="327" r:id="rId44"/>
    <p:sldId id="363" r:id="rId45"/>
    <p:sldId id="328" r:id="rId46"/>
    <p:sldId id="329" r:id="rId47"/>
    <p:sldId id="330" r:id="rId48"/>
    <p:sldId id="331" r:id="rId49"/>
    <p:sldId id="364" r:id="rId50"/>
    <p:sldId id="332" r:id="rId51"/>
    <p:sldId id="333" r:id="rId52"/>
    <p:sldId id="334" r:id="rId53"/>
    <p:sldId id="335" r:id="rId54"/>
    <p:sldId id="336" r:id="rId55"/>
    <p:sldId id="337" r:id="rId56"/>
    <p:sldId id="365" r:id="rId57"/>
    <p:sldId id="366" r:id="rId58"/>
    <p:sldId id="368" r:id="rId59"/>
    <p:sldId id="369" r:id="rId60"/>
    <p:sldId id="370" r:id="rId61"/>
    <p:sldId id="371" r:id="rId62"/>
    <p:sldId id="372" r:id="rId63"/>
    <p:sldId id="338" r:id="rId64"/>
    <p:sldId id="339" r:id="rId65"/>
    <p:sldId id="340" r:id="rId66"/>
    <p:sldId id="341" r:id="rId67"/>
    <p:sldId id="342" r:id="rId68"/>
    <p:sldId id="343" r:id="rId69"/>
    <p:sldId id="344" r:id="rId70"/>
    <p:sldId id="373" r:id="rId71"/>
    <p:sldId id="345" r:id="rId72"/>
    <p:sldId id="374" r:id="rId73"/>
    <p:sldId id="346" r:id="rId74"/>
    <p:sldId id="375" r:id="rId75"/>
    <p:sldId id="347" r:id="rId76"/>
    <p:sldId id="348" r:id="rId77"/>
    <p:sldId id="376" r:id="rId78"/>
    <p:sldId id="377" r:id="rId79"/>
    <p:sldId id="349" r:id="rId80"/>
    <p:sldId id="350" r:id="rId81"/>
    <p:sldId id="351" r:id="rId82"/>
    <p:sldId id="352" r:id="rId83"/>
    <p:sldId id="353" r:id="rId84"/>
    <p:sldId id="354" r:id="rId85"/>
    <p:sldId id="355" r:id="rId86"/>
    <p:sldId id="566" r:id="rId87"/>
    <p:sldId id="567" r:id="rId88"/>
    <p:sldId id="568" r:id="rId89"/>
    <p:sldId id="569" r:id="rId90"/>
    <p:sldId id="378" r:id="rId91"/>
    <p:sldId id="379" r:id="rId92"/>
    <p:sldId id="356" r:id="rId93"/>
    <p:sldId id="357" r:id="rId94"/>
    <p:sldId id="358" r:id="rId95"/>
    <p:sldId id="359" r:id="rId9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46"/>
        <p:guide pos="387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1525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物理学的发展</a:t>
            </a:r>
          </a:p>
        </p:txBody>
      </p:sp>
      <p:sp>
        <p:nvSpPr>
          <p:cNvPr id="100" name="文本框 99"/>
          <p:cNvSpPr txBox="1"/>
          <p:nvPr/>
        </p:nvSpPr>
        <p:spPr>
          <a:xfrm>
            <a:off x="549275" y="922020"/>
            <a:ext cx="11170920"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一、近代科学发展的原因</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经济</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资本主义经济的发展为近代科学的发展奠定了物质基础。</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政治</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资产阶级统治的确立为近代科学的发展提供了良好的政治环境。</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思想</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文艺复兴、宗教改革、启蒙运动等解放了思想。</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4.</a:t>
            </a:r>
            <a:r>
              <a:rPr lang="zh-CN" sz="2800" b="0">
                <a:solidFill>
                  <a:srgbClr val="000000"/>
                </a:solidFill>
                <a:latin typeface="微软雅黑" panose="020B0503020204020204" charset="-122"/>
                <a:ea typeface="微软雅黑" panose="020B0503020204020204" charset="-122"/>
                <a:cs typeface="微软雅黑" panose="020B0503020204020204" charset="-122"/>
              </a:rPr>
              <a:t>政策</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资本主义国家重视保护科技发明</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改革教育制度和专利制度</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组织科研机构</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推动了近代科学的发展。</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5.</a:t>
            </a:r>
            <a:r>
              <a:rPr lang="zh-CN" sz="2800" b="0">
                <a:solidFill>
                  <a:srgbClr val="000000"/>
                </a:solidFill>
                <a:latin typeface="微软雅黑" panose="020B0503020204020204" charset="-122"/>
                <a:ea typeface="微软雅黑" panose="020B0503020204020204" charset="-122"/>
                <a:cs typeface="微软雅黑" panose="020B0503020204020204" charset="-122"/>
              </a:rPr>
              <a:t>个人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科学家们的不懈探索及献身精神。</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20395" y="294640"/>
            <a:ext cx="11064875" cy="6554470"/>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二、近代天文学的诞生</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哥白尼在1543年出版的《天体运行论》中提出了“日心说”,推翻了教会神学的理论基础“地心说”,近代天文学诞生。布鲁诺继承并发展了哥白尼的学说,结果遭到教会迫害。</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b="1" dirty="0">
                <a:latin typeface="微软雅黑" panose="020B0503020204020204" charset="-122"/>
                <a:ea typeface="微软雅黑" panose="020B0503020204020204" charset="-122"/>
                <a:cs typeface="微软雅黑" panose="020B0503020204020204" charset="-122"/>
              </a:rPr>
              <a:t>三、近代物理学的发展</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1.伽利略的自由落体定律等物理学定律</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伽利略以系统的观察和实验推翻了以亚里士多德为代表的纯思辨的、传统的自然观,开创了以实验事实为根据并具有严密逻辑体系的近代科学。</a:t>
            </a:r>
            <a:br>
              <a:rPr lang="zh-CN" altLang="en-US" sz="2800" dirty="0">
                <a:latin typeface="微软雅黑" panose="020B0503020204020204" charset="-122"/>
                <a:ea typeface="微软雅黑" panose="020B0503020204020204" charset="-122"/>
                <a:cs typeface="微软雅黑" panose="020B0503020204020204" charset="-122"/>
              </a:rPr>
            </a:b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576" y="294491"/>
            <a:ext cx="8635947" cy="478155"/>
          </a:xfrm>
        </p:spPr>
        <p:txBody>
          <a:bodyPr/>
          <a:lstStyle/>
          <a:p>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2.经典力学、相对论、量子论</a:t>
            </a:r>
          </a:p>
        </p:txBody>
      </p:sp>
      <p:graphicFrame>
        <p:nvGraphicFramePr>
          <p:cNvPr id="5" name="表格 4"/>
          <p:cNvGraphicFramePr/>
          <p:nvPr>
            <p:custDataLst>
              <p:tags r:id="rId1"/>
            </p:custDataLst>
          </p:nvPr>
        </p:nvGraphicFramePr>
        <p:xfrm>
          <a:off x="446722" y="842010"/>
          <a:ext cx="11242040" cy="5772150"/>
        </p:xfrm>
        <a:graphic>
          <a:graphicData uri="http://schemas.openxmlformats.org/drawingml/2006/table">
            <a:tbl>
              <a:tblPr firstRow="1" bandRow="1">
                <a:tableStyleId>{5940675A-B579-460E-94D1-54222C63F5DA}</a:tableStyleId>
              </a:tblPr>
              <a:tblGrid>
                <a:gridCol w="634365"/>
                <a:gridCol w="4168775"/>
                <a:gridCol w="2807970"/>
                <a:gridCol w="3630930"/>
              </a:tblGrid>
              <a:tr h="808990">
                <a:tc>
                  <a:txBody>
                    <a:bodyPr/>
                    <a:lstStyle/>
                    <a:p>
                      <a:pPr indent="0" algn="ctr">
                        <a:lnSpc>
                          <a:spcPct val="150000"/>
                        </a:lnSpc>
                        <a:buNone/>
                      </a:pP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经典力学</a:t>
                      </a:r>
                      <a:r>
                        <a:rPr lang="en-US" sz="2000" b="0">
                          <a:solidFill>
                            <a:srgbClr val="FF0000"/>
                          </a:solidFill>
                          <a:latin typeface="微软雅黑" panose="020B0503020204020204" charset="-122"/>
                          <a:ea typeface="微软雅黑" panose="020B0503020204020204" charset="-122"/>
                          <a:cs typeface="微软雅黑" panose="020B0503020204020204" charset="-122"/>
                        </a:rPr>
                        <a:t>[2017江苏高考第15题]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相对论</a:t>
                      </a:r>
                      <a:r>
                        <a:rPr lang="en-US" sz="2000" b="0">
                          <a:solidFill>
                            <a:srgbClr val="FF0000"/>
                          </a:solidFill>
                          <a:latin typeface="微软雅黑" panose="020B0503020204020204" charset="-122"/>
                          <a:ea typeface="微软雅黑" panose="020B0503020204020204" charset="-122"/>
                          <a:cs typeface="微软雅黑" panose="020B0503020204020204" charset="-122"/>
                        </a:rPr>
                        <a:t>[2019江苏高考第19题]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量子论</a:t>
                      </a:r>
                      <a:r>
                        <a:rPr lang="en-US" sz="2000" b="0">
                          <a:solidFill>
                            <a:srgbClr val="FF0000"/>
                          </a:solidFill>
                          <a:latin typeface="微软雅黑" panose="020B0503020204020204" charset="-122"/>
                          <a:ea typeface="微软雅黑" panose="020B0503020204020204" charset="-122"/>
                          <a:cs typeface="微软雅黑" panose="020B0503020204020204" charset="-122"/>
                        </a:rPr>
                        <a:t>[2018江苏高考第17题]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24380">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文艺复兴运动解放了人们的思想;伽利略开创了近代科学,为经典力学的创立和发展奠定了基础。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19世纪经典力学陷入危机,面临巨大挑战。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19世纪末20世纪初,电子和放射线的发现使人们对物质的认识深入到了原子内部。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33370">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标志或内容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1687年,牛顿出版了《自然哲学的数学原理》一书,提出了物体运动三大定律和万有引力定律等。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1905年,爱因斯坦提出了狭义相对论;1916年,他又提出了广义相对论,深化了人类对时间、空间的认识。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1900年,普朗克提出量子假说,宣告了量子论的诞生;爱因斯坦利用量子论成功解释了光电效应;玻尔提出了有关原子的量子理论。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34060" y="908685"/>
          <a:ext cx="10562590" cy="5043805"/>
        </p:xfrm>
        <a:graphic>
          <a:graphicData uri="http://schemas.openxmlformats.org/drawingml/2006/table">
            <a:tbl>
              <a:tblPr firstRow="1" bandRow="1">
                <a:tableStyleId>{5940675A-B579-460E-94D1-54222C63F5DA}</a:tableStyleId>
              </a:tblPr>
              <a:tblGrid>
                <a:gridCol w="611505"/>
                <a:gridCol w="4081145"/>
                <a:gridCol w="2633345"/>
                <a:gridCol w="3236595"/>
              </a:tblGrid>
              <a:tr h="600075">
                <a:tc>
                  <a:txBody>
                    <a:bodyPr/>
                    <a:lstStyle/>
                    <a:p>
                      <a:pPr indent="0" algn="ctr">
                        <a:lnSpc>
                          <a:spcPct val="150000"/>
                        </a:lnSpc>
                        <a:buNone/>
                      </a:pP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经典力学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相对论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量子论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43730">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形成了一个以实验为基础、以数学为表达形式的经典力学体系;②奠定了近代物理学和天文学的基础;③完成了人类对自然界认识史上的第一次理论大综合,使科学摆脱了神学的束缚,为工业革命及以后的机器生产奠定了科学理论基础;④为启蒙运动和唯物主义哲学奠定了科学基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①是物理学领域的一次重大革命,否定了经典力学的绝对时空观;②发展了牛顿力学,并将其概括在相对论力学之中,将物理学发展到一个新高度;③极大地扩展了物理学的应用领域。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①使人类对微观世界的基本认识取得革命性的进步,对化学、生物学、医学、考古学和地质学等领域都产生了重大影响;②开阔了人们的视野,改变了人们认识世界的角度和方式。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15255"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进化论</a:t>
            </a:r>
          </a:p>
        </p:txBody>
      </p:sp>
      <p:sp>
        <p:nvSpPr>
          <p:cNvPr id="100" name="文本框 99"/>
          <p:cNvSpPr txBox="1"/>
          <p:nvPr/>
        </p:nvSpPr>
        <p:spPr>
          <a:xfrm>
            <a:off x="510540" y="912495"/>
            <a:ext cx="11170920"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一、历史条件</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1.思想基础:经过文艺复兴、宗教改革和启蒙运动,面向现实世界、重视实践、崇尚理性成为欧洲社会的潮流。</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2.经济基础:工业革命使资本主义经济迅速发展。</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3.理论基础:细胞学说和拉马克的生物进化思想等生物学知识的积累。</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二、创立标志</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1859年,达尔文发表《物种起源》一书,建立起以自然选择为基础的生物进化学说。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45160" y="457200"/>
            <a:ext cx="10835005" cy="6554470"/>
          </a:xfrm>
        </p:spPr>
        <p:txBody>
          <a:bodyPr wrap="square"/>
          <a:lstStyle/>
          <a:p>
            <a:pP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三、主要内容</a:t>
            </a:r>
            <a:br>
              <a:rPr sz="2800" b="1">
                <a:solidFill>
                  <a:srgbClr val="000000"/>
                </a:solidFill>
                <a:latin typeface="微软雅黑" panose="020B0503020204020204" charset="-122"/>
                <a:ea typeface="微软雅黑" panose="020B0503020204020204" charset="-122"/>
                <a:cs typeface="微软雅黑" panose="020B0503020204020204" charset="-122"/>
                <a:sym typeface="+mn-ea"/>
              </a:rPr>
            </a:br>
            <a:r>
              <a:rPr sz="2800">
                <a:solidFill>
                  <a:srgbClr val="000000"/>
                </a:solidFill>
                <a:latin typeface="微软雅黑" panose="020B0503020204020204" charset="-122"/>
                <a:ea typeface="微软雅黑" panose="020B0503020204020204" charset="-122"/>
                <a:cs typeface="微软雅黑" panose="020B0503020204020204" charset="-122"/>
                <a:sym typeface="+mn-ea"/>
              </a:rPr>
              <a:t>1.生物是进化而来的,经历了由低级向高级、由简单到复杂的发展过程。</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r>
              <a:rPr sz="2800">
                <a:solidFill>
                  <a:srgbClr val="000000"/>
                </a:solidFill>
                <a:latin typeface="微软雅黑" panose="020B0503020204020204" charset="-122"/>
                <a:ea typeface="微软雅黑" panose="020B0503020204020204" charset="-122"/>
                <a:cs typeface="微软雅黑" panose="020B0503020204020204" charset="-122"/>
                <a:sym typeface="+mn-ea"/>
              </a:rPr>
              <a:t>2.物竞天择,适者生存,自然选择。</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r>
              <a:rPr sz="2800" b="1">
                <a:solidFill>
                  <a:srgbClr val="000000"/>
                </a:solidFill>
                <a:latin typeface="微软雅黑" panose="020B0503020204020204" charset="-122"/>
                <a:ea typeface="微软雅黑" panose="020B0503020204020204" charset="-122"/>
                <a:cs typeface="微软雅黑" panose="020B0503020204020204" charset="-122"/>
                <a:sym typeface="+mn-ea"/>
              </a:rPr>
              <a:t>四、历史意义</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r>
              <a:rPr sz="2800">
                <a:solidFill>
                  <a:srgbClr val="000000"/>
                </a:solidFill>
                <a:latin typeface="微软雅黑" panose="020B0503020204020204" charset="-122"/>
                <a:ea typeface="微软雅黑" panose="020B0503020204020204" charset="-122"/>
                <a:cs typeface="微软雅黑" panose="020B0503020204020204" charset="-122"/>
                <a:sym typeface="+mn-ea"/>
              </a:rPr>
              <a:t>1.挑战了封建神学创世说,极大地促进了欧洲的思想解放,从根本上改变了当时绝大多数人对生物界和人类在生物界中地位的看法。</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[2018海南高考第17题]</a:t>
            </a:r>
            <a:br>
              <a:rPr sz="2800">
                <a:solidFill>
                  <a:srgbClr val="FF0000"/>
                </a:solidFill>
                <a:latin typeface="微软雅黑" panose="020B0503020204020204" charset="-122"/>
                <a:ea typeface="微软雅黑" panose="020B0503020204020204" charset="-122"/>
                <a:cs typeface="微软雅黑" panose="020B0503020204020204" charset="-122"/>
                <a:sym typeface="+mn-ea"/>
              </a:rPr>
            </a:br>
            <a:r>
              <a:rPr sz="2800">
                <a:solidFill>
                  <a:srgbClr val="000000"/>
                </a:solidFill>
                <a:latin typeface="微软雅黑" panose="020B0503020204020204" charset="-122"/>
                <a:ea typeface="微软雅黑" panose="020B0503020204020204" charset="-122"/>
                <a:cs typeface="微软雅黑" panose="020B0503020204020204" charset="-122"/>
                <a:sym typeface="+mn-ea"/>
              </a:rPr>
              <a:t>2.把发展变化的思想引入生物界,使生物学成为真正意义上的科学。</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02285" y="351790"/>
            <a:ext cx="10749915" cy="3322955"/>
          </a:xfrm>
        </p:spPr>
        <p:txBody>
          <a:bodyPr wrap="square"/>
          <a:lstStyle/>
          <a:p>
            <a:pP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3.它揭示的关于生命、自然界辩证发展的规律,为马克思主义唯物辩证法的创立提供了重要的基础。</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r>
              <a:rPr sz="2800">
                <a:solidFill>
                  <a:srgbClr val="000000"/>
                </a:solidFill>
                <a:latin typeface="微软雅黑" panose="020B0503020204020204" charset="-122"/>
                <a:ea typeface="微软雅黑" panose="020B0503020204020204" charset="-122"/>
                <a:cs typeface="微软雅黑" panose="020B0503020204020204" charset="-122"/>
                <a:sym typeface="+mn-ea"/>
              </a:rPr>
              <a:t>4.为中国戊戌变法和辛亥革命及日本明治维新等提供了思想理论武器;但也为帝国主义国家推行强权政治和霸权主义提供了理论依据。</a:t>
            </a:r>
            <a:br>
              <a:rPr sz="2800">
                <a:solidFill>
                  <a:srgbClr val="000000"/>
                </a:solidFill>
                <a:latin typeface="微软雅黑" panose="020B0503020204020204" charset="-122"/>
                <a:ea typeface="微软雅黑" panose="020B0503020204020204" charset="-122"/>
                <a:cs typeface="微软雅黑" panose="020B0503020204020204" charset="-122"/>
                <a:sym typeface="+mn-ea"/>
              </a:rPr>
            </a:br>
            <a:endParaRPr lang="zh-CN" altLang="en-US" sz="28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382270"/>
            <a:ext cx="11656695" cy="5262245"/>
          </a:xfrm>
        </p:spPr>
        <p:txBody>
          <a:bodyPr wrap="square"/>
          <a:lstStyle/>
          <a:p>
            <a:pPr>
              <a:lnSpc>
                <a:spcPct val="150000"/>
              </a:lnSpc>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思维拓展</a:t>
            </a:r>
            <a:r>
              <a:rPr lang="zh-CN" altLang="en-US" sz="2800" dirty="0">
                <a:latin typeface="微软雅黑" panose="020B0503020204020204" charset="-122"/>
                <a:ea typeface="微软雅黑" panose="020B0503020204020204" charset="-122"/>
                <a:cs typeface="微软雅黑" panose="020B0503020204020204" charset="-122"/>
              </a:rPr>
              <a:t>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达尔文的生物进化论并不完全适用于解释人类社会发展的规律。它虽然成为激励弱小民族和国家发愤图强的理论武器,但社会历史的发展有其特殊规律,用进化论来说明社会历史现象,必然会否定阶级斗争,否定社会的质变,从而为近代西方殖民者美化侵略、现代西方大国推行强权政治和霸权主义提供理论根据。</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2.经典力学将神从无生命领域赶走,揭示了物体运动规律;生物进化论将神从有生命领域赶走,揭示了生物起源进化规律。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1525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从蒸汽机到互联网</a:t>
            </a:r>
          </a:p>
        </p:txBody>
      </p:sp>
      <p:sp>
        <p:nvSpPr>
          <p:cNvPr id="100" name="文本框 99"/>
          <p:cNvSpPr txBox="1"/>
          <p:nvPr/>
        </p:nvSpPr>
        <p:spPr>
          <a:xfrm>
            <a:off x="510540" y="912495"/>
            <a:ext cx="11170920" cy="396938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一、“蒸汽时代”的到来</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(1)17世纪末,英国取得了资产阶级革命的胜利,为经济发展扫清了障碍。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(2)18世纪,工场手工业的发展使应用机器进行生产成为可能。</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(3)科学技术为生产的发展提供了许多发现和发明。</a:t>
            </a: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414655"/>
            <a:ext cx="11708765" cy="5908040"/>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2.过程</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[2019全国卷Ⅰ第34题]</a:t>
            </a:r>
            <a:b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(1)改良:瓦特改良蒸汽机。</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(2)应用:蒸汽机作为动力应用于各工业部门。</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(3)推广:19世纪三四十年代,蒸汽机在欧洲、北美被广泛采用。</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3.影响</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(1)工业生产:促使工场手工业作坊转变为机器大工业工厂,真正意义上的社会化大生产逐渐形成。</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(2)城市进程:形成了许多工业城市,英、法、美等国成为工业国家。</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(3)世界联系:蒸汽动力在交通运输工具上的应用,使世界日益成为一个整体。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15975" y="1631950"/>
            <a:ext cx="10324465" cy="1567180"/>
          </a:xfrm>
          <a:ln>
            <a:noFill/>
          </a:ln>
        </p:spPr>
        <p:txBody>
          <a:bodyPr wrap="square"/>
          <a:lstStyle/>
          <a:p>
            <a:pPr algn="l"/>
            <a:r>
              <a:rPr lang="zh-CN" altLang="en-US" sz="5330" b="1" dirty="0" smtClean="0">
                <a:sym typeface="+mn-ea"/>
              </a:rPr>
              <a:t>第二十二单元  近现代的世界科学                          技术与</a:t>
            </a:r>
            <a:r>
              <a:rPr lang="en-US" altLang="zh-CN" sz="5330" b="1" dirty="0" smtClean="0">
                <a:sym typeface="+mn-ea"/>
              </a:rPr>
              <a:t>19</a:t>
            </a:r>
            <a:r>
              <a:rPr lang="zh-CN" altLang="en-US" sz="5330" b="1" dirty="0" smtClean="0">
                <a:sym typeface="+mn-ea"/>
              </a:rPr>
              <a:t>世纪以来的世界文学术     </a:t>
            </a:r>
            <a:endParaRPr lang="zh-CN" altLang="en-US" dirty="0"/>
          </a:p>
        </p:txBody>
      </p:sp>
      <p:sp>
        <p:nvSpPr>
          <p:cNvPr id="3" name="副标题 2"/>
          <p:cNvSpPr>
            <a:spLocks noGrp="1"/>
          </p:cNvSpPr>
          <p:nvPr>
            <p:ph type="subTitle" idx="1"/>
          </p:nvPr>
        </p:nvSpPr>
        <p:spPr>
          <a:xfrm>
            <a:off x="405745" y="3735917"/>
            <a:ext cx="11380321" cy="640175"/>
          </a:xfrm>
          <a:ln>
            <a:solidFill>
              <a:schemeClr val="bg1"/>
            </a:solidFill>
          </a:ln>
        </p:spPr>
        <p:txBody>
          <a:bodyPr>
            <a:noAutofit/>
          </a:bodyPr>
          <a:lstStyle/>
          <a:p>
            <a:r>
              <a:rPr lang="zh-CN" altLang="en-US" sz="4000" b="1" dirty="0">
                <a:latin typeface="微软雅黑" panose="020B0503020204020204" charset="-122"/>
                <a:ea typeface="微软雅黑" panose="020B0503020204020204" charset="-122"/>
                <a:sym typeface="+mn-ea"/>
              </a:rPr>
              <a:t>专题一　近现代的世界科学技术</a:t>
            </a:r>
            <a:r>
              <a:rPr lang="zh-CN" altLang="en-US" sz="4000" dirty="0">
                <a:latin typeface="微软雅黑" panose="020B0503020204020204" charset="-122"/>
                <a:ea typeface="微软雅黑" panose="020B0503020204020204"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403860"/>
            <a:ext cx="11688445" cy="4615815"/>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二、电气技术的应用</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1.条件:1831年,英国科学家法拉第发现了电磁感应现象,为发电机的研制奠定了理论基础。</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2.过程</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(1)1866年,德意志的西门子制成发电机。</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(2)19世纪70年代,比利时人格拉姆制成了电动机。</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(3)电灯、电话、电报和电影等纷纷问世,人类进入“电气时代”。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360680"/>
            <a:ext cx="11558905" cy="5262245"/>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3.影响</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(1)电力的广泛应用,推动电力工业和电气技术迅速发展。</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(2)科学技术转化为生产力,有力地推动了社会变革和文明进步,资本主义统治更加稳固,世界各地联系更加密切。</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b="1" dirty="0">
                <a:latin typeface="微软雅黑" panose="020B0503020204020204" charset="-122"/>
                <a:ea typeface="微软雅黑" panose="020B0503020204020204" charset="-122"/>
                <a:cs typeface="微软雅黑" panose="020B0503020204020204" charset="-122"/>
              </a:rPr>
              <a:t>三、信息技术的发展</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1.互联网产生的背景</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(1)二战后,以计算机和通信技术为核心的现代信息科学技术迅速发展。</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(2)20世纪60年代末,美国出于冷战的需要加紧了对信息技术的研究和开发。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6240" y="621665"/>
            <a:ext cx="11472545" cy="5262245"/>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2.概况</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(1)1946年,美国研制出世界上第一台电子计算机。</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(2)1969年,互联网在美国诞生。</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(3)20世纪90年代之后,互联网进一步发展为全球信息网。</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(4)1994年中国接入国际互联网。</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3.互联网的主要特点及功能</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(1)特点:界面直观、声像兼备、链接灵活、高速传输等。</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(2)功能:电子商务、电子邮件、网上购物、文件传输、网络聊天等。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71500" y="579120"/>
            <a:ext cx="11231245" cy="3322955"/>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4.影响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(1)互联网突破了空间限制,使世界各地更加紧密地连在一起。</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(2)方便了人们的日常生活,使人们的社会交往方式发生了变化。</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(3)为教育提供了新的发展空间,使传统教育进一步完善。</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(4)互联网也给人们特别是青少年带来了一定的负面影响。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18465" y="414655"/>
            <a:ext cx="11548110" cy="5262245"/>
          </a:xfrm>
        </p:spPr>
        <p:txBody>
          <a:bodyPr wrap="square"/>
          <a:lstStyle/>
          <a:p>
            <a:pPr>
              <a:lnSpc>
                <a:spcPct val="150000"/>
              </a:lnSpc>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思维拓展</a:t>
            </a:r>
            <a:r>
              <a:rPr lang="zh-CN" altLang="en-US" sz="2800" dirty="0">
                <a:latin typeface="微软雅黑" panose="020B0503020204020204" charset="-122"/>
                <a:ea typeface="微软雅黑" panose="020B0503020204020204" charset="-122"/>
                <a:cs typeface="微软雅黑" panose="020B0503020204020204" charset="-122"/>
              </a:rPr>
              <a:t>　　    </a:t>
            </a:r>
            <a:r>
              <a:rPr lang="zh-CN" altLang="en-US" sz="2800" b="1" dirty="0">
                <a:latin typeface="微软雅黑" panose="020B0503020204020204" charset="-122"/>
                <a:ea typeface="微软雅黑" panose="020B0503020204020204" charset="-122"/>
                <a:cs typeface="微软雅黑" panose="020B0503020204020204" charset="-122"/>
              </a:rPr>
              <a:t>近代科学技术的发展与思想解放的关系</a:t>
            </a:r>
            <a:br>
              <a:rPr lang="zh-CN" altLang="en-US" sz="2800" b="1"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1.思想解放促进了近代科学技术的发展。</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(1)文艺复兴解放了人们的思想,把人从宗教神学的束缚中解放出来。近代天文学革命就是在文艺复兴时期以人文主义为武器反对封建神学的斗争中开始的,文艺复兴为打破“地心说”提供了思想动力。</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(2)宗教改革和启蒙运动解放了人们的思想,为近代科学技术的发展奠定了思想基础。</a:t>
            </a:r>
            <a:br>
              <a:rPr lang="zh-CN" altLang="en-US" sz="2800" dirty="0">
                <a:latin typeface="微软雅黑" panose="020B0503020204020204" charset="-122"/>
                <a:ea typeface="微软雅黑" panose="020B0503020204020204" charset="-122"/>
                <a:cs typeface="微软雅黑" panose="020B0503020204020204" charset="-122"/>
              </a:rPr>
            </a:b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4360" y="546735"/>
            <a:ext cx="11174730" cy="4832350"/>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sym typeface="+mn-ea"/>
              </a:rPr>
              <a:t>2.近代科学技术的发展促进了新的思想解放。</a:t>
            </a:r>
            <a:br>
              <a:rPr lang="zh-CN" altLang="en-US" sz="2800" dirty="0">
                <a:latin typeface="微软雅黑" panose="020B0503020204020204" charset="-122"/>
                <a:ea typeface="微软雅黑" panose="020B0503020204020204" charset="-122"/>
                <a:cs typeface="微软雅黑" panose="020B0503020204020204" charset="-122"/>
                <a:sym typeface="+mn-ea"/>
              </a:rPr>
            </a:br>
            <a:r>
              <a:rPr lang="zh-CN" altLang="en-US" sz="2800" dirty="0">
                <a:latin typeface="微软雅黑" panose="020B0503020204020204" charset="-122"/>
                <a:ea typeface="微软雅黑" panose="020B0503020204020204" charset="-122"/>
                <a:cs typeface="微软雅黑" panose="020B0503020204020204" charset="-122"/>
                <a:sym typeface="+mn-ea"/>
              </a:rPr>
              <a:t>(1)近代天文学革命打破了中世纪的神学世界观,沉重打击了神学观念。</a:t>
            </a:r>
            <a:br>
              <a:rPr lang="zh-CN" altLang="en-US" sz="2800" dirty="0">
                <a:latin typeface="微软雅黑" panose="020B0503020204020204" charset="-122"/>
                <a:ea typeface="微软雅黑" panose="020B0503020204020204" charset="-122"/>
                <a:cs typeface="微软雅黑" panose="020B0503020204020204" charset="-122"/>
                <a:sym typeface="+mn-ea"/>
              </a:rPr>
            </a:br>
            <a:r>
              <a:rPr lang="zh-CN" altLang="en-US" sz="2800" dirty="0">
                <a:latin typeface="微软雅黑" panose="020B0503020204020204" charset="-122"/>
                <a:ea typeface="微软雅黑" panose="020B0503020204020204" charset="-122"/>
                <a:cs typeface="微软雅黑" panose="020B0503020204020204" charset="-122"/>
                <a:sym typeface="+mn-ea"/>
              </a:rPr>
              <a:t>(2)牛顿用数学方法精确描述宇宙运行的自然法则,为启蒙运动和唯物主义奠定了科学基础。</a:t>
            </a:r>
            <a:br>
              <a:rPr lang="zh-CN" altLang="en-US" sz="2800" dirty="0">
                <a:latin typeface="微软雅黑" panose="020B0503020204020204" charset="-122"/>
                <a:ea typeface="微软雅黑" panose="020B0503020204020204" charset="-122"/>
                <a:cs typeface="微软雅黑" panose="020B0503020204020204" charset="-122"/>
                <a:sym typeface="+mn-ea"/>
              </a:rPr>
            </a:br>
            <a:r>
              <a:rPr lang="zh-CN" altLang="en-US" sz="2800" dirty="0">
                <a:latin typeface="微软雅黑" panose="020B0503020204020204" charset="-122"/>
                <a:ea typeface="微软雅黑" panose="020B0503020204020204" charset="-122"/>
                <a:cs typeface="微软雅黑" panose="020B0503020204020204" charset="-122"/>
                <a:sym typeface="+mn-ea"/>
              </a:rPr>
              <a:t>(3)随着工业革命的开展,生物学革命兴起,冲击了神学思想,促进了人类的思想解放。</a:t>
            </a:r>
            <a:r>
              <a:rPr lang="zh-CN" altLang="en-US" sz="3730" dirty="0"/>
              <a:t/>
            </a:r>
            <a:br>
              <a:rPr lang="zh-CN" altLang="en-US" sz="3730" dirty="0"/>
            </a:b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5" name="矩形 4">
            <a:hlinkClick r:id="rId2" action="ppaction://hlinksldjump"/>
          </p:cNvPr>
          <p:cNvSpPr/>
          <p:nvPr/>
        </p:nvSpPr>
        <p:spPr>
          <a:xfrm>
            <a:off x="5439410" y="2287905"/>
            <a:ext cx="10170160" cy="85915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物理学与生物学的重大成就</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7" name="矩形 6">
            <a:hlinkClick r:id="rId2" action="ppaction://hlinksldjump"/>
          </p:cNvPr>
          <p:cNvSpPr/>
          <p:nvPr/>
        </p:nvSpPr>
        <p:spPr>
          <a:xfrm>
            <a:off x="5518785" y="3079115"/>
            <a:ext cx="10090785" cy="85915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近现代科技革命的发展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79069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a:t>
            </a:r>
            <a:r>
              <a:rPr lang="zh-CN" sz="3200" dirty="0">
                <a:solidFill>
                  <a:schemeClr val="bg1"/>
                </a:solidFill>
                <a:latin typeface="微软雅黑" panose="020B0503020204020204" charset="-122"/>
                <a:ea typeface="微软雅黑" panose="020B0503020204020204" charset="-122"/>
                <a:sym typeface="+mn-ea"/>
              </a:rPr>
              <a:t>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物理学与生物学的重大成就</a:t>
            </a:r>
          </a:p>
        </p:txBody>
      </p:sp>
      <p:sp>
        <p:nvSpPr>
          <p:cNvPr id="3" name="标题 2"/>
          <p:cNvSpPr>
            <a:spLocks noGrp="1"/>
          </p:cNvSpPr>
          <p:nvPr/>
        </p:nvSpPr>
        <p:spPr>
          <a:xfrm>
            <a:off x="316865" y="955040"/>
            <a:ext cx="11264265" cy="203009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命题透视   </a:t>
            </a:r>
            <a:r>
              <a:rPr lang="zh-CN" altLang="en-US" sz="2800" dirty="0">
                <a:latin typeface="微软雅黑" panose="020B0503020204020204" charset="-122"/>
                <a:ea typeface="微软雅黑" panose="020B0503020204020204" charset="-122"/>
                <a:cs typeface="微软雅黑" panose="020B0503020204020204" charset="-122"/>
              </a:rPr>
              <a:t>高考对本知识点突出考查牛顿经典力学、爱因斯坦相对论、量子力学、达尔文生物进化论等。题型以选择题为主,难度适中,多以文字材料形式呈现,注重考查考生识记理解和运用知识的能力。</a:t>
            </a:r>
          </a:p>
        </p:txBody>
      </p:sp>
      <p:graphicFrame>
        <p:nvGraphicFramePr>
          <p:cNvPr id="2" name="表格 1"/>
          <p:cNvGraphicFramePr/>
          <p:nvPr>
            <p:custDataLst>
              <p:tags r:id="rId1"/>
            </p:custDataLst>
          </p:nvPr>
        </p:nvGraphicFramePr>
        <p:xfrm>
          <a:off x="589280" y="3138805"/>
          <a:ext cx="10385425" cy="3244850"/>
        </p:xfrm>
        <a:graphic>
          <a:graphicData uri="http://schemas.openxmlformats.org/drawingml/2006/table">
            <a:tbl>
              <a:tblPr firstRow="1" bandRow="1">
                <a:tableStyleId>{5940675A-B579-460E-94D1-54222C63F5DA}</a:tableStyleId>
              </a:tblPr>
              <a:tblGrid>
                <a:gridCol w="5253990"/>
                <a:gridCol w="5131435"/>
              </a:tblGrid>
              <a:tr h="64897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95880">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1.牛顿经典力学的贡献</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2.爱因斯坦的相对论</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3.量子论的诞生与发展</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4.达尔文生物进化论的贡献</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1.相对论和量子论的意义</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2.进化论的内容和意义</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3.进化论对中国的影响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46405" y="567690"/>
            <a:ext cx="11367135" cy="3322955"/>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示例</a:t>
            </a:r>
            <a:r>
              <a:rPr lang="en-US" altLang="zh-CN" sz="2800" b="1" dirty="0">
                <a:latin typeface="微软雅黑" panose="020B0503020204020204" charset="-122"/>
                <a:ea typeface="微软雅黑" panose="020B0503020204020204" charset="-122"/>
                <a:cs typeface="微软雅黑" panose="020B0503020204020204" charset="-122"/>
              </a:rPr>
              <a:t>1</a:t>
            </a: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a:latin typeface="微软雅黑" panose="020B0503020204020204" charset="-122"/>
                <a:ea typeface="微软雅黑" panose="020B0503020204020204" charset="-122"/>
                <a:cs typeface="微软雅黑" panose="020B0503020204020204" charset="-122"/>
              </a:rPr>
              <a:t>[2019江苏高考,19,3分]1919年5月29日,英国皇家学会科考队在几内亚湾普林西比岛拍摄的日蚀照片和随后的计算证实了如下观点:引力是因质量的存在而引起的时空连续场的弯曲。本次科考活动支持了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A.经典力学 	B.相对论</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C.进化论	 </a:t>
            </a:r>
            <a:r>
              <a:rPr lang="zh-CN" altLang="en-US" sz="2800" dirty="0">
                <a:latin typeface="微软雅黑" panose="020B0503020204020204" charset="-122"/>
                <a:ea typeface="微软雅黑" panose="020B0503020204020204" charset="-122"/>
                <a:cs typeface="微软雅黑" panose="020B0503020204020204" charset="-122"/>
                <a:sym typeface="+mn-ea"/>
              </a:rPr>
              <a:t>	</a:t>
            </a:r>
            <a:r>
              <a:rPr lang="zh-CN" altLang="en-US" sz="2800" dirty="0">
                <a:latin typeface="微软雅黑" panose="020B0503020204020204" charset="-122"/>
                <a:ea typeface="微软雅黑" panose="020B0503020204020204" charset="-122"/>
                <a:cs typeface="微软雅黑" panose="020B0503020204020204" charset="-122"/>
              </a:rPr>
              <a:t>D.量子论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dirty="0">
                <a:latin typeface="微软雅黑" panose="020B0503020204020204" charset="-122"/>
                <a:ea typeface="微软雅黑" panose="020B0503020204020204" charset="-122"/>
                <a:cs typeface="微软雅黑" panose="020B0503020204020204" charset="-122"/>
                <a:sym typeface="+mn-ea"/>
              </a:rPr>
              <a:t>本题以科考队的研究为切入点,考查了爱因斯坦的相对论。根据材料“引力是因质量的存在而引起的时空连续场的弯曲”并结合所学可知,本次科考活动支持了相对论,故B项正确。A、C、D三项与材料无直接关联,均排除。</a:t>
            </a:r>
          </a:p>
        </p:txBody>
      </p:sp>
      <p:sp>
        <p:nvSpPr>
          <p:cNvPr id="2" name="文本框 1"/>
          <p:cNvSpPr txBox="1"/>
          <p:nvPr/>
        </p:nvSpPr>
        <p:spPr>
          <a:xfrm>
            <a:off x="323215" y="4173855"/>
            <a:ext cx="11255375" cy="1383665"/>
          </a:xfrm>
          <a:prstGeom prst="rect">
            <a:avLst/>
          </a:prstGeom>
          <a:noFill/>
          <a:ln w="9525">
            <a:noFill/>
          </a:ln>
        </p:spPr>
        <p:txBody>
          <a:bodyPr wrap="square">
            <a:spAutoFit/>
          </a:bodyPr>
          <a:lstStyle/>
          <a:p>
            <a:pPr indent="0">
              <a:lnSpc>
                <a:spcPct val="15000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79120" y="32042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物理学的发展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进化论</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690245" y="3175635"/>
            <a:ext cx="6809105" cy="737235"/>
          </a:xfrm>
          <a:prstGeom prst="rect">
            <a:avLst/>
          </a:prstGeom>
          <a:noFill/>
        </p:spPr>
        <p:txBody>
          <a:bodyPr wrap="square" rtlCol="0" anchor="t">
            <a:spAutoFit/>
          </a:bodyP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从蒸汽机到互联网</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名师提醒　</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爱因斯坦相对论的贡献</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1.狭义相对论给出了物体在高速运动下的运动规律,并给出了质能关系式。该关系式不仅为量子理论的建立和发展创造了必要的条件,而且为原子核物理学的发展和应用提供了根据。 </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2.广义相对论建立了完善的引力理论,而引力理论主要涉及的是天体。现在,相对论宇宙学进一步发展,使引力波物理、致密天体物理和黑洞物理这些属于相对论天体物理学的分支学科都有了一定的进展,吸引了许多科学家进行研究。</a:t>
            </a:r>
          </a:p>
        </p:txBody>
      </p:sp>
      <p:sp>
        <p:nvSpPr>
          <p:cNvPr id="2" name="文本框 1"/>
          <p:cNvSpPr txBox="1"/>
          <p:nvPr/>
        </p:nvSpPr>
        <p:spPr>
          <a:xfrm>
            <a:off x="323215" y="4173855"/>
            <a:ext cx="11255375" cy="1383665"/>
          </a:xfrm>
          <a:prstGeom prst="rect">
            <a:avLst/>
          </a:prstGeom>
          <a:noFill/>
          <a:ln w="9525">
            <a:noFill/>
          </a:ln>
        </p:spPr>
        <p:txBody>
          <a:bodyPr wrap="square">
            <a:spAutoFit/>
          </a:bodyPr>
          <a:lstStyle/>
          <a:p>
            <a:pPr indent="0">
              <a:lnSpc>
                <a:spcPct val="15000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68440" cy="67992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a:t>
            </a:r>
            <a:r>
              <a:rPr lang="zh-CN" sz="3200" dirty="0">
                <a:solidFill>
                  <a:schemeClr val="bg1"/>
                </a:solidFill>
                <a:latin typeface="微软雅黑" panose="020B0503020204020204" charset="-122"/>
                <a:ea typeface="微软雅黑" panose="020B0503020204020204" charset="-122"/>
                <a:sym typeface="+mn-ea"/>
              </a:rPr>
              <a:t>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近现代科技革命的发展</a:t>
            </a:r>
          </a:p>
        </p:txBody>
      </p:sp>
      <p:sp>
        <p:nvSpPr>
          <p:cNvPr id="3" name="标题 2"/>
          <p:cNvSpPr>
            <a:spLocks noGrp="1"/>
          </p:cNvSpPr>
          <p:nvPr/>
        </p:nvSpPr>
        <p:spPr>
          <a:xfrm>
            <a:off x="316865" y="955040"/>
            <a:ext cx="11264265" cy="2030095"/>
          </a:xfrm>
          <a:prstGeom prst="rect">
            <a:avLst/>
          </a:prstGeom>
        </p:spPr>
        <p:txBody>
          <a:bodyPr wrap="square">
            <a:spAutoFit/>
          </a:bodyPr>
          <a:lstStyle>
            <a:lvl1pPr algn="l" defTabSz="914400" rtl="0" eaLnBrk="1" latinLnBrk="0" hangingPunct="1">
              <a:lnSpc>
                <a:spcPct val="90000"/>
              </a:lnSpc>
              <a:spcBef>
                <a:spcPct val="0"/>
              </a:spcBef>
              <a:buNone/>
              <a:defRPr sz="3735" kern="1200">
                <a:solidFill>
                  <a:schemeClr val="tx1"/>
                </a:solidFill>
                <a:latin typeface="+mn-lt"/>
                <a:ea typeface="+mn-ea"/>
                <a:cs typeface="+mj-cs"/>
              </a:defRPr>
            </a:lvl1pPr>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命题透视   </a:t>
            </a:r>
            <a:r>
              <a:rPr lang="zh-CN" altLang="en-US" sz="2800" dirty="0">
                <a:latin typeface="微软雅黑" panose="020B0503020204020204" charset="-122"/>
                <a:ea typeface="微软雅黑" panose="020B0503020204020204" charset="-122"/>
                <a:cs typeface="微软雅黑" panose="020B0503020204020204" charset="-122"/>
              </a:rPr>
              <a:t>高考突出考查科技革命中的发明创造及其作用。选择题和非选择题都有涉及,非选择题难度偏高。材料呈现方式多样,注重考查考生阅读理解材料和灵活运用所学知识的能力。</a:t>
            </a:r>
          </a:p>
        </p:txBody>
      </p:sp>
      <p:graphicFrame>
        <p:nvGraphicFramePr>
          <p:cNvPr id="2" name="表格 1"/>
          <p:cNvGraphicFramePr/>
          <p:nvPr>
            <p:custDataLst>
              <p:tags r:id="rId1"/>
            </p:custDataLst>
          </p:nvPr>
        </p:nvGraphicFramePr>
        <p:xfrm>
          <a:off x="589280" y="3361055"/>
          <a:ext cx="10385425" cy="2166620"/>
        </p:xfrm>
        <a:graphic>
          <a:graphicData uri="http://schemas.openxmlformats.org/drawingml/2006/table">
            <a:tbl>
              <a:tblPr firstRow="1" bandRow="1">
                <a:tableStyleId>{5940675A-B579-460E-94D1-54222C63F5DA}</a:tableStyleId>
              </a:tblPr>
              <a:tblGrid>
                <a:gridCol w="5253990"/>
                <a:gridCol w="5131435"/>
              </a:tblGrid>
              <a:tr h="31813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6540">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1.工业革命时期发明的特点</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2.科学技术发展的作用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科技进步与社会发展的关系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46405" y="567690"/>
            <a:ext cx="11367135" cy="3969385"/>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示例</a:t>
            </a:r>
            <a:r>
              <a:rPr lang="en-US" altLang="zh-CN" sz="2800" b="1" dirty="0">
                <a:latin typeface="微软雅黑" panose="020B0503020204020204" charset="-122"/>
                <a:ea typeface="微软雅黑" panose="020B0503020204020204" charset="-122"/>
                <a:cs typeface="微软雅黑" panose="020B0503020204020204" charset="-122"/>
              </a:rPr>
              <a:t>2</a:t>
            </a: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a:latin typeface="微软雅黑" panose="020B0503020204020204" charset="-122"/>
                <a:ea typeface="微软雅黑" panose="020B0503020204020204" charset="-122"/>
                <a:cs typeface="微软雅黑" panose="020B0503020204020204" charset="-122"/>
              </a:rPr>
              <a:t>[2019全国卷Ⅰ,34,4分]工业革命前,英国矿井里使用蒸汽唧筒抽水。1765年,修理过唧筒的瓦特发明了一种单动式蒸汽机,后在工厂主的合作和资助下,终于改进制成“万能蒸汽机”,并广泛使用到工业领域。该过程表明,第一次工业革命期间生产领域的主要发明创造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A.源自于劳动实践	B.依赖于科学理论的突破</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C.取决于资金保障 	D.得益于各阶层广泛参与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dirty="0">
                <a:latin typeface="微软雅黑" panose="020B0503020204020204" charset="-122"/>
                <a:ea typeface="微软雅黑" panose="020B0503020204020204" charset="-122"/>
                <a:cs typeface="微软雅黑" panose="020B0503020204020204" charset="-122"/>
                <a:sym typeface="+mn-ea"/>
              </a:rPr>
              <a:t>本题以瓦特改良蒸汽机为切入点,考查工业革命时期发明创造的特点。由材料“1765年,修理过唧筒的瓦特发明了一种单动式蒸汽机……改进制成‘万能蒸汽机’,并广泛使用到工业领域”可知,第一次工业革命期间生产领域的主要发明创造源于劳动实践,故选A项。材料“修理过唧筒的瓦特发明了一种单动式蒸汽机”说明发明创造来源于劳动实践而不是科学理论,排除B项;“取决于”说法错误,排除C项;材料中仅出现了瓦特和工厂主,并不能说明“各阶层广泛参与”,排除 D项。</a:t>
            </a:r>
            <a:br>
              <a:rPr lang="zh-CN" altLang="en-US" sz="2800" dirty="0">
                <a:latin typeface="微软雅黑" panose="020B0503020204020204" charset="-122"/>
                <a:ea typeface="微软雅黑" panose="020B0503020204020204" charset="-122"/>
                <a:cs typeface="微软雅黑" panose="020B0503020204020204" charset="-122"/>
                <a:sym typeface="+mn-ea"/>
              </a:rPr>
            </a:b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3215" y="4173855"/>
            <a:ext cx="11255375" cy="1383665"/>
          </a:xfrm>
          <a:prstGeom prst="rect">
            <a:avLst/>
          </a:prstGeom>
          <a:noFill/>
          <a:ln w="9525">
            <a:noFill/>
          </a:ln>
        </p:spPr>
        <p:txBody>
          <a:bodyPr wrap="square">
            <a:spAutoFit/>
          </a:bodyPr>
          <a:lstStyle/>
          <a:p>
            <a:pPr indent="0">
              <a:lnSpc>
                <a:spcPct val="15000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68630" y="500062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78155" y="412750"/>
            <a:ext cx="11235690" cy="1383665"/>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示例</a:t>
            </a:r>
            <a:r>
              <a:rPr lang="en-US" altLang="zh-CN" sz="2800" b="1" dirty="0">
                <a:latin typeface="微软雅黑" panose="020B0503020204020204" charset="-122"/>
                <a:ea typeface="微软雅黑" panose="020B0503020204020204" charset="-122"/>
                <a:cs typeface="微软雅黑" panose="020B0503020204020204" charset="-122"/>
              </a:rPr>
              <a:t>3 </a:t>
            </a:r>
            <a:r>
              <a:rPr sz="2800" dirty="0">
                <a:latin typeface="微软雅黑" panose="020B0503020204020204" charset="-122"/>
                <a:ea typeface="微软雅黑" panose="020B0503020204020204" charset="-122"/>
                <a:cs typeface="微软雅黑" panose="020B0503020204020204" charset="-122"/>
              </a:rPr>
              <a:t>[2017全国卷Ⅱ,42,12分]阅读材料,完成下列要求。</a:t>
            </a:r>
            <a:br>
              <a:rPr sz="2800" dirty="0">
                <a:latin typeface="微软雅黑" panose="020B0503020204020204" charset="-122"/>
                <a:ea typeface="微软雅黑" panose="020B0503020204020204" charset="-122"/>
                <a:cs typeface="微软雅黑" panose="020B0503020204020204" charset="-122"/>
              </a:rPr>
            </a:br>
            <a:r>
              <a:rPr sz="2800" dirty="0">
                <a:latin typeface="微软雅黑" panose="020B0503020204020204" charset="-122"/>
                <a:ea typeface="微软雅黑" panose="020B0503020204020204" charset="-122"/>
                <a:cs typeface="微软雅黑" panose="020B0503020204020204" charset="-122"/>
              </a:rPr>
              <a:t>　　材料                                  </a:t>
            </a:r>
            <a:r>
              <a:rPr sz="2800" b="1" dirty="0">
                <a:latin typeface="微软雅黑" panose="020B0503020204020204" charset="-122"/>
                <a:ea typeface="微软雅黑" panose="020B0503020204020204" charset="-122"/>
                <a:cs typeface="微软雅黑" panose="020B0503020204020204" charset="-122"/>
              </a:rPr>
              <a:t>钟表的演变</a:t>
            </a:r>
          </a:p>
        </p:txBody>
      </p:sp>
      <p:graphicFrame>
        <p:nvGraphicFramePr>
          <p:cNvPr id="2" name="表格 1"/>
          <p:cNvGraphicFramePr/>
          <p:nvPr>
            <p:custDataLst>
              <p:tags r:id="rId1"/>
            </p:custDataLst>
          </p:nvPr>
        </p:nvGraphicFramePr>
        <p:xfrm>
          <a:off x="886142" y="1870075"/>
          <a:ext cx="10988675" cy="4133215"/>
        </p:xfrm>
        <a:graphic>
          <a:graphicData uri="http://schemas.openxmlformats.org/drawingml/2006/table">
            <a:tbl>
              <a:tblPr firstRow="1" bandRow="1">
                <a:tableStyleId>{5940675A-B579-460E-94D1-54222C63F5DA}</a:tableStyleId>
              </a:tblPr>
              <a:tblGrid>
                <a:gridCol w="1565910"/>
                <a:gridCol w="9422765"/>
              </a:tblGrid>
              <a:tr h="49276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古代</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日晷被称为“最早的钟表”,是古代比较普遍使用的计时工具。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403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中世纪末期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机械钟在西欧流行,最初的机械钟只有时和刻。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659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近代早期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在伽利略等人研究的基础上,发明了游丝,钟的精确度提高,制造出怀表。在很长一段时间内,钟表价格昂贵,属于奢侈品。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339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1850年前后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英国社会各个阶层都拥有了钟表。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339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20世纪初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原为女性装饰品的手表逐渐为男性所接受,在户外运动、驾驶汽车时都可佩戴。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248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20世纪50年代</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根据原子物理学原理制造出原子钟,精度可以达到每100万年误差1秒。</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467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21世纪初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随着信息技术的发展,具有计时、信息处理、导航、监测等多种功能的智能手表出现。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6855460" y="5855335"/>
            <a:ext cx="5034915" cy="953135"/>
          </a:xfrm>
          <a:prstGeom prst="rect">
            <a:avLst/>
          </a:prstGeom>
          <a:noFill/>
        </p:spPr>
        <p:txBody>
          <a:bodyPr wrap="square" rtlCol="0" anchor="t">
            <a:spAutoFit/>
          </a:bodyPr>
          <a:lstStyle/>
          <a:p>
            <a:r>
              <a:rPr lang="en-US" altLang="zh-CN">
                <a:latin typeface="微软雅黑" panose="020B0503020204020204" charset="-122"/>
                <a:ea typeface="微软雅黑" panose="020B0503020204020204" charset="-122"/>
                <a:cs typeface="微软雅黑" panose="020B0503020204020204" charset="-122"/>
                <a:sym typeface="+mn-ea"/>
              </a:rPr>
              <a:t>     </a:t>
            </a:r>
          </a:p>
          <a:p>
            <a:r>
              <a:rPr lang="en-US" altLang="zh-CN">
                <a:latin typeface="微软雅黑" panose="020B0503020204020204" charset="-122"/>
                <a:ea typeface="微软雅黑" panose="020B0503020204020204" charset="-122"/>
                <a:cs typeface="微软雅黑" panose="020B0503020204020204" charset="-122"/>
                <a:sym typeface="+mn-ea"/>
              </a:rPr>
              <a:t>  </a:t>
            </a: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——据[英]约翰·哈萨德《时间社会学》等</a:t>
            </a:r>
            <a:r>
              <a:rPr lang="zh-CN" altLang="en-US">
                <a:latin typeface="微软雅黑" panose="020B0503020204020204" charset="-122"/>
                <a:ea typeface="微软雅黑" panose="020B0503020204020204" charset="-122"/>
                <a:cs typeface="微软雅黑" panose="020B0503020204020204" charset="-122"/>
                <a:sym typeface="+mn-ea"/>
              </a:rPr>
              <a:t/>
            </a:r>
            <a:br>
              <a:rPr lang="zh-CN" altLang="en-US">
                <a:latin typeface="微软雅黑" panose="020B0503020204020204" charset="-122"/>
                <a:ea typeface="微软雅黑" panose="020B0503020204020204" charset="-122"/>
                <a:cs typeface="微软雅黑" panose="020B0503020204020204" charset="-122"/>
                <a:sym typeface="+mn-ea"/>
              </a:rPr>
            </a:b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73050"/>
            <a:ext cx="11254105" cy="4615815"/>
          </a:xfrm>
        </p:spPr>
        <p:txBody>
          <a:bodyPr wrap="square"/>
          <a:lstStyle/>
          <a:p>
            <a:pPr>
              <a:lnSpc>
                <a:spcPct val="150000"/>
              </a:lnSpc>
            </a:pPr>
            <a:r>
              <a:rPr lang="zh-CN" altLang="en-US" sz="2800">
                <a:latin typeface="微软雅黑" panose="020B0503020204020204" charset="-122"/>
                <a:ea typeface="微软雅黑" panose="020B0503020204020204" charset="-122"/>
                <a:cs typeface="微软雅黑" panose="020B0503020204020204" charset="-122"/>
              </a:rPr>
              <a:t>　　从材料中提取两条或两条以上信息,拟定一个论题,并就所拟论题进行简要阐述。(要求:明确写出所拟论题,阐述须有史实依据)</a:t>
            </a:r>
            <a:br>
              <a:rPr lang="zh-CN" altLang="en-US" sz="2800">
                <a:latin typeface="微软雅黑" panose="020B0503020204020204" charset="-122"/>
                <a:ea typeface="微软雅黑" panose="020B0503020204020204" charset="-122"/>
                <a:cs typeface="微软雅黑" panose="020B0503020204020204" charset="-122"/>
              </a:rPr>
            </a:br>
            <a:r>
              <a:rPr lang="zh-CN" altLang="en-US" sz="2800" b="1">
                <a:latin typeface="微软雅黑" panose="020B0503020204020204" charset="-122"/>
                <a:ea typeface="微软雅黑" panose="020B0503020204020204" charset="-122"/>
                <a:cs typeface="微软雅黑" panose="020B0503020204020204" charset="-122"/>
              </a:rPr>
              <a:t>解析 </a:t>
            </a:r>
            <a:r>
              <a:rPr lang="zh-CN" altLang="en-US" sz="2800">
                <a:latin typeface="微软雅黑" panose="020B0503020204020204" charset="-122"/>
                <a:ea typeface="微软雅黑" panose="020B0503020204020204" charset="-122"/>
                <a:cs typeface="微软雅黑" panose="020B0503020204020204" charset="-122"/>
              </a:rPr>
              <a:t>  本题从计时工具——钟表的演变切入,考查技术进步对人类生活的巨大影响。本题属于开放型试题,要求考生首先在理解材料的基础上拟定一个论题,然后对所拟论题进行阐述。考生可以从钟表精确度的变化、钟表应用范围的变化、钟表普及程度等角度拟定论题,然后根据材料并结合所学知识进行阐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43230" y="549275"/>
            <a:ext cx="11287760" cy="5262245"/>
          </a:xfrm>
        </p:spPr>
        <p:txBody>
          <a:bodyPr wrap="square"/>
          <a:lstStyle/>
          <a:p>
            <a:pPr>
              <a:lnSpc>
                <a:spcPct val="150000"/>
              </a:lnSpc>
            </a:pPr>
            <a:r>
              <a:rPr lang="zh-CN" altLang="en-US" sz="2800" b="1" dirty="0">
                <a:latin typeface="微软雅黑" panose="020B0503020204020204" charset="-122"/>
                <a:ea typeface="微软雅黑" panose="020B0503020204020204" charset="-122"/>
                <a:cs typeface="微软雅黑" panose="020B0503020204020204" charset="-122"/>
              </a:rPr>
              <a:t>答案</a:t>
            </a:r>
            <a:r>
              <a:rPr lang="zh-CN" altLang="en-US" sz="2800" dirty="0">
                <a:latin typeface="微软雅黑" panose="020B0503020204020204" charset="-122"/>
                <a:ea typeface="微软雅黑" panose="020B0503020204020204" charset="-122"/>
                <a:cs typeface="微软雅黑" panose="020B0503020204020204" charset="-122"/>
              </a:rPr>
              <a:t>    示例　论题:科技的发展推动了钟表功能的多样化。(3分)</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阐述:钟表最早用于人们日常生活所需的计时,而且因技术水平低而设计简单,精准度也不高;从伽利略发明游丝到两次工业革命的完成,科学技术水平不断提高,钟表设计更精美、使用者增多、功能增多、精准度提高;从第三次科技革命开始到21世纪初,随着原子物理技术的发展和信息时代的到来,钟表增加了信息处理、导航、监测等多种现代化功能。(7分)综上所述,科技的发展推动了钟表功能的多样化,这说明科技是第一生产力,科技能促进人类文明的发展进步。(2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99110" y="759460"/>
            <a:ext cx="11343005" cy="2676525"/>
          </a:xfrm>
        </p:spPr>
        <p:txBody>
          <a:bodyPr wrap="square"/>
          <a:lstStyle/>
          <a:p>
            <a:pPr>
              <a:lnSpc>
                <a:spcPct val="150000"/>
              </a:lnSpc>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备考策略</a:t>
            </a:r>
            <a:r>
              <a:rPr lang="zh-CN" altLang="en-US" sz="2800" dirty="0">
                <a:latin typeface="微软雅黑" panose="020B0503020204020204" charset="-122"/>
                <a:ea typeface="微软雅黑" panose="020B0503020204020204" charset="-122"/>
                <a:cs typeface="微软雅黑" panose="020B0503020204020204" charset="-122"/>
              </a:rPr>
              <a:t>　近代以来科技的发展推动了人类文明的进步。考生复习备考时,要从多个角度认识近代以来科技发展的影响。例如,可从生产力的飞跃、生产关系的变革、阶级关系的巨变、世界市场的形成、国际关系的变化等角度认识科技革命的深刻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运用唯物史观和史料实证认识三</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次科技革命对中国的影响及启示</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认识科技创新对国家发展的重大</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意义,培养家国情怀</a:t>
            </a:r>
          </a:p>
        </p:txBody>
      </p:sp>
      <p:sp>
        <p:nvSpPr>
          <p:cNvPr id="8" name="文本框 7"/>
          <p:cNvSpPr txBox="1"/>
          <p:nvPr/>
        </p:nvSpPr>
        <p:spPr>
          <a:xfrm>
            <a:off x="7014845" y="116903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445135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528574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研析   近现代生产力的突破:近代以来科</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学技术的发展</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06180"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运用唯物史观和史料实证认识三次科技</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革命对中国的影响及启示</a:t>
            </a:r>
          </a:p>
        </p:txBody>
      </p:sp>
      <p:sp>
        <p:nvSpPr>
          <p:cNvPr id="100" name="文本框 99"/>
          <p:cNvSpPr txBox="1"/>
          <p:nvPr/>
        </p:nvSpPr>
        <p:spPr>
          <a:xfrm>
            <a:off x="294640" y="1466215"/>
            <a:ext cx="11414125" cy="73723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p>
        </p:txBody>
      </p:sp>
      <p:graphicFrame>
        <p:nvGraphicFramePr>
          <p:cNvPr id="5" name="表格 4"/>
          <p:cNvGraphicFramePr/>
          <p:nvPr>
            <p:custDataLst>
              <p:tags r:id="rId1"/>
            </p:custDataLst>
          </p:nvPr>
        </p:nvGraphicFramePr>
        <p:xfrm>
          <a:off x="215900" y="1447165"/>
          <a:ext cx="11783060" cy="5053965"/>
        </p:xfrm>
        <a:graphic>
          <a:graphicData uri="http://schemas.openxmlformats.org/drawingml/2006/table">
            <a:tbl>
              <a:tblPr firstRow="1" bandRow="1">
                <a:tableStyleId>{5940675A-B579-460E-94D1-54222C63F5DA}</a:tableStyleId>
              </a:tblPr>
              <a:tblGrid>
                <a:gridCol w="879475"/>
                <a:gridCol w="1794510"/>
                <a:gridCol w="3409315"/>
                <a:gridCol w="3660775"/>
                <a:gridCol w="2038985"/>
              </a:tblGrid>
              <a:tr h="34607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名称</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对中国的影响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启示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4495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第一次科技革命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18世纪60年代至19世纪中期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蒸汽机得到广泛使用,火车、汽船出现;工厂代替手工工场,机器生产取代手工劳动;英、法、美成为发达资本主义国家。</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英国发动鸦片战争,打开中国的大门,美、法两国紧随其后,中国成为资本主义国家的原料产地和商品市场。</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科技创新是推动历史发展的巨大力量;</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927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第二次科技革命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19世纪70年代至20世纪初</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电力和内燃机得到广泛使用,电灯、电报、汽车、飞机出现;新兴工业崛起,传统产业焕发生机;美、德快速实现对老牌工业强国的超越,日本崛起。</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日本发动甲午中日战争,帝国主义掀起瓜分中国的狂潮,中国变法图强,启智革命,全面学习西方文明。</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科技创新是国家强大的保障;改革开放是推动科技创新的必由之路。</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366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第三次科技革命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20世纪四五十年代至今</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原子能技术、空间技术、生物技术、网络技术等产业集群出现;美、苏成为引领潮流的国家。</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独立自主的中国掀起向科学进军的狂潮,国家有计划地扶持高新技术产业发展。</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
        <p:nvSpPr>
          <p:cNvPr id="6" name="文本框 5"/>
          <p:cNvSpPr txBox="1"/>
          <p:nvPr/>
        </p:nvSpPr>
        <p:spPr>
          <a:xfrm>
            <a:off x="761365" y="4945380"/>
            <a:ext cx="9319260" cy="229870"/>
          </a:xfrm>
          <a:prstGeom prst="rect">
            <a:avLst/>
          </a:prstGeom>
          <a:noFill/>
          <a:ln w="9525">
            <a:noFill/>
          </a:ln>
        </p:spPr>
        <p:txBody>
          <a:bodyPr wrap="square">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1680" y="2513965"/>
            <a:ext cx="10065385" cy="8489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近现代科技革命的发展</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610" y="1844040"/>
            <a:ext cx="10170160" cy="85915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物理学与生物学的重大成就</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[2015全国卷Ⅰ,41,12分]阅读材料,完成下列要求。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材料　有历史学者为说明近代以来科学技术在生产力发展中的作用,引用了如下公式: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生产力=科学技术×(劳动力+劳动工具+劳动对象+生产管理)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这一公式表明,科学技术有乘法效应,它能放大生产力诸要素。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——摘编自齐世荣总主编《世界史》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运用世界近现代史的史实,对上述公式进行探讨。(说明:可以就科学技术与公式中一个或多个要素之间的关系进行论证;也可以对公式进行修改、补充、否定或提出新公式,并加以论述。要求观点明确、史论结合、史实准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近代以来科学技术在生产力发展中的作用。首先应审清题意,即“可以就科学技术与公式中一个或多个要素之间的关系进行论证”“可以对公式进行修改、补充、否定或提出新公式,并加以论述”。然后提出观点,即“是什么”,根据材料选取一个自己比较擅长的角度。最后回答“为什么”,即根据题目要求并结合所学知识对观点加以论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示例一　观点:科学技术与劳动力、劳动工具的有力结合,极大地推动了生产力的发展。(3分)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论证:17世纪牛顿经典力学体系的创立为工业革命奠定了理论基础,圈地运动为英国工业革命提供了大量劳动力,瓦特改良的蒸汽机等发明的普遍应用使工场变为工厂,人类进入“蒸汽时代”。电磁感应理论为第二次工业革命奠定了基础,随着城市化进程加快,农村人口向城市流动,为工业提供劳动力,发电机和电动机的发明和使用使人类进入“电气时代”。总之,科学技术与劳动力、劳动工具的有力结合,推动了生产力的发展。(9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3385" y="340360"/>
            <a:ext cx="1148778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示例二　观点:科学技术在生产力发展中有乘法效应,能放大生产力诸要素。(3分)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论证:工业革命中,蒸汽机的发明和普遍应用,从根本上改变了生产面貌。蒸汽机不但在纺织、采矿业中得到广泛应用,还被推广应用到交通运输、冶金、机械、化工等一系列工业部门,使社会生产力获得前所未有的高速发展,推动人类进入“蒸汽时代”。发电机一经产生,就引起一场新的革命,其被应用于各个行业,促进了新的通信工具的产生,同时引起一系列新兴工业部门出现,人类进入“电气时代”。内燃机的创制和使用,引起了以石油为主的新能源革命和以汽车、飞机为标志的新的交通领域的革命。总之,科学技术能放大生产力诸要素,推动生产力的发展。(9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98120"/>
            <a:ext cx="8360410" cy="120367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认识科技创新对国家发展的重大意义,</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培养家国情怀</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一次工业革命首先发生在英国,改良蒸汽机的出现推动了机器的发明和使用,促进了生产力的迅速发展,推动了英国生产组织形式的革新,使英国进入机械化生产时代,19世纪中期英国成为“世界工厂”,确立了世界经济霸主地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第二次工业革命中,美国、德国积极采用新技术、新设备,经济发展较快,国家综合实力迅速增强。而英国过于依赖海外殖民地的极大利润,不愿意更新技术设备,很快被美国和德国超越。日本两次工业革命交叉进行,</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迅</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速崛起为亚洲第一资本主义强国,摆脱了被殖民的命运,从此走上对外扩张之路。而中国错失前两次工业革命,国家发展陷入低谷,还饱受在工业革命中崛起的列强的侵略和奴役。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20世纪四五十年代,第三次科技革命兴起,美国是领头羊,其积极应用先进的科学技术成果,革新生产技术,发展高科技产业,极大地推动了经济的发展,成为这次科技革命的最大受益者。</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进入21世纪以来,新一轮科技革命和产业变革正在孕育兴起,全球科技创新呈现出新的发展态势和特征。学科交叉融合加速,前沿领域不断延伸,物质结构、宇宙演化、生命起源等基础科学领域正在或有望取得</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重大突破性进展。面对科技创新发展新趋势,世界主要国家都在寻找科技创新的突破口,抢占未来经济科技发展的先机。在这种情形下我们必须加强科学基础设施建设,保证基础性、系统性、前沿性技术研究和技术研发持续推进,努力实现关键技术重大突破,把关键技术掌握在自己手里,加快建设创新型国家。</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[2021湖南岳阳一中阶段检测]下表为部分年份主要大国的GDP在世界GDP中所占比重(%)情况。此表表明</a:t>
            </a:r>
          </a:p>
        </p:txBody>
      </p:sp>
      <p:graphicFrame>
        <p:nvGraphicFramePr>
          <p:cNvPr id="2" name="表格 1"/>
          <p:cNvGraphicFramePr/>
          <p:nvPr>
            <p:custDataLst>
              <p:tags r:id="rId1"/>
            </p:custDataLst>
          </p:nvPr>
        </p:nvGraphicFramePr>
        <p:xfrm>
          <a:off x="2033587" y="1740535"/>
          <a:ext cx="6814185" cy="2000885"/>
        </p:xfrm>
        <a:graphic>
          <a:graphicData uri="http://schemas.openxmlformats.org/drawingml/2006/table">
            <a:tbl>
              <a:tblPr firstRow="1" bandRow="1">
                <a:tableStyleId>{5940675A-B579-460E-94D1-54222C63F5DA}</a:tableStyleId>
              </a:tblPr>
              <a:tblGrid>
                <a:gridCol w="973455"/>
                <a:gridCol w="973455"/>
                <a:gridCol w="973455"/>
                <a:gridCol w="973455"/>
                <a:gridCol w="973455"/>
                <a:gridCol w="973455"/>
                <a:gridCol w="973455"/>
              </a:tblGrid>
              <a:tr h="43878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美国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英国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法国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德国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日本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中国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179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1820年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5.2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5.5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32.9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925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1870年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9.1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6.5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6.5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17.2</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179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1913年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19.1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5.3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2.6</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925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1950年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27.3</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6.5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4.1</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5.0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3.0</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4.5</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82625" y="3852545"/>
            <a:ext cx="5668010" cy="267652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a:t>
            </a:r>
            <a:r>
              <a:rPr lang="zh-CN" sz="2800" b="0">
                <a:solidFill>
                  <a:srgbClr val="000000"/>
                </a:solidFill>
                <a:latin typeface="微软雅黑" panose="020B0503020204020204" charset="-122"/>
                <a:ea typeface="微软雅黑" panose="020B0503020204020204" charset="-122"/>
                <a:cs typeface="微软雅黑" panose="020B0503020204020204" charset="-122"/>
              </a:rPr>
              <a:t>工业革命缩小了各国经济差距</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B.</a:t>
            </a:r>
            <a:r>
              <a:rPr lang="zh-CN" sz="2800" b="0">
                <a:solidFill>
                  <a:srgbClr val="000000"/>
                </a:solidFill>
                <a:latin typeface="微软雅黑" panose="020B0503020204020204" charset="-122"/>
                <a:ea typeface="微软雅黑" panose="020B0503020204020204" charset="-122"/>
                <a:cs typeface="微软雅黑" panose="020B0503020204020204" charset="-122"/>
              </a:rPr>
              <a:t>殖民扩张加快了资本原始积累</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C.</a:t>
            </a:r>
            <a:r>
              <a:rPr lang="zh-CN" sz="2800" b="0">
                <a:solidFill>
                  <a:srgbClr val="000000"/>
                </a:solidFill>
                <a:latin typeface="微软雅黑" panose="020B0503020204020204" charset="-122"/>
                <a:ea typeface="微软雅黑" panose="020B0503020204020204" charset="-122"/>
                <a:cs typeface="微软雅黑" panose="020B0503020204020204" charset="-122"/>
              </a:rPr>
              <a:t>工业革命推动了世界经济进步</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D.</a:t>
            </a:r>
            <a:r>
              <a:rPr lang="zh-CN" sz="2800" b="0">
                <a:solidFill>
                  <a:srgbClr val="000000"/>
                </a:solidFill>
                <a:latin typeface="微软雅黑" panose="020B0503020204020204" charset="-122"/>
                <a:ea typeface="微软雅黑" panose="020B0503020204020204" charset="-122"/>
                <a:cs typeface="微软雅黑" panose="020B0503020204020204" charset="-122"/>
              </a:rPr>
              <a:t>技术创新极大影响了经济发展</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根据表格数据可知,美国和德国的GDP在世界GDP中所占比重在19世纪末20世纪初有了明显增长,根据所学知识可知,美国和德国在第二次工业革命期间注重技术创新,积极采用新技术、新设备,从而推动了经济的快速发展,故选D项;材料反映的是主要大国的GDP在世界GDP中所占比重的变化,不能体现各国经济差距的变化,更与资本的原始积累无关,排除A、B两项;材料不能体现工业革命对世界经济的推动作用,排除C项。</a:t>
            </a:r>
          </a:p>
        </p:txBody>
      </p:sp>
      <p:sp>
        <p:nvSpPr>
          <p:cNvPr id="2" name="文本框 1"/>
          <p:cNvSpPr txBox="1"/>
          <p:nvPr/>
        </p:nvSpPr>
        <p:spPr>
          <a:xfrm>
            <a:off x="467995" y="4264660"/>
            <a:ext cx="1113917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33915" cy="62161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近现代生产力的突破:近代以来科学技术的发展    </a:t>
            </a:r>
          </a:p>
        </p:txBody>
      </p:sp>
      <p:sp>
        <p:nvSpPr>
          <p:cNvPr id="100" name="文本框 99"/>
          <p:cNvSpPr txBox="1"/>
          <p:nvPr/>
        </p:nvSpPr>
        <p:spPr>
          <a:xfrm>
            <a:off x="256540" y="753745"/>
            <a:ext cx="11657330" cy="5262245"/>
          </a:xfrm>
          <a:prstGeom prst="rect">
            <a:avLst/>
          </a:prstGeom>
          <a:noFill/>
          <a:ln w="9525">
            <a:noFill/>
          </a:ln>
        </p:spPr>
        <p:txBody>
          <a:bodyPr wrap="square">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rPr>
              <a:t>材料　1769年,瓦特改进了蒸汽机,提高了蒸汽机的经济适用性。</a:t>
            </a:r>
          </a:p>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rPr>
              <a:t>①</a:t>
            </a:r>
            <a:r>
              <a:rPr sz="2800" u="wavy">
                <a:solidFill>
                  <a:srgbClr val="000000"/>
                </a:solidFill>
                <a:uFillTx/>
                <a:latin typeface="微软雅黑" panose="020B0503020204020204" charset="-122"/>
                <a:ea typeface="微软雅黑" panose="020B0503020204020204" charset="-122"/>
                <a:cs typeface="微软雅黑" panose="020B0503020204020204" charset="-122"/>
              </a:rPr>
              <a:t>1814年,史蒂芬孙制成第一台蒸汽机车</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rPr>
              <a:t>1830年,利物浦(当时最大的港口城市)—曼彻斯特(当时的纺织业之都)铁路通车,1831年该铁路运输总收入达50万英镑,获利颇丰。</a:t>
            </a:r>
          </a:p>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1836年,英国铁路里程已达724千米(美国为2 036千米),这些铁路将主要工业区连为一体,成为“经济大动脉”</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20世纪初,德国制造出大功率电力机车</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711200" fontAlgn="auto">
              <a:lnSpc>
                <a:spcPct val="150000"/>
              </a:lnSpc>
              <a:extLst>
                <a:ext uri="{35155182-B16C-46BC-9424-99874614C6A1}">
                  <wpsdc:indentchars xmlns:wpsdc="http://www.wps.cn/officeDocument/2017/drawingmlCustomData" xmlns="" val="200" checksum="3773799597"/>
                </a:ext>
              </a:extLst>
            </a:pP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783205"/>
            <a:ext cx="10443210" cy="7042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运用唯物史观和史料实证认识三次科技革命对中国的影</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响及启示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认识科技创新对国家发展的重大意义,培养家国情怀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554195" y="43468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0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0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9" name="文本框 8"/>
          <p:cNvSpPr txBox="1"/>
          <p:nvPr/>
        </p:nvSpPr>
        <p:spPr>
          <a:xfrm>
            <a:off x="3669665" y="3926840"/>
            <a:ext cx="2828290" cy="1383665"/>
          </a:xfrm>
          <a:prstGeom prst="rect">
            <a:avLst/>
          </a:prstGeom>
          <a:noFill/>
        </p:spPr>
        <p:txBody>
          <a:bodyPr wrap="square" rtlCol="0">
            <a:spAutoFit/>
          </a:bodyPr>
          <a:lstStyle/>
          <a:p>
            <a:endParaRPr lang="zh-CN" altLang="en-US" sz="2800" b="1" dirty="0">
              <a:solidFill>
                <a:srgbClr val="DA251C"/>
              </a:solidFill>
              <a:latin typeface="微软雅黑" panose="020B0503020204020204" charset="-122"/>
              <a:ea typeface="微软雅黑" panose="020B0503020204020204" charset="-122"/>
            </a:endParaRPr>
          </a:p>
          <a:p>
            <a:endParaRPr lang="zh-CN" altLang="en-US" sz="2800" b="1" dirty="0">
              <a:solidFill>
                <a:srgbClr val="DA251C"/>
              </a:solidFill>
              <a:latin typeface="微软雅黑" panose="020B0503020204020204" charset="-122"/>
              <a:ea typeface="微软雅黑" panose="020B0503020204020204" charset="-122"/>
            </a:endParaRPr>
          </a:p>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355" y="5031740"/>
            <a:ext cx="10154285" cy="5499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近现代生产力的突破:近代以来科学技术的发展</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1914年前,世界铁路总里程达110万千米;英、美、德、法等国先后建成覆盖全国的铁路网,奠定了工业化基础</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711200" fontAlgn="auto">
              <a:lnSpc>
                <a:spcPct val="150000"/>
              </a:lnSpc>
              <a:extLst>
                <a:ext uri="{35155182-B16C-46BC-9424-99874614C6A1}">
                  <wpsdc:indentchars xmlns:wpsdc="http://www.wps.cn/officeDocument/2017/drawingmlCustomData" xmlns="" val="200" checksum="3773799597"/>
                </a:ext>
              </a:extLst>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1964年,世界第一条高速铁路通车仪式在日本东京站举行,由此引发欧洲国家建设高速铁路的热潮</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②反映了19世纪前期蒸汽机车出现后英国通过铁路逐步将主要工业区连为一体;③④反映了20世纪初电力机车出现后,发达资本主义国家迅速建成了覆盖全国的铁路网,为新一轮工业化奠定了基础;⑤反映了高速铁路在日本的出现及欧洲国家的快速跟进。材料阐述了火车这一交通工具的更新及铁路对工业化的巨大推动作用,凸显了唯物史观、时空观念、史料实证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从材料中提取两条或两条以上信息,拟定一个论题,并就所拟论题进行简要阐述。(要求:明确写出所拟论题,阐述须有史实依据)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384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论题:科技进步推动交通工具的创新与发展,先进的交通工具促进了社会经济的发展。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阐述:瓦特改良蒸汽机为蒸汽机车的出现奠定了动力基础,大功率发电机的出现则为电力机车的出现奠定了动力基础。在蒸汽机车和电力机车出现后较短时间内,资本主义国家快速将先进的交通工具运用到工业化生产中去,如英国通过铁路将主要工业区连为一体,打造交通大动脉,20世纪初英、美、德、法等国在短时间内先后建成覆盖全国的铁路网。工业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过程中出现的先进交通工具将工业化推进到一个更高的层次,而这些国家也抓住了这一机遇,实现了国民经济跨越式发展。由此可见,科技进步推动交通运输工具的更新,先进的交通运输体系又促进社会经济快速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4155" y="241490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专题二　19世纪以来的世界文学艺术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文学的主要成就</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有代表性的美术作品</a:t>
            </a:r>
          </a:p>
        </p:txBody>
      </p:sp>
      <p:sp>
        <p:nvSpPr>
          <p:cNvPr id="2" name="文本框 1"/>
          <p:cNvSpPr txBox="1"/>
          <p:nvPr/>
        </p:nvSpPr>
        <p:spPr>
          <a:xfrm>
            <a:off x="690245" y="3175635"/>
            <a:ext cx="6809105" cy="737235"/>
          </a:xfrm>
          <a:prstGeom prst="rect">
            <a:avLst/>
          </a:prstGeom>
          <a:noFill/>
        </p:spPr>
        <p:txBody>
          <a:bodyPr wrap="square" rtlCol="0" anchor="t">
            <a:spAutoFit/>
          </a:bodyP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有代表性的音乐作品</a:t>
            </a:r>
          </a:p>
        </p:txBody>
      </p:sp>
      <p:sp>
        <p:nvSpPr>
          <p:cNvPr id="100" name="文本框 99"/>
          <p:cNvSpPr txBox="1"/>
          <p:nvPr/>
        </p:nvSpPr>
        <p:spPr>
          <a:xfrm>
            <a:off x="689610" y="3813175"/>
            <a:ext cx="1065974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考点4　影视艺术的产生与发展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1045" y="2171700"/>
            <a:ext cx="10065385" cy="8489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   19世纪以来的文学艺术成就</a:t>
            </a: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 action="ppaction://noaction"/>
          </p:cNvPr>
          <p:cNvSpPr/>
          <p:nvPr/>
        </p:nvSpPr>
        <p:spPr>
          <a:xfrm>
            <a:off x="740885" y="444608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9" name="文本框 8"/>
          <p:cNvSpPr txBox="1"/>
          <p:nvPr/>
        </p:nvSpPr>
        <p:spPr>
          <a:xfrm>
            <a:off x="3796665" y="507174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689610" y="5593715"/>
            <a:ext cx="10154285" cy="5499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从理想到现实:19世纪世界文学的发展</a:t>
            </a:r>
          </a:p>
        </p:txBody>
      </p:sp>
      <p:sp>
        <p:nvSpPr>
          <p:cNvPr id="6" name="文本框 5"/>
          <p:cNvSpPr txBox="1"/>
          <p:nvPr/>
        </p:nvSpPr>
        <p:spPr>
          <a:xfrm>
            <a:off x="3714115" y="184404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796665" y="302069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741045" y="3542665"/>
            <a:ext cx="10154285" cy="5499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现实主义绘画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1155" name="表头1.jpg" descr="id:2147504189;FounderCES"/>
          <p:cNvPicPr>
            <a:picLocks noChangeAspect="1"/>
          </p:cNvPicPr>
          <p:nvPr/>
        </p:nvPicPr>
        <p:blipFill>
          <a:blip r:embed="rId3"/>
          <a:stretch>
            <a:fillRect/>
          </a:stretch>
        </p:blipFill>
        <p:spPr>
          <a:xfrm>
            <a:off x="568960" y="947420"/>
            <a:ext cx="11156315" cy="431800"/>
          </a:xfrm>
          <a:prstGeom prst="rect">
            <a:avLst/>
          </a:prstGeom>
        </p:spPr>
      </p:pic>
      <p:graphicFrame>
        <p:nvGraphicFramePr>
          <p:cNvPr id="2" name="表格 1"/>
          <p:cNvGraphicFramePr/>
          <p:nvPr>
            <p:custDataLst>
              <p:tags r:id="rId1"/>
            </p:custDataLst>
          </p:nvPr>
        </p:nvGraphicFramePr>
        <p:xfrm>
          <a:off x="613410" y="1358265"/>
          <a:ext cx="11076305" cy="5161915"/>
        </p:xfrm>
        <a:graphic>
          <a:graphicData uri="http://schemas.openxmlformats.org/drawingml/2006/table">
            <a:tbl>
              <a:tblPr firstRow="1" bandRow="1">
                <a:tableStyleId>{5940675A-B579-460E-94D1-54222C63F5DA}</a:tableStyleId>
              </a:tblPr>
              <a:tblGrid>
                <a:gridCol w="2738120"/>
                <a:gridCol w="2112645"/>
                <a:gridCol w="2403475"/>
                <a:gridCol w="2351405"/>
                <a:gridCol w="1470660"/>
              </a:tblGrid>
              <a:tr h="1089025">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1.了解19世纪以来文学的主要成就,认识其产生的时代背景及影响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文学的主要成就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浪漫主义文学、现实主义文学、现代主义文学的特点与成就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2019全国卷Ⅲ,T33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64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文学作品与时代特征的关系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2018全国卷Ⅱ,T34</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2019江苏高考,T17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6660">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2.欣赏19世纪以来有代表性的美术作品,了解这些美术作品产生的时代背景及其艺术价值</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有代表性的美术作品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现代主义艺术、现实主义艺术的特点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2020全国卷Ⅲ,T34</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2020海南高考,T20</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7295">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3.列举19世纪以来有代表性的音乐作品,理解这些音乐作品的时代性、多样性和民族性</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有代表性的音乐作品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gridSpan="3">
                  <a:txBody>
                    <a:bodyPr/>
                    <a:lstStyle/>
                    <a:p>
                      <a:pPr indent="0">
                        <a:lnSpc>
                          <a:spcPct val="110000"/>
                        </a:lnSpc>
                        <a:buNone/>
                      </a:pP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高考</a:t>
                      </a:r>
                      <a:r>
                        <a:rPr lang="en-US" sz="1800" b="0">
                          <a:solidFill>
                            <a:srgbClr val="000000"/>
                          </a:solidFill>
                          <a:latin typeface="微软雅黑" panose="020B0503020204020204" charset="-122"/>
                          <a:ea typeface="微软雅黑" panose="020B0503020204020204" charset="-122"/>
                          <a:cs typeface="微软雅黑" panose="020B0503020204020204" charset="-122"/>
                        </a:rPr>
                        <a:t>近五年对此没有考查,但其仍是课程标准要求的重要内容。</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hMerge="1">
                  <a:txBody>
                    <a:bodyPr/>
                    <a:lstStyle/>
                    <a:p>
                      <a:endParaRPr lang="zh-CN"/>
                    </a:p>
                  </a:txBody>
                  <a:tcPr>
                    <a:lnT w="12700" cap="flat" cmpd="sng">
                      <a:solidFill>
                        <a:srgbClr val="333333"/>
                      </a:solidFill>
                      <a:prstDash val="solid"/>
                      <a:headEnd type="none" w="med" len="med"/>
                      <a:tailEnd type="none" w="med" len="med"/>
                    </a:lnT>
                  </a:tcPr>
                </a:tc>
                <a:tc rowSpan="2"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tcPr>
                </a:tc>
              </a:tr>
              <a:tr h="912495">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4.了解影视艺术产生与发展的历程,认识其对社会生活的影响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影视艺术的产生与发展</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vMerge="1">
                  <a:txBody>
                    <a:bodyPr/>
                    <a:lstStyle/>
                    <a:p>
                      <a:endParaRPr lang="zh-CN"/>
                    </a:p>
                  </a:txBody>
                  <a:tcPr>
                    <a:lnL w="12700" cap="flat" cmpd="sng">
                      <a:solidFill>
                        <a:srgbClr val="333333"/>
                      </a:solidFill>
                      <a:prstDash val="solid"/>
                      <a:headEnd type="none" w="med" len="med"/>
                      <a:tailEnd type="none" w="med" len="med"/>
                    </a:lnL>
                    <a:lnB w="12700" cap="flat" cmpd="sng">
                      <a:solidFill>
                        <a:srgbClr val="333333"/>
                      </a:solidFill>
                      <a:prstDash val="solid"/>
                      <a:headEnd type="none" w="med" len="med"/>
                      <a:tailEnd type="none" w="med" len="med"/>
                    </a:lnB>
                  </a:tcPr>
                </a:tc>
                <a:tc hMerge="1" vMerge="1">
                  <a:txBody>
                    <a:bodyPr/>
                    <a:lstStyle/>
                    <a:p>
                      <a:endParaRPr lang="zh-CN"/>
                    </a:p>
                  </a:txBody>
                  <a:tcPr>
                    <a:lnB w="12700" cap="flat" cmpd="sng">
                      <a:solidFill>
                        <a:srgbClr val="333333"/>
                      </a:solidFill>
                      <a:prstDash val="solid"/>
                      <a:headEnd type="none" w="med" len="med"/>
                      <a:tailEnd type="none" w="med" len="med"/>
                    </a:lnB>
                  </a:tcPr>
                </a:tc>
                <a:tc hMerge="1" vMerge="1">
                  <a:txBody>
                    <a:bodyPr/>
                    <a:lstStyle/>
                    <a:p>
                      <a:endParaRPr lang="zh-CN"/>
                    </a:p>
                  </a:txBody>
                  <a:tcPr>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
        <p:nvSpPr>
          <p:cNvPr id="100" name="文本框 99"/>
          <p:cNvSpPr txBox="1"/>
          <p:nvPr/>
        </p:nvSpPr>
        <p:spPr>
          <a:xfrm>
            <a:off x="1185545" y="3975735"/>
            <a:ext cx="7858125" cy="229870"/>
          </a:xfrm>
          <a:prstGeom prst="rect">
            <a:avLst/>
          </a:prstGeom>
          <a:noFill/>
          <a:ln w="9525">
            <a:noFill/>
          </a:ln>
        </p:spPr>
        <p:txBody>
          <a:bodyPr wrap="square">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1163" name="大图24.EPS" descr="id:2147504253;FounderCES"/>
          <p:cNvPicPr>
            <a:picLocks noChangeAspect="1"/>
          </p:cNvPicPr>
          <p:nvPr/>
        </p:nvPicPr>
        <p:blipFill>
          <a:blip r:embed="rId2"/>
          <a:stretch>
            <a:fillRect/>
          </a:stretch>
        </p:blipFill>
        <p:spPr>
          <a:xfrm>
            <a:off x="1504315" y="918210"/>
            <a:ext cx="9537700" cy="48431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3"/>
          <a:stretch>
            <a:fillRect/>
          </a:stretch>
        </p:blipFill>
        <p:spPr>
          <a:xfrm>
            <a:off x="360045" y="948055"/>
            <a:ext cx="11405870" cy="452120"/>
          </a:xfrm>
          <a:prstGeom prst="rect">
            <a:avLst/>
          </a:prstGeom>
        </p:spPr>
      </p:pic>
      <p:graphicFrame>
        <p:nvGraphicFramePr>
          <p:cNvPr id="3" name="表格 2"/>
          <p:cNvGraphicFramePr/>
          <p:nvPr>
            <p:custDataLst>
              <p:tags r:id="rId1"/>
            </p:custDataLst>
          </p:nvPr>
        </p:nvGraphicFramePr>
        <p:xfrm>
          <a:off x="359410" y="1379855"/>
          <a:ext cx="11406505" cy="5266817"/>
        </p:xfrm>
        <a:graphic>
          <a:graphicData uri="http://schemas.openxmlformats.org/drawingml/2006/table">
            <a:tbl>
              <a:tblPr firstRow="1" bandRow="1">
                <a:tableStyleId>{5940675A-B579-460E-94D1-54222C63F5DA}</a:tableStyleId>
              </a:tblPr>
              <a:tblGrid>
                <a:gridCol w="3698875"/>
                <a:gridCol w="1909445"/>
                <a:gridCol w="2163445"/>
                <a:gridCol w="2099310"/>
                <a:gridCol w="1535430"/>
              </a:tblGrid>
              <a:tr h="928370">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1.了解经典力学的主要内容,认识其在近代自然科学理论发展中的历史地位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物理学的发展</a:t>
                      </a:r>
                    </a:p>
                    <a:p>
                      <a:pPr indent="0">
                        <a:lnSpc>
                          <a:spcPct val="11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牛顿经典力学的贡献</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2017年11月浙江选考,T22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4025">
                <a:tc rowSpan="2">
                  <a:txBody>
                    <a:bodyPr/>
                    <a:lstStyle/>
                    <a:p>
                      <a:pPr indent="0">
                        <a:lnSpc>
                          <a:spcPct val="110000"/>
                        </a:lnSpc>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2.知道相对论、量子论的主要内容,认识其意义</a:t>
                      </a:r>
                    </a:p>
                    <a:p>
                      <a:pPr indent="0">
                        <a:lnSpc>
                          <a:spcPct val="11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爱因斯坦的相对论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2019江苏高考,T19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时空观念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247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量子论的诞生与发展</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2018江苏高考,T17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史料实证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4875">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3.简述进化论的主要观点,概括科学与宗教在人类起源问题上产生分歧的根源</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进化论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达尔文生物进化论的贡献</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2018海南高考,T17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9175">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4.以蒸汽机的发明和电气技术的应用等为例,说明科学技术进步对社会发展的作用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lnSpc>
                          <a:spcPct val="110000"/>
                        </a:lnSpc>
                        <a:buNone/>
                      </a:pPr>
                      <a:endParaRPr lang="en-US" sz="1800" b="0">
                        <a:solidFill>
                          <a:srgbClr val="000000"/>
                        </a:solidFill>
                        <a:latin typeface="微软雅黑" panose="020B0503020204020204" charset="-122"/>
                        <a:ea typeface="微软雅黑" panose="020B0503020204020204" charset="-122"/>
                        <a:cs typeface="NEU-BZ-S92" charset="0"/>
                      </a:endParaRP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从蒸汽机到互联网</a:t>
                      </a:r>
                    </a:p>
                    <a:p>
                      <a:pPr indent="0">
                        <a:lnSpc>
                          <a:spcPct val="11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l">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工业革命时期发明的特点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2019全国卷Ⅰ,T34</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6500">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5.以网络技术为例,理解现代信息技术对人类社会的影响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科学技术发展的作用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2017全国卷Ⅱ,T42</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2017天津高考,T10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史料实证</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1165" name="时空坐标20专题2单元.eps" descr="id:2147504267;FounderCES"/>
          <p:cNvPicPr>
            <a:picLocks noChangeAspect="1"/>
          </p:cNvPicPr>
          <p:nvPr/>
        </p:nvPicPr>
        <p:blipFill>
          <a:blip r:embed="rId2"/>
          <a:stretch>
            <a:fillRect/>
          </a:stretch>
        </p:blipFill>
        <p:spPr>
          <a:xfrm>
            <a:off x="874395" y="1911985"/>
            <a:ext cx="10231755" cy="28682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文学的主要成就</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有代表性的美术作品</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有代表性的音乐作品</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影视艺术的产生与发展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593080"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文学的主要成就</a:t>
            </a:r>
          </a:p>
        </p:txBody>
      </p:sp>
      <p:sp>
        <p:nvSpPr>
          <p:cNvPr id="100" name="文本框 99"/>
          <p:cNvSpPr txBox="1"/>
          <p:nvPr/>
        </p:nvSpPr>
        <p:spPr>
          <a:xfrm>
            <a:off x="368935" y="916940"/>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一、浪漫主义文学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1.背景:18世纪末至19世纪30年代的欧洲,革命和战争频仍,动乱不已,人们对启蒙思想家设想的“理性王国”深感失望,努力寻找新的精神寄托。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(1)在政治上反对封建制度,体现反叛精神和对理想主义的追寻。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(2)在创作风格上,深入发掘人类的感情世界,通过想象和夸张的手法塑造特点鲜明的人物形象和跌宕起伏的故事情节。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知识延伸</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1.积极浪漫主义:高举反对奴役压迫的大旗,对专制主义进行无情的鞭挞,具有强烈的革命精神,对未来寄予美好的希望。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2.消极浪漫主义:憎恶资本主义的城市文明和冷酷的金钱关系,向往中古时期的封建社会,于是远离城市,寄情山水,主张回归自然。</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3.代表人物及作品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(1)法国:雨果的《巴黎圣母院》等。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(2)英国:拜伦的《唐璜》,雪莱的《解放了的普罗米修斯》和《西风颂》。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(3)德意志:海涅的长诗《德国,一个冬天的童话》。</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二、现实主义文学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1.背景:19世纪30年代以后,工业革命促使资本主义经济进一步发展,但社会矛盾日趋尖锐。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[2019全国卷Ⅲ第33题,2018全国卷Ⅱ第34题]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(1)关注社会问题,典型地再现社会风貌,深入剖析社会生活的本质。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(2)揭露和批判社会的罪恶。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3.代表人物及作品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(1)19世纪的成就:法国巴尔扎克的《人间喜剧》、英国狄更斯的《大卫·科波菲尔》、俄国普希金的《叶甫盖尼·奥涅金》和列夫·托尔斯泰的《安娜·卡列尼娜》《战争与和平》、挪威易卜生的《玩偶之家》等。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(2)20世纪的成就:英国萧伯纳的《苹果车》、法国罗曼·罗兰的《约翰·克里斯朵夫》等。</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浪漫主义文学与现实主义文学都表达了作家对现实的不满。但浪漫主义文学注重内心活动的描写,现实主义文学更加关注社会问题。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三、现代主义文学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1.背景:两次世界大战、资本主义世界经济大危机和严重的社会问题造成西方社会精神危机严重。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2.特点:强调集中表现自我;手法比较怪诞,故事的开头和结尾没有明显的理由,故事背景模糊不清,因果关系不明,语言风格背离传统。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3.代表人物及作品:爱尔兰剧作家贝克特的《等待戈多》;美国作家海明威的《老人与海》。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现代主义文学是一种与传统文学风格迥异的多元化文学,其总的倾向与特点是反传统、反理性,集中表现自我。现代主义文学反映了分崩离析的现代西方资本主义社会畸形的异化关系,以及由此产生的精神创伤、变态心理、悲观绝望情绪和虚无主义思想,实质上反映了西方人心灵的迷惘和痛苦等精神生活中的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四、20世纪的苏联文学和亚非拉文学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1.苏联文学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(1)背景:十月革命的胜利以及苏维埃政府的建立。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(2)代表人物及作品:高尔基的《母亲》;奥斯特洛夫斯基的《钢铁是怎样炼成的》。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2.亚非拉文学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(1)背景:20世纪民族主义运动高涨。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(2)特点:反映了反帝反殖和爱国主义精神。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(3)代表人物:印度的泰戈尔、中国的鲁迅、哥伦比亚的马尔克斯和尼日利亚的索因卡。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1015" y="295275"/>
            <a:ext cx="11222990"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知识延伸</a:t>
            </a:r>
            <a:r>
              <a:rPr lang="en-US" sz="2800" b="1">
                <a:solidFill>
                  <a:srgbClr val="000000"/>
                </a:solidFill>
                <a:latin typeface="微软雅黑" panose="020B0503020204020204" charset="-122"/>
                <a:ea typeface="微软雅黑" panose="020B0503020204020204" charset="-122"/>
                <a:cs typeface="微软雅黑" panose="020B0503020204020204" charset="-122"/>
              </a:rPr>
              <a:t>　          人文主义文学和启蒙文学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1.人文主义文学: 文艺复兴时期欧洲文学的主流是人文主义文学。人文主义文学是表达人文主义思想的世俗文学。它以表现人的尘世生活为中心,以市民生活为重要描写对象,运用现实主义方法,真实描写现实生活。代表人物有彼特拉克、薄伽丘、莎士比亚、拉伯雷、塞万提斯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启蒙文学:18世纪的启蒙文学是启蒙运动的重要组成部分。启蒙文学强调理性精神,强调人与人之间的平等自由的社会法则,肯定人的情感的合理性。这既是对神性更彻底的否定,又是对否定情感自由的古典主义的调节和反叛。卢梭、歌德是其代表人物。启蒙文学对个性自由、情感自由的理性追求,为浪漫主义文学奠定了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701800" y="852805"/>
            <a:ext cx="10031730" cy="5835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36615" cy="6968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有代表性的美术作品</a:t>
            </a:r>
          </a:p>
        </p:txBody>
      </p:sp>
      <p:sp>
        <p:nvSpPr>
          <p:cNvPr id="100" name="文本框 99"/>
          <p:cNvSpPr txBox="1"/>
          <p:nvPr/>
        </p:nvSpPr>
        <p:spPr>
          <a:xfrm>
            <a:off x="379730" y="906145"/>
            <a:ext cx="11255375" cy="737235"/>
          </a:xfrm>
          <a:prstGeom prst="rect">
            <a:avLst/>
          </a:prstGeom>
          <a:noFill/>
          <a:ln w="9525">
            <a:noFill/>
          </a:ln>
        </p:spPr>
        <p:txBody>
          <a:bodyPr wrap="square">
            <a:spAutoFit/>
          </a:bodyPr>
          <a:lstStyle/>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02272" y="891540"/>
          <a:ext cx="11531600" cy="5635625"/>
        </p:xfrm>
        <a:graphic>
          <a:graphicData uri="http://schemas.openxmlformats.org/drawingml/2006/table">
            <a:tbl>
              <a:tblPr firstRow="1" bandRow="1">
                <a:tableStyleId>{5940675A-B579-460E-94D1-54222C63F5DA}</a:tableStyleId>
              </a:tblPr>
              <a:tblGrid>
                <a:gridCol w="929005"/>
                <a:gridCol w="1301115"/>
                <a:gridCol w="3175000"/>
                <a:gridCol w="3973195"/>
                <a:gridCol w="2153285"/>
              </a:tblGrid>
              <a:tr h="633730">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派别</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代表性成就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79220">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新古典主义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18世纪末19世纪初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①法国社会剧烈动荡。</a:t>
                      </a:r>
                    </a:p>
                    <a:p>
                      <a:pPr indent="0">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②资产阶级对古代希腊、罗马英雄主义精神的追求。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①以重大事件为题材。②强调理性,注重画面的严整与和谐。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法国大卫的《马拉之死》《拿破仑加冕》;安格尔的《泉》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98015">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浪漫主义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19世纪前期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人们对资产阶级启蒙思想家所推崇的“理性王国”感到失望,寻求新的精神寄托。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①注重表现人的感情,强调画面整体的完整和统一,不拘泥于局部和细节的过分描绘和刻画。②强调色彩的作用。</a:t>
                      </a:r>
                      <a:r>
                        <a:rPr lang="en-US" sz="2000" b="0">
                          <a:solidFill>
                            <a:srgbClr val="FF0000"/>
                          </a:solidFill>
                          <a:latin typeface="微软雅黑" panose="020B0503020204020204" charset="-122"/>
                          <a:ea typeface="微软雅黑" panose="020B0503020204020204" charset="-122"/>
                          <a:cs typeface="微软雅黑" panose="020B0503020204020204" charset="-122"/>
                        </a:rPr>
                        <a:t>[2020江苏高考第17题]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法国德拉克洛瓦的《自由引导人民》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24660">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现实主义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19世纪中期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工业革命发展,资本主义国家社会矛盾日趋尖锐。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注重表现社会现实,揭露和批判社会罪恶。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法国米勒的《播种者》和《拾穗者》;俄国列宾的《伏尔加河上的纤夫》</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6417" y="543560"/>
          <a:ext cx="11187430" cy="5021580"/>
        </p:xfrm>
        <a:graphic>
          <a:graphicData uri="http://schemas.openxmlformats.org/drawingml/2006/table">
            <a:tbl>
              <a:tblPr firstRow="1" bandRow="1">
                <a:tableStyleId>{5940675A-B579-460E-94D1-54222C63F5DA}</a:tableStyleId>
              </a:tblPr>
              <a:tblGrid>
                <a:gridCol w="901065"/>
                <a:gridCol w="1262380"/>
                <a:gridCol w="2703830"/>
                <a:gridCol w="3667125"/>
                <a:gridCol w="2653030"/>
              </a:tblGrid>
              <a:tr h="638175">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派别</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代表性成就</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3255">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印象画派</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19世纪后半期至20世纪初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①社会经济发展,科技不断进步。②一批青年画家反抗保守陈腐的思想。</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①前期:追求光和色的研究,表现微妙的色彩变化。②后期:主张个性的抒发,作品线条粗犷、形式夸张、色彩明快,富于装饰韵味。</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法国莫奈的《日出·印象》;荷兰凡高的《向日葵》;法国塞尚的静物画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70150">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现代主义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20世纪以来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①两次世界大战给人们心灵造成巨大的创伤。②工业化带来的快节奏加剧了人们的紧张感。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①反传统和反理性,重视艺术家内心的“自我感受”和“自我表现”。②采用夸张、变形和抽象的表现方法,大胆使用各式各样的新材料。</a:t>
                      </a:r>
                      <a:r>
                        <a:rPr lang="en-US" sz="2000" b="0">
                          <a:solidFill>
                            <a:srgbClr val="FF0000"/>
                          </a:solidFill>
                          <a:latin typeface="微软雅黑" panose="020B0503020204020204" charset="-122"/>
                          <a:ea typeface="微软雅黑" panose="020B0503020204020204" charset="-122"/>
                          <a:cs typeface="微软雅黑" panose="020B0503020204020204" charset="-122"/>
                        </a:rPr>
                        <a:t>[2020全国卷Ⅲ第34题]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NEU-BZ-S92" charset="0"/>
                        </a:rPr>
                        <a:t>毕加索的《格尔尼卡》</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943542" y="446468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3659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有代表性的音乐作品</a:t>
            </a:r>
          </a:p>
        </p:txBody>
      </p:sp>
      <p:graphicFrame>
        <p:nvGraphicFramePr>
          <p:cNvPr id="2" name="表格 1"/>
          <p:cNvGraphicFramePr/>
          <p:nvPr>
            <p:custDataLst>
              <p:tags r:id="rId1"/>
            </p:custDataLst>
          </p:nvPr>
        </p:nvGraphicFramePr>
        <p:xfrm>
          <a:off x="599122" y="971550"/>
          <a:ext cx="10948035" cy="4624070"/>
        </p:xfrm>
        <a:graphic>
          <a:graphicData uri="http://schemas.openxmlformats.org/drawingml/2006/table">
            <a:tbl>
              <a:tblPr firstRow="1" bandRow="1">
                <a:tableStyleId>{5940675A-B579-460E-94D1-54222C63F5DA}</a:tableStyleId>
              </a:tblPr>
              <a:tblGrid>
                <a:gridCol w="1362710"/>
                <a:gridCol w="4048760"/>
                <a:gridCol w="5536565"/>
              </a:tblGrid>
              <a:tr h="66040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派别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代表人物及代表作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120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古典主义音乐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构思广阔,形式宏大,洋溢着英雄主义和乐观主义的气息,蕴含着深刻的哲理。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贝多芬的《英雄交响曲》《命运交响曲》《第九交响曲》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247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浪漫主义音乐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注重抒情性、自传性和个人心理刻画,突出个人感受。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奥地利约翰·施特劳斯的《蓝色的多瑙河》、法国比才的《卡门》、意大利威尔第的歌剧《茶花女》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20737" y="960755"/>
          <a:ext cx="10394950" cy="4062730"/>
        </p:xfrm>
        <a:graphic>
          <a:graphicData uri="http://schemas.openxmlformats.org/drawingml/2006/table">
            <a:tbl>
              <a:tblPr firstRow="1" bandRow="1">
                <a:tableStyleId>{5940675A-B579-460E-94D1-54222C63F5DA}</a:tableStyleId>
              </a:tblPr>
              <a:tblGrid>
                <a:gridCol w="1449705"/>
                <a:gridCol w="2811780"/>
                <a:gridCol w="6133465"/>
              </a:tblGrid>
              <a:tr h="74358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派别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代表人物及代表作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83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民族乐派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弘扬本民族特性。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俄国柴可夫斯基的芭蕾舞剧《天鹅湖》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3075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现代主义音乐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轻松活泼,通俗易懂,包括摇滚乐、爵士乐、蓝调等。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摇滚乐代表人物:美国的“猫王”普莱斯利、英国的披头士乐队。摇滚乐代表作:《围着时钟摇吧》《时代在改变》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03290"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影视艺术的产生与发展</a:t>
            </a:r>
          </a:p>
        </p:txBody>
      </p:sp>
      <p:sp>
        <p:nvSpPr>
          <p:cNvPr id="100" name="文本框 99"/>
          <p:cNvSpPr txBox="1"/>
          <p:nvPr/>
        </p:nvSpPr>
        <p:spPr>
          <a:xfrm>
            <a:off x="468630" y="8286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一、电影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1.历史条件:19世纪晚期,人类进入电气时代;科学技术的长足进步为电影的出现提供了技术和物质基础。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2.产生:1895年底,法国卢米埃尔兄弟首次向公众放映自己拍摄的电影短片,标志着电影的诞生。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(1)20世纪初,“默片”产生。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(2)1927年,美国首次拍摄有声影片,电影进入有声片时期。</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(3)1935年,世界上第一部彩色电影《浮华世家》拍摄成功。</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(4)二战以后,电影技术日新月异,宽银幕和立体声电影等相继问世。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chemeClr val="tx1"/>
                </a:solidFill>
                <a:latin typeface="微软雅黑" panose="020B0503020204020204" charset="-122"/>
                <a:ea typeface="微软雅黑" panose="020B0503020204020204" charset="-122"/>
                <a:cs typeface="微软雅黑" panose="020B0503020204020204" charset="-122"/>
              </a:rPr>
              <a:t>二、电视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1.产生:20世纪20年代中期,电视出现。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(1)1929年,英国伦敦首次播送了电视节目。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(2)20世纪30年代播出世界上第一部电视剧。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(3)20世纪40年代初,美国开始试播彩色电视节目。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(4)二战后,电视进入大规模的普及运用阶段,电视艺术被称为艺术大家庭的“第八艺术”。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3.特点:时效性和现场感强;内容丰富;有很强的娱乐性和艺术鉴赏性;发展迅速,普及率高,覆盖面广;雅俗共赏,是最为普遍的大众媒体。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4.功能:传播资讯、开展远程教育、娱乐、展示优秀艺术作品等。</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高考全国卷曾考查1929—1933年经济大危机背景下电影艺术对美国民众生活的影响。因此,复习备考时,注意联系相关历史阶段的政治、经济、文化的发展状况,从时代背景角度去理解影视艺术的发展。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30055" y="271402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19世纪以来的文学艺术成就</a:t>
            </a:r>
          </a:p>
        </p:txBody>
      </p:sp>
      <p:sp>
        <p:nvSpPr>
          <p:cNvPr id="2" name="文本框 1"/>
          <p:cNvSpPr txBox="1"/>
          <p:nvPr/>
        </p:nvSpPr>
        <p:spPr>
          <a:xfrm>
            <a:off x="6781165" y="204470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1015" y="356616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矩形 2">
            <a:hlinkClick r:id="rId2" action="ppaction://hlinksldjump"/>
          </p:cNvPr>
          <p:cNvSpPr/>
          <p:nvPr/>
        </p:nvSpPr>
        <p:spPr>
          <a:xfrm>
            <a:off x="5530055" y="4291330"/>
            <a:ext cx="9975215" cy="618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现实主义绘画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19世纪以来的文学艺术成就</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近年来全国卷对该知识点的考查有所加强,突出考查文学艺术与时代发展之间的关系以及不同类型文学艺术的主要特征。题型以选择题为主,难度不大。</a:t>
            </a:r>
          </a:p>
        </p:txBody>
      </p:sp>
      <p:graphicFrame>
        <p:nvGraphicFramePr>
          <p:cNvPr id="5" name="表格 4"/>
          <p:cNvGraphicFramePr/>
          <p:nvPr>
            <p:custDataLst>
              <p:tags r:id="rId1"/>
            </p:custDataLst>
          </p:nvPr>
        </p:nvGraphicFramePr>
        <p:xfrm>
          <a:off x="641985" y="3268980"/>
          <a:ext cx="10361930" cy="2835910"/>
        </p:xfrm>
        <a:graphic>
          <a:graphicData uri="http://schemas.openxmlformats.org/drawingml/2006/table">
            <a:tbl>
              <a:tblPr firstRow="1" bandRow="1">
                <a:tableStyleId>{5940675A-B579-460E-94D1-54222C63F5DA}</a:tableStyleId>
              </a:tblPr>
              <a:tblGrid>
                <a:gridCol w="5563870"/>
                <a:gridCol w="4798060"/>
              </a:tblGrid>
              <a:tr h="5822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361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1.浪漫主义文学、现实主义文学、现代主义文学的特点与成就</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2.文学作品与时代特征的关系</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3.现代主义艺术、现实主义艺术的特点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世界文艺作品的特点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638810"/>
            <a:ext cx="10712450"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[2019全国卷Ⅲ,33,4分]恩格斯在评价某一文学艺术流派时说:“除细节的真实外,还要真实地再现典型环境中的典型人物。”属于这一流派的作品是</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A.《哈姆雷特》	B.《等待戈多》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C.《人间喜剧》	D.《西风颂》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133350" y="1962150"/>
            <a:ext cx="11925300" cy="29337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8935" y="28384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本题以恩格斯的评论为切入点,考查19 世纪现实主义文学的特点及主要成就。“除细节的真实外,还要真实地再现典型环境中的典型人物”是现实主义文学的特征,《人间喜剧》属于现实主义文学,故选C项;《哈姆雷特》是文艺复兴时期的作品,体现了对人的价值的尊重,排除A项;《等待戈多》是现代主义文学,其特征是强调表现人的自我感受,故事背景模糊不清等,排除B项;《西风颂》是浪漫主义文学的代表,更强调发掘人类的感情世界,塑造特点鲜明的人物形象,排除D项。</a:t>
            </a:r>
          </a:p>
        </p:txBody>
      </p:sp>
      <p:sp>
        <p:nvSpPr>
          <p:cNvPr id="2" name="文本框 1"/>
          <p:cNvSpPr txBox="1"/>
          <p:nvPr/>
        </p:nvSpPr>
        <p:spPr>
          <a:xfrm>
            <a:off x="280035" y="4899660"/>
            <a:ext cx="11255375" cy="737235"/>
          </a:xfrm>
          <a:prstGeom prst="rect">
            <a:avLst/>
          </a:prstGeom>
          <a:noFill/>
          <a:ln w="9525">
            <a:noFill/>
          </a:ln>
        </p:spPr>
        <p:txBody>
          <a:bodyPr wrap="square">
            <a:spAutoFit/>
          </a:bodyPr>
          <a:lstStyle/>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[2018全国卷Ⅱ,34,4分]1836年,俄国著名戏剧家果戈里发表剧作《钦差大臣》,描写的是一名小官吏路过某偏僻小城,当地人们误把他当作钦差大臣而竞相巴结、行贿。该作品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A.抨击了资本主义政治腐败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B.揭露了专制体制的腐朽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C.体现了浪漫主义文学风格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D.讽刺了拜金主义的风气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俄国戏剧家果戈里的剧作《钦差大臣》切入,考查政治体制与文学创作的关系。在戏剧《钦差大臣》里,一名小官吏路过偏僻小城时,当地人们误把他当作钦差大臣而竞相巴结、行贿,暴露了他们的丑恶嘴脸。作者用戏剧这面镜子照出了当时社会的丑恶原形,从而揭露了俄国专制体制的腐朽,答案为B项。俄国进入资本主义时期是在1861年改革之后,故A项错误。《钦差大臣》属于现实主义文学风格,故C项错误。该作品重在揭露俄国社会的政治黑暗,故D项错误。</a:t>
            </a:r>
          </a:p>
        </p:txBody>
      </p:sp>
      <p:sp>
        <p:nvSpPr>
          <p:cNvPr id="2" name="文本框 1"/>
          <p:cNvSpPr txBox="1"/>
          <p:nvPr/>
        </p:nvSpPr>
        <p:spPr>
          <a:xfrm>
            <a:off x="579755" y="4911090"/>
            <a:ext cx="1074483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  </a:t>
            </a:r>
            <a:r>
              <a:rPr lang="en-US" sz="2800">
                <a:solidFill>
                  <a:srgbClr val="000000"/>
                </a:solidFill>
                <a:latin typeface="微软雅黑" panose="020B0503020204020204" charset="-122"/>
                <a:ea typeface="微软雅黑" panose="020B0503020204020204" charset="-122"/>
                <a:cs typeface="微软雅黑" panose="020B0503020204020204" charset="-122"/>
              </a:rPr>
              <a:t>[2020全国卷Ⅲ,34,4分]</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1223" name="2020+QG3WZ+34T.jpg" descr="id:2147504705;FounderCES"/>
          <p:cNvPicPr>
            <a:picLocks noChangeAspect="1"/>
          </p:cNvPicPr>
          <p:nvPr/>
        </p:nvPicPr>
        <p:blipFill>
          <a:blip r:embed="rId2"/>
          <a:stretch>
            <a:fillRect/>
          </a:stretch>
        </p:blipFill>
        <p:spPr>
          <a:xfrm>
            <a:off x="4361815" y="969010"/>
            <a:ext cx="2148205" cy="2491105"/>
          </a:xfrm>
          <a:prstGeom prst="rect">
            <a:avLst/>
          </a:prstGeom>
        </p:spPr>
      </p:pic>
      <p:sp>
        <p:nvSpPr>
          <p:cNvPr id="2" name="文本框 1"/>
          <p:cNvSpPr txBox="1"/>
          <p:nvPr/>
        </p:nvSpPr>
        <p:spPr>
          <a:xfrm>
            <a:off x="3467100" y="3460115"/>
            <a:ext cx="4282440" cy="521970"/>
          </a:xfrm>
          <a:prstGeom prst="rect">
            <a:avLst/>
          </a:prstGeom>
          <a:noFill/>
          <a:ln w="9525">
            <a:noFill/>
          </a:ln>
        </p:spPr>
        <p:txBody>
          <a:bodyPr wrap="square">
            <a:spAutoFit/>
          </a:bodyPr>
          <a:lstStyle/>
          <a:p>
            <a:pPr indent="0" algn="ctr"/>
            <a:r>
              <a:rPr lang="zh-CN" sz="2800" b="0">
                <a:solidFill>
                  <a:srgbClr val="000000"/>
                </a:solidFill>
                <a:latin typeface="微软雅黑" panose="020B0503020204020204" charset="-122"/>
                <a:ea typeface="微软雅黑" panose="020B0503020204020204" charset="-122"/>
              </a:rPr>
              <a:t>第一步</a:t>
            </a:r>
            <a:endParaRPr lang="zh-CN" altLang="en-US" sz="2800">
              <a:latin typeface="微软雅黑" panose="020B0503020204020204" charset="-122"/>
              <a:ea typeface="微软雅黑" panose="020B0503020204020204" charset="-122"/>
            </a:endParaRPr>
          </a:p>
        </p:txBody>
      </p:sp>
      <p:sp>
        <p:nvSpPr>
          <p:cNvPr id="3" name="文本框 2"/>
          <p:cNvSpPr txBox="1"/>
          <p:nvPr/>
        </p:nvSpPr>
        <p:spPr>
          <a:xfrm>
            <a:off x="648335" y="3528060"/>
            <a:ext cx="9629775" cy="2461260"/>
          </a:xfrm>
          <a:prstGeom prst="rect">
            <a:avLst/>
          </a:prstGeom>
          <a:noFill/>
          <a:ln w="9525">
            <a:noFill/>
          </a:ln>
        </p:spPr>
        <p:txBody>
          <a:bodyPr wrap="square">
            <a:spAutoFit/>
          </a:bodyPr>
          <a:lstStyle/>
          <a:p>
            <a:pPr indent="0"/>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如图为西方绘画作品《第一步》</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其代表的绘画流派</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A.</a:t>
            </a:r>
            <a:r>
              <a:rPr lang="zh-CN" sz="2800" b="0">
                <a:solidFill>
                  <a:srgbClr val="000000"/>
                </a:solidFill>
                <a:latin typeface="微软雅黑" panose="020B0503020204020204" charset="-122"/>
                <a:ea typeface="微软雅黑" panose="020B0503020204020204" charset="-122"/>
                <a:cs typeface="微软雅黑" panose="020B0503020204020204" charset="-122"/>
              </a:rPr>
              <a:t>注重内心的</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自我感受</a:t>
            </a:r>
            <a:r>
              <a:rPr lang="en-US" sz="2800" b="0">
                <a:solidFill>
                  <a:srgbClr val="000000"/>
                </a:solidFill>
                <a:latin typeface="微软雅黑" panose="020B0503020204020204" charset="-122"/>
                <a:ea typeface="微软雅黑" panose="020B0503020204020204" charset="-122"/>
                <a:cs typeface="微软雅黑" panose="020B0503020204020204" charset="-122"/>
              </a:rPr>
              <a:t>”  B.</a:t>
            </a:r>
            <a:r>
              <a:rPr lang="zh-CN" sz="2800" b="0">
                <a:solidFill>
                  <a:srgbClr val="000000"/>
                </a:solidFill>
                <a:latin typeface="微软雅黑" panose="020B0503020204020204" charset="-122"/>
                <a:ea typeface="微软雅黑" panose="020B0503020204020204" charset="-122"/>
                <a:cs typeface="微软雅黑" panose="020B0503020204020204" charset="-122"/>
              </a:rPr>
              <a:t>强化了直观印象的作用</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C.</a:t>
            </a:r>
            <a:r>
              <a:rPr lang="zh-CN" sz="2800" b="0">
                <a:solidFill>
                  <a:srgbClr val="000000"/>
                </a:solidFill>
                <a:latin typeface="微软雅黑" panose="020B0503020204020204" charset="-122"/>
                <a:ea typeface="微软雅黑" panose="020B0503020204020204" charset="-122"/>
                <a:cs typeface="微软雅黑" panose="020B0503020204020204" charset="-122"/>
              </a:rPr>
              <a:t>强调素描的准确性            </a:t>
            </a:r>
            <a:r>
              <a:rPr lang="en-US" sz="2800" b="0">
                <a:solidFill>
                  <a:srgbClr val="000000"/>
                </a:solidFill>
                <a:latin typeface="微软雅黑" panose="020B0503020204020204" charset="-122"/>
                <a:ea typeface="微软雅黑" panose="020B0503020204020204" charset="-122"/>
                <a:cs typeface="微软雅黑" panose="020B0503020204020204" charset="-122"/>
              </a:rPr>
              <a:t>D.</a:t>
            </a:r>
            <a:r>
              <a:rPr lang="zh-CN" sz="2800" b="0">
                <a:solidFill>
                  <a:srgbClr val="000000"/>
                </a:solidFill>
                <a:latin typeface="微软雅黑" panose="020B0503020204020204" charset="-122"/>
                <a:ea typeface="微软雅黑" panose="020B0503020204020204" charset="-122"/>
                <a:cs typeface="微软雅黑" panose="020B0503020204020204" charset="-122"/>
              </a:rPr>
              <a:t>追求画面严整和谐</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绘画作品《第一步》切入,考查世界美术作品的特点。据图片和所学知识可知,该绘画作品属于现代主义美术,该流派的主要特征是反传统、反理性,重视艺术家内心的“自我感受”和“自我表现”,故选A项。强化直观印象的作用是印象画派的特点,B项错误;强调素描准确性、追求画面严整和谐是新古典主义美术的特点,C、D两项错误。</a:t>
            </a:r>
          </a:p>
        </p:txBody>
      </p:sp>
      <p:sp>
        <p:nvSpPr>
          <p:cNvPr id="2" name="文本框 1"/>
          <p:cNvSpPr txBox="1"/>
          <p:nvPr/>
        </p:nvSpPr>
        <p:spPr>
          <a:xfrm>
            <a:off x="467995" y="3618230"/>
            <a:ext cx="1108964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rPr>
              <a:t>　　　现实主义美术与现代主义美术的比较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异:(1)从产生背景看,现实主义美术是人们对社会现实不满的反映;现代主义美术是社会现实给人们带来巨大精神危机的结果。(2)从表现内容看,现实主义美术侧重于揭露和批判社会现实;现代主义美术侧重于表现个人主义和虚无主义。(3)从表现手法看,现实主义美术主张继承传统;现代主义美术更多的是强调反传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2.同:二者都表现出对社会现实的不满;二者的产生和发展都与当时的社会现实有很大关系。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1920"/>
            <a:ext cx="5171440" cy="67750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现实主义绘画</a:t>
            </a:r>
          </a:p>
        </p:txBody>
      </p:sp>
      <p:pic>
        <p:nvPicPr>
          <p:cNvPr id="3" name="图片 2"/>
          <p:cNvPicPr>
            <a:picLocks noChangeAspect="1"/>
          </p:cNvPicPr>
          <p:nvPr/>
        </p:nvPicPr>
        <p:blipFill>
          <a:blip r:embed="rId2"/>
          <a:stretch>
            <a:fillRect/>
          </a:stretch>
        </p:blipFill>
        <p:spPr>
          <a:xfrm>
            <a:off x="2087245" y="876935"/>
            <a:ext cx="7355205" cy="46824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1.史料价值:</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奥诺雷·杜米埃是19世纪法国杰出的现实主义讽刺画大师,《三等车厢》是他的代表作,从画面内容看,当时的劳动人民已可以乘坐新的交通工具——火车,但是火车的车厢是分等级的,他们只能坐在价格相对低廉的三等车厢,这幅绘画反映了社会下层人民的真实生活,对其的分析有助于了解当时法国的社会状况。</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2.背景剖析: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《三等车厢》创作于1862年,当时法国处于第二帝国时期,工业革命促进了经济发展较快,但社会贫富分化严重,等级分明,阶级矛盾日益尖锐,广大劳动人民生活困苦艰难。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3.高考导向:</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高考对19世纪以来世界文学艺术的考查侧重文艺作品与时代特征的联系,备考时注意运用唯物史观分析现实主义美术产生的社会背景。</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endParaRPr 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据材料可知当时法国	(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A.工业革命促进技术革新</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B.已建立了民主政治体制</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C.贫富悬殊、等级分明</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D.文化繁荣、绘画成就突出</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7995" y="4187190"/>
            <a:ext cx="11334115" cy="73723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物理学的发展</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进化论</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从蒸汽机到互联网</a:t>
            </a:r>
            <a:endParaRPr lang="zh-CN" altLang="en-US" sz="28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7094220" y="184721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71965" y="300228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从理想到现实:19世纪世界文学的</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347075" cy="60218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从理想到现实:19世纪世界文学的发展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1827年,①</a:t>
            </a:r>
            <a:r>
              <a:rPr sz="2800" u="wavy">
                <a:solidFill>
                  <a:srgbClr val="000000"/>
                </a:solidFill>
                <a:uFillTx/>
                <a:latin typeface="微软雅黑" panose="020B0503020204020204" charset="-122"/>
                <a:ea typeface="微软雅黑" panose="020B0503020204020204" charset="-122"/>
                <a:cs typeface="微软雅黑" panose="020B0503020204020204" charset="-122"/>
              </a:rPr>
              <a:t>雨果在他的戏剧《克伦威尔》的“序言”中激烈攻击古典主义的清规戒律,要求扩大艺术表现的范围</a:t>
            </a:r>
            <a:r>
              <a:rPr sz="2800">
                <a:solidFill>
                  <a:srgbClr val="000000"/>
                </a:solidFill>
                <a:latin typeface="微软雅黑" panose="020B0503020204020204" charset="-122"/>
                <a:ea typeface="微软雅黑" panose="020B0503020204020204" charset="-122"/>
                <a:cs typeface="微软雅黑" panose="020B0503020204020204" charset="-122"/>
              </a:rPr>
              <a:t>。他认为②</a:t>
            </a:r>
            <a:r>
              <a:rPr sz="2800" u="wavy">
                <a:solidFill>
                  <a:srgbClr val="000000"/>
                </a:solidFill>
                <a:uFillTx/>
                <a:latin typeface="微软雅黑" panose="020B0503020204020204" charset="-122"/>
                <a:ea typeface="微软雅黑" panose="020B0503020204020204" charset="-122"/>
                <a:cs typeface="微软雅黑" panose="020B0503020204020204" charset="-122"/>
              </a:rPr>
              <a:t>自然中的一切事物都可以成为艺术题材,而且文艺应该表现各种矛盾和斗争</a:t>
            </a:r>
            <a:r>
              <a:rPr sz="2800">
                <a:solidFill>
                  <a:srgbClr val="000000"/>
                </a:solidFill>
                <a:latin typeface="微软雅黑" panose="020B0503020204020204" charset="-122"/>
                <a:ea typeface="微软雅黑" panose="020B0503020204020204" charset="-122"/>
                <a:cs typeface="微软雅黑" panose="020B0503020204020204" charset="-122"/>
              </a:rPr>
              <a:t>:灵与肉,丑与恶,天与地……③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“序言”还给浪漫主义下了一个定义:“浪漫主义不过是文学上的自由主义而已。</a:t>
            </a:r>
            <a:r>
              <a:rPr sz="2800">
                <a:solidFill>
                  <a:srgbClr val="000000"/>
                </a:solidFill>
                <a:latin typeface="微软雅黑" panose="020B0503020204020204" charset="-122"/>
                <a:ea typeface="微软雅黑" panose="020B0503020204020204" charset="-122"/>
                <a:cs typeface="微软雅黑" panose="020B0503020204020204" charset="-122"/>
              </a:rPr>
              <a:t>”从这时起,雨果就成为浪漫主义的旗手。1828年成立了以雨果为首的第二文社,参加者有大仲马、诺蒂埃、圣勃夫、戈蒂耶等。他们以大批新人耳目的作品显示了浪漫主义文学的巨大声势。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——张芝联主编《法国通史》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西欧批判现实主义文学是特定历史时期复杂的阶级关系和阶级斗争形势的产物。④</a:t>
            </a:r>
            <a:r>
              <a:rPr sz="2800" u="wavy">
                <a:solidFill>
                  <a:srgbClr val="000000"/>
                </a:solidFill>
                <a:uFillTx/>
                <a:latin typeface="微软雅黑" panose="020B0503020204020204" charset="-122"/>
                <a:ea typeface="微软雅黑" panose="020B0503020204020204" charset="-122"/>
                <a:cs typeface="微软雅黑" panose="020B0503020204020204" charset="-122"/>
              </a:rPr>
              <a:t>“理性王国”幻影的消失,社会矛盾的深刻化和明朗化,使“人们终于不得不用冷静的眼光来看他们的生活地位、他们的相互关系”。浪漫主义文学对社会的抽象抗议和对未来的空洞理想已远不能满足时代的要求</a:t>
            </a:r>
            <a:r>
              <a:rPr lang="en-US" sz="2800">
                <a:solidFill>
                  <a:srgbClr val="000000"/>
                </a:solidFill>
                <a:latin typeface="微软雅黑" panose="020B0503020204020204" charset="-122"/>
                <a:ea typeface="微软雅黑" panose="020B0503020204020204" charset="-122"/>
                <a:cs typeface="微软雅黑" panose="020B0503020204020204" charset="-122"/>
              </a:rPr>
              <a:t>,代之而起的是⑤</a:t>
            </a:r>
            <a:r>
              <a:rPr sz="2800" u="wavy">
                <a:solidFill>
                  <a:srgbClr val="000000"/>
                </a:solidFill>
                <a:uFillTx/>
                <a:latin typeface="微软雅黑" panose="020B0503020204020204" charset="-122"/>
                <a:ea typeface="微软雅黑" panose="020B0503020204020204" charset="-122"/>
                <a:cs typeface="微软雅黑" panose="020B0503020204020204" charset="-122"/>
              </a:rPr>
              <a:t>真实地表现现实生活,典型地再现社会风貌,深入解剖和努力揭示种种社会矛盾</a:t>
            </a:r>
            <a:r>
              <a:rPr lang="en-US" sz="2800">
                <a:solidFill>
                  <a:srgbClr val="000000"/>
                </a:solidFill>
                <a:latin typeface="微软雅黑" panose="020B0503020204020204" charset="-122"/>
                <a:ea typeface="微软雅黑" panose="020B0503020204020204" charset="-122"/>
                <a:cs typeface="微软雅黑" panose="020B0503020204020204" charset="-122"/>
              </a:rPr>
              <a:t>的现实主义文学。这股文学潮流,由于它对现存秩序的鲜明、强烈的揭露和批判而被后人称为批判现实主义。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——摘编自朱维之等主编《外国文学史(欧美卷)》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endParaRPr lang="en-US" sz="2800" b="1">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①②③指出了浪漫主义文学的特点;④揭示了现实主义文学兴起的原因;⑤指出了现实主义文学的艺术特点。两则材料分别阐述了浪漫主义文学的发展与现实主义文学的兴起,展现了文学与时代共振的风貌,凸显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(1)根据材料一并结合所学知识,分析浪漫主义文学的特点。</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(2)根据材料二并结合所学知识,概括现实主义文学兴起的原因。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(1)特点:与古典主义文学对立,力主表现个性与感情,不再强调理性以及对社会、国家的服从;创作上追求想象力丰富的构思和跌宕起伏的情节。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原因:构建“理性王国”失败,资本主义国家的社会矛盾日趋尖锐;资本主义社会的道德观念和文化价值观发生深刻变化,金钱成为衡量事物与人的价值的重要标准;浪漫主义文学对社会的抽象抗议和对未来的空洞理想已远不能满足时代的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534474ba-61d2-4527-963c-b2852ff1c435}"/>
  <p:tag name="TABLE_ENDDRAG_ORIGIN_RECT" val="898*407"/>
  <p:tag name="TABLE_ENDDRAG_RECT" val="28*108*898*407"/>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bfb0d97f-4ae4-4c14-92aa-0414cd75333c}"/>
  <p:tag name="TABLE_ENDDRAG_ORIGIN_RECT" val="908*443"/>
  <p:tag name="TABLE_ENDDRAG_RECT" val="31*70*908*443"/>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d41b4e7e-ff6b-462b-9fc5-4f10eaf073ba}"/>
  <p:tag name="TABLE_ENDDRAG_ORIGIN_RECT" val="880*395"/>
  <p:tag name="TABLE_ENDDRAG_RECT" val="43*42*880*395"/>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c09f15d0-622a-43ff-8a8a-7ace111f30ea}"/>
  <p:tag name="TABLE_ENDDRAG_ORIGIN_RECT" val="862*364"/>
  <p:tag name="TABLE_ENDDRAG_RECT" val="47*76*862*364"/>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783979c8-0527-40dc-8e66-c4ac20dcd548}"/>
  <p:tag name="TABLE_ENDDRAG_ORIGIN_RECT" val="818*351"/>
  <p:tag name="TABLE_ENDDRAG_RECT" val="64*75*818*351"/>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223"/>
  <p:tag name="TABLE_ENDDRAG_RECT" val="50*257*815*223"/>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a681c4c-61a9-4f75-a7d9-657a6535ba82}"/>
  <p:tag name="TABLE_ENDDRAG_ORIGIN_RECT" val="885*446"/>
  <p:tag name="TABLE_ENDDRAG_RECT" val="35*66*885*44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353287c-fd66-4ef6-8f27-8ca02b7a71ba}"/>
  <p:tag name="TABLE_ENDDRAG_ORIGIN_RECT" val="788*399"/>
  <p:tag name="TABLE_ENDDRAG_RECT" val="57*71*788*399"/>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1139a15-e360-4073-8ad3-c3c35ab11ed7}"/>
  <p:tag name="TABLE_ENDDRAG_ORIGIN_RECT" val="817*255"/>
  <p:tag name="TABLE_ENDDRAG_RECT" val="46*247*817*25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a1139a15-e360-4073-8ad3-c3c35ab11ed7}"/>
  <p:tag name="TABLE_ENDDRAG_ORIGIN_RECT" val="817*180"/>
  <p:tag name="TABLE_ENDDRAG_RECT" val="55*232*817*18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61ac26d-b5b8-442b-b7f2-f93b4358e5da}"/>
  <p:tag name="TABLE_ENDDRAG_ORIGIN_RECT" val="865*294"/>
  <p:tag name="TABLE_ENDDRAG_RECT" val="69*149*865*294"/>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cb1c3361-981c-421b-aa08-15da5053e5a5}"/>
  <p:tag name="TABLE_ENDDRAG_ORIGIN_RECT" val="927*407"/>
  <p:tag name="TABLE_ENDDRAG_RECT" val="17*113*927*40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fa86141f-8b97-4662-b8c9-e2a71addcdf0}"/>
  <p:tag name="TABLE_ENDDRAG_ORIGIN_RECT" val="536*157"/>
  <p:tag name="TABLE_ENDDRAG_RECT" val="160*137*536*15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67059066-d50a-4bb2-b2d9-d1befdc6a96a}"/>
  <p:tag name="TABLE_ENDDRAG_ORIGIN_RECT" val="872*406"/>
  <p:tag name="TABLE_ENDDRAG_RECT" val="48*106*872*406"/>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3330</Words>
  <Application>WPS 演示</Application>
  <PresentationFormat>自定义</PresentationFormat>
  <Paragraphs>515</Paragraphs>
  <Slides>95</Slides>
  <Notes>0</Notes>
  <HiddenSlides>0</HiddenSlides>
  <MMClips>0</MMClips>
  <ScaleCrop>false</ScaleCrop>
  <HeadingPairs>
    <vt:vector size="4" baseType="variant">
      <vt:variant>
        <vt:lpstr>主题</vt:lpstr>
      </vt:variant>
      <vt:variant>
        <vt:i4>1</vt:i4>
      </vt:variant>
      <vt:variant>
        <vt:lpstr>幻灯片标题</vt:lpstr>
      </vt:variant>
      <vt:variant>
        <vt:i4>95</vt:i4>
      </vt:variant>
    </vt:vector>
  </HeadingPairs>
  <TitlesOfParts>
    <vt:vector size="96" baseType="lpstr">
      <vt:lpstr>Office 主题​​</vt:lpstr>
      <vt:lpstr>幻灯片 1</vt:lpstr>
      <vt:lpstr>第二十二单元  近现代的世界科学                          技术与19世纪以来的世界文学术     </vt:lpstr>
      <vt:lpstr>幻灯片 3</vt:lpstr>
      <vt:lpstr>幻灯片 4</vt:lpstr>
      <vt:lpstr>幻灯片 5</vt:lpstr>
      <vt:lpstr>  考情解读</vt:lpstr>
      <vt:lpstr>  知识体系构建</vt:lpstr>
      <vt:lpstr>  时空坐标通览</vt:lpstr>
      <vt:lpstr>幻灯片 9</vt:lpstr>
      <vt:lpstr>  考点1   物理学的发展</vt:lpstr>
      <vt:lpstr>二、近代天文学的诞生 　　哥白尼在1543年出版的《天体运行论》中提出了“日心说”,推翻了教会神学的理论基础“地心说”,近代天文学诞生。布鲁诺继承并发展了哥白尼的学说,结果遭到教会迫害。 三、近代物理学的发展 1.伽利略的自由落体定律等物理学定律 　　伽利略以系统的观察和实验推翻了以亚里士多德为代表的纯思辨的、传统的自然观,开创了以实验事实为根据并具有严密逻辑体系的近代科学。 </vt:lpstr>
      <vt:lpstr>2.经典力学、相对论、量子论</vt:lpstr>
      <vt:lpstr>幻灯片 13</vt:lpstr>
      <vt:lpstr>  考点2   进化论</vt:lpstr>
      <vt:lpstr>三、主要内容 1.生物是进化而来的,经历了由低级向高级、由简单到复杂的发展过程。 2.物竞天择,适者生存,自然选择。 四、历史意义 1.挑战了封建神学创世说,极大地促进了欧洲的思想解放,从根本上改变了当时绝大多数人对生物界和人类在生物界中地位的看法。[2018海南高考第17题] 2.把发展变化的思想引入生物界,使生物学成为真正意义上的科学。 </vt:lpstr>
      <vt:lpstr>3.它揭示的关于生命、自然界辩证发展的规律,为马克思主义唯物辩证法的创立提供了重要的基础。 4.为中国戊戌变法和辛亥革命及日本明治维新等提供了思想理论武器;但也为帝国主义国家推行强权政治和霸权主义提供了理论依据。 </vt:lpstr>
      <vt:lpstr>思维拓展　 1.达尔文的生物进化论并不完全适用于解释人类社会发展的规律。它虽然成为激励弱小民族和国家发愤图强的理论武器,但社会历史的发展有其特殊规律,用进化论来说明社会历史现象,必然会否定阶级斗争,否定社会的质变,从而为近代西方殖民者美化侵略、现代西方大国推行强权政治和霸权主义提供理论根据。 2.经典力学将神从无生命领域赶走,揭示了物体运动规律;生物进化论将神从有生命领域赶走,揭示了生物起源进化规律。</vt:lpstr>
      <vt:lpstr>  考点3   从蒸汽机到互联网</vt:lpstr>
      <vt:lpstr>2.过程[2019全国卷Ⅰ第34题] (1)改良:瓦特改良蒸汽机。 (2)应用:蒸汽机作为动力应用于各工业部门。 (3)推广:19世纪三四十年代,蒸汽机在欧洲、北美被广泛采用。 3.影响 (1)工业生产:促使工场手工业作坊转变为机器大工业工厂,真正意义上的社会化大生产逐渐形成。 (2)城市进程:形成了许多工业城市,英、法、美等国成为工业国家。 (3)世界联系:蒸汽动力在交通运输工具上的应用,使世界日益成为一个整体。</vt:lpstr>
      <vt:lpstr>二、电气技术的应用 1.条件:1831年,英国科学家法拉第发现了电磁感应现象,为发电机的研制奠定了理论基础。 2.过程 (1)1866年,德意志的西门子制成发电机。 (2)19世纪70年代,比利时人格拉姆制成了电动机。 (3)电灯、电话、电报和电影等纷纷问世,人类进入“电气时代”。</vt:lpstr>
      <vt:lpstr>3.影响 (1)电力的广泛应用,推动电力工业和电气技术迅速发展。 (2)科学技术转化为生产力,有力地推动了社会变革和文明进步,资本主义统治更加稳固,世界各地联系更加密切。 三、信息技术的发展 1.互联网产生的背景 (1)二战后,以计算机和通信技术为核心的现代信息科学技术迅速发展。 (2)20世纪60年代末,美国出于冷战的需要加紧了对信息技术的研究和开发。</vt:lpstr>
      <vt:lpstr>2.概况 (1)1946年,美国研制出世界上第一台电子计算机。 (2)1969年,互联网在美国诞生。 (3)20世纪90年代之后,互联网进一步发展为全球信息网。 (4)1994年中国接入国际互联网。 3.互联网的主要特点及功能 (1)特点:界面直观、声像兼备、链接灵活、高速传输等。 (2)功能:电子商务、电子邮件、网上购物、文件传输、网络聊天等。</vt:lpstr>
      <vt:lpstr>4.影响　　 (1)互联网突破了空间限制,使世界各地更加紧密地连在一起。 (2)方便了人们的日常生活,使人们的社会交往方式发生了变化。 (3)为教育提供了新的发展空间,使传统教育进一步完善。 (4)互联网也给人们特别是青少年带来了一定的负面影响。</vt:lpstr>
      <vt:lpstr>思维拓展　　    近代科学技术的发展与思想解放的关系 1.思想解放促进了近代科学技术的发展。 (1)文艺复兴解放了人们的思想,把人从宗教神学的束缚中解放出来。近代天文学革命就是在文艺复兴时期以人文主义为武器反对封建神学的斗争中开始的,文艺复兴为打破“地心说”提供了思想动力。 (2)宗教改革和启蒙运动解放了人们的思想,为近代科学技术的发展奠定了思想基础。 </vt:lpstr>
      <vt:lpstr>2.近代科学技术的发展促进了新的思想解放。 (1)近代天文学革命打破了中世纪的神学世界观,沉重打击了神学观念。 (2)牛顿用数学方法精确描述宇宙运行的自然法则,为启蒙运动和唯物主义奠定了科学基础。 (3)随着工业革命的开展,生物学革命兴起,冲击了神学思想,促进了人类的思想解放。 </vt:lpstr>
      <vt:lpstr>幻灯片 26</vt:lpstr>
      <vt:lpstr>  考法1   物理学与生物学的重大成就</vt:lpstr>
      <vt:lpstr>示例1 [2019江苏高考,19,3分]1919年5月29日,英国皇家学会科考队在几内亚湾普林西比岛拍摄的日蚀照片和随后的计算证实了如下观点:引力是因质量的存在而引起的时空连续场的弯曲。本次科考活动支持了　　　　　　　　　　　　　　　　　　　 A.经典力学  B.相对论 C.进化论   D.量子论</vt:lpstr>
      <vt:lpstr>幻灯片 29</vt:lpstr>
      <vt:lpstr>幻灯片 30</vt:lpstr>
      <vt:lpstr>  考法2   近现代科技革命的发展</vt:lpstr>
      <vt:lpstr>示例2 [2019全国卷Ⅰ,34,4分]工业革命前,英国矿井里使用蒸汽唧筒抽水。1765年,修理过唧筒的瓦特发明了一种单动式蒸汽机,后在工厂主的合作和资助下,终于改进制成“万能蒸汽机”,并广泛使用到工业领域。该过程表明,第一次工业革命期间生产领域的主要发明创造　　　　　　　　　　　　　　　　　　　　　 A.源自于劳动实践 B.依赖于科学理论的突破 C.取决于资金保障  D.得益于各阶层广泛参与</vt:lpstr>
      <vt:lpstr>幻灯片 33</vt:lpstr>
      <vt:lpstr>示例3 [2017全国卷Ⅱ,42,12分]阅读材料,完成下列要求。 　　材料                                  钟表的演变</vt:lpstr>
      <vt:lpstr>　　从材料中提取两条或两条以上信息,拟定一个论题,并就所拟论题进行简要阐述。(要求:明确写出所拟论题,阐述须有史实依据) 解析   本题从计时工具——钟表的演变切入,考查技术进步对人类生活的巨大影响。本题属于开放型试题,要求考生首先在理解材料的基础上拟定一个论题,然后对所拟论题进行阐述。考生可以从钟表精确度的变化、钟表应用范围的变化、钟表普及程度等角度拟定论题,然后根据材料并结合所学知识进行阐述。</vt:lpstr>
      <vt:lpstr>答案    示例　论题:科技的发展推动了钟表功能的多样化。(3分) 　　阐述:钟表最早用于人们日常生活所需的计时,而且因技术水平低而设计简单,精准度也不高;从伽利略发明游丝到两次工业革命的完成,科学技术水平不断提高,钟表设计更精美、使用者增多、功能增多、精准度提高;从第三次科技革命开始到21世纪初,随着原子物理技术的发展和信息时代的到来,钟表增加了信息处理、导航、监测等多种现代化功能。(7分)综上所述,科技的发展推动了钟表功能的多样化,这说明科技是第一生产力,科技能促进人类文明的发展进步。(2分)</vt:lpstr>
      <vt:lpstr>备考策略　近代以来科技的发展推动了人类文明的进步。考生复习备考时,要从多个角度认识近代以来科技发展的影响。例如,可从生产力的飞跃、生产关系的变革、阶级关系的巨变、世界市场的形成、国际关系的变化等角度认识科技革命的深刻影响。</vt:lpstr>
      <vt:lpstr>幻灯片 38</vt:lpstr>
      <vt:lpstr>素养1   运用唯物史观和史料实证认识三次科技             革命对中国的影响及启示</vt:lpstr>
      <vt:lpstr>幻灯片 40</vt:lpstr>
      <vt:lpstr>幻灯片 41</vt:lpstr>
      <vt:lpstr>幻灯片 42</vt:lpstr>
      <vt:lpstr>幻灯片 43</vt:lpstr>
      <vt:lpstr>素养2   认识科技创新对国家发展的重大意义,             培养家国情怀</vt:lpstr>
      <vt:lpstr>幻灯片 45</vt:lpstr>
      <vt:lpstr>幻灯片 46</vt:lpstr>
      <vt:lpstr>幻灯片 47</vt:lpstr>
      <vt:lpstr>幻灯片 48</vt:lpstr>
      <vt:lpstr>研析   近现代生产力的突破:近代以来科学技术的发展    </vt:lpstr>
      <vt:lpstr>幻灯片 50</vt:lpstr>
      <vt:lpstr>幻灯片 51</vt:lpstr>
      <vt:lpstr>幻灯片 52</vt:lpstr>
      <vt:lpstr>幻灯片 53</vt:lpstr>
      <vt:lpstr>幻灯片 54</vt:lpstr>
      <vt:lpstr>幻灯片 55</vt:lpstr>
      <vt:lpstr>幻灯片 56</vt:lpstr>
      <vt:lpstr>幻灯片 57</vt:lpstr>
      <vt:lpstr>  考情解读</vt:lpstr>
      <vt:lpstr>  知识体系构建</vt:lpstr>
      <vt:lpstr>  时空坐标通览</vt:lpstr>
      <vt:lpstr>幻灯片 61</vt:lpstr>
      <vt:lpstr>  考点1   文学的主要成就</vt:lpstr>
      <vt:lpstr>幻灯片 63</vt:lpstr>
      <vt:lpstr>幻灯片 64</vt:lpstr>
      <vt:lpstr>幻灯片 65</vt:lpstr>
      <vt:lpstr>幻灯片 66</vt:lpstr>
      <vt:lpstr>幻灯片 67</vt:lpstr>
      <vt:lpstr>幻灯片 68</vt:lpstr>
      <vt:lpstr>幻灯片 69</vt:lpstr>
      <vt:lpstr>  考点2   有代表性的美术作品</vt:lpstr>
      <vt:lpstr>幻灯片 71</vt:lpstr>
      <vt:lpstr>  考点3   有代表性的音乐作品</vt:lpstr>
      <vt:lpstr>幻灯片 73</vt:lpstr>
      <vt:lpstr>  考点4   影视艺术的产生与发展</vt:lpstr>
      <vt:lpstr>幻灯片 75</vt:lpstr>
      <vt:lpstr>幻灯片 76</vt:lpstr>
      <vt:lpstr>幻灯片 77</vt:lpstr>
      <vt:lpstr>  考法   19世纪以来的文学艺术成就</vt:lpstr>
      <vt:lpstr>幻灯片 79</vt:lpstr>
      <vt:lpstr>幻灯片 80</vt:lpstr>
      <vt:lpstr>幻灯片 81</vt:lpstr>
      <vt:lpstr>幻灯片 82</vt:lpstr>
      <vt:lpstr>幻灯片 83</vt:lpstr>
      <vt:lpstr>幻灯片 84</vt:lpstr>
      <vt:lpstr>幻灯片 85</vt:lpstr>
      <vt:lpstr>  情境   现实主义绘画</vt:lpstr>
      <vt:lpstr>幻灯片 87</vt:lpstr>
      <vt:lpstr>幻灯片 88</vt:lpstr>
      <vt:lpstr>幻灯片 89</vt:lpstr>
      <vt:lpstr>幻灯片 90</vt:lpstr>
      <vt:lpstr>研析   从理想到现实:19世纪世界文学的发展      </vt:lpstr>
      <vt:lpstr>幻灯片 92</vt:lpstr>
      <vt:lpstr>幻灯片 93</vt:lpstr>
      <vt:lpstr>幻灯片 94</vt:lpstr>
      <vt:lpstr>幻灯片 95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88</cp:revision>
  <dcterms:created xsi:type="dcterms:W3CDTF">2021-01-08T01:23:00Z</dcterms:created>
  <dcterms:modified xsi:type="dcterms:W3CDTF">2021-09-23T07:26:49Z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