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352" r:id="rId26"/>
    <p:sldId id="353" r:id="rId27"/>
    <p:sldId id="355" r:id="rId28"/>
    <p:sldId id="356" r:id="rId29"/>
    <p:sldId id="358" r:id="rId30"/>
    <p:sldId id="359" r:id="rId31"/>
    <p:sldId id="259" r:id="rId32"/>
    <p:sldId id="269" r:id="rId33"/>
    <p:sldId id="315" r:id="rId34"/>
    <p:sldId id="324" r:id="rId35"/>
    <p:sldId id="332" r:id="rId36"/>
    <p:sldId id="274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第十一单元　中华民族的抗日战争　人民解放战争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478920"/>
            <a:ext cx="10807700" cy="344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216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正面战场的抗战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淞沪会战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淞沪会战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爆发。中国军队先后出动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余万兵力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一次次打退日军的进攻。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姚子青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率全营与日军苦战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全营官兵壮烈牺牲。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谢晋元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率部坚守苏州河北岸四行仓库阵地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与日军展开血战。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首次参战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击落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架日机。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上海失陷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淞沪会战结束。淞沪会战持续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毙伤日军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万多人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打破了日本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个月灭亡中国的迷梦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激发了全国人民的斗志。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51552" y="1494929"/>
            <a:ext cx="16094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51552" y="1962272"/>
            <a:ext cx="16094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93148" y="2076820"/>
            <a:ext cx="12521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93148" y="2544163"/>
            <a:ext cx="12521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69593" y="2665426"/>
            <a:ext cx="12521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9593" y="3132769"/>
            <a:ext cx="12521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56930" y="32509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56930" y="37183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676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台儿庄战役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第五战区司令长官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李宗仁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指挥军队取得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台儿庄战役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共歼敌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万余人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这是抗战以来中国正面战场取得的最大的一场胜仗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振奋了中国军民的精神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坚定了抗战意志和信念。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武汉会战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6—10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中国军队共部署约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万人参加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武汉会战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这次会战历时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个多月。日本企图迅速灭亡中国的既定战略彻底破灭。广州、武汉失陷后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抗日战争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阶段。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08554" y="919892"/>
            <a:ext cx="1213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08554" y="1387235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9773" y="1501783"/>
            <a:ext cx="20226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9773" y="1969126"/>
            <a:ext cx="20226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7755" y="3843275"/>
            <a:ext cx="16161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7755" y="4310618"/>
            <a:ext cx="16161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0034" y="5005633"/>
            <a:ext cx="8218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0034" y="5472976"/>
            <a:ext cx="8218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671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第三次长沙会战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日军对长沙发动第三次进攻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中国军队获得胜利。这次会战时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英美盟军在太平洋战场接连败退。这次会战的胜利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在国内外产生了积极影响。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豫湘桂战役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抗日战争进入相持阶段以后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国民政府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消极抗日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积极反共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日军向国民党正面战场发动了大规模的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豫湘桂战役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。国民党军队一溃千里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丢失了河南、湖南、广西等省的大部分和贵州省的一部分。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33674" y="30016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33674" y="34481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4038" y="35731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038" y="40404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8211" y="3573111"/>
            <a:ext cx="17197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8211" y="4040454"/>
            <a:ext cx="17197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1" y="4160450"/>
            <a:ext cx="20730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5802" y="4627793"/>
            <a:ext cx="20730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567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敌后战场的抗战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平型关大捷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八路军第一一五师在师长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林彪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的率领下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平型关大捷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这是全民族抗战以来中国军队在正面战场取得的第一个胜利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粉碎了日军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不可战胜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的神话。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《论持久战》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毛泽东发表了《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论持久战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阐明了中国共产党的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抗日持久战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战略总方针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大大增强了全国人民坚持抗战的决心和信心。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25857" y="179626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25857" y="227399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5348" y="2398937"/>
            <a:ext cx="2031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5348" y="2855889"/>
            <a:ext cx="2031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93829" y="3573111"/>
            <a:ext cx="16327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93829" y="4030063"/>
            <a:ext cx="1632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9023" y="4170321"/>
            <a:ext cx="20340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9023" y="4616882"/>
            <a:ext cx="20340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587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敌后抗日根据地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中国共产党领导的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八路军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新四军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等抗日武装力量挺进敌后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将敌人的后方变成抗日的前线。根据地军民展开人民游击战争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中国共产党在根据地建立抗日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实行民主选举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推行精兵简政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减轻人民负担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实行地主减租减息、农民交租交息的土地政策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开展大生产运动。根据地成为敌后游击战得以坚持并取得最后胜利的基地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正面战场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相互配合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构成了中国抗日战争的整体。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9661" y="1183202"/>
            <a:ext cx="12478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9661" y="1650545"/>
            <a:ext cx="12478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79861" y="1183202"/>
            <a:ext cx="12478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79861" y="1650545"/>
            <a:ext cx="12478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714" y="2939264"/>
            <a:ext cx="16873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3714" y="3406607"/>
            <a:ext cx="16873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714" y="4684937"/>
            <a:ext cx="16873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3714" y="5152280"/>
            <a:ext cx="16873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05536" y="4684937"/>
            <a:ext cx="16377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05536" y="5152280"/>
            <a:ext cx="16377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03044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百团大战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年下半年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八路军总部在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彭德怀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指挥下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在华北广阔的地域对日军发动大规模进攻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破袭日军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摧毁敌人交通线两侧及抗日根据地内的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日伪据点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百团大战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百团大战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打击了日军的侵略气焰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共产党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八路军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的威望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振奋了全国军民争取抗战胜利的信心。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92709" y="1578056"/>
            <a:ext cx="12089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92709" y="2045399"/>
            <a:ext cx="12089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1355" y="2752229"/>
            <a:ext cx="12089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1355" y="3209181"/>
            <a:ext cx="12089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72126" y="2752229"/>
            <a:ext cx="12877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72127" y="3209181"/>
            <a:ext cx="12877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223" y="3344511"/>
            <a:ext cx="4201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224" y="3811854"/>
            <a:ext cx="4201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8711" y="3335297"/>
            <a:ext cx="16180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8711" y="3802640"/>
            <a:ext cx="16180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74277" y="3928136"/>
            <a:ext cx="12337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74277" y="4385088"/>
            <a:ext cx="1233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0283" y="3928136"/>
            <a:ext cx="12337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0283" y="4385088"/>
            <a:ext cx="1233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7160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抗日战争的胜利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全民族坚持抗战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广州、武汉沦陷后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日军因战线过长、兵力不足和国内资源紧张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对国民政府进行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政治诱降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辅之以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军事打击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加紧进攻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敌后抗日根据地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加强对占领区的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军事统治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经济掠夺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国民政府内的亲日派头子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汪精卫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公开叛国投敌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在南京建立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伪国民政府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;1941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国民党顽固派制造了震惊中外的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皖南事变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5413" y="2336592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05413" y="2803935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56431" y="2336592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56431" y="2803935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7876" y="2925838"/>
            <a:ext cx="28554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7876" y="3393181"/>
            <a:ext cx="28554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7567" y="2925838"/>
            <a:ext cx="16220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7567" y="3393181"/>
            <a:ext cx="16220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88229" y="2925838"/>
            <a:ext cx="13027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88229" y="3393181"/>
            <a:ext cx="13027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5429" y="3497338"/>
            <a:ext cx="4719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5429" y="3975072"/>
            <a:ext cx="4719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47019" y="4088564"/>
            <a:ext cx="1212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47019" y="4555907"/>
            <a:ext cx="1212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61809" y="4691237"/>
            <a:ext cx="20457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61809" y="5148189"/>
            <a:ext cx="20457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65279" y="5255495"/>
            <a:ext cx="16215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65279" y="5733229"/>
            <a:ext cx="16215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6" grpId="0" animBg="1"/>
      <p:bldP spid="19" grpId="0" animBg="1"/>
      <p:bldP spid="2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5303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中国共产党坚持抗战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并在各敌后抗日根据地掀起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大生产运动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自己动手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丰衣足食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打破日、伪军的封锁。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全民族抗战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抗日民族统一战线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的旗帜下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中国各民族、各政党、各政治派别求同存异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共同抗敌。在枣宜会战中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第三十三集团军总司令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张自忠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上将壮烈殉国。在反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扫荡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作战中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八路军副参谋长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将军血洒疆场。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2601" y="2118383"/>
            <a:ext cx="200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2601" y="2575335"/>
            <a:ext cx="200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0410" y="2688459"/>
            <a:ext cx="32851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0410" y="3166193"/>
            <a:ext cx="32851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73201" y="3871822"/>
            <a:ext cx="12106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73201" y="4339165"/>
            <a:ext cx="12106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6748" y="4453113"/>
            <a:ext cx="7948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66748" y="4920456"/>
            <a:ext cx="7948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8268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中共七大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召开了第七次全国代表大会。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制定了党的政治路线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即放手发动群众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壮大人民力量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在中国共产党的领导下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打败日本侵略者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解放全国人民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建立一个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新民主主义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的中国。大会选举产生了中央领导机关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毛泽东思想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为中国共产党的指导思想并写入党章。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中共七大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为争取抗日战争的最后胜利准备了条件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并为中国共产党和中国人民指明了战后的奋斗方向。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00765" y="11312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00765" y="15985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0947" y="3489983"/>
            <a:ext cx="2031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0947" y="3957326"/>
            <a:ext cx="2031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311" y="4061483"/>
            <a:ext cx="2031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5311" y="4528826"/>
            <a:ext cx="2031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3564" y="4652446"/>
            <a:ext cx="16307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3564" y="5109398"/>
            <a:ext cx="16307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028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联合抗日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向日本广岛和长崎各投下一枚原子弹。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政府对日本宣战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次日出兵中国东北。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发表《对日寇的最后一战》声明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号召中国人民的一切抗日力量举行全国规模的反攻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彻底打败日本侵略者。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日本天皇被迫宣布无条件投降。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日本政府正式签署投降书。中国抗日战争取得了最后的胜利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也回到祖国怀抱。世界反法西斯战争胜利结束。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30028" y="10169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30028" y="14842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8158" y="158844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8158" y="20557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0912" y="2180729"/>
            <a:ext cx="12044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10912" y="2648072"/>
            <a:ext cx="12044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32421" y="4518684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32421" y="4986027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605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抗日战争胜利的原因与伟大意义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中国人民巨大的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民族觉醒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、空前的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民族团结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和英勇的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民族抗争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是中国人民抗日战争胜利的决定性因素。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在全民族团结抗战中发挥了中流砥柱的作用。世界上一切爱好和平与正义的国家和人民的支持。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中国抗日战争是中国近代以来反抗外敌入侵第一次取得完全胜利的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民族解放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战争。它促进了中华民族的觉醒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为中国共产党带领中国人民实现彻底的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民族独立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人民解放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奠定了重要基础。中国战场是世界反法西斯战争的东方主战场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对世界反法西斯战争的胜利、维护世界和平作出了巨大贡献。中国的国际地位得到提高。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73895" y="757174"/>
            <a:ext cx="16337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73895" y="1224517"/>
            <a:ext cx="16337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34338" y="757174"/>
            <a:ext cx="16175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34338" y="1224517"/>
            <a:ext cx="16175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8356" y="1349456"/>
            <a:ext cx="16175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8356" y="1816799"/>
            <a:ext cx="16175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55827" y="1349456"/>
            <a:ext cx="9040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55827" y="1816799"/>
            <a:ext cx="9040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7132" y="1931347"/>
            <a:ext cx="12383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7133" y="2398690"/>
            <a:ext cx="12383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0138" y="3680935"/>
            <a:ext cx="16337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0138" y="4148278"/>
            <a:ext cx="16337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17459" y="4262826"/>
            <a:ext cx="16337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17459" y="4730169"/>
            <a:ext cx="16337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64468" y="4262826"/>
            <a:ext cx="16337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64468" y="4730169"/>
            <a:ext cx="16337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0605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二、人民解放战争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重庆谈判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蒋介石先后三次电邀毛泽东到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面商国家大计。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蒋介石为发动内战争取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在政治舆论上获得主动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毛泽东为了尽一切可能争取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国共双方签署了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双十协定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政治协商会议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在重庆举行。会议确定了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避免内战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和平建国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重庆谈判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政治协商会议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为中国实现民主统一、和平建国带来了一线曙光。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20611" y="13286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0611" y="17960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7020" y="25132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7020" y="29805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50147" y="30814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0147" y="354880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96846" y="3663348"/>
            <a:ext cx="16215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6846" y="4130691"/>
            <a:ext cx="16215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37115" y="4255630"/>
            <a:ext cx="24409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37116" y="4722973"/>
            <a:ext cx="24409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61891" y="4255630"/>
            <a:ext cx="9652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61892" y="4722973"/>
            <a:ext cx="9652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6024" y="4827130"/>
            <a:ext cx="8774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807" y="5315255"/>
            <a:ext cx="8774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7307" y="4827130"/>
            <a:ext cx="16895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7307" y="5315255"/>
            <a:ext cx="16895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0915" y="5429803"/>
            <a:ext cx="16398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0915" y="5907537"/>
            <a:ext cx="16398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08130" y="5429803"/>
            <a:ext cx="24588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08131" y="5907537"/>
            <a:ext cx="24588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576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内战爆发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蒋介石公然违背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双十协定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撕毁政协决议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全力围攻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中原解放区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发动了全面内战。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国民党军队占领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张家口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全面进攻达到最高峰。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重点进攻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国民党军队发动对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陕北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解放区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解放区的重点进攻。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83352" y="2658711"/>
            <a:ext cx="19981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83352" y="3136445"/>
            <a:ext cx="19981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51071" y="3250993"/>
            <a:ext cx="11713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51071" y="3718336"/>
            <a:ext cx="11713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02504" y="3832884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02504" y="4310618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450" y="442516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50" y="489250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917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自卫反击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粉碎全面进攻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毛泽东提出了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一切反动派都是纸老虎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的著名论断。中共中央制定了以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为主要方式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歼灭敌人有生力量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为主要目标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集中优势兵力各个歼灭敌人的作战原则和方针。解放区军民经过半年多的自卫反击战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粉碎了国民党军的全面进攻。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粉碎重点进攻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彭德怀率领西北野战军先后取得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青化砭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沙家店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等战役的胜利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粉碎了国民党军队对陕北的重点进攻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华东野战军在山东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孟良崮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消灭国民党王牌主力整编第七十四师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打退了敌人对山东解放区的重点进攻。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79984" y="933819"/>
            <a:ext cx="40577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79984" y="1390771"/>
            <a:ext cx="40577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08358" y="1515711"/>
            <a:ext cx="12031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08358" y="1983054"/>
            <a:ext cx="1203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0631" y="1515711"/>
            <a:ext cx="8580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0630" y="1983054"/>
            <a:ext cx="8580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713" y="2097601"/>
            <a:ext cx="24978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3713" y="2564944"/>
            <a:ext cx="24978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34520" y="3855186"/>
            <a:ext cx="12401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34520" y="4322529"/>
            <a:ext cx="12401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4887" y="4423364"/>
            <a:ext cx="12401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4887" y="4901098"/>
            <a:ext cx="12401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8414" y="5015646"/>
            <a:ext cx="12401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8414" y="5482989"/>
            <a:ext cx="12401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89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6612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解放区的土地改革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中国共产党召开全国土地会议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中国土地法大纲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》。大纲规定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没收地主土地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废除封建剥削的土地制度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耕者有其田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按照农村人口平均分配土地。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总路线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依靠贫雇农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团结中农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有步骤地、有分别地消灭封建性剥削的土地制度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发展农业生产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历时一年多顺利完成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广大农民分得了土地、房屋、粮食和衣物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47975" y="142219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47975" y="18895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4887" y="2004083"/>
            <a:ext cx="20510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4887" y="2471426"/>
            <a:ext cx="20510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5347" y="2596365"/>
            <a:ext cx="20211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5347" y="3063708"/>
            <a:ext cx="20211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8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2849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解放区的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土地改革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使农村的阶级关系和土地占有状况发生了根本性变化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激发了农民革命和生产的积极性。翻身农民踊跃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参军参战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为人民解放战争的胜利提供了重要的人力、物力保障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战略反攻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:1947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刘伯承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率领晋冀鲁豫解放军主力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在山东西南强渡黄河天险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千里挺进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大别山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直接威胁到南京、武汉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揭开了人民解放军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战略进攻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的序幕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3776" y="1101234"/>
            <a:ext cx="16377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3776" y="1568577"/>
            <a:ext cx="16377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1054" y="2275407"/>
            <a:ext cx="16215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1054" y="2742750"/>
            <a:ext cx="1621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2589" y="3438011"/>
            <a:ext cx="12334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2589" y="3905354"/>
            <a:ext cx="12334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73180" y="3438011"/>
            <a:ext cx="12334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73180" y="3905354"/>
            <a:ext cx="12334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9668" y="4019902"/>
            <a:ext cx="1209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9668" y="4497636"/>
            <a:ext cx="12091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88603" y="4612184"/>
            <a:ext cx="16415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88604" y="5079527"/>
            <a:ext cx="16415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26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0199"/>
            <a:ext cx="25247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三大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战役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229546"/>
              </p:ext>
            </p:extLst>
          </p:nvPr>
        </p:nvGraphicFramePr>
        <p:xfrm>
          <a:off x="692150" y="1040172"/>
          <a:ext cx="10807700" cy="5608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3837004" imgH="1991091" progId="Word.Document.12">
                  <p:embed/>
                </p:oleObj>
              </mc:Choice>
              <mc:Fallback>
                <p:oleObj name="文档" r:id="rId3" imgW="3837004" imgH="19910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40172"/>
                        <a:ext cx="10807700" cy="56083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45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900562"/>
              </p:ext>
            </p:extLst>
          </p:nvPr>
        </p:nvGraphicFramePr>
        <p:xfrm>
          <a:off x="692150" y="64487"/>
          <a:ext cx="10807700" cy="7399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3837004" imgH="2627143" progId="Word.Document.12">
                  <p:embed/>
                </p:oleObj>
              </mc:Choice>
              <mc:Fallback>
                <p:oleObj name="文档" r:id="rId3" imgW="3837004" imgH="26271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64487"/>
                        <a:ext cx="10807700" cy="7399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60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496729"/>
            <a:ext cx="10807700" cy="347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21292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解放南京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人民解放军横渡长江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结束了国民党在大陆的统治。国民党残余势力退往台湾。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92052" y="2991219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92052" y="3448171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05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比较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西安谈判和重庆谈判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803349"/>
              </p:ext>
            </p:extLst>
          </p:nvPr>
        </p:nvGraphicFramePr>
        <p:xfrm>
          <a:off x="692150" y="1080358"/>
          <a:ext cx="10807700" cy="556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文档" r:id="rId3" imgW="3837245" imgH="1974749" progId="Word.Document.12">
                  <p:embed/>
                </p:oleObj>
              </mc:Choice>
              <mc:Fallback>
                <p:oleObj name="文档" r:id="rId3" imgW="3837245" imgH="1974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80358"/>
                        <a:ext cx="10807700" cy="556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94479"/>
              </p:ext>
            </p:extLst>
          </p:nvPr>
        </p:nvGraphicFramePr>
        <p:xfrm>
          <a:off x="692150" y="775034"/>
          <a:ext cx="10807700" cy="556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3" imgW="3837245" imgH="1974749" progId="Word.Document.12">
                  <p:embed/>
                </p:oleObj>
              </mc:Choice>
              <mc:Fallback>
                <p:oleObj name="文档" r:id="rId3" imgW="3837245" imgH="1974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75034"/>
                        <a:ext cx="10807700" cy="556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367886"/>
              </p:ext>
            </p:extLst>
          </p:nvPr>
        </p:nvGraphicFramePr>
        <p:xfrm>
          <a:off x="692150" y="2251423"/>
          <a:ext cx="10807700" cy="2609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文档" r:id="rId3" imgW="3837004" imgH="926315" progId="Word.Document.12">
                  <p:embed/>
                </p:oleObj>
              </mc:Choice>
              <mc:Fallback>
                <p:oleObj name="文档" r:id="rId3" imgW="3837004" imgH="926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251423"/>
                        <a:ext cx="10807700" cy="2609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67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倭寇投降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世界永久和平局面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可期实现。举凡国际国内各种重要问题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亟待解决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特请先生克日惠临陪都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共同商讨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与蒋介石此电文相关的历史事件是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卢沟桥事变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重庆谈判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国共两党第二次合作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根据题干关键信息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倭寇投降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惠临陪都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蒋介石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可推断出该电文是抗日战争胜利后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蒋介石邀请毛泽东到重庆谈判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共同商讨国家大计。故选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835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一、中华民族的抗日战争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日本的侵略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九一八事变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日本关东军炸毁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柳条湖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附近南满铁路的一段路轨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反诬中国军队破坏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并以此为借口炮轰沈阳城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次日占领沈阳。这就是震惊中外的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九一八事变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。短短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个多月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多万平方千米的锦绣河山沦于敌手。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成立伪满洲国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日本扶植早已退位的清朝末代皇帝溥仪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在长春建立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伪满洲国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企图把东北从中国分裂出去。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93884" y="20456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93884" y="25129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13904" y="2045647"/>
            <a:ext cx="12031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13904" y="2523381"/>
            <a:ext cx="1203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2421" y="4965492"/>
            <a:ext cx="16125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62421" y="5453617"/>
            <a:ext cx="16125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097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东北抗战力量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东北各族民众与未撤走的东北军爱国官兵组织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抗日义勇军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抵抗日军的侵略。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靖宇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等人在东北组织游击队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开展抗日游击战争。中国人民的局部抗战开始了。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东北各抗日部队开始改编为由中国共产党领导的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东北抗日联军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与日军展开斗争。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七七事变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日军发动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七七事变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标志着中国全民族抗战的开始。在保卫北平的战斗中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赵登禹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佟麟阁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壮烈殉国。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8200" y="746784"/>
            <a:ext cx="20274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8200" y="1214127"/>
            <a:ext cx="20274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731" y="4785573"/>
            <a:ext cx="10080538" cy="202034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105" y="1339064"/>
            <a:ext cx="12613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105" y="1806407"/>
            <a:ext cx="12613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3301" y="2522705"/>
            <a:ext cx="24283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3301" y="2990048"/>
            <a:ext cx="24283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88638" y="307168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88638" y="353903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96667" y="3092471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96667" y="3559814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7950" y="3675355"/>
            <a:ext cx="12180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7950" y="4142698"/>
            <a:ext cx="12180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24980" y="3675355"/>
            <a:ext cx="9112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24980" y="4142698"/>
            <a:ext cx="9112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106" y="4262226"/>
            <a:ext cx="4300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4887" y="4729569"/>
            <a:ext cx="4300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3" grpId="0" animBg="1"/>
      <p:bldP spid="15" grpId="0" animBg="1"/>
      <p:bldP spid="18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640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南京大屠杀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日军攻陷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。国民政府迁往重庆。日军占领南京后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屠杀手无寸铁的中国居民和放下武器的士兵达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人以上。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07447" y="23391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07447" y="28064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5959" y="350292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5959" y="3970271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01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建立抗日民族统一战线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年下半年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日本策动所谓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华北自治运动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国民政府对日采取不抵抗的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妥协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中华民族面临亡国灭种的危险。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的领导下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北平学生高呼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打倒日本帝国主义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反对华北自治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停止内战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一致抗日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等口号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举行示威游行。这就是著名的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这场爱国救亡运动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揭露了日本侵略者企图吞并华北的阴谋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打击了国民政府对日妥协的政策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促进了全国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抗日救亡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运动新高潮的到来。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19958" y="1320836"/>
            <a:ext cx="24401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19958" y="1798570"/>
            <a:ext cx="24401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57665" y="191311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57665" y="238046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85029" y="3087290"/>
            <a:ext cx="20349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85029" y="3565024"/>
            <a:ext cx="20349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30461" y="3677026"/>
            <a:ext cx="16113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30461" y="4144369"/>
            <a:ext cx="1611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63200" y="3677026"/>
            <a:ext cx="16113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63200" y="4144369"/>
            <a:ext cx="1611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64847" y="542524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64847" y="590297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429" y="598635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429" y="648487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9770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西安事变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张学良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杨虎城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在西安扣押蒋介石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要求停止内战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一致抗日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这就是震惊中外的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西安事变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经过中国共产党和各方面的努力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蒋介石被迫接受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停止内战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联共抗日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等条件。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西安事变的和平解决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揭开了国共两党由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内战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的序幕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成为扭转时局的关键。从此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十年内战基本停止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抗日民族统一战线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初步形成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1497" y="1455918"/>
            <a:ext cx="12332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1497" y="1923261"/>
            <a:ext cx="12332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1697" y="1455918"/>
            <a:ext cx="12332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1697" y="1923261"/>
            <a:ext cx="12332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543" y="3222373"/>
            <a:ext cx="1641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544" y="3689716"/>
            <a:ext cx="1641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93381" y="3222373"/>
            <a:ext cx="1641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93382" y="3689716"/>
            <a:ext cx="1641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50447" y="379387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0447" y="427160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543" y="4378953"/>
            <a:ext cx="1641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544" y="4846296"/>
            <a:ext cx="1641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73450" y="4960844"/>
            <a:ext cx="1641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73451" y="5438578"/>
            <a:ext cx="1641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939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第二次国共合作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根据国共两党协议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中国工农红军主力改编为国民革命军第八路军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任总指挥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彭德怀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任副总指挥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红军长征后留在南方八省的游击队改编为国民革命军新编第四军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叶挺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任军长。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:1937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国民党中央通讯社公开发表了中共中央提交的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国共合作宣言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蒋介石发表谈话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实际上承认了中国共产党的合法地位。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以国共合作为主体的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抗日民族统一战线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正式建立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国共团结御侮、全民族抗战的局面开始形成。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71964" y="151826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71964" y="198560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4298" y="1518263"/>
            <a:ext cx="120789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4298" y="1985606"/>
            <a:ext cx="12078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93582" y="26924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3582" y="315977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4554" y="3866609"/>
            <a:ext cx="24296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4554" y="4333952"/>
            <a:ext cx="2429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03035" y="5040782"/>
            <a:ext cx="32592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03036" y="5508125"/>
            <a:ext cx="32592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5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310</TotalTime>
  <Words>2431</Words>
  <Application>Microsoft Office PowerPoint</Application>
  <PresentationFormat>宽屏</PresentationFormat>
  <Paragraphs>90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49</cp:revision>
  <dcterms:created xsi:type="dcterms:W3CDTF">2020-12-05T02:41:23Z</dcterms:created>
  <dcterms:modified xsi:type="dcterms:W3CDTF">2021-01-12T05:01:38Z</dcterms:modified>
</cp:coreProperties>
</file>