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1"/>
  </p:notesMasterIdLst>
  <p:handoutMasterIdLst>
    <p:handoutMasterId r:id="rId72"/>
  </p:handoutMasterIdLst>
  <p:sldIdLst>
    <p:sldId id="257" r:id="rId2"/>
    <p:sldId id="258" r:id="rId3"/>
    <p:sldId id="259" r:id="rId4"/>
    <p:sldId id="271" r:id="rId5"/>
    <p:sldId id="272" r:id="rId6"/>
    <p:sldId id="273" r:id="rId7"/>
    <p:sldId id="261" r:id="rId8"/>
    <p:sldId id="266" r:id="rId9"/>
    <p:sldId id="274" r:id="rId10"/>
    <p:sldId id="260" r:id="rId11"/>
    <p:sldId id="265" r:id="rId12"/>
    <p:sldId id="275" r:id="rId13"/>
    <p:sldId id="330" r:id="rId14"/>
    <p:sldId id="276" r:id="rId15"/>
    <p:sldId id="277" r:id="rId16"/>
    <p:sldId id="331" r:id="rId17"/>
    <p:sldId id="278" r:id="rId18"/>
    <p:sldId id="279" r:id="rId19"/>
    <p:sldId id="280" r:id="rId20"/>
    <p:sldId id="281" r:id="rId21"/>
    <p:sldId id="282" r:id="rId22"/>
    <p:sldId id="283" r:id="rId23"/>
    <p:sldId id="284" r:id="rId24"/>
    <p:sldId id="332" r:id="rId25"/>
    <p:sldId id="285" r:id="rId26"/>
    <p:sldId id="286" r:id="rId27"/>
    <p:sldId id="287" r:id="rId28"/>
    <p:sldId id="288" r:id="rId29"/>
    <p:sldId id="289" r:id="rId30"/>
    <p:sldId id="290" r:id="rId31"/>
    <p:sldId id="291" r:id="rId32"/>
    <p:sldId id="292" r:id="rId33"/>
    <p:sldId id="293" r:id="rId34"/>
    <p:sldId id="294" r:id="rId35"/>
    <p:sldId id="295" r:id="rId36"/>
    <p:sldId id="333" r:id="rId37"/>
    <p:sldId id="334" r:id="rId38"/>
    <p:sldId id="296" r:id="rId39"/>
    <p:sldId id="297" r:id="rId40"/>
    <p:sldId id="298" r:id="rId41"/>
    <p:sldId id="335" r:id="rId42"/>
    <p:sldId id="299" r:id="rId43"/>
    <p:sldId id="300" r:id="rId44"/>
    <p:sldId id="301" r:id="rId45"/>
    <p:sldId id="336" r:id="rId46"/>
    <p:sldId id="302" r:id="rId47"/>
    <p:sldId id="303" r:id="rId48"/>
    <p:sldId id="304" r:id="rId49"/>
    <p:sldId id="337" r:id="rId50"/>
    <p:sldId id="338" r:id="rId51"/>
    <p:sldId id="339" r:id="rId52"/>
    <p:sldId id="305" r:id="rId53"/>
    <p:sldId id="306" r:id="rId54"/>
    <p:sldId id="307" r:id="rId55"/>
    <p:sldId id="340" r:id="rId56"/>
    <p:sldId id="308" r:id="rId57"/>
    <p:sldId id="309" r:id="rId58"/>
    <p:sldId id="310" r:id="rId59"/>
    <p:sldId id="311" r:id="rId60"/>
    <p:sldId id="341" r:id="rId61"/>
    <p:sldId id="312" r:id="rId62"/>
    <p:sldId id="313" r:id="rId63"/>
    <p:sldId id="314" r:id="rId64"/>
    <p:sldId id="342" r:id="rId65"/>
    <p:sldId id="315" r:id="rId66"/>
    <p:sldId id="316" r:id="rId67"/>
    <p:sldId id="317" r:id="rId68"/>
    <p:sldId id="318" r:id="rId69"/>
    <p:sldId id="319" r:id="rId7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000000"/>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2"/>
        <p:guide pos="3907"/>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
        <p:nvSpPr>
          <p:cNvPr id="16" name="矩形 15">
            <a:hlinkClick r:id="rId2" action="ppaction://hlinksldjump"/>
          </p:cNvPr>
          <p:cNvSpPr/>
          <p:nvPr/>
        </p:nvSpPr>
        <p:spPr>
          <a:xfrm>
            <a:off x="5406230" y="218336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1929年至1933年资本主义世界</a:t>
            </a:r>
          </a:p>
          <a:p>
            <a:pPr>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经济危机</a:t>
            </a:r>
          </a:p>
        </p:txBody>
      </p:sp>
      <p:sp>
        <p:nvSpPr>
          <p:cNvPr id="17" name="矩形 16">
            <a:hlinkClick r:id="rId2" action="ppaction://hlinksldjump"/>
          </p:cNvPr>
          <p:cNvSpPr/>
          <p:nvPr/>
        </p:nvSpPr>
        <p:spPr>
          <a:xfrm>
            <a:off x="5406230" y="302835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罗斯福新政</a:t>
            </a:r>
          </a:p>
        </p:txBody>
      </p:sp>
      <p:sp>
        <p:nvSpPr>
          <p:cNvPr id="2" name="矩形 1">
            <a:hlinkClick r:id="rId2" action="ppaction://hlinksldjump"/>
          </p:cNvPr>
          <p:cNvSpPr/>
          <p:nvPr/>
        </p:nvSpPr>
        <p:spPr>
          <a:xfrm>
            <a:off x="5406230" y="385131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第二次世界大战后美国等国资本</a:t>
            </a:r>
          </a:p>
          <a:p>
            <a:r>
              <a:rPr lang="zh-CN" altLang="en-US" sz="2800" dirty="0" smtClean="0">
                <a:solidFill>
                  <a:schemeClr val="tx1">
                    <a:lumMod val="95000"/>
                    <a:lumOff val="5000"/>
                  </a:schemeClr>
                </a:solidFill>
                <a:latin typeface="微软雅黑" panose="020B0503020204020204" charset="-122"/>
                <a:ea typeface="微软雅黑" panose="020B0503020204020204" charset="-122"/>
              </a:rPr>
              <a:t>            主义的新变化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775825" cy="67802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1929年至1933年资本主义世界经济危机</a:t>
            </a:r>
          </a:p>
        </p:txBody>
      </p:sp>
      <p:sp>
        <p:nvSpPr>
          <p:cNvPr id="3" name="文本框 2"/>
          <p:cNvSpPr txBox="1"/>
          <p:nvPr/>
        </p:nvSpPr>
        <p:spPr>
          <a:xfrm>
            <a:off x="391160" y="976630"/>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一、爆发原因</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130" name="14DY-1.EPS" descr="id:2147496398;FounderCES"/>
          <p:cNvPicPr>
            <a:picLocks noChangeAspect="1"/>
          </p:cNvPicPr>
          <p:nvPr/>
        </p:nvPicPr>
        <p:blipFill>
          <a:blip r:embed="rId2"/>
          <a:stretch>
            <a:fillRect/>
          </a:stretch>
        </p:blipFill>
        <p:spPr>
          <a:xfrm>
            <a:off x="2430145" y="2073910"/>
            <a:ext cx="5290185" cy="1955800"/>
          </a:xfrm>
          <a:prstGeom prst="rect">
            <a:avLst/>
          </a:prstGeom>
        </p:spPr>
      </p:pic>
      <p:sp>
        <p:nvSpPr>
          <p:cNvPr id="2" name="文本框 1"/>
          <p:cNvSpPr txBox="1"/>
          <p:nvPr/>
        </p:nvSpPr>
        <p:spPr>
          <a:xfrm>
            <a:off x="358140" y="4250690"/>
            <a:ext cx="11255375" cy="203009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二、开始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1929年10月24日,纽约华尔街股价狂跌。</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三、表现</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       股市崩溃,银行倒闭;企业破产,市场萧条;生产锐减,失业人数激增;农产品价格猛跌,大量产品被销毁。</a:t>
            </a:r>
          </a:p>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四、特点</a:t>
            </a:r>
          </a:p>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rPr>
              <a:t>波及范围特别广;持续时间特别长;破坏性特别大。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b="1">
                <a:latin typeface="微软雅黑" panose="020B0503020204020204" charset="-122"/>
                <a:ea typeface="微软雅黑" panose="020B0503020204020204" charset="-122"/>
                <a:cs typeface="微软雅黑" panose="020B0503020204020204" charset="-122"/>
              </a:rPr>
              <a:t>　     1929年爆发于美国的经济危机迅速蔓延的原因</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1.当时美国是世界经济强国,其经济对其他资本主义国家和世界市场有着重要的影响。</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2.随着第二次工业革命的开展,资本主义世界市场逐渐形成,世界各国的经济联系日益密切,世界日益成为一个紧密联系的整体,一个国家发生经济危机便有可能波及整个资本主义世界。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五、影响</a:t>
            </a:r>
            <a:r>
              <a:rPr lang="en-US" sz="2800">
                <a:solidFill>
                  <a:srgbClr val="FF0000"/>
                </a:solidFill>
                <a:latin typeface="微软雅黑" panose="020B0503020204020204" charset="-122"/>
                <a:ea typeface="微软雅黑" panose="020B0503020204020204" charset="-122"/>
                <a:cs typeface="微软雅黑" panose="020B0503020204020204" charset="-122"/>
              </a:rPr>
              <a:t>[2018全国卷Ⅲ第34题]</a:t>
            </a:r>
            <a:endParaRPr lang="en-US" sz="280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1.严重破坏了社会生产力。主要资本主义国家相继出现经济衰退或萧条。</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2.引发了严重的政治危机。加深了资本主义各国的社会危机,示威游行和罢工斗争不断发生;德、日等国走上了法西斯道路,加紧对外扩张。</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3.使世界局势动荡不安。各主要资本主义国家加紧对国际市场的争夺,彼此之间的矛盾更加尖锐;资本主义国家加紧对殖民地和半殖民地的掠夺,加剧了世界的紧张局势。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六、胡佛政府的反危机措施</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1.措施</a:t>
            </a:r>
            <a:r>
              <a:rPr lang="en-US" sz="2800">
                <a:solidFill>
                  <a:srgbClr val="FF0000"/>
                </a:solidFill>
                <a:latin typeface="微软雅黑" panose="020B0503020204020204" charset="-122"/>
                <a:ea typeface="微软雅黑" panose="020B0503020204020204" charset="-122"/>
                <a:cs typeface="微软雅黑" panose="020B0503020204020204" charset="-122"/>
              </a:rPr>
              <a:t>[2018天津高考第8题]</a:t>
            </a:r>
            <a:endParaRPr lang="en-US" sz="280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(1)前期:大幅度提高关税,大打关税战、倾销战和货币战。</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(2)后期:成立复兴金融公司,向大银行、大企业、大农场提供贷款,签署紧急救济和工程建设法,扩大公共工程投资。</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2.结果:经济形势不断恶化,社会矛盾更加尖锐,社会动荡不已。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29387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罗斯福新政</a:t>
            </a:r>
          </a:p>
        </p:txBody>
      </p:sp>
      <p:sp>
        <p:nvSpPr>
          <p:cNvPr id="3" name="文本框 2"/>
          <p:cNvSpPr txBox="1"/>
          <p:nvPr/>
        </p:nvSpPr>
        <p:spPr>
          <a:xfrm>
            <a:off x="391160" y="976630"/>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1.1929—1933年资本主义世界经济危机严重,社会矛盾激化。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2.胡佛政府的“自由放任”政策加剧了经济危机,社会动荡不已。</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3.1933年罗斯福就任总统,放弃“自由放任”政策,推行新政。</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二、主要内容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罗斯福新政具体可以分为两个阶段。第一阶段为1933—1935年初,主要是采取应急措施,结束因经济危机引起的混乱状态;第二阶段为1935—1939年,主要是巩固和发展已取得的成就。具体内容如下: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43560" y="439420"/>
          <a:ext cx="11269345" cy="5781675"/>
        </p:xfrm>
        <a:graphic>
          <a:graphicData uri="http://schemas.openxmlformats.org/drawingml/2006/table">
            <a:tbl>
              <a:tblPr firstRow="1" bandRow="1">
                <a:tableStyleId>{5940675A-B579-460E-94D1-54222C63F5DA}</a:tableStyleId>
              </a:tblPr>
              <a:tblGrid>
                <a:gridCol w="1154430"/>
                <a:gridCol w="4712970"/>
                <a:gridCol w="5401945"/>
              </a:tblGrid>
              <a:tr h="708660">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方面</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内容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作用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14730">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金融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①恢复银行信用。②实行美元贬值。③管制证券业。</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稳定了金融秩序,恢复了人们对银行的信心。</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21460">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工业</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加强对工业的计划指导,通过《全国工业复兴法》,制定公平经营章程,对企业进行监督。</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减少盲目生产,促进了工业复兴。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21460">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农业</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①成立农业调整署。②为减耕减产的农民提供补贴,以调整农产品结构。</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解决了农产品产量不可控制的问题,促进了农业复苏。</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15365">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劳资关系</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①颁布《全国劳工关系法》。②成立全国劳工关系委员会。</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保障工人的权利,缓和了劳资矛盾。</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43560" y="1148080"/>
          <a:ext cx="11269345" cy="5464175"/>
        </p:xfrm>
        <a:graphic>
          <a:graphicData uri="http://schemas.openxmlformats.org/drawingml/2006/table">
            <a:tbl>
              <a:tblPr firstRow="1" bandRow="1">
                <a:tableStyleId>{5940675A-B579-460E-94D1-54222C63F5DA}</a:tableStyleId>
              </a:tblPr>
              <a:tblGrid>
                <a:gridCol w="1154430"/>
                <a:gridCol w="4713605"/>
                <a:gridCol w="5401310"/>
              </a:tblGrid>
              <a:tr h="2101850">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社会救济与保障</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①建立联邦紧急救济署,直接对贫困人群进行救济。②推行“以工代赈”,兴办公共工程。③颁布《社会保险法》,实行养老金和失业保险制度。</a:t>
                      </a:r>
                      <a:r>
                        <a:rPr lang="en-US" sz="2000" b="0">
                          <a:solidFill>
                            <a:srgbClr val="FF0000"/>
                          </a:solidFill>
                          <a:latin typeface="微软雅黑" panose="020B0503020204020204" charset="-122"/>
                          <a:ea typeface="微软雅黑" panose="020B0503020204020204" charset="-122"/>
                          <a:cs typeface="微软雅黑" panose="020B0503020204020204" charset="-122"/>
                        </a:rPr>
                        <a:t>[2015全国卷Ⅰ第34题]</a:t>
                      </a:r>
                      <a:endParaRPr lang="en-US" altLang="en-US" sz="2000" b="0">
                        <a:solidFill>
                          <a:srgbClr val="FF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①增加了就业,刺激了生产和消费。②保障社会弱势群体的利益,有助于社会稳定。</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40105">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政治</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积极扩充总统权力,使最高法院成为“罗斯福法院”。</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使美国政府由以国会为中心向以总统为中心转变。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22220">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外交</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①从拒绝承认苏联到与苏联建交。②从“恶邻外交”到“睦邻外交”。</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有利于增进与苏联的贸易,解决国内部分失业问题。②有利于美国更好地控制拉美地区,使其成为美国的原料产地和投资市场。③有利于美国全速发展军事工业和相关民用工业,既可支援反法西斯国家,也可缓解国内失业问题。</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nvGraphicFramePr>
        <p:xfrm>
          <a:off x="543560" y="439420"/>
          <a:ext cx="11269345" cy="708660"/>
        </p:xfrm>
        <a:graphic>
          <a:graphicData uri="http://schemas.openxmlformats.org/drawingml/2006/table">
            <a:tbl>
              <a:tblPr firstRow="1" bandRow="1">
                <a:tableStyleId>{5940675A-B579-460E-94D1-54222C63F5DA}</a:tableStyleId>
              </a:tblPr>
              <a:tblGrid>
                <a:gridCol w="1154430"/>
                <a:gridCol w="4712970"/>
                <a:gridCol w="5401945"/>
              </a:tblGrid>
              <a:tr h="708660">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方面</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内容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作用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三、特点</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1.新的理论:放弃了亚当·斯密的自由主义经济思想,转向凯恩斯的国家干预思想。</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2.新的起点:把美国的私人垄断资本主义推向国家垄断资本主义。这种模式在二战后被西方国家普遍采纳,资本主义制度由此获得新的生命力。</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3.新的模式:开创国家干预经济发展的新模式。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92455" y="1508760"/>
            <a:ext cx="10907395" cy="1567180"/>
          </a:xfrm>
          <a:ln>
            <a:noFill/>
          </a:ln>
        </p:spPr>
        <p:txBody>
          <a:bodyPr wrap="square"/>
          <a:lstStyle/>
          <a:p>
            <a:r>
              <a:rPr lang="zh-CN" altLang="en-US" sz="5330" b="1" dirty="0" smtClean="0">
                <a:sym typeface="+mn-ea"/>
              </a:rPr>
              <a:t>第十九单元  罗斯福新政和当代资本</a:t>
            </a:r>
            <a:br>
              <a:rPr lang="zh-CN" altLang="en-US" sz="5330" b="1" dirty="0" smtClean="0">
                <a:sym typeface="+mn-ea"/>
              </a:rPr>
            </a:br>
            <a:r>
              <a:rPr lang="zh-CN" altLang="en-US" sz="5330" b="1" dirty="0" smtClean="0">
                <a:sym typeface="+mn-ea"/>
              </a:rPr>
              <a:t>     主义的新变化</a:t>
            </a:r>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四、实质</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　　在维护资本主义制度的前提下,对资本主义生产关系作出的局部调整,没有改变资本主义制度的本质。</a:t>
            </a:r>
          </a:p>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五、影响</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1.直接影响:一定程度上减轻了经济危机对美国经济的破坏,促进了生产力的恢复和发展。</a:t>
            </a:r>
            <a:r>
              <a:rPr lang="en-US" sz="2800">
                <a:solidFill>
                  <a:srgbClr val="FF0000"/>
                </a:solidFill>
                <a:latin typeface="微软雅黑" panose="020B0503020204020204" charset="-122"/>
                <a:ea typeface="微软雅黑" panose="020B0503020204020204" charset="-122"/>
                <a:cs typeface="微软雅黑" panose="020B0503020204020204" charset="-122"/>
              </a:rPr>
              <a:t>[2015江苏高考第18题] </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2.间接影响:一定程度上缓和了美国的社会矛盾,遏制了美国的法西斯势力,挽救了美国的民主制度;在很多方面改变了美国人的生活;使美国的社</a:t>
            </a:r>
          </a:p>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会保障体系初步建立。</a:t>
            </a:r>
            <a:endParaRPr 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3.深远影响:开创了国家干预经济发展的新模式,国家垄断资本主义出现,并影响到二战后资本主义世界各国的经济政策。</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概念辨析</a:t>
            </a:r>
            <a:r>
              <a:rPr lang="en-US" sz="2800" b="1">
                <a:solidFill>
                  <a:srgbClr val="000000"/>
                </a:solidFill>
                <a:latin typeface="微软雅黑" panose="020B0503020204020204" charset="-122"/>
                <a:ea typeface="微软雅黑" panose="020B0503020204020204" charset="-122"/>
                <a:cs typeface="微软雅黑" panose="020B0503020204020204" charset="-122"/>
              </a:rPr>
              <a:t>　　   国家垄断资本主义VS私人垄断资本主义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国家垄断资本主义不等同于私人垄断资本主义。私人垄断资本主义形成于第二次工业革命时期,其特点是生产和资本高度集中;国家垄断资本主义产生于罗斯福新政时期,是资产阶级国家政权和私人垄断资本相结合的产物,其特点是国家对经济的干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p>
          <a:p>
            <a:pPr indent="0" algn="ctr">
              <a:lnSpc>
                <a:spcPct val="150000"/>
              </a:lnSpc>
            </a:pPr>
            <a:r>
              <a:rPr lang="en-US" sz="2800" b="1">
                <a:latin typeface="微软雅黑" panose="020B0503020204020204" charset="-122"/>
                <a:ea typeface="微软雅黑" panose="020B0503020204020204" charset="-122"/>
                <a:cs typeface="微软雅黑" panose="020B0503020204020204" charset="-122"/>
              </a:rPr>
              <a:t> 罗斯福新政对中国的影响以及中国的应对措施</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影响:为应对经济危机,罗斯福政府放弃金本位制,实行美元贬值的政策,并在全球范围内高价收购白银。这造成中国白银大量外流,使中国的银本位制岌岌可危,许多大城市相继出现白银挤兑风潮,许多银行、中小钱庄停业或倒闭。银价上涨,刺激了进口,出口明显下降。</a:t>
            </a:r>
          </a:p>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2.中国的应对:(1)为了防止白银外流,国民政府实行币制改革,对稳定金融市场、刺激生产复苏起到了一定的作用;(2)实行“国进民退”,将中国银行、交通银行等“国有化”,同时收购了一批陷入危机的知名民营企业,</a:t>
            </a:r>
            <a:endParaRPr 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加大国家干预经济的力度,这在一定程度上稳定了经济秩序,但也导致了官僚资本的膨胀;(3)国民政府制定了《倾销货物税法》,防止外国货物以倾销方式影响中国国内市场,以保护国内工商业的发展。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31938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第二次世界大战后美国等国资本主义的新变化</a:t>
            </a:r>
          </a:p>
        </p:txBody>
      </p:sp>
      <p:sp>
        <p:nvSpPr>
          <p:cNvPr id="3" name="文本框 2"/>
          <p:cNvSpPr txBox="1"/>
          <p:nvPr/>
        </p:nvSpPr>
        <p:spPr>
          <a:xfrm>
            <a:off x="391160" y="976630"/>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一、国家的宏观调控</a:t>
            </a:r>
            <a:r>
              <a:rPr lang="en-US" sz="2800">
                <a:solidFill>
                  <a:srgbClr val="FF0000"/>
                </a:solidFill>
                <a:latin typeface="微软雅黑" panose="020B0503020204020204" charset="-122"/>
                <a:ea typeface="微软雅黑" panose="020B0503020204020204" charset="-122"/>
                <a:cs typeface="微软雅黑" panose="020B0503020204020204" charset="-122"/>
              </a:rPr>
              <a:t>[新教材知识]</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FF0000"/>
                </a:solidFill>
                <a:latin typeface="微软雅黑" panose="020B0503020204020204" charset="-122"/>
                <a:ea typeface="微软雅黑" panose="020B0503020204020204" charset="-122"/>
                <a:cs typeface="微软雅黑" panose="020B0503020204020204" charset="-122"/>
              </a:rPr>
              <a:t>[2019全国卷Ⅲ第35题]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(1)1929—1933年的经济危机充分暴露了自由放任的资本主义的弊病。</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(2)第二次世界大战的教训,以及社会主义对资本主义的冲击与影响,迫使资本主义国家把稳定政治、经济和社会视为头等大事。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2.主要措施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(1)加大政府在公共事业领域的开支,增加就业机会,刺激消费需求。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(2)制定经济发展计划,促进经济协调发展。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(3)利用信贷、利率、税收等经济杠杆实施宏观调控。</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(4)20世纪70年代,主要资本主义国家出现“滞胀”现象,各国再次实行调整,适当减少政府对经济的干预。</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(5)通过建立国际货币基金组织、世界银行、关税与贸易总协定等国际经济组织,加强在金融、投资和贸易等领域的国际协调,通过大国相对平等的协商,采取市场干预行动,协调利益,维护经济秩序。</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3.实质:以市场经济为基础,谋求资本主义的生存发展。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p>
          <a:p>
            <a:pPr indent="0" algn="ctr">
              <a:lnSpc>
                <a:spcPct val="150000"/>
              </a:lnSpc>
            </a:pPr>
            <a:r>
              <a:rPr lang="en-US" sz="2800" b="1">
                <a:latin typeface="微软雅黑" panose="020B0503020204020204" charset="-122"/>
                <a:ea typeface="微软雅黑" panose="020B0503020204020204" charset="-122"/>
                <a:cs typeface="微软雅黑" panose="020B0503020204020204" charset="-122"/>
              </a:rPr>
              <a:t>第二次世界大战后发达资本主义国家经济政策的调整</a:t>
            </a:r>
          </a:p>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1.第一次经济政策调整</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(1)时间:二战后初期至20世纪70年代。</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(2)背景:二战后发达资本主义国家纷纷效仿罗斯福新政实施国家对经济的全面干预。</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(3)主要措施:加大国有化程度;扩大就业;普遍建立福利制度等。</a:t>
            </a:r>
          </a:p>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2.第二次经济政策调整</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(1)时间:20世纪70年代至80年代初。</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(2)背景:20世纪70年代,西方主要资本主义国家出现经济“滞胀”现象,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英、美等国大刀阔斧地对经济政策进行了调整。</a:t>
            </a:r>
            <a:endParaRPr lang="en-US" sz="280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主要措施:紧缩货币,削减国家的直接社会福利支出,推行社会福利计划多元化、私人化和市场化;实行国有企业私有化,推行以股权分散化为特征的“人民资本主义”;实行有利于富人和企业的税制改革,刺激投资等。</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3.第三次经济政策调整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(1)时间:20世纪90年代初。</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(2)背景:西方资本主义国家经过20世纪七八十年代的反通货膨胀政策,普遍陷入“双高”状态,即政府公共财政赤字和债务居高不下。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(3)主要措施:遵循“宏观调控,微观自主”的原则,一方面削减财政赤字,</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减少政府开支,另一方面调整税收,降低利率,以此来刺激消费与投资。其</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宗旨是既反对完全的自由放任,又反对过度的国家干预。</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4.第四次经济政策调整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(1)时间:21世纪初。</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(2)背景:2008年美国爆发的次贷危机通过信贷市场与资本市场向全球传导,最终演变为全球性金融危机。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主要措施:高频率大幅度降低利率,向金融机构注资,给商业银行提供担保,帮助中小企业融资,刺激信贷消费,加强国际金融合作;加大政府投资支出,大规模减免税费,实施积极的就业促进政策,进行消费补助,加强资金使用监管;救助传统制造业,培育清洁能源等新兴产业,千方百计保护国内市场;等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二、第三次科技革命</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1.条件</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(1)20世纪科学理论的重大突破,如相对论的提出和量子力学的发展,将人们对客观世界的认识引向了微观领域。</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(2)系统论、信息论、控制论的问世,为技术革命提供了理论支持。</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(3)两次世界大战也促进了科技发展。</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2.主要内容:原子能的开发利用、电子计算机的发明和互联网的建立、空间技术和海洋技术的迅速发展、各种新材料的出现、生物工程技术的突破等。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1929年至1933年资本主义世界经济危机</a:t>
            </a:r>
          </a:p>
        </p:txBody>
      </p:sp>
      <p:sp>
        <p:nvSpPr>
          <p:cNvPr id="17" name="矩形 16">
            <a:hlinkClick r:id="rId2" action="ppaction://hlinksldjump"/>
          </p:cNvPr>
          <p:cNvSpPr/>
          <p:nvPr/>
        </p:nvSpPr>
        <p:spPr>
          <a:xfrm>
            <a:off x="689450" y="264862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罗斯福新政</a:t>
            </a:r>
          </a:p>
        </p:txBody>
      </p:sp>
      <p:sp>
        <p:nvSpPr>
          <p:cNvPr id="2" name="矩形 1">
            <a:hlinkClick r:id="rId2" action="ppaction://hlinksldjump"/>
          </p:cNvPr>
          <p:cNvSpPr/>
          <p:nvPr/>
        </p:nvSpPr>
        <p:spPr>
          <a:xfrm>
            <a:off x="689450" y="329060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第二次世界大战后美国等国资本主义的新变化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知识延伸</a:t>
            </a:r>
          </a:p>
          <a:p>
            <a:pPr indent="0" algn="ctr">
              <a:lnSpc>
                <a:spcPct val="150000"/>
              </a:lnSpc>
            </a:pPr>
            <a:r>
              <a:rPr lang="en-US" sz="2800" b="1">
                <a:latin typeface="微软雅黑" panose="020B0503020204020204" charset="-122"/>
                <a:ea typeface="微软雅黑" panose="020B0503020204020204" charset="-122"/>
                <a:cs typeface="微软雅黑" panose="020B0503020204020204" charset="-122"/>
              </a:rPr>
              <a:t>“新经济”</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　　新经济出现在20世纪90年代的美国,是第三次科技革命成果的及时运用。它是建立在信息技术革命和制度创新基础上的经济持续增长与低通货膨胀率、低失业率、低财政赤字、低能耗并存,经济周期的阶段性特征明显淡化的一种新的经济现象。它的主要动力是信息技术革命和经济全球化浪潮。</a:t>
            </a:r>
          </a:p>
          <a:p>
            <a:pPr indent="0" algn="ctr">
              <a:lnSpc>
                <a:spcPct val="150000"/>
              </a:lnSpc>
            </a:pPr>
            <a:r>
              <a:rPr lang="en-US" sz="2800" b="1">
                <a:latin typeface="微软雅黑" panose="020B0503020204020204" charset="-122"/>
                <a:ea typeface="微软雅黑" panose="020B0503020204020204" charset="-122"/>
                <a:cs typeface="微软雅黑" panose="020B0503020204020204" charset="-122"/>
              </a:rPr>
              <a:t>第三产业</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　　二战后,美国等主要经济发达国家的第三产业迅速发展。第三产业的繁荣是第一、第二产业劳动生产率提高的结果,又反过来以其新技术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改造传统的工业和农业,从而促进了经济竞争力的提高。它拓展了经济活动领域,增加了就业;扩大了市场,改善了资源配置;在一定程度上缓和了经济的周期性波动,使经济发展发生了质的变化。</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[2016海南高考第23题]</a:t>
            </a:r>
          </a:p>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3.意义:使社会发展进入信息时代,劳动方式日益自动化和智能化,极大地提升了社会生产力。</a:t>
            </a:r>
          </a:p>
          <a:p>
            <a:pPr indent="0">
              <a:lnSpc>
                <a:spcPct val="150000"/>
              </a:lnSpc>
            </a:pPr>
            <a:r>
              <a:rPr lang="en-US" sz="2800" b="1">
                <a:latin typeface="微软雅黑" panose="020B0503020204020204" charset="-122"/>
                <a:ea typeface="微软雅黑" panose="020B0503020204020204" charset="-122"/>
                <a:cs typeface="微软雅黑" panose="020B0503020204020204" charset="-122"/>
                <a:sym typeface="+mn-ea"/>
              </a:rPr>
              <a:t>三、阶级关系的新变化</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[新教材知识]</a:t>
            </a:r>
          </a:p>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1.原因:生产力水平的提高、第三产业的崛起、高等教育大众化的推动。</a:t>
            </a:r>
          </a:p>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2.表现</a:t>
            </a:r>
          </a:p>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(1)工人阶级的内部结构发生了较大变化,“白领工人”阶层出现。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(2)“中间阶层”人数增加。他们一般不拥有生产资料,但有较高的收入,有可观的生活资产。</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知识延伸</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“人民资本主义”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随着生产力的发展和企业规模的扩大,股份公司不断增加,成为发达国家经济的主体。股票不再只为少数资本家拥有,企业普通职工也拥有股票,资本家已无法拥有企业全部的所有权,这种情况在发达国家被称为“人民资本主义”。股票分散化起到了缓和社会矛盾和大量吸收资金的作用,反映了资本社会化的趋势,但企业的生产决定权仍然掌握在少数大股东手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gn="ctr">
              <a:lnSpc>
                <a:spcPct val="150000"/>
              </a:lnSpc>
            </a:pPr>
            <a:r>
              <a:rPr lang="en-US" sz="2800" b="1">
                <a:latin typeface="微软雅黑" panose="020B0503020204020204" charset="-122"/>
                <a:ea typeface="微软雅黑" panose="020B0503020204020204" charset="-122"/>
                <a:cs typeface="微软雅黑" panose="020B0503020204020204" charset="-122"/>
              </a:rPr>
              <a:t>“经营者革命”</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1.出现原因:企业生产科技含量的增加和生产过程的日益复杂,要求企业经营者具备很高的管理才能和专业技术知识,“经营者革命”应运而生。</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2.含义:企业所有者退出了经营第一线,对企业的控制力下降,由专门的管理人员和科技人员从事经营。</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3.影响:“经营者革命”提高了企业的经营管理水平,经营管理人员不断增加,成为“中间阶层”的重要组成部分。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3.实质:是资本主义生产力发展在生产关系上的反映。</a:t>
            </a:r>
          </a:p>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四、“福利国家”与社会运动</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1.“福利国家”</a:t>
            </a:r>
            <a:r>
              <a:rPr lang="en-US" sz="2800">
                <a:solidFill>
                  <a:srgbClr val="FF0000"/>
                </a:solidFill>
                <a:latin typeface="微软雅黑" panose="020B0503020204020204" charset="-122"/>
                <a:ea typeface="微软雅黑" panose="020B0503020204020204" charset="-122"/>
                <a:cs typeface="微软雅黑" panose="020B0503020204020204" charset="-122"/>
              </a:rPr>
              <a:t>[2016全国卷Ⅲ第40题第(2)问]</a:t>
            </a:r>
          </a:p>
        </p:txBody>
      </p:sp>
      <p:pic>
        <p:nvPicPr>
          <p:cNvPr id="208" name="14DY-2.EPS" descr="id:2147496960;FounderCES"/>
          <p:cNvPicPr>
            <a:picLocks noChangeAspect="1"/>
          </p:cNvPicPr>
          <p:nvPr/>
        </p:nvPicPr>
        <p:blipFill>
          <a:blip r:embed="rId2"/>
          <a:stretch>
            <a:fillRect/>
          </a:stretch>
        </p:blipFill>
        <p:spPr>
          <a:xfrm>
            <a:off x="2821940" y="2247900"/>
            <a:ext cx="5319395" cy="34448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2.社会运动 </a:t>
            </a:r>
            <a:r>
              <a:rPr lang="en-US" sz="2800">
                <a:solidFill>
                  <a:srgbClr val="FF0000"/>
                </a:solidFill>
                <a:latin typeface="微软雅黑" panose="020B0503020204020204" charset="-122"/>
                <a:ea typeface="微软雅黑" panose="020B0503020204020204" charset="-122"/>
                <a:cs typeface="微软雅黑" panose="020B0503020204020204" charset="-122"/>
              </a:rPr>
              <a:t>[新教材知识]</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(1)原因:通过加强国家干预的办法没能触动造成社会不平等和贫困的资本主义生产资料所有制。</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(2)表现:美国黑人民权运动、妇女运动、学生运动、反越战运动等。</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a:latin typeface="微软雅黑" panose="020B0503020204020204" charset="-122"/>
                <a:ea typeface="微软雅黑" panose="020B0503020204020204" charset="-122"/>
                <a:cs typeface="微软雅黑" panose="020B0503020204020204" charset="-122"/>
              </a:rPr>
              <a:t>　资本主义国家对妇女的歧视长期存在。第二次世界大战后,随着越来越多的妇女参加工作,妇女运动兴起,其目的是争取妇女在政治、经济和社会等方面拥有和男子同样的平等的权利。在妇女运动的推动下,大多数国家的妇女获得了选举权和被选举权,一些国家建立了维护妇女权益的机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541485" y="285372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1929—1933年资本主义世界经</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济危机</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罗斯福新政</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3   第二次世界大战后美国等国资本</a:t>
            </a:r>
          </a:p>
          <a:p>
            <a:pPr>
              <a:lnSpc>
                <a:spcPct val="15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主义的新变化</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11923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1929—1933年资本主义世界经济危机</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本知识点在高考中考查较少,高考一般考查经济危机爆发的原因、影响,主要资本主义国家应对危机的措施及其影响等。题型多为选择题,难度中等偏上,突出对考生学科能力的考查。</a:t>
            </a:r>
          </a:p>
        </p:txBody>
      </p:sp>
      <p:graphicFrame>
        <p:nvGraphicFramePr>
          <p:cNvPr id="5" name="表格 4"/>
          <p:cNvGraphicFramePr/>
          <p:nvPr>
            <p:custDataLst>
              <p:tags r:id="rId1"/>
            </p:custDataLst>
          </p:nvPr>
        </p:nvGraphicFramePr>
        <p:xfrm>
          <a:off x="915035" y="3380105"/>
          <a:ext cx="10361930" cy="1901190"/>
        </p:xfrm>
        <a:graphic>
          <a:graphicData uri="http://schemas.openxmlformats.org/drawingml/2006/table">
            <a:tbl>
              <a:tblPr firstRow="1" bandRow="1">
                <a:tableStyleId>{5940675A-B579-460E-94D1-54222C63F5DA}</a:tableStyleId>
              </a:tblPr>
              <a:tblGrid>
                <a:gridCol w="4321175"/>
                <a:gridCol w="6040755"/>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605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1.经济危机的具体表现和消极影响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2.资本主义各国未能解决经济危机的原因</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经济危机的影响和教训</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sz="2800" b="1">
                <a:latin typeface="微软雅黑" panose="020B0503020204020204" charset="-122"/>
                <a:ea typeface="微软雅黑" panose="020B0503020204020204" charset="-122"/>
                <a:cs typeface="微软雅黑" panose="020B0503020204020204" charset="-122"/>
              </a:rPr>
              <a:t>1</a:t>
            </a:r>
            <a:r>
              <a:rPr lang="en-US" sz="2800">
                <a:latin typeface="微软雅黑" panose="020B0503020204020204" charset="-122"/>
                <a:ea typeface="微软雅黑" panose="020B0503020204020204" charset="-122"/>
                <a:cs typeface="微软雅黑" panose="020B0503020204020204" charset="-122"/>
              </a:rPr>
              <a:t>  [2018全国卷Ⅲ,34,4分]</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         </a:t>
            </a:r>
            <a:r>
              <a:rPr lang="en-US" sz="2800" b="1">
                <a:latin typeface="微软雅黑" panose="020B0503020204020204" charset="-122"/>
                <a:ea typeface="微软雅黑" panose="020B0503020204020204" charset="-122"/>
                <a:cs typeface="微软雅黑" panose="020B0503020204020204" charset="-122"/>
              </a:rPr>
              <a:t>1929—1931年美国部分行业工人周工资变化表</a:t>
            </a:r>
            <a:r>
              <a:rPr lang="en-US" sz="2800">
                <a:latin typeface="微软雅黑" panose="020B0503020204020204" charset="-122"/>
                <a:ea typeface="微软雅黑" panose="020B0503020204020204" charset="-122"/>
                <a:cs typeface="微软雅黑" panose="020B0503020204020204" charset="-122"/>
              </a:rPr>
              <a:t>(单位:%)</a:t>
            </a:r>
          </a:p>
        </p:txBody>
      </p:sp>
      <p:graphicFrame>
        <p:nvGraphicFramePr>
          <p:cNvPr id="2" name="表格 1"/>
          <p:cNvGraphicFramePr/>
          <p:nvPr>
            <p:custDataLst>
              <p:tags r:id="rId1"/>
            </p:custDataLst>
          </p:nvPr>
        </p:nvGraphicFramePr>
        <p:xfrm>
          <a:off x="3288030" y="1948180"/>
          <a:ext cx="6170295" cy="2160905"/>
        </p:xfrm>
        <a:graphic>
          <a:graphicData uri="http://schemas.openxmlformats.org/drawingml/2006/table">
            <a:tbl>
              <a:tblPr firstRow="1" bandRow="1">
                <a:tableStyleId>{5940675A-B579-460E-94D1-54222C63F5DA}</a:tableStyleId>
              </a:tblPr>
              <a:tblGrid>
                <a:gridCol w="1423035"/>
                <a:gridCol w="2371090"/>
                <a:gridCol w="2376170"/>
              </a:tblGrid>
              <a:tr h="72009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1929—1930年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1930—1931年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烟煤业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-12.3</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-19.1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092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金属矿业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-6.6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-18.3</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制造业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-7.2</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-11.3</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572770" y="4217670"/>
            <a:ext cx="11255375" cy="2030095"/>
          </a:xfrm>
          <a:prstGeom prst="rect">
            <a:avLst/>
          </a:prstGeom>
          <a:noFill/>
          <a:ln w="9525">
            <a:noFill/>
          </a:ln>
        </p:spPr>
        <p:txBody>
          <a:bodyPr wrap="square">
            <a:spAutoFit/>
          </a:bodyPr>
          <a:lstStyle/>
          <a:p>
            <a:pPr indent="0">
              <a:lnSpc>
                <a:spcPct val="150000"/>
              </a:lnSpc>
            </a:pPr>
            <a:r>
              <a:rPr sz="2800">
                <a:latin typeface="微软雅黑" panose="020B0503020204020204" charset="-122"/>
                <a:ea typeface="微软雅黑" panose="020B0503020204020204" charset="-122"/>
                <a:cs typeface="微软雅黑" panose="020B0503020204020204" charset="-122"/>
              </a:rPr>
              <a:t>　　据上表可知,当时美国</a:t>
            </a:r>
          </a:p>
          <a:p>
            <a:pPr indent="0">
              <a:lnSpc>
                <a:spcPct val="150000"/>
              </a:lnSpc>
            </a:pPr>
            <a:r>
              <a:rPr sz="2800">
                <a:latin typeface="微软雅黑" panose="020B0503020204020204" charset="-122"/>
                <a:ea typeface="微软雅黑" panose="020B0503020204020204" charset="-122"/>
                <a:cs typeface="微软雅黑" panose="020B0503020204020204" charset="-122"/>
              </a:rPr>
              <a:t>A.最低工资标准失效                 B.产业结构迅速调整</a:t>
            </a:r>
          </a:p>
          <a:p>
            <a:pPr indent="0">
              <a:lnSpc>
                <a:spcPct val="150000"/>
              </a:lnSpc>
            </a:pPr>
            <a:r>
              <a:rPr sz="2800">
                <a:latin typeface="微软雅黑" panose="020B0503020204020204" charset="-122"/>
                <a:ea typeface="微软雅黑" panose="020B0503020204020204" charset="-122"/>
                <a:cs typeface="微软雅黑" panose="020B0503020204020204" charset="-122"/>
              </a:rPr>
              <a:t>C.经济危机不断加深	                 D.政府财政支出锐减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从1929—1931年美国部分行业工人周工资下跌幅度扩大切入,考查经济危机的加深。根据表格中的数据可知,1929—1931年,美国烟煤业、金属矿业及制造业的工人周工资不断下降,说明当时美国经济状况持续恶化,经济危机不断加深,故C项正确;表格中没有涉及美国最低工资标准的信息,故A项错误;表格中也没有涉及美国产业结构调整的情况,故B项错误;表格内容与美国政府财政支出无关,故D项错误。</a:t>
            </a:r>
          </a:p>
        </p:txBody>
      </p:sp>
      <p:sp>
        <p:nvSpPr>
          <p:cNvPr id="2" name="文本框 1"/>
          <p:cNvSpPr txBox="1"/>
          <p:nvPr/>
        </p:nvSpPr>
        <p:spPr>
          <a:xfrm>
            <a:off x="468630" y="415734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78020" y="270787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1929—1933年资本主义世界经济危机</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罗斯福新政</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第二次世界大战后美国等国资本主义的新变化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en-US" sz="2800">
                <a:latin typeface="微软雅黑" panose="020B0503020204020204" charset="-122"/>
                <a:ea typeface="微软雅黑" panose="020B0503020204020204" charset="-122"/>
                <a:cs typeface="微软雅黑" panose="020B0503020204020204" charset="-122"/>
              </a:rPr>
              <a:t>　危机往往从经济大幅跳水开始,由泡沫破裂走向失业率攀升,由经济困境加重转向社会矛盾激化,由经济社会领域转向政治领域乃至军事领域。危机的自我拓展只有走完全过程才能达到新的平衡点,大危机一旦发生就注定是一个较长的过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38150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罗斯福新政</a:t>
            </a:r>
          </a:p>
        </p:txBody>
      </p:sp>
      <p:sp>
        <p:nvSpPr>
          <p:cNvPr id="2" name="文本框 1"/>
          <p:cNvSpPr txBox="1"/>
          <p:nvPr/>
        </p:nvSpPr>
        <p:spPr>
          <a:xfrm>
            <a:off x="431165" y="1026795"/>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罗斯福新政是高考的常规考点,主要考查罗斯福新政的具体内容、特点和对二战后西方资本主义国家的影响。题型以选择题为主,非选择题也有涉及,一般突出考查历史解释和史料实证等学科核心素养。</a:t>
            </a:r>
          </a:p>
          <a:p>
            <a:pPr indent="0">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1"/>
            </p:custDataLst>
          </p:nvPr>
        </p:nvGraphicFramePr>
        <p:xfrm>
          <a:off x="915035" y="3380105"/>
          <a:ext cx="10361930" cy="2413000"/>
        </p:xfrm>
        <a:graphic>
          <a:graphicData uri="http://schemas.openxmlformats.org/drawingml/2006/table">
            <a:tbl>
              <a:tblPr firstRow="1" bandRow="1">
                <a:tableStyleId>{5940675A-B579-460E-94D1-54222C63F5DA}</a:tableStyleId>
              </a:tblPr>
              <a:tblGrid>
                <a:gridCol w="4321175"/>
                <a:gridCol w="6040755"/>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605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罗斯福新政的特点</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罗斯福新政的措施及其目的</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sz="2800" b="1">
                <a:latin typeface="微软雅黑" panose="020B0503020204020204" charset="-122"/>
                <a:ea typeface="微软雅黑" panose="020B0503020204020204" charset="-122"/>
                <a:cs typeface="微软雅黑" panose="020B0503020204020204" charset="-122"/>
              </a:rPr>
              <a:t>2</a:t>
            </a:r>
            <a:r>
              <a:rPr lang="en-US" sz="2800">
                <a:latin typeface="微软雅黑" panose="020B0503020204020204" charset="-122"/>
                <a:ea typeface="微软雅黑" panose="020B0503020204020204" charset="-122"/>
                <a:cs typeface="微软雅黑" panose="020B0503020204020204" charset="-122"/>
              </a:rPr>
              <a:t>  [2020天津高考,12,3分]美国总统胡佛为应对经济危机,继续增加联邦政府对公共工程建设的投入,鼓励各地扩大在修建水坝、桥梁及清除贫民窟等方面的贷款;允许各州银行实行“银行休假”。上述做法与罗斯福“新政”措施的差异主要在于</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A.推行的行政力度不同　　　                 B.追求的根本目标不同</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C.遵循的法律程序不同　　　　　　　 	D.关注的社会问题不同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本题以胡佛与罗斯福应对危机措施的差异入手,考查罗斯福新政的特点。从材料来看,胡佛应对经济危机时,也采取了一些干预经济的措施,但材料中的“鼓励”“允许”等词语可以说明胡佛对经济的干预是有限的,而罗斯福政府则是对经济进行全面干预,所以主要差异在于推行的行政力度不同,故A项正确。二者采取的措施都是为了应对经济危机,维护资本主义制度,故B项排除;二者采取措施所遵循的法律程序没有区别,故C项排除;二者都关注金融、就业等社会问题,并非不同,故D项排除。</a:t>
            </a:r>
          </a:p>
        </p:txBody>
      </p:sp>
      <p:sp>
        <p:nvSpPr>
          <p:cNvPr id="2" name="文本框 1"/>
          <p:cNvSpPr txBox="1"/>
          <p:nvPr/>
        </p:nvSpPr>
        <p:spPr>
          <a:xfrm>
            <a:off x="468630" y="4845050"/>
            <a:ext cx="11255375" cy="73723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en-US" sz="2800">
                <a:latin typeface="微软雅黑" panose="020B0503020204020204" charset="-122"/>
                <a:ea typeface="微软雅黑" panose="020B0503020204020204" charset="-122"/>
                <a:cs typeface="微软雅黑" panose="020B0503020204020204" charset="-122"/>
              </a:rPr>
              <a:t>　面对经济危机,不同的应对措施起到不同作用。胡佛和罗斯福应对危机的主要不同之处在于:前者不主张政府过多干预,后者主动进行干预和调控。胡佛主张自由放任,以市场调整市场;罗斯福则以国家力量保障经济的稳定与发展,其结果显而易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915650" cy="786558"/>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第二次世界大战后美国等国资本主义的新变化</a:t>
            </a:r>
          </a:p>
        </p:txBody>
      </p:sp>
      <p:sp>
        <p:nvSpPr>
          <p:cNvPr id="2" name="文本框 1"/>
          <p:cNvSpPr txBox="1"/>
          <p:nvPr/>
        </p:nvSpPr>
        <p:spPr>
          <a:xfrm>
            <a:off x="431165" y="1026795"/>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对该知识点的考查集中在二战后资本主义国家经济政策的调整和经济结构的变化、“福利国家”制度的发展等方面。备考时要注意把握二战后不同时段资本主义国家经济发展面临的问题以及应对措施,注意结合新材料,灵活运用所学知识。</a:t>
            </a:r>
          </a:p>
        </p:txBody>
      </p:sp>
      <p:graphicFrame>
        <p:nvGraphicFramePr>
          <p:cNvPr id="5" name="表格 4"/>
          <p:cNvGraphicFramePr/>
          <p:nvPr>
            <p:custDataLst>
              <p:tags r:id="rId1"/>
            </p:custDataLst>
          </p:nvPr>
        </p:nvGraphicFramePr>
        <p:xfrm>
          <a:off x="553085" y="3823970"/>
          <a:ext cx="10361930" cy="1901190"/>
        </p:xfrm>
        <a:graphic>
          <a:graphicData uri="http://schemas.openxmlformats.org/drawingml/2006/table">
            <a:tbl>
              <a:tblPr firstRow="1" bandRow="1">
                <a:tableStyleId>{5940675A-B579-460E-94D1-54222C63F5DA}</a:tableStyleId>
              </a:tblPr>
              <a:tblGrid>
                <a:gridCol w="4321175"/>
                <a:gridCol w="6040755"/>
              </a:tblGrid>
              <a:tr h="365760">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已考视角</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预测视角</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6050">
                <a:tc>
                  <a:txBody>
                    <a:bodyPr/>
                    <a:lstStyle/>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1.国家垄断资本主义的积极作用与弊端</a:t>
                      </a:r>
                    </a:p>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2.20世纪70年代后资本主义国家减少对经济的干预</a:t>
                      </a:r>
                    </a:p>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3.20世纪90年代以来资本主义国家产业结构的变化</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1.二战后资本主义国家经济政策调整的表现及影响</a:t>
                      </a:r>
                    </a:p>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2.“福利国家”制度的调整</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sz="2800" b="1">
                <a:latin typeface="微软雅黑" panose="020B0503020204020204" charset="-122"/>
                <a:ea typeface="微软雅黑" panose="020B0503020204020204" charset="-122"/>
                <a:cs typeface="微软雅黑" panose="020B0503020204020204" charset="-122"/>
              </a:rPr>
              <a:t>3</a:t>
            </a:r>
            <a:r>
              <a:rPr lang="en-US" sz="2800">
                <a:latin typeface="微软雅黑" panose="020B0503020204020204" charset="-122"/>
                <a:ea typeface="微软雅黑" panose="020B0503020204020204" charset="-122"/>
                <a:cs typeface="微软雅黑" panose="020B0503020204020204" charset="-122"/>
              </a:rPr>
              <a:t>  [2019全国卷Ⅲ,35,4分]20世纪70年代中后期,法国国内生产总值年平均增长率由2.6%下降到1.3%,物价上涨了1倍。1981年,密特朗就任总统后,推行包括国有化在内的一系列措施,其结果</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A.加剧了经济恶化	</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B.实现了物价下降</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C.推动了通货紧缩	</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D.放弃了经济自由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本题从20世纪七八十年代法国经济的发展切入,考查二战后资本主义国家的新变化。“20世纪70年代中后期,法国国内生产总值年平均增长率由2.6%下降到1.3%,物价上涨了1倍”表明当时法国经济陷入“滞胀”,这种现象是二战后国家干预经济的结果之一,密特朗“推行包括国有化在内的一系列措施”是国家干预经济的继续,因此只会加剧经济恶化,不会取得成果,故选A项;密特朗政府的措施只会进一步加剧“滞胀”现象,不会实现物价下降、推动通货紧缩,B、C两项错误;密特朗政府加强对经济的干预不等于放弃了经济自由,D项错误。</a:t>
            </a:r>
          </a:p>
        </p:txBody>
      </p:sp>
      <p:sp>
        <p:nvSpPr>
          <p:cNvPr id="2" name="文本框 1"/>
          <p:cNvSpPr txBox="1"/>
          <p:nvPr/>
        </p:nvSpPr>
        <p:spPr>
          <a:xfrm>
            <a:off x="468630" y="5334000"/>
            <a:ext cx="11255375" cy="737235"/>
          </a:xfrm>
          <a:prstGeom prst="rect">
            <a:avLst/>
          </a:prstGeom>
          <a:noFill/>
          <a:ln w="9525">
            <a:noFill/>
          </a:ln>
        </p:spPr>
        <p:txBody>
          <a:bodyPr wrap="square">
            <a:spAutoFit/>
          </a:bodyPr>
          <a:lstStyle/>
          <a:p>
            <a:pPr indent="0">
              <a:lnSpc>
                <a:spcPct val="150000"/>
              </a:lnSpc>
            </a:pPr>
            <a:r>
              <a:rPr lang="zh-CN" sz="2800" b="1">
                <a:latin typeface="微软雅黑" panose="020B0503020204020204" charset="-122"/>
                <a:ea typeface="微软雅黑" panose="020B0503020204020204" charset="-122"/>
                <a:cs typeface="微软雅黑" panose="020B0503020204020204" charset="-122"/>
              </a:rPr>
              <a:t>答案 </a:t>
            </a:r>
            <a:r>
              <a:rPr lang="en-US" sz="2800">
                <a:latin typeface="微软雅黑" panose="020B0503020204020204" charset="-122"/>
                <a:ea typeface="微软雅黑" panose="020B0503020204020204" charset="-122"/>
                <a:cs typeface="微软雅黑" panose="020B0503020204020204" charset="-122"/>
              </a:rPr>
              <a:t> 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en-US" sz="2800">
                <a:latin typeface="微软雅黑" panose="020B0503020204020204" charset="-122"/>
                <a:ea typeface="微软雅黑" panose="020B0503020204020204" charset="-122"/>
                <a:cs typeface="微软雅黑" panose="020B0503020204020204" charset="-122"/>
              </a:rPr>
              <a:t>　第二次世界大战后,资本主义国家纷纷加强了国家对经济的干预力度,致力于建设“福利国家”,这直接导致了行政机构臃肿、财政支出庞大。20世纪70年代,欧美主要资本主义国家出现“滞胀”现象,各国政府纷纷进行改革,缩减政府雇员以减少财政支出,调整中央政府和地方政府的职责权限,适当减少政府对经济的干预,改革社会保障制度,以实现“小政府,大社会”的改革目标。而密特朗政府却强调加强国家对经济的干预,扩大国有化,大搞社会福利,导致物价上涨,经济未见好转,甚至比之前更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180965" y="2449830"/>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运用时空观念、唯物史观、历史解释</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解读资本主义国家经济理论和政策的</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演变</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运用唯物史观、历史解释解读西方</a:t>
            </a:r>
          </a:p>
          <a:p>
            <a:pPr algn="l">
              <a:lnSpc>
                <a:spcPct val="15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rPr>
              <a:t>        “福利国家”制度及其对中国的启示</a:t>
            </a:r>
          </a:p>
        </p:txBody>
      </p:sp>
      <p:sp>
        <p:nvSpPr>
          <p:cNvPr id="8" name="文本框 7"/>
          <p:cNvSpPr txBox="1"/>
          <p:nvPr/>
        </p:nvSpPr>
        <p:spPr>
          <a:xfrm>
            <a:off x="7003415" y="676910"/>
            <a:ext cx="2828290" cy="565150"/>
          </a:xfrm>
          <a:prstGeom prst="rect">
            <a:avLst/>
          </a:prstGeom>
          <a:noFill/>
        </p:spPr>
        <p:txBody>
          <a:bodyPr wrap="non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矩形 1">
            <a:hlinkClick r:id="rId2" action="ppaction://hlinksldjump"/>
          </p:cNvPr>
          <p:cNvSpPr/>
          <p:nvPr/>
        </p:nvSpPr>
        <p:spPr>
          <a:xfrm>
            <a:off x="5083810" y="445960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59275" y="3432175"/>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运用时空观念、唯物史观、历史解释解读资本主义国家经济</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理论和政策的演变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运用唯物史观、历史解释解读西方“福</a:t>
            </a:r>
            <a:r>
              <a:rPr lang="zh-CN" altLang="en-US" sz="2800" dirty="0" smtClean="0">
                <a:solidFill>
                  <a:schemeClr val="tx1">
                    <a:lumMod val="95000"/>
                    <a:lumOff val="5000"/>
                  </a:schemeClr>
                </a:solidFill>
                <a:latin typeface="微软雅黑" panose="020B0503020204020204" charset="-122"/>
                <a:ea typeface="微软雅黑" panose="020B0503020204020204" charset="-122"/>
              </a:rPr>
              <a:t>利国家”制度及其对</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中国的启示        </a:t>
            </a:r>
          </a:p>
        </p:txBody>
      </p:sp>
      <p:sp>
        <p:nvSpPr>
          <p:cNvPr id="5" name="矩形 4">
            <a:hlinkClick r:id="" action="ppaction://noaction"/>
          </p:cNvPr>
          <p:cNvSpPr/>
          <p:nvPr/>
        </p:nvSpPr>
        <p:spPr>
          <a:xfrm>
            <a:off x="479265" y="113583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6" name="文本框 5"/>
          <p:cNvSpPr txBox="1"/>
          <p:nvPr/>
        </p:nvSpPr>
        <p:spPr>
          <a:xfrm>
            <a:off x="3637280" y="1887855"/>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2" name="矩形 1">
            <a:hlinkClick r:id="rId2" action="ppaction://hlinksldjump"/>
          </p:cNvPr>
          <p:cNvSpPr/>
          <p:nvPr/>
        </p:nvSpPr>
        <p:spPr>
          <a:xfrm>
            <a:off x="5083810" y="445960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10" name="文本框 9"/>
          <p:cNvSpPr txBox="1"/>
          <p:nvPr/>
        </p:nvSpPr>
        <p:spPr>
          <a:xfrm>
            <a:off x="6730365" y="1352550"/>
            <a:ext cx="2828290" cy="607695"/>
          </a:xfrm>
          <a:prstGeom prst="rect">
            <a:avLst/>
          </a:prstGeom>
          <a:noFill/>
        </p:spPr>
        <p:txBody>
          <a:bodyPr wrap="non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515610" y="2830195"/>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国家垄断资本主义的先河:罗斯福</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新政</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人民的福祉:中西方社会保障制度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857230" cy="1204077"/>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运用时空观念、唯物史观、历史解释解读资本主义</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国家经济理论和政策的演变</a:t>
            </a:r>
          </a:p>
        </p:txBody>
      </p:sp>
      <p:sp>
        <p:nvSpPr>
          <p:cNvPr id="100" name="文本框 99"/>
          <p:cNvSpPr txBox="1"/>
          <p:nvPr/>
        </p:nvSpPr>
        <p:spPr>
          <a:xfrm>
            <a:off x="250190" y="1332865"/>
            <a:ext cx="1141412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在资本主义经济发展的过程中,其经济理论和政策在不断地调整和变化。19世纪以来,自由主义思想流行,资本主义世界盛行自由放任的经济政策。20世纪30年代经济大危机重创了资本主义经济,自由主义不能适应垄断资本主义下社会化大生产的需要,为迅速摆脱危机,罗斯福借鉴计划经济模式,加强国家对经济的干预和调节,开创了国家垄断资本主义的经济发展新模式。与此同时,凯恩斯主义出现并发展。二战后,主要资本主义国家强化国家对经济的干预,国家垄断资本主义进一步发展。20世纪70年代以后,新自由主义盛行,各国逐渐减少对经济的干预,政府干预与市场调节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结合、国有制与私有制并存的“混合经济”出现。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资本主义经济政策调整的实质是在坚持资本主义制度的前提下,对资本主义生产关系进行的局部调整。不同时期的经济政策在一定程度上缓和了资本主义的危机和矛盾,推动了资本主义经济的发展。但是,这些政策并不能从根本上消除资本主义制度的基本矛盾,也不能从根本上解决资本主义的经济危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3990975"/>
            <a:ext cx="11255375" cy="203009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以上材料说明</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A.自由放任是经济发展的前提          B.国家干预是国民经济的基础</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C.货币政策促使经济不断发展          D.经济发展促使经济理论创新</a:t>
            </a:r>
          </a:p>
        </p:txBody>
      </p:sp>
      <p:graphicFrame>
        <p:nvGraphicFramePr>
          <p:cNvPr id="2" name="表格 1"/>
          <p:cNvGraphicFramePr/>
          <p:nvPr>
            <p:custDataLst>
              <p:tags r:id="rId1"/>
            </p:custDataLst>
          </p:nvPr>
        </p:nvGraphicFramePr>
        <p:xfrm>
          <a:off x="1141730" y="1087755"/>
          <a:ext cx="9932670" cy="2724150"/>
        </p:xfrm>
        <a:graphic>
          <a:graphicData uri="http://schemas.openxmlformats.org/drawingml/2006/table">
            <a:tbl>
              <a:tblPr firstRow="1" bandRow="1">
                <a:tableStyleId>{5940675A-B579-460E-94D1-54222C63F5DA}</a:tableStyleId>
              </a:tblPr>
              <a:tblGrid>
                <a:gridCol w="1002665"/>
                <a:gridCol w="1142365"/>
                <a:gridCol w="7787640"/>
              </a:tblGrid>
              <a:tr h="45783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时间</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人物</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措施或观点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2620">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1651年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克伦威尔</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颁布保护英国本土航海垄断贸易的《航海条例》。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92175">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1776年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亚当·斯密</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发表《国富论》,主张政府不随便干预经济活动,每个人可以自由进行经济活动。</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31520">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1936年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凯恩斯</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出版《就业、利息和货币通论》,强调增加政府开支,实行财政赤字,刺激投资和消费。</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313055" y="194945"/>
            <a:ext cx="11255375" cy="73723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结合所学知识可知,重商主义是资本原始积累时期的指导思想,自由主义是伴随着第一次工业革命的开展而产生的经济思想,凯恩斯主义是资本主义从私人垄断阶段向国家垄断阶段转变过程中出现的经济学理论,这说明经济发展促使经济理论创新,故D项符合题意。A项由材料得不出来。根据材料不能得出国家干预是国民经济的基础的结论,故B项错误。材料内容与货币政策无关,故C项错误。</a:t>
            </a:r>
          </a:p>
        </p:txBody>
      </p:sp>
      <p:sp>
        <p:nvSpPr>
          <p:cNvPr id="2" name="文本框 1"/>
          <p:cNvSpPr txBox="1"/>
          <p:nvPr/>
        </p:nvSpPr>
        <p:spPr>
          <a:xfrm>
            <a:off x="468630" y="4213225"/>
            <a:ext cx="11255375" cy="73723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D</a:t>
            </a:r>
            <a:endParaRPr 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558655" cy="1204077"/>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运用唯物史观、历史解释解读西方“福利</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国家”制度及其对中国的启示</a:t>
            </a:r>
          </a:p>
        </p:txBody>
      </p:sp>
      <p:sp>
        <p:nvSpPr>
          <p:cNvPr id="100" name="文本框 99"/>
          <p:cNvSpPr txBox="1"/>
          <p:nvPr/>
        </p:nvSpPr>
        <p:spPr>
          <a:xfrm>
            <a:off x="250190" y="1332865"/>
            <a:ext cx="11414125"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二战后西方的“福利国家”制度发展起来。“福利国家”制度通过构建社会保障体系、加大社会服务开支,保证了全体公民享有较好的公共福利。它确实为西方国家的人民谋得了许多福利,一定程度上促进了社会公平,缩小了贫富差距,缓和了社会矛盾,稳定了社会秩序。但它也有较多弊端。首先,政府财政开支过大,赤字增加,债台高筑;其次,劳动力成本上升,企业负担加重;再次,给纳税人带来了沉重负担,引起中产阶层的不满,造成人才外流;最后,高福利、高补贴的社会保障措施使劳动者滋长依赖情绪,引发社会道德危机。20世纪80年代以后,西方国家在不同程度上减少政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的公共开支,缩小“福利国家”的规模,并逐步实行社会保障的多元化。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当今世界,无论是发达国家还是发展中国家,社会福利事业的建设与发展已经成为社会建设的重要内容。对社会福利理论和实践有着深厚研究和丰富经验的西方国家都在设法调整本国的社会福利制度,以应对人口老龄化、经济全球化和严重影响制度可持续性发展的费用增长等一系列问题。西方“福利国家”制度的演变对在全面建成小康社会背景下中国社会保障体系的健全具有重要启发:它启示我们要建立健全福利保障体系,建立与中国国情相适应的社会保障制度;社会保障水平要和经济发展水平相适应;要多方面筹集资金,扩大筹资渠道;注意社会保障制度下的公平和效率问题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总而言之,社会福利要根据国情量力而行,既要最大限度地实现人文关怀,建立起可靠优越的社会保障,也不能操之过急,造成严重财政赤字,阻碍经济发展。</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sz="2800" b="1">
                <a:latin typeface="微软雅黑" panose="020B0503020204020204" charset="-122"/>
                <a:ea typeface="微软雅黑" panose="020B0503020204020204" charset="-122"/>
                <a:cs typeface="微软雅黑" panose="020B0503020204020204" charset="-122"/>
              </a:rPr>
              <a:t>2</a:t>
            </a:r>
            <a:r>
              <a:rPr lang="en-US" sz="2800">
                <a:latin typeface="微软雅黑" panose="020B0503020204020204" charset="-122"/>
                <a:ea typeface="微软雅黑" panose="020B0503020204020204" charset="-122"/>
                <a:cs typeface="微软雅黑" panose="020B0503020204020204" charset="-122"/>
              </a:rPr>
              <a:t>  [2020云南昆明诊断]20世纪80年代,在欧洲多个国家中,保守性质的政党取代了长期执政的社会民主党,他们普遍提出了大规模减税和削减社会福利的经济政策。这说明</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A.凯恩斯主义在西欧遭到彻底否定</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B.削减福利开支成为普遍共识</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C.资产阶级民主政治遭受严重挫折</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D.经济发展状况影响政府政策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结合所学知识可知,20世纪70年代,欧洲主要资本主义国家出现经济“滞胀”现象,为了缓解这一现象,政府积极转变国家的经济政策,减少对经济的干预,故出现了材料所述的情形,由此可以得出结论,经济发展状况影响了政府的政策,D项符合题意。A项说法绝对,且不符合史实,排除;材料中只是说欧洲多个国家普遍提出削减社会福利的经济政策,但并不知道除此之外的其他国家的状况,无法得出“普遍共识”的结论,排除B项;材料中欧洲多个国家只是换了执政党,转变了经济政策,无法得出C项结论。</a:t>
            </a:r>
          </a:p>
        </p:txBody>
      </p:sp>
      <p:sp>
        <p:nvSpPr>
          <p:cNvPr id="2" name="文本框 1"/>
          <p:cNvSpPr txBox="1"/>
          <p:nvPr/>
        </p:nvSpPr>
        <p:spPr>
          <a:xfrm>
            <a:off x="468630" y="5511165"/>
            <a:ext cx="11255375" cy="73723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D</a:t>
            </a:r>
            <a:r>
              <a:rPr lang="zh-CN" altLang="en-US" sz="2800">
                <a:latin typeface="微软雅黑" panose="020B0503020204020204" charset="-122"/>
                <a:ea typeface="微软雅黑" panose="020B0503020204020204" charset="-122"/>
                <a:cs typeface="微软雅黑" panose="020B0503020204020204" charset="-122"/>
              </a:rPr>
              <a:t>  </a:t>
            </a:r>
            <a:endParaRPr 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114165" y="192468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905985" y="2091690"/>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国家垄断资本主义的先河:罗斯福新政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人民的福祉:中西方社会保障制度</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
        <p:nvSpPr>
          <p:cNvPr id="5" name="矩形 4">
            <a:hlinkClick r:id="" action="ppaction://noaction"/>
          </p:cNvPr>
          <p:cNvSpPr/>
          <p:nvPr/>
        </p:nvSpPr>
        <p:spPr>
          <a:xfrm>
            <a:off x="905985" y="128823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810115" cy="602311"/>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国家垄断资本主义的先河:罗斯福新政      </a:t>
            </a:r>
          </a:p>
        </p:txBody>
      </p:sp>
      <p:sp>
        <p:nvSpPr>
          <p:cNvPr id="100" name="文本框 99"/>
          <p:cNvSpPr txBox="1"/>
          <p:nvPr/>
        </p:nvSpPr>
        <p:spPr>
          <a:xfrm>
            <a:off x="389255" y="883285"/>
            <a:ext cx="114585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材料一　我们的国际贸易关系虽然十分重要,但在时间性和必要性上必须从属于健全国民经济的任务。我主张采取切合实际的政策,分清轻重缓急。我①</a:t>
            </a:r>
            <a:r>
              <a:rPr sz="2800" u="wavy">
                <a:solidFill>
                  <a:srgbClr val="000000"/>
                </a:solidFill>
                <a:uFillTx/>
                <a:latin typeface="微软雅黑" panose="020B0503020204020204" charset="-122"/>
                <a:ea typeface="微软雅黑" panose="020B0503020204020204" charset="-122"/>
                <a:cs typeface="微软雅黑" panose="020B0503020204020204" charset="-122"/>
              </a:rPr>
              <a:t>一定竭尽一切努力通过国际经济调整来恢复同世界各地的贸易,但是国内的紧急状况是等不得贸易上的成就的</a:t>
            </a:r>
            <a:r>
              <a:rPr sz="2800">
                <a:solidFill>
                  <a:srgbClr val="000000"/>
                </a:solidFill>
                <a:latin typeface="微软雅黑" panose="020B0503020204020204" charset="-122"/>
                <a:ea typeface="微软雅黑" panose="020B0503020204020204" charset="-122"/>
                <a:cs typeface="微软雅黑" panose="020B0503020204020204" charset="-122"/>
              </a:rPr>
              <a:t>。 </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——美国总统罗斯福的首次就职演说(1933年3月)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       材料二　新政……进一步改变了美国政治(尤其是选举的政治)的运作程序和内容。在罗斯福新政的旗帜下,②</a:t>
            </a:r>
            <a:r>
              <a:rPr sz="2800" u="wavy">
                <a:solidFill>
                  <a:srgbClr val="000000"/>
                </a:solidFill>
                <a:uFillTx/>
                <a:latin typeface="微软雅黑" panose="020B0503020204020204" charset="-122"/>
                <a:ea typeface="微软雅黑" panose="020B0503020204020204" charset="-122"/>
                <a:cs typeface="微软雅黑" panose="020B0503020204020204" charset="-122"/>
              </a:rPr>
              <a:t>民主党吸引了大量的中下阶层选民,城市选民(尤其是从农村大量进入都市的黑人选民)开始成为总统和国会议员选举中举足轻重的平衡力量</a:t>
            </a:r>
            <a:r>
              <a:rPr lang="en-US" sz="2800">
                <a:latin typeface="微软雅黑" panose="020B0503020204020204" charset="-122"/>
                <a:ea typeface="微软雅黑" panose="020B0503020204020204" charset="-122"/>
                <a:cs typeface="微软雅黑" panose="020B0503020204020204" charset="-122"/>
              </a:rPr>
              <a:t>。可以说,新政开辟了美国宪政的新模式,即一个注重公民的权利的模式。</a:t>
            </a:r>
          </a:p>
          <a:p>
            <a:pPr indent="0" algn="r">
              <a:lnSpc>
                <a:spcPct val="150000"/>
              </a:lnSpc>
            </a:pPr>
            <a:r>
              <a:rPr lang="en-US" sz="2800">
                <a:latin typeface="微软雅黑" panose="020B0503020204020204" charset="-122"/>
                <a:ea typeface="微软雅黑" panose="020B0503020204020204" charset="-122"/>
                <a:cs typeface="微软雅黑" panose="020B0503020204020204" charset="-122"/>
              </a:rPr>
              <a:t>——摘编自武寅、王希等《世界历史:西方国家政治制度》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①反映了罗斯福政府实行新政的紧迫性;②反映出罗斯福新政对美国选民结构的影响。两则材料论述了罗斯福政府关注的焦点及新政对美国政治的影响,凸显唯物史观、时空观念、历史解释等学科核心素养。</a:t>
            </a:r>
          </a:p>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(1)根据材料一,指出罗斯福政府关注的焦点。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(2)综合上述材料并结合所学知识,论证“新政开辟了美国宪政的新模式”。</a:t>
            </a:r>
            <a:endParaRPr lang="en-US" altLang="zh-CN"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(1)焦点:实施新政以缓解国内经济危机。</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论证:罗斯福新政加强了国家对经济的全面干预,进一步扩大了联邦政府的职能;扩大了联邦储备委员会的权力,建立联邦紧急救济署,进一步完善了联邦政府的职能;新政使民主党吸收了大量中下层城市选民,平衡了美国政治力量,扩大了美国民主政治的社会基础;加强社会救济和重视保障工人基本权利,开启了美国式福利社会的建设;新政促进了美国经济的恢复和发展,有效地遏制了法西斯势力,维护了美国的资本主义民主制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601585" cy="601681"/>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人民的福祉:中西方社会保障制度      </a:t>
            </a:r>
          </a:p>
        </p:txBody>
      </p:sp>
      <p:sp>
        <p:nvSpPr>
          <p:cNvPr id="100" name="文本框 99"/>
          <p:cNvSpPr txBox="1"/>
          <p:nvPr/>
        </p:nvSpPr>
        <p:spPr>
          <a:xfrm>
            <a:off x="389255" y="883285"/>
            <a:ext cx="114585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材料一　①</a:t>
            </a:r>
            <a:r>
              <a:rPr sz="2800" u="wavy">
                <a:solidFill>
                  <a:srgbClr val="000000"/>
                </a:solidFill>
                <a:uFillTx/>
                <a:latin typeface="微软雅黑" panose="020B0503020204020204" charset="-122"/>
                <a:ea typeface="微软雅黑" panose="020B0503020204020204" charset="-122"/>
                <a:cs typeface="微软雅黑" panose="020B0503020204020204" charset="-122"/>
              </a:rPr>
              <a:t>从19世纪末起,英、德等国先后颁布了针对疾病、工伤事故等的保险法。针对低收入群体以及老人、儿童和妇女,西欧又建立或完善了救济制度</a:t>
            </a:r>
            <a:r>
              <a:rPr sz="2800">
                <a:solidFill>
                  <a:srgbClr val="000000"/>
                </a:solidFill>
                <a:latin typeface="微软雅黑" panose="020B0503020204020204" charset="-122"/>
                <a:ea typeface="微软雅黑" panose="020B0503020204020204" charset="-122"/>
                <a:cs typeface="微软雅黑" panose="020B0503020204020204" charset="-122"/>
              </a:rPr>
              <a:t>。在理论方面,英国经济学家凯恩斯、贝弗里奇是最有代表性的社会保障学者,其中贝弗里奇被西方称为“福利国家之父”。②</a:t>
            </a:r>
            <a:r>
              <a:rPr sz="2800" u="wavy">
                <a:solidFill>
                  <a:srgbClr val="000000"/>
                </a:solidFill>
                <a:uFillTx/>
                <a:latin typeface="微软雅黑" panose="020B0503020204020204" charset="-122"/>
                <a:ea typeface="微软雅黑" panose="020B0503020204020204" charset="-122"/>
                <a:cs typeface="微软雅黑" panose="020B0503020204020204" charset="-122"/>
              </a:rPr>
              <a:t>二战后,西欧逐步建立起面向全民的社会保障网,除退休、失业和医疗工伤三大保险外,还设立了产妇补贴、学童补贴等几十种项目</a:t>
            </a:r>
            <a:r>
              <a:rPr sz="2800">
                <a:solidFill>
                  <a:srgbClr val="000000"/>
                </a:solidFill>
                <a:latin typeface="微软雅黑" panose="020B0503020204020204" charset="-122"/>
                <a:ea typeface="微软雅黑" panose="020B0503020204020204" charset="-122"/>
                <a:cs typeface="微软雅黑" panose="020B0503020204020204" charset="-122"/>
              </a:rPr>
              <a:t>。③</a:t>
            </a:r>
            <a:r>
              <a:rPr sz="2800" u="wavy">
                <a:solidFill>
                  <a:srgbClr val="000000"/>
                </a:solidFill>
                <a:uFillTx/>
                <a:latin typeface="微软雅黑" panose="020B0503020204020204" charset="-122"/>
                <a:ea typeface="微软雅黑" panose="020B0503020204020204" charset="-122"/>
                <a:cs typeface="微软雅黑" panose="020B0503020204020204" charset="-122"/>
              </a:rPr>
              <a:t>20世纪70年代,欧共体制定了社会行动纲领,其把解决青年人和残疾人的就业问题列入优</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先目标之一</a:t>
            </a:r>
            <a:r>
              <a:rPr sz="2800">
                <a:solidFill>
                  <a:srgbClr val="000000"/>
                </a:solidFill>
                <a:latin typeface="微软雅黑" panose="020B0503020204020204" charset="-122"/>
                <a:ea typeface="微软雅黑" panose="020B0503020204020204" charset="-122"/>
                <a:cs typeface="微软雅黑" panose="020B0503020204020204" charset="-122"/>
                <a:sym typeface="+mn-ea"/>
              </a:rPr>
              <a:t>。④</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20世纪80年代,西欧各国为了缓和财政不平衡状况,削减了社会保障支出</a:t>
            </a: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——摘编自李琮主编《西欧社会保障制度》</a:t>
            </a:r>
          </a:p>
          <a:p>
            <a:pPr indent="0" algn="l">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⑤</a:t>
            </a:r>
            <a:r>
              <a:rPr sz="2800" u="wavy">
                <a:solidFill>
                  <a:srgbClr val="000000"/>
                </a:solidFill>
                <a:uFillTx/>
                <a:latin typeface="微软雅黑" panose="020B0503020204020204" charset="-122"/>
                <a:ea typeface="微软雅黑" panose="020B0503020204020204" charset="-122"/>
                <a:cs typeface="微软雅黑" panose="020B0503020204020204" charset="-122"/>
              </a:rPr>
              <a:t>计划经济时期最突出总体性特征是社会主义国家福利制度建设模式,社会主义、国家性、工作单位、民政部门、福利制度建设是五个关键词</a:t>
            </a:r>
            <a:r>
              <a:rPr lang="en-US" sz="2800">
                <a:solidFill>
                  <a:srgbClr val="000000"/>
                </a:solidFill>
                <a:latin typeface="微软雅黑" panose="020B0503020204020204" charset="-122"/>
                <a:ea typeface="微软雅黑" panose="020B0503020204020204" charset="-122"/>
                <a:cs typeface="微软雅黑" panose="020B0503020204020204" charset="-122"/>
              </a:rPr>
              <a:t>,凸显社会政策与福利制度的时代性特征。其目标是建立社会主义全民福利,追求平等与自由……⑥</a:t>
            </a:r>
            <a:r>
              <a:rPr sz="2800" u="wavy">
                <a:solidFill>
                  <a:srgbClr val="000000"/>
                </a:solidFill>
                <a:uFillTx/>
                <a:latin typeface="微软雅黑" panose="020B0503020204020204" charset="-122"/>
                <a:ea typeface="微软雅黑" panose="020B0503020204020204" charset="-122"/>
                <a:cs typeface="微软雅黑" panose="020B0503020204020204" charset="-122"/>
              </a:rPr>
              <a:t>改革开放后突出总体特征是中国特色社会主义市场经济条件下多元主义社会福利制度,中国特色、社会主义市场经济、多元主义、个人与家庭责任、社区服务、社会保障制</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gn="r">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度是六个关键词</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,凸显改革开放以来中国社会福利制度建设时代特征。</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——刘继同《中国现代社会福利发展阶段与制度体系研究》</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①反映的是19世纪末西欧资本主义国家的社会保障措施;②反映出二战后西欧社会保障项目增多,保障范围扩大;③反映的是欧共体对社会保障的关注;④反映出20世纪80年代西欧各国削减了社会保障支出;⑤反映的是计划经济时期中国社会福利制度的特征,即国家主导;⑥反映的是改革开放后中国社会福利制度的特征,即多元化。材料一主要叙述的是19世纪末以来西欧社会保障制度的发展,材料二主要叙述的是中华人民共和国成立后社会福利制度的发展,凸显了时空观念、史料实证、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(1)根据材料一并结合所学知识,指出二战后西欧社会保障制度的新发展并分析其原因。</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(2)根据材料二并结合所学知识,指出从计划经济时代到改革开放以来中国社会福利制度的变化及其原因。</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(3)根据材料一、二并结合所学知识,谈谈你对中外社会保障制度的认识。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新发展:社会保障种类多,覆盖面广;欧共体加强对社会保障制度的协调;20世纪80年代西欧国家削减社会保障支出。原因:二战后西欧国家普遍奉行国家干预经济的政策;欧洲的一体化建设加强了各国之间的联系;20世纪80年代,西欧国家经济增速减慢。</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(2)变化:由国家(政府)主导走向多元化。原因:经济体制改革的不断深化;社会问题不断显现;对外开放的不断深入;对先进经验的借鉴;社会主义市场经济的发展。</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(3)社会保障制度有利于缓和社会矛盾,稳定社会秩序;社会保障制度应与国家经济发展水平相适应,不断调整完善。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114" name="表头1.jpg" descr="id:2147496278;FounderCES"/>
          <p:cNvPicPr>
            <a:picLocks noChangeAspect="1"/>
          </p:cNvPicPr>
          <p:nvPr/>
        </p:nvPicPr>
        <p:blipFill>
          <a:blip r:embed="rId3"/>
          <a:stretch>
            <a:fillRect/>
          </a:stretch>
        </p:blipFill>
        <p:spPr>
          <a:xfrm>
            <a:off x="569595" y="962025"/>
            <a:ext cx="10718800" cy="425450"/>
          </a:xfrm>
          <a:prstGeom prst="rect">
            <a:avLst/>
          </a:prstGeom>
        </p:spPr>
      </p:pic>
      <p:graphicFrame>
        <p:nvGraphicFramePr>
          <p:cNvPr id="3" name="表格 2"/>
          <p:cNvGraphicFramePr/>
          <p:nvPr>
            <p:custDataLst>
              <p:tags r:id="rId1"/>
            </p:custDataLst>
          </p:nvPr>
        </p:nvGraphicFramePr>
        <p:xfrm>
          <a:off x="581342" y="1367790"/>
          <a:ext cx="10674350" cy="5321300"/>
        </p:xfrm>
        <a:graphic>
          <a:graphicData uri="http://schemas.openxmlformats.org/drawingml/2006/table">
            <a:tbl>
              <a:tblPr firstRow="1" bandRow="1">
                <a:tableStyleId>{5940675A-B579-460E-94D1-54222C63F5DA}</a:tableStyleId>
              </a:tblPr>
              <a:tblGrid>
                <a:gridCol w="2682240"/>
                <a:gridCol w="2014855"/>
                <a:gridCol w="2284095"/>
                <a:gridCol w="2256155"/>
                <a:gridCol w="1437005"/>
              </a:tblGrid>
              <a:tr h="1031875">
                <a:tc rowSpan="2">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1.了解1929—1933年资本主义世界经济危机爆发的原因、特点和影响,认识罗斯福新政的历史背景</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1929—1933年资本主义世界经济危机</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经济危机的具体表现和消极影响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2018全国卷Ⅲ,T34</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2018天津高考,T8</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674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资本主义各国未能解决经济危机的原因</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2019海南高考,T19</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54760">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2.列举罗斯福新政的主要内容,认识罗斯福新政的特点,探讨其在资本主义自我调节机制形成中的作用</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罗斯福新政</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罗斯福新政的特点</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2020天津高考,T12</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87705">
                <a:tc rowSpan="3">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3.以第二次世界大战后美国等国家为例,分析当代资本主义的新变化</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第二次世界大战后美国等国资本主义的新变化</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国家垄断资本主义的积极作用与弊端</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2020海南高考,T18</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2019全国卷Ⅲ,T35</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8011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20世纪70年代后资本主义国家减少对经济的干预</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2017全国卷Ⅲ,T35</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8011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20世纪90年代以来资本主义国家产业结构的变化</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2017江苏高考,T18</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史料实证</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2716530" y="877570"/>
            <a:ext cx="7689850" cy="58039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2" name="图片 1"/>
          <p:cNvPicPr>
            <a:picLocks noChangeAspect="1"/>
          </p:cNvPicPr>
          <p:nvPr/>
        </p:nvPicPr>
        <p:blipFill>
          <a:blip r:embed="rId2"/>
          <a:stretch>
            <a:fillRect/>
          </a:stretch>
        </p:blipFill>
        <p:spPr>
          <a:xfrm>
            <a:off x="439420" y="1461770"/>
            <a:ext cx="11492865" cy="22383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24716acd-3e22-4459-b57f-9dbdecb1718e}"/>
  <p:tag name="TABLE_ENDDRAG_ORIGIN_RECT" val="840*419"/>
  <p:tag name="TABLE_ENDDRAG_RECT" val="45*107*840*419"/>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1c24100a-cb62-4f23-88fc-d88e9ae4acc8}"/>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2fc4ff5d-0a3d-41fa-9409-0cbe15d27562}"/>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01b283f7-1783-4834-bb88-ab698e122d13}"/>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f9ecc508-13e1-4877-bea0-50f74a73bff0}"/>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5892c176-cd87-4b20-97a7-bb6741acaab4}"/>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2316</Words>
  <Application>WPS 演示</Application>
  <PresentationFormat>自定义</PresentationFormat>
  <Paragraphs>335</Paragraphs>
  <Slides>69</Slides>
  <Notes>0</Notes>
  <HiddenSlides>0</HiddenSlides>
  <MMClips>0</MMClips>
  <ScaleCrop>false</ScaleCrop>
  <HeadingPairs>
    <vt:vector size="4" baseType="variant">
      <vt:variant>
        <vt:lpstr>主题</vt:lpstr>
      </vt:variant>
      <vt:variant>
        <vt:i4>1</vt:i4>
      </vt:variant>
      <vt:variant>
        <vt:lpstr>幻灯片标题</vt:lpstr>
      </vt:variant>
      <vt:variant>
        <vt:i4>69</vt:i4>
      </vt:variant>
    </vt:vector>
  </HeadingPairs>
  <TitlesOfParts>
    <vt:vector size="70" baseType="lpstr">
      <vt:lpstr>Office 主题​​</vt:lpstr>
      <vt:lpstr>幻灯片 1</vt:lpstr>
      <vt:lpstr>第十九单元  罗斯福新政和当代资本      主义的新变化</vt:lpstr>
      <vt:lpstr>幻灯片 3</vt:lpstr>
      <vt:lpstr>幻灯片 4</vt:lpstr>
      <vt:lpstr>幻灯片 5</vt:lpstr>
      <vt:lpstr>幻灯片 6</vt:lpstr>
      <vt:lpstr>  考情解读</vt:lpstr>
      <vt:lpstr>  知识体系构建</vt:lpstr>
      <vt:lpstr>  时空坐标通览</vt:lpstr>
      <vt:lpstr>幻灯片 10</vt:lpstr>
      <vt:lpstr>  考点1   1929年至1933年资本主义世界经济危机</vt:lpstr>
      <vt:lpstr>幻灯片 12</vt:lpstr>
      <vt:lpstr>幻灯片 13</vt:lpstr>
      <vt:lpstr>幻灯片 14</vt:lpstr>
      <vt:lpstr>幻灯片 15</vt:lpstr>
      <vt:lpstr>  考点2   罗斯福新政</vt:lpstr>
      <vt:lpstr>幻灯片 17</vt:lpstr>
      <vt:lpstr>幻灯片 18</vt:lpstr>
      <vt:lpstr>幻灯片 19</vt:lpstr>
      <vt:lpstr>幻灯片 20</vt:lpstr>
      <vt:lpstr>幻灯片 21</vt:lpstr>
      <vt:lpstr>幻灯片 22</vt:lpstr>
      <vt:lpstr>幻灯片 23</vt:lpstr>
      <vt:lpstr>  考点3   第二次世界大战后美国等国资本主义的新变化</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  考法1   1929—1933年资本主义世界经济危机</vt:lpstr>
      <vt:lpstr>幻灯片 38</vt:lpstr>
      <vt:lpstr>幻灯片 39</vt:lpstr>
      <vt:lpstr>幻灯片 40</vt:lpstr>
      <vt:lpstr>  考法2   罗斯福新政</vt:lpstr>
      <vt:lpstr>幻灯片 42</vt:lpstr>
      <vt:lpstr>幻灯片 43</vt:lpstr>
      <vt:lpstr>幻灯片 44</vt:lpstr>
      <vt:lpstr>  考法3   第二次世界大战后美国等国资本主义的新变化</vt:lpstr>
      <vt:lpstr>幻灯片 46</vt:lpstr>
      <vt:lpstr>幻灯片 47</vt:lpstr>
      <vt:lpstr>幻灯片 48</vt:lpstr>
      <vt:lpstr>幻灯片 49</vt:lpstr>
      <vt:lpstr>幻灯片 50</vt:lpstr>
      <vt:lpstr>素养1   运用时空观念、唯物史观、历史解释解读资本主义             国家经济理论和政策的演变</vt:lpstr>
      <vt:lpstr>幻灯片 52</vt:lpstr>
      <vt:lpstr>幻灯片 53</vt:lpstr>
      <vt:lpstr>幻灯片 54</vt:lpstr>
      <vt:lpstr>素养2   运用唯物史观、历史解释解读西方“福利            国家”制度及其对中国的启示</vt:lpstr>
      <vt:lpstr>幻灯片 56</vt:lpstr>
      <vt:lpstr>幻灯片 57</vt:lpstr>
      <vt:lpstr>幻灯片 58</vt:lpstr>
      <vt:lpstr>幻灯片 59</vt:lpstr>
      <vt:lpstr>研析1   国家垄断资本主义的先河:罗斯福新政      </vt:lpstr>
      <vt:lpstr>幻灯片 61</vt:lpstr>
      <vt:lpstr>幻灯片 62</vt:lpstr>
      <vt:lpstr>幻灯片 63</vt:lpstr>
      <vt:lpstr>研析2   人民的福祉:中西方社会保障制度      </vt:lpstr>
      <vt:lpstr>幻灯片 65</vt:lpstr>
      <vt:lpstr>幻灯片 66</vt:lpstr>
      <vt:lpstr>幻灯片 67</vt:lpstr>
      <vt:lpstr>幻灯片 68</vt:lpstr>
      <vt:lpstr>幻灯片 69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90</cp:revision>
  <dcterms:created xsi:type="dcterms:W3CDTF">2021-01-08T01:23:00Z</dcterms:created>
  <dcterms:modified xsi:type="dcterms:W3CDTF">2021-09-23T07:24:57Z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2052-11.1.0.9929</vt:lpwstr>
  </property>
</Properties>
</file>