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8"/>
  </p:notesMasterIdLst>
  <p:handoutMasterIdLst>
    <p:handoutMasterId r:id="rId69"/>
  </p:handoutMasterIdLst>
  <p:sldIdLst>
    <p:sldId id="257" r:id="rId2"/>
    <p:sldId id="258" r:id="rId3"/>
    <p:sldId id="259" r:id="rId4"/>
    <p:sldId id="271" r:id="rId5"/>
    <p:sldId id="272" r:id="rId6"/>
    <p:sldId id="261" r:id="rId7"/>
    <p:sldId id="266" r:id="rId8"/>
    <p:sldId id="273" r:id="rId9"/>
    <p:sldId id="260" r:id="rId10"/>
    <p:sldId id="265" r:id="rId11"/>
    <p:sldId id="274" r:id="rId12"/>
    <p:sldId id="275" r:id="rId13"/>
    <p:sldId id="276" r:id="rId14"/>
    <p:sldId id="277" r:id="rId15"/>
    <p:sldId id="278" r:id="rId16"/>
    <p:sldId id="279" r:id="rId17"/>
    <p:sldId id="280" r:id="rId18"/>
    <p:sldId id="321" r:id="rId19"/>
    <p:sldId id="281" r:id="rId20"/>
    <p:sldId id="282" r:id="rId21"/>
    <p:sldId id="283" r:id="rId22"/>
    <p:sldId id="284" r:id="rId23"/>
    <p:sldId id="285" r:id="rId24"/>
    <p:sldId id="286" r:id="rId25"/>
    <p:sldId id="322" r:id="rId26"/>
    <p:sldId id="287" r:id="rId27"/>
    <p:sldId id="288" r:id="rId28"/>
    <p:sldId id="289" r:id="rId29"/>
    <p:sldId id="290" r:id="rId30"/>
    <p:sldId id="291" r:id="rId31"/>
    <p:sldId id="292" r:id="rId32"/>
    <p:sldId id="293" r:id="rId33"/>
    <p:sldId id="294" r:id="rId34"/>
    <p:sldId id="323" r:id="rId35"/>
    <p:sldId id="324" r:id="rId36"/>
    <p:sldId id="385" r:id="rId37"/>
    <p:sldId id="296" r:id="rId38"/>
    <p:sldId id="297" r:id="rId39"/>
    <p:sldId id="298" r:id="rId40"/>
    <p:sldId id="357" r:id="rId41"/>
    <p:sldId id="325" r:id="rId42"/>
    <p:sldId id="326" r:id="rId43"/>
    <p:sldId id="358" r:id="rId44"/>
    <p:sldId id="359" r:id="rId45"/>
    <p:sldId id="360" r:id="rId46"/>
    <p:sldId id="327" r:id="rId47"/>
    <p:sldId id="328" r:id="rId48"/>
    <p:sldId id="329" r:id="rId49"/>
    <p:sldId id="330" r:id="rId50"/>
    <p:sldId id="361" r:id="rId51"/>
    <p:sldId id="331" r:id="rId52"/>
    <p:sldId id="332" r:id="rId53"/>
    <p:sldId id="333" r:id="rId54"/>
    <p:sldId id="334" r:id="rId55"/>
    <p:sldId id="335" r:id="rId56"/>
    <p:sldId id="362" r:id="rId57"/>
    <p:sldId id="336" r:id="rId58"/>
    <p:sldId id="337" r:id="rId59"/>
    <p:sldId id="338" r:id="rId60"/>
    <p:sldId id="339" r:id="rId61"/>
    <p:sldId id="363" r:id="rId62"/>
    <p:sldId id="340" r:id="rId63"/>
    <p:sldId id="341" r:id="rId64"/>
    <p:sldId id="342" r:id="rId65"/>
    <p:sldId id="343" r:id="rId66"/>
    <p:sldId id="344" r:id="rId6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34"/>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3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893945" cy="67750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《共产党宣言》</a:t>
            </a:r>
          </a:p>
        </p:txBody>
      </p:sp>
      <p:sp>
        <p:nvSpPr>
          <p:cNvPr id="3" name="文本框 2"/>
          <p:cNvSpPr txBox="1"/>
          <p:nvPr/>
        </p:nvSpPr>
        <p:spPr>
          <a:xfrm>
            <a:off x="446405" y="1235710"/>
            <a:ext cx="10956925" cy="332295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一、早期工人运动与社会主义思想的萌发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1.早期工人运动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(1)背景:随着资本主义大工业的建立和发展,资本主义制度的各种弊病逐渐显现。如工人阶级的生活条件差、政治权利少;各地贫富分化严重;工人的劳动条件恶劣等。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(2)概况</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67" name="5DY-1.EPS" descr="id:2147489005;FounderCES"/>
          <p:cNvPicPr>
            <a:picLocks noChangeAspect="1"/>
          </p:cNvPicPr>
          <p:nvPr/>
        </p:nvPicPr>
        <p:blipFill>
          <a:blip r:embed="rId2"/>
          <a:stretch>
            <a:fillRect/>
          </a:stretch>
        </p:blipFill>
        <p:spPr>
          <a:xfrm>
            <a:off x="3091180" y="1475740"/>
            <a:ext cx="5540375" cy="347154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18795" y="428625"/>
            <a:ext cx="1115504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2.社会主义思想的萌发</a:t>
            </a:r>
          </a:p>
        </p:txBody>
      </p:sp>
      <p:graphicFrame>
        <p:nvGraphicFramePr>
          <p:cNvPr id="2" name="表格 1"/>
          <p:cNvGraphicFramePr/>
          <p:nvPr>
            <p:custDataLst>
              <p:tags r:id="rId1"/>
            </p:custDataLst>
          </p:nvPr>
        </p:nvGraphicFramePr>
        <p:xfrm>
          <a:off x="925195" y="1243965"/>
          <a:ext cx="9854565" cy="2838450"/>
        </p:xfrm>
        <a:graphic>
          <a:graphicData uri="http://schemas.openxmlformats.org/drawingml/2006/table">
            <a:tbl>
              <a:tblPr firstRow="1" bandRow="1">
                <a:tableStyleId>{5940675A-B579-460E-94D1-54222C63F5DA}</a:tableStyleId>
              </a:tblPr>
              <a:tblGrid>
                <a:gridCol w="952500"/>
                <a:gridCol w="8902065"/>
              </a:tblGrid>
              <a:tr h="9550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代表</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人物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法国人圣西门、傅立叶和英国人欧文。</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8341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贡献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揭露和批判资本主义制度的种种弊端,主张消灭剥削和压迫,建立一个以公有制为基础、按劳分配或按需分配、合作、平等、和谐的理想社会。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925195" y="4082415"/>
          <a:ext cx="9854565" cy="2274570"/>
        </p:xfrm>
        <a:graphic>
          <a:graphicData uri="http://schemas.openxmlformats.org/drawingml/2006/table">
            <a:tbl>
              <a:tblPr firstRow="1" bandRow="1">
                <a:tableStyleId>{5940675A-B579-460E-94D1-54222C63F5DA}</a:tableStyleId>
              </a:tblPr>
              <a:tblGrid>
                <a:gridCol w="952500"/>
                <a:gridCol w="8902065"/>
              </a:tblGrid>
              <a:tr h="227457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局限性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空想社会主义者不承认社会发展规律的客观性,认为理性和精神对社会发展起决定作用,他们没有认识到无产阶级的力量,反对阶级斗争和暴力革命,寄希望于少数天才人物通过和平方式改造社会,结果只能是一种“空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二、科学社会主义的创立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1.条件</a:t>
            </a:r>
          </a:p>
        </p:txBody>
      </p:sp>
      <p:graphicFrame>
        <p:nvGraphicFramePr>
          <p:cNvPr id="2" name="表格 1"/>
          <p:cNvGraphicFramePr/>
          <p:nvPr>
            <p:custDataLst>
              <p:tags r:id="rId1"/>
            </p:custDataLst>
          </p:nvPr>
        </p:nvGraphicFramePr>
        <p:xfrm>
          <a:off x="768985" y="1932940"/>
          <a:ext cx="10609580" cy="4213860"/>
        </p:xfrm>
        <a:graphic>
          <a:graphicData uri="http://schemas.openxmlformats.org/drawingml/2006/table">
            <a:tbl>
              <a:tblPr firstRow="1" bandRow="1">
                <a:tableStyleId>{5940675A-B579-460E-94D1-54222C63F5DA}</a:tableStyleId>
              </a:tblPr>
              <a:tblGrid>
                <a:gridCol w="1026160"/>
                <a:gridCol w="9583420"/>
              </a:tblGrid>
              <a:tr h="105346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经济</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前提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工业革命的深入推动资本主义迅速发展,资本主义制度的弊端日益暴露。</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346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阶级</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基础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19世纪三四十年代的欧洲三大工人运动表明无产阶级已经觉醒,开始登上历史舞台,迫切需要科学理论的指导。</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346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理论</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条件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德意志古典哲学、英国古典政治经济学、英法空想社会主义。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346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实践</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基础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马克思和恩格斯积极参与和领导工人运动,总结工人运动的经验。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2.标志:1848年2月《共产党宣言》的发表。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3.内容</a:t>
            </a:r>
            <a:r>
              <a:rPr lang="en-US" sz="2800">
                <a:solidFill>
                  <a:srgbClr val="FF0000"/>
                </a:solidFill>
                <a:latin typeface="微软雅黑" panose="020B0503020204020204" charset="-122"/>
                <a:ea typeface="微软雅黑" panose="020B0503020204020204" charset="-122"/>
                <a:cs typeface="微软雅黑" panose="020B0503020204020204" charset="-122"/>
              </a:rPr>
              <a:t>[2020江苏高考第16题]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(1)阐明规律:肯定了资本主义制度的进步性;阐明了资本主义必将被共产主义取代的历史规律。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(2)指出地位:明确指出阶级斗争在阶级社会中推动历史发展的重要作用。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(3)揭示使命:揭示无产阶级的历史使命是用暴力推翻资产阶级的统治,建立无产阶级政权。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(4)号召联合:号召全世界无产者联合起来,同资产阶级进行斗争。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4.意义:无产阶级的斗争有了科学理论的指导,国际社会主义运动蓬勃发展起来。</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科学社会主义是马克思主义的重要组成部分,而不是全部。马克思主义是一套完整的科学理论体系,包括三个组成部分:马克思主义哲学(辩证唯物主义和历史唯物主义)、马克思主义政治经济学和科学社会主义。科学社会主义是马克思主义哲学和马克思主义政治经济学的归宿和落脚点,是马克思主义的核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5.实践:1848年,欧洲普遍发生革命,马克思和恩格斯回到德国,投入到实际的革命斗争中,并创办报纸宣传革命,组织工人参加武装起义。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6.发展:1867年,马克思撰写的《资本论》第一卷出版。通过对资本主义制度的深刻剖析,马克思创立了剩余价值学说,揭露了资本主义制度和资本家剥削的秘密。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素养提升</a:t>
            </a:r>
            <a:r>
              <a:rPr lang="en-US" sz="2800">
                <a:solidFill>
                  <a:srgbClr val="000000"/>
                </a:solidFill>
                <a:latin typeface="微软雅黑" panose="020B0503020204020204" charset="-122"/>
                <a:ea typeface="微软雅黑" panose="020B0503020204020204" charset="-122"/>
                <a:cs typeface="微软雅黑" panose="020B0503020204020204" charset="-122"/>
              </a:rPr>
              <a:t>　马克思和恩格斯经过长期的理论探索和革命实践,创立了科学社会主义,为国际工人运动指明了正确方向。《共产党宣言》一经问世,就在实践上推动了世界社会主义的发展,深刻改变了人类的历史进程。中国共产党开辟的新民主主义革命道路、社会主义革命道路、社会主义建设道路,都是把马克思主义基本原理同中国具体实际相结合的伟大创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82905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巴黎公社</a:t>
            </a:r>
          </a:p>
        </p:txBody>
      </p:sp>
      <p:sp>
        <p:nvSpPr>
          <p:cNvPr id="2" name="文本框 1"/>
          <p:cNvSpPr txBox="1"/>
          <p:nvPr/>
        </p:nvSpPr>
        <p:spPr>
          <a:xfrm>
            <a:off x="446405" y="1235710"/>
            <a:ext cx="1095692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一、背景</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1.民族矛盾:法国在普法战争中战败,法国资产阶级临时政府同德国签订屈辱条约。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2.阶级矛盾:资产阶级临时政府对外屈膝投降,对内镇压革命,导致阶级矛盾激化。</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二、成立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1871年3月18日,革命爆发;1871年3月28日,巴黎公社宣告成立。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6405" y="217805"/>
            <a:ext cx="11543030"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三、措施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1.政治:摧毁资产阶级国家机器,建立无产阶级国家机器;公职人员由选举产生,人民有权监督和罢免。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2.经济:没收逃亡资本家的工厂,交给工人合作社管理;限制公职人员的薪金;实行八小时工作制,维护劳动者的利益。</a:t>
            </a:r>
            <a:r>
              <a:rPr lang="en-US" sz="2800">
                <a:solidFill>
                  <a:srgbClr val="FF0000"/>
                </a:solidFill>
                <a:latin typeface="微软雅黑" panose="020B0503020204020204" charset="-122"/>
                <a:ea typeface="微软雅黑" panose="020B0503020204020204" charset="-122"/>
                <a:cs typeface="微软雅黑" panose="020B0503020204020204" charset="-122"/>
              </a:rPr>
              <a:t>[2020北京高考第12题]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3.社会:要求实行世俗的“全面教育”</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37210" y="1654810"/>
            <a:ext cx="10860405" cy="1567180"/>
          </a:xfrm>
          <a:ln>
            <a:noFill/>
          </a:ln>
        </p:spPr>
        <p:txBody>
          <a:bodyPr wrap="square"/>
          <a:lstStyle/>
          <a:p>
            <a:r>
              <a:rPr lang="zh-CN" altLang="en-US" sz="5330" b="1" dirty="0" smtClean="0">
                <a:sym typeface="+mn-ea"/>
              </a:rPr>
              <a:t>第十七单元  从科学社会主义理论</a:t>
            </a:r>
            <a:br>
              <a:rPr lang="zh-CN" altLang="en-US" sz="5330" b="1" dirty="0" smtClean="0">
                <a:sym typeface="+mn-ea"/>
              </a:rPr>
            </a:br>
            <a:r>
              <a:rPr lang="zh-CN" altLang="en-US" sz="5330" b="1" dirty="0" smtClean="0">
                <a:sym typeface="+mn-ea"/>
              </a:rPr>
              <a:t>      的诞</a:t>
            </a:r>
            <a:r>
              <a:rPr lang="zh-CN" altLang="en-US" sz="5325" b="1" dirty="0" smtClean="0">
                <a:sym typeface="+mn-ea"/>
              </a:rPr>
              <a:t>生到社会主义制度的建立</a:t>
            </a:r>
            <a:endParaRPr lang="zh-CN" altLang="en-US" sz="5330" b="1" dirty="0" smtClean="0">
              <a:sym typeface="+mn-ea"/>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四、失败原因</a:t>
            </a: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1.根本原因:资本主义正处于上升时期,无产阶级革命条件不成熟。</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2.主观原因:没有掌握经济命脉;没有先进的革命政党的领导;没有联系其他革命力量;没有发动广大农民。</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3.客观原因:反动力量过于强大。</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18795" y="262255"/>
            <a:ext cx="1115504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归纳总结</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全面认识巴黎公社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1.革命的偶然性。巴黎公社不是法国资本主义和工人运动发展的必然产物,而是当时法国民族矛盾和阶级矛盾综合作用的结果,具有一定的偶然性。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2.失败的必然性。资本主义还处于上升时期,无产阶级还不具备推翻资产阶级统治的先决条件。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3.意义的深远性。巴黎公社是无产阶级推翻资产阶级统治,建立无产阶级政权的一次伟大尝试。它给资本主义以沉重打击,使无产阶级反对资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产阶级统治的斗争进入了一个新的时期,丰富了马克思主义关于无产阶级革命和无产阶级专政的学说。</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教训的深刻性。(1)无产阶级革命必须具备成熟的社会条件。(2)无产阶级革命必须有科学的社会主义理论指导和成熟的无产阶级革命政党领导。(3)无产阶级革命必须拥有广泛的群众基础。(4)无产阶级要掌握强大的革命力量。(5)要彻底打碎资产阶级国家机器,建立无产阶级专政。</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332295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五、伟大意义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巴黎公社作为无产阶级建立政权的第一次伟大尝试被载入史册,它的实践丰富了马克思主义的学说,为国际工人运动的发展提供了宝贵的经验和教训。</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endParaRPr lang="en-US" sz="2800" b="1">
              <a:solidFill>
                <a:srgbClr val="FF0000"/>
              </a:solidFill>
              <a:latin typeface="微软雅黑" panose="020B0503020204020204" charset="-122"/>
              <a:ea typeface="微软雅黑" panose="020B0503020204020204" charset="-122"/>
              <a:cs typeface="微软雅黑" panose="020B0503020204020204" charset="-122"/>
            </a:endParaRP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巴黎公社是无产阶级建立政权的一次伟大尝试</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1.从成立背景来看,它是在巴黎工人武装起义的基础上建立的。</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2.从巴黎公社委员的产生来看,公职人员由民主选举产生,人民有监督权和罢免权,这是对无产阶级民主的伟大实践。</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3.从实行的措施来看,巴黎公社在一定程度上打碎了旧的、资产阶级专政的国家机器,建立了新的、无产阶级专政的国家机器;其实行的经济措施触及了资本主义私有制,具有明显的无产阶级性质。</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58406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俄国十月革命</a:t>
            </a:r>
          </a:p>
        </p:txBody>
      </p:sp>
      <p:sp>
        <p:nvSpPr>
          <p:cNvPr id="2" name="文本框 1"/>
          <p:cNvSpPr txBox="1"/>
          <p:nvPr/>
        </p:nvSpPr>
        <p:spPr>
          <a:xfrm>
            <a:off x="446405" y="1235710"/>
            <a:ext cx="1095692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一、列宁主义的形成</a:t>
            </a:r>
            <a:r>
              <a:rPr lang="en-US" sz="2800">
                <a:solidFill>
                  <a:srgbClr val="FF0000"/>
                </a:solidFill>
                <a:latin typeface="微软雅黑" panose="020B0503020204020204" charset="-122"/>
                <a:ea typeface="微软雅黑" panose="020B0503020204020204" charset="-122"/>
                <a:cs typeface="微软雅黑" panose="020B0503020204020204" charset="-122"/>
              </a:rPr>
              <a:t>[新教材知识]</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(1)19世纪末20世纪初,俄国资本主义经济不断发展,沙皇专制统治却持续强化,社会矛盾日益尖锐。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(2)工业的发展造就了俄国第一代产业工人,1898年,俄国社会民主工党宣告成立,展开了有组织的工人运动。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(3)1900年,列宁创办《火星报》,宣传马克思主义,为建立新型无产阶级政党作了思想和组织上的准备。</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5305" y="250825"/>
            <a:ext cx="1134300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2.形成:1903年,俄国社会民主工党第二次代表大会标志着布尔什维克党的建立,党的指导思想是“布尔什维主义”,即列宁主义。</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3.主张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(1)帝国主义是资本主义发展的最高阶段,“是无产阶级社会革命的前夜”。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(2)由于资本主义发展的不平衡规律,俄国是“帝国主义链条中最薄弱的一环”。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(3)“社会主义可能首先在少数甚至单独一个资本主义国家内获得胜利。”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(4)工人阶级要以暴力推翻资产阶级政权,建立无产阶级专政。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34975" y="151765"/>
            <a:ext cx="1149921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4.意义:创造性地提出社会主义可能在一国或数国取得胜利等一系列社会主义革命和社会主义建设理论,为帝国主义时代的无产阶级革命提供了强大思想武器。</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二、十月革命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(1)20世纪初,俄国资本主义经济发展远远落后于其他帝国主义国家。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(2)沙皇的专制统治激化了各种社会矛盾。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(3)一战为革命创造了有利的国际环境,激化了俄国的社会矛盾。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(4)成熟的无产阶级政党(布尔什维克党)领导;科学革命理论(马克思列宁主义)指导。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2.过程</a:t>
            </a:r>
            <a:r>
              <a:rPr lang="en-US" sz="2800">
                <a:solidFill>
                  <a:srgbClr val="FF0000"/>
                </a:solidFill>
                <a:latin typeface="微软雅黑" panose="020B0503020204020204" charset="-122"/>
                <a:ea typeface="微软雅黑" panose="020B0503020204020204" charset="-122"/>
                <a:cs typeface="微软雅黑" panose="020B0503020204020204" charset="-122"/>
              </a:rPr>
              <a:t>[2019海南高考第18题]</a:t>
            </a:r>
          </a:p>
        </p:txBody>
      </p:sp>
      <p:pic>
        <p:nvPicPr>
          <p:cNvPr id="109" name="5DY-2.EPS" descr="id:2147489323;FounderCES"/>
          <p:cNvPicPr>
            <a:picLocks noChangeAspect="1"/>
          </p:cNvPicPr>
          <p:nvPr/>
        </p:nvPicPr>
        <p:blipFill>
          <a:blip r:embed="rId2"/>
          <a:stretch>
            <a:fillRect/>
          </a:stretch>
        </p:blipFill>
        <p:spPr>
          <a:xfrm>
            <a:off x="2818765" y="1550670"/>
            <a:ext cx="5883275" cy="37566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18795" y="550545"/>
            <a:ext cx="1115504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3.结果</a:t>
            </a:r>
          </a:p>
        </p:txBody>
      </p:sp>
      <p:graphicFrame>
        <p:nvGraphicFramePr>
          <p:cNvPr id="2" name="表格 1"/>
          <p:cNvGraphicFramePr/>
          <p:nvPr>
            <p:custDataLst>
              <p:tags r:id="rId1"/>
            </p:custDataLst>
          </p:nvPr>
        </p:nvGraphicFramePr>
        <p:xfrm>
          <a:off x="1091565" y="1586865"/>
          <a:ext cx="10133965" cy="3837305"/>
        </p:xfrm>
        <a:graphic>
          <a:graphicData uri="http://schemas.openxmlformats.org/drawingml/2006/table">
            <a:tbl>
              <a:tblPr firstRow="1" bandRow="1">
                <a:tableStyleId>{5940675A-B579-460E-94D1-54222C63F5DA}</a:tableStyleId>
              </a:tblPr>
              <a:tblGrid>
                <a:gridCol w="877570"/>
                <a:gridCol w="9256395"/>
              </a:tblGrid>
              <a:tr h="164465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政治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通过了《告工人、士兵和农民书》,宣布全部政权转归苏维埃。选举产生第一届工兵苏维埃政府,即人民委员会,列宁当选为人民委员会主席。</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601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外交</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通过了《和平法令》,退出第一次世界大战。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66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经济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通过了《土地法令》,没收地主的土地,实现土地国有化,将土地分配给劳动者使用。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《共产党宣言》</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巴黎公社</a:t>
            </a:r>
          </a:p>
        </p:txBody>
      </p:sp>
      <p:sp>
        <p:nvSpPr>
          <p:cNvPr id="2" name="矩形 1">
            <a:hlinkClick r:id="rId2" action="ppaction://hlinksldjump"/>
          </p:cNvPr>
          <p:cNvSpPr/>
          <p:nvPr/>
        </p:nvSpPr>
        <p:spPr>
          <a:xfrm>
            <a:off x="689450" y="34112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俄国十月革命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18795" y="550545"/>
            <a:ext cx="1115504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4.性质:是由无产阶级领导的、第一次取得胜利的社会主义革命。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(1)理论角度:列宁继承和发展了马克思主义,创立了无产阶级革命可以在经济相对落后的资本主义国家取得胜利的学说。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(2)革命道路:由中心城市武装起义扩大到中小城镇和农村地区。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(3)革命方式:由设想和平夺权到暴力夺权并取得胜利,印证了马克思主义的一般规律。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(4)革命阶段:资产阶级民主革命和社会主义革命紧密相连,形成了急剧发展的两种不同性质的革命。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18795" y="151765"/>
            <a:ext cx="11365230"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(1)国内:为俄国的社会发展开辟了一条新路。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(2)世界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①建立了世界上第一个社会主义国家,打破了资本主义一统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天下的世界格局,实现了社会主义从理想到现实的伟大飞跃,开辟了人类探索社会主义道路的新纪元。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②沉重打击了帝国主义对世界的统治,极大地鼓舞了殖民地半殖民地人民的解放斗争,改变了20世纪的世界格局。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③从此,资本主义和社会主义两种社会制度的并存与竞争成为世界历史的重要内容。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138366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俄国十月革命与中国新民主主义革命的异同</a:t>
            </a:r>
          </a:p>
        </p:txBody>
      </p:sp>
      <p:graphicFrame>
        <p:nvGraphicFramePr>
          <p:cNvPr id="2" name="表格 1"/>
          <p:cNvGraphicFramePr/>
          <p:nvPr>
            <p:custDataLst>
              <p:tags r:id="rId1"/>
            </p:custDataLst>
          </p:nvPr>
        </p:nvGraphicFramePr>
        <p:xfrm>
          <a:off x="935355" y="2042795"/>
          <a:ext cx="10387965" cy="3937635"/>
        </p:xfrm>
        <a:graphic>
          <a:graphicData uri="http://schemas.openxmlformats.org/drawingml/2006/table">
            <a:tbl>
              <a:tblPr firstRow="1" bandRow="1">
                <a:tableStyleId>{5940675A-B579-460E-94D1-54222C63F5DA}</a:tableStyleId>
              </a:tblPr>
              <a:tblGrid>
                <a:gridCol w="502285"/>
                <a:gridCol w="702310"/>
                <a:gridCol w="1986280"/>
                <a:gridCol w="7197090"/>
              </a:tblGrid>
              <a:tr h="694690">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俄国十月革命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中国新民主主义革命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8490">
                <a:tc rowSpan="4">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同</a:t>
                      </a:r>
                    </a:p>
                    <a:p>
                      <a:pPr indent="0">
                        <a:buNone/>
                      </a:pPr>
                      <a:r>
                        <a:rPr lang="en-US" altLang="zh-CN" sz="2400" b="0">
                          <a:solidFill>
                            <a:srgbClr val="000000"/>
                          </a:solidFill>
                          <a:latin typeface="微软雅黑" panose="020B0503020204020204" charset="-122"/>
                          <a:ea typeface="微软雅黑" panose="020B0503020204020204" charset="-122"/>
                        </a:rPr>
                        <a:t> </a:t>
                      </a:r>
                    </a:p>
                    <a:p>
                      <a:pPr indent="0">
                        <a:buNone/>
                      </a:pPr>
                      <a:r>
                        <a:rPr lang="en-US" altLang="zh-CN" sz="2400" b="0">
                          <a:solidFill>
                            <a:srgbClr val="000000"/>
                          </a:solidFill>
                          <a:latin typeface="微软雅黑" panose="020B0503020204020204" charset="-122"/>
                          <a:ea typeface="微软雅黑" panose="020B0503020204020204" charset="-122"/>
                        </a:rPr>
                        <a:t> </a:t>
                      </a:r>
                    </a:p>
                    <a:p>
                      <a:pPr indent="0">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都以暴力革命为主要方式。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946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基础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都以广大人民群众为基础。</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235075">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指导思想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都以马克思主义为指导思想并与本国国情相结合。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9469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结果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都使被压迫民族的人民获得解放,成为国家的主人。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945832" y="774700"/>
          <a:ext cx="10644505" cy="4661535"/>
        </p:xfrm>
        <a:graphic>
          <a:graphicData uri="http://schemas.openxmlformats.org/drawingml/2006/table">
            <a:tbl>
              <a:tblPr firstRow="1" bandRow="1">
                <a:tableStyleId>{5940675A-B579-460E-94D1-54222C63F5DA}</a:tableStyleId>
              </a:tblPr>
              <a:tblGrid>
                <a:gridCol w="630555"/>
                <a:gridCol w="710565"/>
                <a:gridCol w="2045335"/>
                <a:gridCol w="7258050"/>
              </a:tblGrid>
              <a:tr h="583565">
                <a:tc gridSpan="2">
                  <a:txBody>
                    <a:bodyPr/>
                    <a:lstStyle/>
                    <a:p>
                      <a:pPr indent="0" algn="ctr">
                        <a:lnSpc>
                          <a:spcPct val="130000"/>
                        </a:lnSpc>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俄国十月革命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中国新民主主义革命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03070">
                <a:tc rowSpan="3">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异</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斗争对象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资产阶级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封建主义、帝国主义、官僚资本主义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42494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无产阶级领导的社会主义革命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无产阶级领导的民主革命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499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道路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以城市为中心,再到农村。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农村包围城市,武装夺取政权。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6" name="矩形 15">
            <a:hlinkClick r:id="rId2" action="ppaction://hlinksldjump"/>
          </p:cNvPr>
          <p:cNvSpPr/>
          <p:nvPr/>
        </p:nvSpPr>
        <p:spPr>
          <a:xfrm>
            <a:off x="5348445" y="253578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马克思的革命理论</a:t>
            </a:r>
          </a:p>
        </p:txBody>
      </p:sp>
      <p:sp>
        <p:nvSpPr>
          <p:cNvPr id="17" name="矩形 16">
            <a:hlinkClick r:id="rId2" action="ppaction://hlinksldjump"/>
          </p:cNvPr>
          <p:cNvSpPr/>
          <p:nvPr/>
        </p:nvSpPr>
        <p:spPr>
          <a:xfrm>
            <a:off x="5348445" y="325885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十月革命的发展历程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269230" cy="67697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马克思的革命理论</a:t>
            </a:r>
          </a:p>
        </p:txBody>
      </p:sp>
      <p:sp>
        <p:nvSpPr>
          <p:cNvPr id="2" name="文本框 1"/>
          <p:cNvSpPr txBox="1"/>
          <p:nvPr/>
        </p:nvSpPr>
        <p:spPr>
          <a:xfrm>
            <a:off x="379730" y="808990"/>
            <a:ext cx="11433175" cy="461581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对这一知识点的考查有渐增趋势,主要考查社会主义从空想到科学、从理论到实践的历程,《共产党宣言》的诞生背景、内容与影响等。中共中央、国务院印发的《关于加强和改进新形势下高校思想政治工作的意见》明确指出,教育要培养又红又专、德才兼备、全面发展的中国特色社会主义合格建设者和可靠接班人。今后社会主义运动史可能会成为高考考查的一个重要方向。在复习备考时,要重视马克思主义的内容及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575310" y="982345"/>
          <a:ext cx="10361930" cy="2489200"/>
        </p:xfrm>
        <a:graphic>
          <a:graphicData uri="http://schemas.openxmlformats.org/drawingml/2006/table">
            <a:tbl>
              <a:tblPr firstRow="1" bandRow="1">
                <a:tableStyleId>{5940675A-B579-460E-94D1-54222C63F5DA}</a:tableStyleId>
              </a:tblPr>
              <a:tblGrid>
                <a:gridCol w="5252720"/>
                <a:gridCol w="5109210"/>
              </a:tblGrid>
              <a:tr h="72580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6339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1.马克思主义诞生的条件</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2.马克思的革命理论</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3.马克思主义的影响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1.马克思主义的特点</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2.马克思主义的传播及其影响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  </a:t>
            </a:r>
            <a:r>
              <a:rPr lang="en-US" sz="2800">
                <a:solidFill>
                  <a:srgbClr val="000000"/>
                </a:solidFill>
                <a:latin typeface="微软雅黑" panose="020B0503020204020204" charset="-122"/>
                <a:ea typeface="微软雅黑" panose="020B0503020204020204" charset="-122"/>
                <a:cs typeface="微软雅黑" panose="020B0503020204020204" charset="-122"/>
              </a:rPr>
              <a:t>[2018全国卷Ⅰ,33,4分]1847年6月,正义者同盟改名为共产主义者同盟,以“全世界无产者,联合起来”的新口号代替“人人皆兄弟”的旧口号,并规定同盟的目的是:“通过传播财产公有的理论并尽快地求其实现,使人类得到解放。”这一变化说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A.共产主义者同盟接受了马克思的革命理论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B.马克思主义的诞生推动了无产阶级的斗争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C.工人运动在欧洲的主要资本主义国家开始兴起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D.无产阶级与资产阶级的矛盾成为社会主要矛盾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正义者同盟改名为共产主义者同盟切入,考查马克思的革命理论对工人运动的影响。材料中“共产主义”“财产公有的理论”是马克思无产阶级革命理论的内容,共产主义者同盟的相关规定说明其接受了马克思的革命理论,故A项正确。马克思主义的诞生以1848年2月《共产党宣言》的发表为标志,排除B项;19世纪三四十年代的欧洲三大工人运动标志着工人运动在欧洲的主要资本主义国家兴起,排除C项;D项材料没有体现,故排除。</a:t>
            </a:r>
          </a:p>
        </p:txBody>
      </p:sp>
      <p:sp>
        <p:nvSpPr>
          <p:cNvPr id="2" name="文本框 1"/>
          <p:cNvSpPr txBox="1"/>
          <p:nvPr/>
        </p:nvSpPr>
        <p:spPr>
          <a:xfrm>
            <a:off x="565785" y="5266690"/>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备考指导　</a:t>
            </a:r>
            <a:r>
              <a:rPr lang="en-US" sz="2800">
                <a:solidFill>
                  <a:srgbClr val="000000"/>
                </a:solidFill>
                <a:latin typeface="微软雅黑" panose="020B0503020204020204" charset="-122"/>
                <a:ea typeface="微软雅黑" panose="020B0503020204020204" charset="-122"/>
                <a:cs typeface="微软雅黑" panose="020B0503020204020204" charset="-122"/>
              </a:rPr>
              <a:t>解答本题要抓住“1847年6月”这一重要时间信息,结合所学知识对变化作出合理的历史解释。马克思主义正式诞生前马克思的革命理论就已经对工人运动产生了影响,共产主义者同盟接受了“共产主义”“财产公有的理论”即说明这一点。全国卷注重对教材主干知识的拓展,如2019年全国卷Ⅰ第24题(商周时期王位继承方式的演变)和第33题(新航路开辟后,西班牙、葡萄牙的殖民统治对拉美地区发展的影响)等。因此复习时,要注意挖掘教材中断点的历史知识,将知识串联起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马克思的革命理论</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十月革命的发展历程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95757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十月革命的发展历程</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对这一知识点的考查较多,命题角度主要有俄国资产阶级革命爆发的背景;俄国十月革命的进程、特点及意义;十月革命后俄国共产党巩固新生苏维埃政权的措施等。未来关于十月革命与马克思主义、中国革命的联系,可能会成为重要考点。</a:t>
            </a:r>
          </a:p>
          <a:p>
            <a:pPr indent="0">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p:nvPr>
            <p:custDataLst>
              <p:tags r:id="rId1"/>
            </p:custDataLst>
          </p:nvPr>
        </p:nvGraphicFramePr>
        <p:xfrm>
          <a:off x="608330" y="3856990"/>
          <a:ext cx="10361930" cy="1701800"/>
        </p:xfrm>
        <a:graphic>
          <a:graphicData uri="http://schemas.openxmlformats.org/drawingml/2006/table">
            <a:tbl>
              <a:tblPr firstRow="1" bandRow="1">
                <a:tableStyleId>{5940675A-B579-460E-94D1-54222C63F5DA}</a:tableStyleId>
              </a:tblPr>
              <a:tblGrid>
                <a:gridCol w="5252720"/>
                <a:gridCol w="5109210"/>
              </a:tblGrid>
              <a:tr h="4489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285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1.十月革命的背景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2.十月革命的进程</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1.十月革命的背景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2.十月革命的特点与意义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33284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a:solidFill>
                  <a:srgbClr val="000000"/>
                </a:solidFill>
                <a:latin typeface="微软雅黑" panose="020B0503020204020204" charset="-122"/>
                <a:ea typeface="微软雅黑" panose="020B0503020204020204" charset="-122"/>
                <a:cs typeface="微软雅黑" panose="020B0503020204020204" charset="-122"/>
              </a:rPr>
              <a:t>  [2017江苏高考,17,3分]1917年,列宁在“四月提纲”中指出:“俄国当前形势的特点是从革命的第一阶段向革命的第二阶段过渡。”7月,他又在《国家与革命》中阐明,资产阶级国家由无产阶级国家代替,不能通过“自行消亡”来实现。以上论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A.明确指出武装起义条件已经成熟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B.凝聚布尔什维克全党的政治智慧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C.逐步明确俄国革命的任务和方式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D.说明仍存在和平取得政权的可能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四月提纲”为切入点,考查俄国十月革命爆发的背景。材料“俄国……革命的第一阶段向革命的第二阶段过渡”“资产阶级国家由无产阶级国家代替,不能通过‘自行消亡’来实现”说明革命的任务和方式逐步明确,故C项正确。材料没有提到武装起义条件是否成熟,A项排除;从材料中看不出这些论断是布尔什维克党政治智慧的结晶,排除B项;D与材料信息“不能通过‘自行消亡’来实现”不符,排除。</a:t>
            </a:r>
          </a:p>
        </p:txBody>
      </p:sp>
      <p:sp>
        <p:nvSpPr>
          <p:cNvPr id="2" name="文本框 1"/>
          <p:cNvSpPr txBox="1"/>
          <p:nvPr/>
        </p:nvSpPr>
        <p:spPr>
          <a:xfrm>
            <a:off x="568325" y="4723130"/>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71305" y="2337435"/>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运用史料实证、历史解释认识科学</a:t>
            </a:r>
          </a:p>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社会主义的发展历程</a:t>
            </a:r>
          </a:p>
        </p:txBody>
      </p:sp>
      <p:sp>
        <p:nvSpPr>
          <p:cNvPr id="5" name="矩形 4">
            <a:hlinkClick r:id="rId2" action="ppaction://hlinksldjump"/>
          </p:cNvPr>
          <p:cNvSpPr/>
          <p:nvPr/>
        </p:nvSpPr>
        <p:spPr>
          <a:xfrm>
            <a:off x="5371305" y="3398520"/>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运用历史解释、家国情怀认识《共</a:t>
            </a:r>
          </a:p>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产党宣言》的当代价值</a:t>
            </a:r>
          </a:p>
        </p:txBody>
      </p:sp>
      <p:sp>
        <p:nvSpPr>
          <p:cNvPr id="8" name="文本框 7"/>
          <p:cNvSpPr txBox="1"/>
          <p:nvPr/>
        </p:nvSpPr>
        <p:spPr>
          <a:xfrm>
            <a:off x="7128510" y="1313815"/>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10" name="文本框 9"/>
          <p:cNvSpPr txBox="1"/>
          <p:nvPr/>
        </p:nvSpPr>
        <p:spPr>
          <a:xfrm>
            <a:off x="6948805" y="1399540"/>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516085" y="2395855"/>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高尚品质的培养:无产阶级的劳动</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教育思想</a:t>
            </a:r>
          </a:p>
        </p:txBody>
      </p:sp>
      <p:sp>
        <p:nvSpPr>
          <p:cNvPr id="12" name="矩形 11">
            <a:hlinkClick r:id="rId2" action="ppaction://hlinksldjump"/>
          </p:cNvPr>
          <p:cNvSpPr/>
          <p:nvPr/>
        </p:nvSpPr>
        <p:spPr>
          <a:xfrm>
            <a:off x="5516085" y="3608705"/>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暴力革命的必然性:对无产阶级</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夺权方式的认识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113520" cy="1278615"/>
          </a:xfrm>
        </p:spPr>
        <p:txBody>
          <a:bodyPr wrap="square"/>
          <a:lstStyle/>
          <a:p>
            <a:r>
              <a:rPr lang="zh-CN" sz="3600" dirty="0">
                <a:solidFill>
                  <a:schemeClr val="bg1"/>
                </a:solidFill>
                <a:latin typeface="微软雅黑" panose="020B0503020204020204" charset="-122"/>
                <a:ea typeface="微软雅黑" panose="020B0503020204020204" charset="-122"/>
                <a:sym typeface="+mn-ea"/>
              </a:rPr>
              <a:t>素养</a:t>
            </a:r>
            <a:r>
              <a:rPr lang="en-US" altLang="zh-CN" sz="3600" dirty="0">
                <a:solidFill>
                  <a:schemeClr val="bg1"/>
                </a:solidFill>
                <a:latin typeface="微软雅黑" panose="020B0503020204020204" charset="-122"/>
                <a:ea typeface="微软雅黑" panose="020B0503020204020204" charset="-122"/>
                <a:sym typeface="+mn-ea"/>
              </a:rPr>
              <a:t>1</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运用史料实证、历史解释认识科学社会</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主义的发展历程</a:t>
            </a:r>
          </a:p>
        </p:txBody>
      </p:sp>
      <p:sp>
        <p:nvSpPr>
          <p:cNvPr id="100" name="文本框 99"/>
          <p:cNvSpPr txBox="1"/>
          <p:nvPr/>
        </p:nvSpPr>
        <p:spPr>
          <a:xfrm>
            <a:off x="450215" y="1478280"/>
            <a:ext cx="11414125" cy="461581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1.由空想到科学</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法国人圣西门、傅立叶和英国人欧文等提出了空想社会主义。19世纪三四十年代,无产阶级作为一支独立的力量登上政治舞台,为科学社会主义理论的创立提供了必要的阶级条件。马克思、恩格斯在长期的革命实践和理论研究中,创立了科学社会主义理论,1848年《共产党宣言》的发表标志着科学社会主义的诞生。社会主义由空想发展为科学。</a:t>
            </a:r>
          </a:p>
          <a:p>
            <a:pPr indent="0">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26224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2.由理论到实践</a:t>
            </a:r>
            <a:endParaRPr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随着科学社会主义的诞生和传播,社会主义运动蓬勃发展。1871年,巴黎公社成立,这是无产阶级建立政权的第一次伟大尝试。</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3.由理想到现实</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共产党宣言》揭示了无产阶级的历史使命是用暴力推翻资产阶级统治,建立无产阶级政权,进而建立社会主义社会、共产主义社会。1917年,列宁领导的十月革命取得胜利,俄国建立了人类历史上第一个无产阶级专政的社会主义国家,社会主义由理想变为现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4.由在一国胜利到在多国胜利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二战后,东欧出现了阿尔巴尼亚、南斯拉夫、罗马尼亚等社会主义国家,亚洲出现了中国、朝鲜、越南等社会主义国家。这些国家形成了地跨欧亚的社会主义阵营。</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5.由一种模式到多种模式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社会主义各国在相当长的时间内主要效仿苏联模式,但由于苏联模式存在弊端且与其他国家的国情不符,其他国家力图通过改革突破这一模式,此后出现了南斯拉夫、中国等多种模式。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[2019海南高考,17,2分]1889年7月14日是法国大革命100周年纪念日,22个国家的代表在巴黎召开大会并通过决议:“只有无产阶级夺取政权,剥夺资本家阶级的生产资料并把它变为公有财产之后,劳动和人类才能获得解放。”这反映出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A.法国大革命精神是大会指导思想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B.马克思主义得到广泛传播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C.无产阶级确立了夺取政权的目标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D.工人阶级登上了历史舞台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马克思主义。依据材料“只有无产阶级夺取政权,剥夺资本家阶级的生产资料并把它变为公有财产之后,劳动和人类才能获得解放”并结合所学知识可知,无产阶级通过革命推翻资产阶级统治,建立无产阶级政权是马克思主义中关于阶级斗争的内容,这反映出马克思主义得到广泛传播,故选B项;法国大革命是资产阶级性质的革命,其精神不可能成为推翻资产阶级统治的指导思想,排除A项;1848年的《共产党宣言》就确立了无产阶级夺取政权的目标,排除C项;工人阶级在19世纪三四十年代登上了历史舞台,D项与题目时间不符,排除。</a:t>
            </a:r>
          </a:p>
        </p:txBody>
      </p:sp>
      <p:sp>
        <p:nvSpPr>
          <p:cNvPr id="2" name="文本框 1"/>
          <p:cNvSpPr txBox="1"/>
          <p:nvPr/>
        </p:nvSpPr>
        <p:spPr>
          <a:xfrm>
            <a:off x="568325" y="5743575"/>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605790" y="2837180"/>
            <a:ext cx="1094105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运用史料实证、历史解释认识科学社会主义的发展历程</a:t>
            </a:r>
          </a:p>
        </p:txBody>
      </p:sp>
      <p:sp>
        <p:nvSpPr>
          <p:cNvPr id="4" name="矩形 3">
            <a:hlinkClick r:id="rId2" action="ppaction://hlinksldjump"/>
          </p:cNvPr>
          <p:cNvSpPr/>
          <p:nvPr/>
        </p:nvSpPr>
        <p:spPr>
          <a:xfrm>
            <a:off x="605790" y="3453130"/>
            <a:ext cx="1124077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运用历史解释、家国情怀认识《共产党宣言》的当代价值</a:t>
            </a:r>
          </a:p>
        </p:txBody>
      </p:sp>
      <p:sp>
        <p:nvSpPr>
          <p:cNvPr id="6" name="文本框 5"/>
          <p:cNvSpPr txBox="1"/>
          <p:nvPr/>
        </p:nvSpPr>
        <p:spPr>
          <a:xfrm>
            <a:off x="4044950" y="200215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605790" y="512023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高尚品质的培养:无产阶级的劳动教育思想</a:t>
            </a:r>
          </a:p>
        </p:txBody>
      </p:sp>
      <p:sp>
        <p:nvSpPr>
          <p:cNvPr id="8" name="矩形 7">
            <a:hlinkClick r:id="rId2" action="ppaction://hlinksldjump"/>
          </p:cNvPr>
          <p:cNvSpPr/>
          <p:nvPr/>
        </p:nvSpPr>
        <p:spPr>
          <a:xfrm>
            <a:off x="605790" y="575821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暴力革命的必然性:对无产阶级夺权方式的认识</a:t>
            </a:r>
          </a:p>
        </p:txBody>
      </p:sp>
      <p:sp>
        <p:nvSpPr>
          <p:cNvPr id="9" name="文本框 8"/>
          <p:cNvSpPr txBox="1"/>
          <p:nvPr/>
        </p:nvSpPr>
        <p:spPr>
          <a:xfrm>
            <a:off x="4034155" y="433133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799445" cy="1278605"/>
          </a:xfrm>
        </p:spPr>
        <p:txBody>
          <a:bodyPr wrap="square"/>
          <a:lstStyle/>
          <a:p>
            <a:r>
              <a:rPr lang="zh-CN" sz="3600" dirty="0">
                <a:solidFill>
                  <a:schemeClr val="bg1"/>
                </a:solidFill>
                <a:latin typeface="微软雅黑" panose="020B0503020204020204" charset="-122"/>
                <a:ea typeface="微软雅黑" panose="020B0503020204020204" charset="-122"/>
                <a:sym typeface="+mn-ea"/>
              </a:rPr>
              <a:t>素养</a:t>
            </a:r>
            <a:r>
              <a:rPr lang="en-US" altLang="zh-CN" sz="3600" dirty="0">
                <a:solidFill>
                  <a:schemeClr val="bg1"/>
                </a:solidFill>
                <a:latin typeface="微软雅黑" panose="020B0503020204020204" charset="-122"/>
                <a:ea typeface="微软雅黑" panose="020B0503020204020204" charset="-122"/>
                <a:sym typeface="+mn-ea"/>
              </a:rPr>
              <a:t>2</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运用历史解释、家国情怀认识《共产党宣言》的 </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当代价值</a:t>
            </a:r>
          </a:p>
        </p:txBody>
      </p:sp>
      <p:sp>
        <p:nvSpPr>
          <p:cNvPr id="100" name="文本框 99"/>
          <p:cNvSpPr txBox="1"/>
          <p:nvPr/>
        </p:nvSpPr>
        <p:spPr>
          <a:xfrm>
            <a:off x="450215" y="1478280"/>
            <a:ext cx="1141412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《共产党宣言》中有多处对共产党的性质进行界定和阐述。虽然今天我们面临的形势和任务与170多年前《共产党宣言》发表时大相径庭,但其所阐明的有关党的性质的思想依然成立,在当代依然闪耀着光辉。</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1.《共产党宣言》明确了党的阶级性</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《共产党宣言》明确指出,共产党首先是无产阶级整体利益的代表,“他们没有任何同整个无产阶级的利益不同的利益”。中国共产党成立以来各个时期的纲领,都明确党要始终代表无产阶级(工人阶级)的利益。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党章总纲第一句话就明确指出“中国共产党是中国工人阶级的先锋队”,即共产党首先是工人阶级(无产阶级)的政党,是代表无产阶级利益的政党。</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2.《共产党宣言》明确了党的人民性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共产党宣言》指出:“过去的一切运动都是少数人的或者为少数人谋利益的运动。无产阶级的运动是绝大多数人的、为绝大多数人谋利益的运动。”“绝大多数人”即最广大的人民群众。中国共产党的宗旨就是“全心全意为人民服务”,这个宗旨从民主革命以来就没有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变过。中共十九大再一次强调以人民为中心的思想,并深刻阐释了中国共产党人新时代的历史使命就是为中国人民谋幸福、为中华民族谋复兴。这一新时代的历史使命,再一次充分说明人民性是中国共产党的本质属性。</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3.《共产党宣言》明确了党的先进性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共产党宣言》指出,共产党人用共产主义作为自己的行动指南。马克思主义所揭示的人类社会发展的规律,迄今为止依然闪耀出真理的光芒;马克思主义的基本立场观点和方法依然是指导我们观察世界和思考问题的强大思想武器。与时俱进是马克思主义的理论品质。建党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来,中国共产党坚持把马克思主义基本原理同中国具体实际相结合,先后形成了毛泽东思想和包括邓小平理论、“三个代表”重要思想、科学发展观、习近平新时代中国特色社会主义思想在内的中国特色社会主义理论体系。马克思主义及其在中国的发展,为党和人民事业发展提供了既一脉相承又与时俱进的科学理论指导,确保我们党始终走在时代前列,永葆先进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 </a:t>
            </a:r>
            <a:r>
              <a:rPr lang="en-US" sz="2800">
                <a:solidFill>
                  <a:srgbClr val="000000"/>
                </a:solidFill>
                <a:latin typeface="微软雅黑" panose="020B0503020204020204" charset="-122"/>
                <a:ea typeface="微软雅黑" panose="020B0503020204020204" charset="-122"/>
                <a:cs typeface="微软雅黑" panose="020B0503020204020204" charset="-122"/>
              </a:rPr>
              <a:t>[2021皖江名校第三次联考]《共产党宣言》自1848年问世以来,已用二百多种文字出版了一千多个版本,发行量达几千万册,是全世界传播时间最长、流传领域最广、发行数量最大、拥有读者最多的政治性文献。《共产党宣言》这种恒久的生命力源自</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A.马克思和恩格斯个人政治智慧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B.科学社会主义运动的蓬勃发展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C.欧美资本主义世界的不断衰落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D.其基本原理符合社会发展规律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203009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马克思主义的生命力源自其理论的科学性,即揭示了社会发展的客观规律,故D项正确;个人的努力不是根源所在,排除A项;B项与史实不符,社会主义运动也有曲折;C项与史实不符,欧美资本主义世界并没有衰落。</a:t>
            </a:r>
          </a:p>
        </p:txBody>
      </p:sp>
      <p:sp>
        <p:nvSpPr>
          <p:cNvPr id="2" name="文本框 1"/>
          <p:cNvSpPr txBox="1"/>
          <p:nvPr/>
        </p:nvSpPr>
        <p:spPr>
          <a:xfrm>
            <a:off x="581025" y="2692400"/>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523730" cy="766546"/>
          </a:xfrm>
        </p:spPr>
        <p:txBody>
          <a:bodyPr wrap="square"/>
          <a:lstStyle/>
          <a:p>
            <a:r>
              <a:rPr lang="zh-CN" sz="3600" dirty="0">
                <a:solidFill>
                  <a:schemeClr val="bg1"/>
                </a:solidFill>
                <a:latin typeface="微软雅黑" panose="020B0503020204020204" charset="-122"/>
                <a:ea typeface="微软雅黑" panose="020B0503020204020204" charset="-122"/>
                <a:sym typeface="+mn-ea"/>
              </a:rPr>
              <a:t>研析</a:t>
            </a:r>
            <a:r>
              <a:rPr lang="en-US" altLang="zh-CN" sz="3600" dirty="0">
                <a:solidFill>
                  <a:schemeClr val="bg1"/>
                </a:solidFill>
                <a:latin typeface="微软雅黑" panose="020B0503020204020204" charset="-122"/>
                <a:ea typeface="微软雅黑" panose="020B0503020204020204" charset="-122"/>
                <a:sym typeface="+mn-ea"/>
              </a:rPr>
              <a:t>1</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高尚品质的培养:无产阶级的劳动教育思想      </a:t>
            </a:r>
          </a:p>
        </p:txBody>
      </p:sp>
      <p:sp>
        <p:nvSpPr>
          <p:cNvPr id="100" name="文本框 99"/>
          <p:cNvSpPr txBox="1"/>
          <p:nvPr/>
        </p:nvSpPr>
        <p:spPr>
          <a:xfrm>
            <a:off x="389255" y="1122680"/>
            <a:ext cx="1141412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清初思想家、教育家颜元认为,①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劳动能使人去除邪念、克服懒怠,劳动使人“筋骨竦,气脉舒”</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规定学生必须学习农学、谷梁、水利等知识;提倡“昼勤农圃,夜观书史”式的教育方式</a:t>
            </a:r>
            <a:r>
              <a:rPr sz="2800">
                <a:solidFill>
                  <a:srgbClr val="000000"/>
                </a:solidFill>
                <a:latin typeface="微软雅黑" panose="020B0503020204020204" charset="-122"/>
                <a:ea typeface="微软雅黑" panose="020B0503020204020204" charset="-122"/>
                <a:cs typeface="微软雅黑" panose="020B0503020204020204" charset="-122"/>
              </a:rPr>
              <a:t>。 </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——摘编自杜成宪《颜元的劳动教育思想述评》 </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材料二　空想社会主义者欧文制定了工厂制度,进行了教育和劳动结合的实验,以改变在大工业生产条件下工人的无文化状况。马克思充分肯定了欧文的实验,认为③“</a:t>
            </a:r>
            <a:r>
              <a:rPr sz="2800" u="wavy">
                <a:solidFill>
                  <a:srgbClr val="000000"/>
                </a:solidFill>
                <a:uFillTx/>
                <a:latin typeface="微软雅黑" panose="020B0503020204020204" charset="-122"/>
                <a:ea typeface="微软雅黑" panose="020B0503020204020204" charset="-122"/>
                <a:cs typeface="微软雅黑" panose="020B0503020204020204" charset="-122"/>
              </a:rPr>
              <a:t>从工厂制度中萌发出来了未来教育的幼芽,未来教育对所有已满一定年龄的儿童来说,就是生产劳动与智育和体育相结合,</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rPr>
              <a:t>它不仅是提高社会生产的一种方法,而且是造就全面发展的人的唯一方法”</a:t>
            </a:r>
            <a:r>
              <a:rPr lang="en-US" sz="2800">
                <a:solidFill>
                  <a:srgbClr val="000000"/>
                </a:solidFill>
                <a:latin typeface="微软雅黑" panose="020B0503020204020204" charset="-122"/>
                <a:ea typeface="微软雅黑" panose="020B0503020204020204" charset="-122"/>
                <a:cs typeface="微软雅黑" panose="020B0503020204020204" charset="-122"/>
              </a:rPr>
              <a:t>。毛泽东在教育领域内继承和发展了马克思的这一思想,在1958年明确提出了⑤</a:t>
            </a:r>
            <a:r>
              <a:rPr sz="2800" u="wavy">
                <a:solidFill>
                  <a:srgbClr val="000000"/>
                </a:solidFill>
                <a:uFillTx/>
                <a:latin typeface="微软雅黑" panose="020B0503020204020204" charset="-122"/>
                <a:ea typeface="微软雅黑" panose="020B0503020204020204" charset="-122"/>
                <a:cs typeface="微软雅黑" panose="020B0503020204020204" charset="-122"/>
              </a:rPr>
              <a:t>“教育必须为无产阶级政治服务,必须与生产劳动相结合”</a:t>
            </a:r>
            <a:r>
              <a:rPr sz="2800">
                <a:solidFill>
                  <a:srgbClr val="000000"/>
                </a:solidFill>
                <a:uFillTx/>
                <a:latin typeface="微软雅黑" panose="020B0503020204020204" charset="-122"/>
                <a:ea typeface="微软雅黑" panose="020B0503020204020204" charset="-122"/>
                <a:cs typeface="微软雅黑" panose="020B0503020204020204" charset="-122"/>
              </a:rPr>
              <a:t>的重要指示</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——摘编自黄济《关于劳动教育的认识和建议》等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750" y="151765"/>
            <a:ext cx="11388090" cy="5908040"/>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主要反映了颜元对劳动教育作用的认识:劳动能够锻炼体质和精神。②反映的是颜元关于劳动教育内容和方式的看法,他认为必须对学生进行农业生产教育,使劳动与文化教育相结合。③反映了马克思对未来教育的看法:未来教育是智育、体育与劳动教育的结合。④是马克思关于劳动教育价值的看法:对生产力发展和人的全面发展有促进作用。⑤是毛泽东对前人观点的继承与发展,点明了无产阶级教育的目的与内容。材料一、二分别讲述了清初思想家颜元的教育思想和无产阶级革命家对劳动教育的看法,凸显了唯物史观、时空观念、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(1)根据材料一并结合所学知识,概括颜元的劳动教育思想并对其进行评价。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(2)根据材料二并结合所学知识,简析马克思劳动教育思想提出的历史背景,说明毛泽东劳动教育思想的意义。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1.jpg" descr="id:2147488885;FounderCES"/>
          <p:cNvPicPr>
            <a:picLocks noChangeAspect="1"/>
          </p:cNvPicPr>
          <p:nvPr/>
        </p:nvPicPr>
        <p:blipFill>
          <a:blip r:embed="rId3"/>
          <a:stretch>
            <a:fillRect/>
          </a:stretch>
        </p:blipFill>
        <p:spPr>
          <a:xfrm>
            <a:off x="602615" y="899160"/>
            <a:ext cx="11108690" cy="502285"/>
          </a:xfrm>
          <a:prstGeom prst="rect">
            <a:avLst/>
          </a:prstGeom>
        </p:spPr>
      </p:pic>
      <p:graphicFrame>
        <p:nvGraphicFramePr>
          <p:cNvPr id="3" name="表格 2"/>
          <p:cNvGraphicFramePr/>
          <p:nvPr>
            <p:custDataLst>
              <p:tags r:id="rId1"/>
            </p:custDataLst>
          </p:nvPr>
        </p:nvGraphicFramePr>
        <p:xfrm>
          <a:off x="625792" y="1398905"/>
          <a:ext cx="11074400" cy="4977511"/>
        </p:xfrm>
        <a:graphic>
          <a:graphicData uri="http://schemas.openxmlformats.org/drawingml/2006/table">
            <a:tbl>
              <a:tblPr firstRow="1" bandRow="1">
                <a:tableStyleId>{5940675A-B579-460E-94D1-54222C63F5DA}</a:tableStyleId>
              </a:tblPr>
              <a:tblGrid>
                <a:gridCol w="2781935"/>
                <a:gridCol w="2090420"/>
                <a:gridCol w="2371090"/>
                <a:gridCol w="2339975"/>
                <a:gridCol w="1490980"/>
              </a:tblGrid>
              <a:tr h="930275">
                <a:tc rowSpan="3">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1.简述《共产党宣言》的主要内容;通过了解马克思主义产生的时代背景以及马克思、恩格斯的理论探索与革命实践,理解马克思主义产生的世界意义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《共产党宣言》</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马克思主义诞生的条件</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2019江苏高考,T18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866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马克思的革命理论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2018全国卷Ⅰ,T33</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644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马克思主义的影响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2019海南高考,T17</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1220">
                <a:tc>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2.了解巴黎公社革命的主要史实,认识其在建立无产阶级政权上的经验教训</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巴黎公社</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巴黎公社的措施</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2020北京高考,T12</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9315">
                <a:tc rowSpan="2">
                  <a:txBody>
                    <a:bodyPr/>
                    <a:lstStyle/>
                    <a:p>
                      <a:pPr indent="0">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3.了解列宁领导的十月革命爆发的原因、过程,理解十月革命的世界历史意义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俄国十月革命</a:t>
                      </a:r>
                    </a:p>
                    <a:p>
                      <a:pPr indent="0">
                        <a:lnSpc>
                          <a:spcPct val="140000"/>
                        </a:lnSpc>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十月革命的背景</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2017江苏高考,T17</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时空观念</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958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十月革命的进程</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2019海南高考,T18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教育思想:认为劳动具有道德教育的作用;认为劳动具有强身健体的作用;主张学习农业知识;主张将生产与教育相结合。评价:顺应了社会经济发展的需要;体现了经世致用思想;突破了传统教育中轻视劳动教育的做法;有利于人的全面发展;推动了后世教育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(2)背景:资本主义发展到大工业生产阶段;工人运动发展;空想社会主义者的前期探索等。意义:促进教育的发展;促进人的全面发展;促进经济的发展;促进社会主义事业的发展;丰富和发展了马克思主义。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21285"/>
            <a:ext cx="10333355" cy="785818"/>
          </a:xfrm>
        </p:spPr>
        <p:txBody>
          <a:bodyPr wrap="square"/>
          <a:lstStyle/>
          <a:p>
            <a:r>
              <a:rPr lang="zh-CN" sz="3600" dirty="0">
                <a:solidFill>
                  <a:schemeClr val="bg1"/>
                </a:solidFill>
                <a:latin typeface="微软雅黑" panose="020B0503020204020204" charset="-122"/>
                <a:ea typeface="微软雅黑" panose="020B0503020204020204" charset="-122"/>
                <a:sym typeface="+mn-ea"/>
              </a:rPr>
              <a:t>研析</a:t>
            </a:r>
            <a:r>
              <a:rPr lang="en-US" altLang="zh-CN" sz="3600" dirty="0">
                <a:solidFill>
                  <a:schemeClr val="bg1"/>
                </a:solidFill>
                <a:latin typeface="微软雅黑" panose="020B0503020204020204" charset="-122"/>
                <a:ea typeface="微软雅黑" panose="020B0503020204020204" charset="-122"/>
                <a:sym typeface="+mn-ea"/>
              </a:rPr>
              <a:t>2</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暴力革命的必然性:对无产阶级夺权方式的认识</a:t>
            </a:r>
            <a:r>
              <a:rPr lang="en-US" altLang="zh-CN" sz="3200" dirty="0">
                <a:latin typeface="微软雅黑" panose="020B0503020204020204" charset="-122"/>
                <a:ea typeface="微软雅黑" panose="020B0503020204020204" charset="-122"/>
                <a:sym typeface="+mn-ea"/>
              </a:rPr>
              <a:t>      </a:t>
            </a:r>
          </a:p>
        </p:txBody>
      </p:sp>
      <p:sp>
        <p:nvSpPr>
          <p:cNvPr id="100" name="文本框 99"/>
          <p:cNvSpPr txBox="1"/>
          <p:nvPr/>
        </p:nvSpPr>
        <p:spPr>
          <a:xfrm>
            <a:off x="389255" y="1122680"/>
            <a:ext cx="1141412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共产党人不屑于隐瞒自己的观点和意图。他们公开宣布:他们的目的①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只有用暴力推翻全部现存的社会制度才能达到</a:t>
            </a:r>
            <a:r>
              <a:rPr sz="2800">
                <a:solidFill>
                  <a:srgbClr val="000000"/>
                </a:solidFill>
                <a:latin typeface="微软雅黑" panose="020B0503020204020204" charset="-122"/>
                <a:ea typeface="微软雅黑" panose="020B0503020204020204" charset="-122"/>
                <a:cs typeface="微软雅黑" panose="020B0503020204020204" charset="-122"/>
              </a:rPr>
              <a:t>。 </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——《共产党宣言》</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材料二　历史表明我们也曾经错了,暴露出我们当时的看法只是一个幻想。历史走得更远:它不仅打破了我们当时的错误看法,并且还完全改变了无产阶级借以进行斗争的条件。②</a:t>
            </a:r>
            <a:r>
              <a:rPr sz="2800" u="wavy">
                <a:solidFill>
                  <a:srgbClr val="000000"/>
                </a:solidFill>
                <a:uFillTx/>
                <a:latin typeface="微软雅黑" panose="020B0503020204020204" charset="-122"/>
                <a:ea typeface="微软雅黑" panose="020B0503020204020204" charset="-122"/>
                <a:cs typeface="微软雅黑" panose="020B0503020204020204" charset="-122"/>
              </a:rPr>
              <a:t>1848年的斗争方法,今天在一切方面都已经过时了,这一点值得在这里比较仔细地加以探讨。……但是由于……有成效地利用普选权,无产阶级的一种崭新的斗争方式就开始发挥作用,并</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5908040"/>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且迅速获得进一步的发展</a:t>
            </a:r>
            <a:r>
              <a:rPr sz="2800">
                <a:solidFill>
                  <a:srgbClr val="000000"/>
                </a:solidFill>
                <a:latin typeface="微软雅黑" panose="020B0503020204020204" charset="-122"/>
                <a:ea typeface="微软雅黑" panose="020B0503020204020204" charset="-122"/>
                <a:cs typeface="微软雅黑" panose="020B0503020204020204" charset="-122"/>
                <a:sym typeface="+mn-ea"/>
              </a:rPr>
              <a:t>……结果弄得资产阶级和政府害怕工人政党的合法活动更甚于害怕它的不合法活动,害怕选举成就更甚于害怕起义成就。</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——恩格斯《卡·马克思&lt;1848年至1850年的法兰西</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阶级斗争&gt;一书导言》</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材料三　目前俄国的特点是从革命的第一阶段过渡到革命的第二阶段,第一阶段由于无产阶级的觉悟性和组织性不够,政权落到了资产阶级手中,③</a:t>
            </a:r>
            <a:r>
              <a:rPr sz="2800" u="wavy">
                <a:solidFill>
                  <a:srgbClr val="000000"/>
                </a:solidFill>
                <a:uFillTx/>
                <a:latin typeface="微软雅黑" panose="020B0503020204020204" charset="-122"/>
                <a:ea typeface="微软雅黑" panose="020B0503020204020204" charset="-122"/>
                <a:cs typeface="微软雅黑" panose="020B0503020204020204" charset="-122"/>
              </a:rPr>
              <a:t>第二阶段则应当使政权转到无产阶级和贫苦农民阶层手中</a:t>
            </a:r>
            <a:r>
              <a:rPr sz="2800">
                <a:solidFill>
                  <a:srgbClr val="000000"/>
                </a:solidFill>
                <a:latin typeface="微软雅黑" panose="020B0503020204020204" charset="-122"/>
                <a:ea typeface="微软雅黑" panose="020B0503020204020204" charset="-122"/>
                <a:cs typeface="微软雅黑" panose="020B0503020204020204" charset="-122"/>
              </a:rPr>
              <a:t>。这个过渡时期的特点是:一方面有尽量公开活动的可能(目前在世界各交</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267652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战国中,俄国是最自由的国家),④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另一方面没有用暴力压迫群众的现象;最后,群众对这个资本家政府,对这个和平与社会主义的死敌,抱着不觉悟</a:t>
            </a:r>
          </a:p>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rPr>
              <a:t>的轻信态度</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——列宁《论无产阶级在这次革命中的任务》(四月提纲)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是马克思在《共产党宣言》中关于无产阶级夺取政权方式的观点:暴力革命。②表明恩格斯修正了马克思的暴力革命观点,认为应当进行和平的议会斗争。③反映了列宁对无产阶级使命的认识:夺取政权。④反映出列宁认识到群众轻信资产阶级政府。三则材料反映了马克思、恩格斯和列宁对无产阶级夺取政权方式的认识,凸显了唯物史观、时空观念、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(1)根据材料一、二,指出关于无产阶级夺权方式的认识发生的变化,依据材料说明理由。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(2)根据材料三并结合所学知识,列宁主张怎样夺权?实际上怎样夺权?导致这种变化的关键因素是什么?</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(3)根据上述材料,你能得到哪些认识?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50545"/>
            <a:ext cx="1115504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(1)变化:由主张用暴力夺取政权到主张充分利用合法斗争的方式夺权。理由:无产阶级斗争的条件有了变化——能“有成效地利用普选权”。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(2)主张:和平过渡。实际:武装夺权。因素:资产阶级临时政府继续参战并血腥镇压工人和士兵的示威游行。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(3)认识:马克思主义是不断发展和完善的;无产阶级应当把马克思主义的基本原理和本国革命的具体实践相结合,找到适合本国国情的革命道路。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2550160" y="875665"/>
            <a:ext cx="8124190" cy="58032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3" name="图片 2"/>
          <p:cNvPicPr>
            <a:picLocks noChangeAspect="1"/>
          </p:cNvPicPr>
          <p:nvPr/>
        </p:nvPicPr>
        <p:blipFill>
          <a:blip r:embed="rId2"/>
          <a:stretch>
            <a:fillRect/>
          </a:stretch>
        </p:blipFill>
        <p:spPr>
          <a:xfrm>
            <a:off x="930275" y="1890395"/>
            <a:ext cx="10549255" cy="21005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2" name="矩形 1">
            <a:hlinkClick r:id="rId2" action="ppaction://hlinksldjump"/>
          </p:cNvPr>
          <p:cNvSpPr/>
          <p:nvPr/>
        </p:nvSpPr>
        <p:spPr>
          <a:xfrm>
            <a:off x="5471635" y="213954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《共产党宣言》</a:t>
            </a:r>
          </a:p>
        </p:txBody>
      </p:sp>
      <p:sp>
        <p:nvSpPr>
          <p:cNvPr id="3" name="矩形 2">
            <a:hlinkClick r:id="rId2" action="ppaction://hlinksldjump"/>
          </p:cNvPr>
          <p:cNvSpPr/>
          <p:nvPr/>
        </p:nvSpPr>
        <p:spPr>
          <a:xfrm>
            <a:off x="5471635" y="282324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巴黎公社</a:t>
            </a:r>
          </a:p>
        </p:txBody>
      </p:sp>
      <p:sp>
        <p:nvSpPr>
          <p:cNvPr id="4" name="矩形 3">
            <a:hlinkClick r:id="rId2" action="ppaction://hlinksldjump"/>
          </p:cNvPr>
          <p:cNvSpPr/>
          <p:nvPr/>
        </p:nvSpPr>
        <p:spPr>
          <a:xfrm>
            <a:off x="5471635" y="354460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俄国十月革命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969ca5c4-246d-4278-baf4-68d980aeb0fb}"/>
  <p:tag name="TABLE_ENDDRAG_ORIGIN_RECT" val="872*389"/>
  <p:tag name="TABLE_ENDDRAG_RECT" val="49*110*872*38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ebcd5d2-bc40-4a37-8f45-de2e5a294514}"/>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ee8b6319-94e0-4a87-b7fa-227297608e0d}"/>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c9b76097-034a-4928-926b-fbd92d68a427}"/>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0a5d458f-3aac-44c2-a971-96449673cc9a}"/>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f5f64cbf-7865-4c9b-bd3c-c8ebd5a887b5}"/>
  <p:tag name="TABLE_ENDDRAG_ORIGIN_RECT" val="838*367"/>
  <p:tag name="TABLE_ENDDRAG_RECT" val="74*60*838*367"/>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15*195"/>
  <p:tag name="TABLE_ENDDRAG_RECT" val="45*77*815*196"/>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0c3c43c8-e91d-4577-903a-3ef415b889ff}"/>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2157</Words>
  <Application>WPS 演示</Application>
  <PresentationFormat>自定义</PresentationFormat>
  <Paragraphs>306</Paragraphs>
  <Slides>66</Slides>
  <Notes>0</Notes>
  <HiddenSlides>0</HiddenSlides>
  <MMClips>0</MMClips>
  <ScaleCrop>false</ScaleCrop>
  <HeadingPairs>
    <vt:vector size="4" baseType="variant">
      <vt:variant>
        <vt:lpstr>主题</vt:lpstr>
      </vt:variant>
      <vt:variant>
        <vt:i4>1</vt:i4>
      </vt:variant>
      <vt:variant>
        <vt:lpstr>幻灯片标题</vt:lpstr>
      </vt:variant>
      <vt:variant>
        <vt:i4>66</vt:i4>
      </vt:variant>
    </vt:vector>
  </HeadingPairs>
  <TitlesOfParts>
    <vt:vector size="67" baseType="lpstr">
      <vt:lpstr>Office 主题​​</vt:lpstr>
      <vt:lpstr>幻灯片 1</vt:lpstr>
      <vt:lpstr>第十七单元  从科学社会主义理论       的诞生到社会主义制度的建立</vt:lpstr>
      <vt:lpstr>幻灯片 3</vt:lpstr>
      <vt:lpstr>幻灯片 4</vt:lpstr>
      <vt:lpstr>幻灯片 5</vt:lpstr>
      <vt:lpstr>  考情解读</vt:lpstr>
      <vt:lpstr>  知识体系构建</vt:lpstr>
      <vt:lpstr>  时空坐标通览</vt:lpstr>
      <vt:lpstr>幻灯片 9</vt:lpstr>
      <vt:lpstr>  考点1   《共产党宣言》</vt:lpstr>
      <vt:lpstr>幻灯片 11</vt:lpstr>
      <vt:lpstr>幻灯片 12</vt:lpstr>
      <vt:lpstr>幻灯片 13</vt:lpstr>
      <vt:lpstr>幻灯片 14</vt:lpstr>
      <vt:lpstr>幻灯片 15</vt:lpstr>
      <vt:lpstr>幻灯片 16</vt:lpstr>
      <vt:lpstr>幻灯片 17</vt:lpstr>
      <vt:lpstr>  考点2   巴黎公社</vt:lpstr>
      <vt:lpstr>幻灯片 19</vt:lpstr>
      <vt:lpstr>幻灯片 20</vt:lpstr>
      <vt:lpstr>幻灯片 21</vt:lpstr>
      <vt:lpstr>幻灯片 22</vt:lpstr>
      <vt:lpstr>幻灯片 23</vt:lpstr>
      <vt:lpstr>幻灯片 24</vt:lpstr>
      <vt:lpstr>  考点3   俄国十月革命</vt:lpstr>
      <vt:lpstr>幻灯片 26</vt:lpstr>
      <vt:lpstr>幻灯片 27</vt:lpstr>
      <vt:lpstr>幻灯片 28</vt:lpstr>
      <vt:lpstr>幻灯片 29</vt:lpstr>
      <vt:lpstr>幻灯片 30</vt:lpstr>
      <vt:lpstr>幻灯片 31</vt:lpstr>
      <vt:lpstr>幻灯片 32</vt:lpstr>
      <vt:lpstr>幻灯片 33</vt:lpstr>
      <vt:lpstr>幻灯片 34</vt:lpstr>
      <vt:lpstr>  考法1   马克思的革命理论</vt:lpstr>
      <vt:lpstr>幻灯片 36</vt:lpstr>
      <vt:lpstr>幻灯片 37</vt:lpstr>
      <vt:lpstr>幻灯片 38</vt:lpstr>
      <vt:lpstr>幻灯片 39</vt:lpstr>
      <vt:lpstr>  考法2   十月革命的发展历程</vt:lpstr>
      <vt:lpstr>幻灯片 41</vt:lpstr>
      <vt:lpstr>幻灯片 42</vt:lpstr>
      <vt:lpstr>幻灯片 43</vt:lpstr>
      <vt:lpstr>幻灯片 44</vt:lpstr>
      <vt:lpstr>素养1   运用史料实证、历史解释认识科学社会              主义的发展历程</vt:lpstr>
      <vt:lpstr>幻灯片 46</vt:lpstr>
      <vt:lpstr>幻灯片 47</vt:lpstr>
      <vt:lpstr>幻灯片 48</vt:lpstr>
      <vt:lpstr>幻灯片 49</vt:lpstr>
      <vt:lpstr>素养2   运用历史解释、家国情怀认识《共产党宣言》的               当代价值</vt:lpstr>
      <vt:lpstr>幻灯片 51</vt:lpstr>
      <vt:lpstr>幻灯片 52</vt:lpstr>
      <vt:lpstr>幻灯片 53</vt:lpstr>
      <vt:lpstr>幻灯片 54</vt:lpstr>
      <vt:lpstr>幻灯片 55</vt:lpstr>
      <vt:lpstr>研析1   高尚品质的培养:无产阶级的劳动教育思想      </vt:lpstr>
      <vt:lpstr>幻灯片 57</vt:lpstr>
      <vt:lpstr>幻灯片 58</vt:lpstr>
      <vt:lpstr>幻灯片 59</vt:lpstr>
      <vt:lpstr>幻灯片 60</vt:lpstr>
      <vt:lpstr>研析2   暴力革命的必然性:对无产阶级夺权方式的认识      </vt:lpstr>
      <vt:lpstr>幻灯片 62</vt:lpstr>
      <vt:lpstr>幻灯片 63</vt:lpstr>
      <vt:lpstr>幻灯片 64</vt:lpstr>
      <vt:lpstr>幻灯片 65</vt:lpstr>
      <vt:lpstr>幻灯片 66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75</cp:revision>
  <dcterms:created xsi:type="dcterms:W3CDTF">2021-01-08T01:23:00Z</dcterms:created>
  <dcterms:modified xsi:type="dcterms:W3CDTF">2021-09-23T07:25:14Z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