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65" r:id="rId2"/>
    <p:sldId id="266" r:id="rId3"/>
    <p:sldId id="331"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21"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 id="366" r:id="rId40"/>
    <p:sldId id="367" r:id="rId41"/>
    <p:sldId id="368"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Office_Word___2.docx"/><Relationship Id="rId4" Type="http://schemas.openxmlformats.org/officeDocument/2006/relationships/slide" Target="slide19.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Office_Word___3.docx"/><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package" Target="../embeddings/Microsoft_Office_Word___4.docx"/><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269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28492979"/>
              </p:ext>
            </p:extLst>
          </p:nvPr>
        </p:nvGraphicFramePr>
        <p:xfrm>
          <a:off x="508000" y="1196752"/>
          <a:ext cx="8128000" cy="5844419"/>
        </p:xfrm>
        <a:graphic>
          <a:graphicData uri="http://schemas.openxmlformats.org/presentationml/2006/ole">
            <p:oleObj spid="_x0000_s4099" name="文档" r:id="rId3" imgW="4000258" imgH="2875783"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35566"/>
            <a:ext cx="8128000" cy="50408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欧洲某个时期崛起了一个富有的阶级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他们成为教会之外新的艺术资助人。于是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艺术家创作的重点转向宗教题材以外的、表达人物内心的肖像画。这里的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艺术家</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文艺复兴时期画家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B.19</a:t>
            </a:r>
            <a:r>
              <a:rPr lang="zh-CN" altLang="zh-CN" sz="2200">
                <a:solidFill>
                  <a:srgbClr val="000000"/>
                </a:solidFill>
                <a:latin typeface="Times New Roman" panose="02020603050405020304" pitchFamily="18" charset="0"/>
                <a:cs typeface="Times New Roman" panose="02020603050405020304" pitchFamily="18" charset="0"/>
              </a:rPr>
              <a:t>世纪现实主义画家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法国印象主义画家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D.20</a:t>
            </a:r>
            <a:r>
              <a:rPr lang="zh-CN" altLang="zh-CN" sz="2200">
                <a:solidFill>
                  <a:srgbClr val="000000"/>
                </a:solidFill>
                <a:latin typeface="Times New Roman" panose="02020603050405020304" pitchFamily="18" charset="0"/>
                <a:cs typeface="Times New Roman" panose="02020603050405020304" pitchFamily="18" charset="0"/>
              </a:rPr>
              <a:t>世纪现代主义画家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文艺复兴时期的绘画注重表现人性的美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世纪现实主义画家的作品重在揭示社会现实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法国印象主义绘画的风格是表现光与色的变幻。</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世纪现代主义绘画的风格是反理性、反传统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表现人的苦闷、彷徨。故选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45135296"/>
              </p:ext>
            </p:extLst>
          </p:nvPr>
        </p:nvGraphicFramePr>
        <p:xfrm>
          <a:off x="1565834" y="2276143"/>
          <a:ext cx="1828800" cy="534988"/>
        </p:xfrm>
        <a:graphic>
          <a:graphicData uri="http://schemas.openxmlformats.org/presentationml/2006/ole">
            <p:oleObj spid="_x0000_s2050" name="文档" r:id="rId5" imgW="870545" imgH="254889" progId="Word.Document.12">
              <p:embed/>
            </p:oleObj>
          </a:graphicData>
        </a:graphic>
      </p:graphicFrame>
      <p:pic>
        <p:nvPicPr>
          <p:cNvPr id="6" name="图片 5"/>
          <p:cNvPicPr>
            <a:picLocks noChangeAspect="1"/>
          </p:cNvPicPr>
          <p:nvPr/>
        </p:nvPicPr>
        <p:blipFill>
          <a:blip r:embed="rId6"/>
          <a:stretch>
            <a:fillRect/>
          </a:stretch>
        </p:blipFill>
        <p:spPr>
          <a:xfrm>
            <a:off x="1115616" y="2449956"/>
            <a:ext cx="359637" cy="361175"/>
          </a:xfrm>
          <a:prstGeom prst="rect">
            <a:avLst/>
          </a:prstGeom>
        </p:spPr>
      </p:pic>
    </p:spTree>
    <p:extLst>
      <p:ext uri="{BB962C8B-B14F-4D97-AF65-F5344CB8AC3E}">
        <p14:creationId xmlns:p14="http://schemas.microsoft.com/office/powerpoint/2010/main" xmlns="" val="34159097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世纪学者费奇诺说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这是一个黄金时代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在佛罗伦萨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几乎所有以前原本消失的自由科目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如诗歌、雄辩术、绘画、建筑、雕塑、音乐都复活了。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这反映了在该地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希腊罗马文化开始兴起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人文精神得到传承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宗教改革思想开始传播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启蒙思想影响巨大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根据时间和地点可判断为文艺复兴运动。希腊罗马文化在公元前就已经兴起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宗教改革兴起于</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启蒙思想兴起于</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636912"/>
            <a:ext cx="359637" cy="361175"/>
          </a:xfrm>
          <a:prstGeom prst="rect">
            <a:avLst/>
          </a:prstGeom>
        </p:spPr>
      </p:pic>
    </p:spTree>
    <p:extLst>
      <p:ext uri="{BB962C8B-B14F-4D97-AF65-F5344CB8AC3E}">
        <p14:creationId xmlns:p14="http://schemas.microsoft.com/office/powerpoint/2010/main" xmlns="" val="40150039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9</a:t>
            </a:r>
            <a:r>
              <a:rPr lang="en-US" altLang="zh-CN" sz="2200">
                <a:solidFill>
                  <a:srgbClr val="000000"/>
                </a:solidFill>
                <a:cs typeface="Times New Roman" panose="02020603050405020304" pitchFamily="18" charset="0"/>
              </a:rPr>
              <a:t>.(2012·</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,20,4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在古代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通才式的大师频出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而进入近代后此类大师越来越少。一般认为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芬奇是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最后一个百科全书式的人物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。其重要原因是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在人类历史上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杰出人物的出现具有偶然性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古人的成就达到相当高度后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后人很难超越</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古代学者少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评价目标集中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近代以来学者多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大师难以被公认</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近代以来的科学把研究对象分为不同领域分门别类加以研究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近代以来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在两次工业革命的推动下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自然科学得到突飞猛进的发展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学科越来越多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分工越来越细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研究越来越深入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同时学科间的联系越来越紧密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相互间渗透的程度越来越深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科学研究朝着综合性方向发展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凭借个人能力很难全面掌握。故选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6" name="图片 5"/>
          <p:cNvPicPr>
            <a:picLocks noChangeAspect="1"/>
          </p:cNvPicPr>
          <p:nvPr/>
        </p:nvPicPr>
        <p:blipFill>
          <a:blip r:embed="rId4"/>
          <a:stretch>
            <a:fillRect/>
          </a:stretch>
        </p:blipFill>
        <p:spPr>
          <a:xfrm>
            <a:off x="4932040" y="2132856"/>
            <a:ext cx="359637" cy="361175"/>
          </a:xfrm>
          <a:prstGeom prst="rect">
            <a:avLst/>
          </a:prstGeom>
        </p:spPr>
      </p:pic>
    </p:spTree>
    <p:extLst>
      <p:ext uri="{BB962C8B-B14F-4D97-AF65-F5344CB8AC3E}">
        <p14:creationId xmlns:p14="http://schemas.microsoft.com/office/powerpoint/2010/main" xmlns="" val="28589466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宗教改革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英国自上而下地进行宗教改革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国王成为英国国教教会唯一的首脑。</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英国国王查理二世宣布实行宗教自由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强调英国国教教会的至尊地位。此举旨在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促进信仰自由</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巩固君主立宪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强化专制统治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落实《权利法案》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本题考查英国的宗教改革。</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英国宗教改革确立了国王在国教教会中的地位</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世纪时查理二世在宗教自由的背景下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强调英国国教的至尊地位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实际上就是强化他本人的地位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强化君主专制统治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查理二世的改革实际上限制了宗教自由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君主立宪制是在</a:t>
            </a:r>
            <a:r>
              <a:rPr lang="en-US" altLang="zh-CN" sz="2200">
                <a:solidFill>
                  <a:srgbClr val="000000"/>
                </a:solidFill>
                <a:latin typeface="Times New Roman" panose="02020603050405020304" pitchFamily="18" charset="0"/>
                <a:cs typeface="Times New Roman" panose="02020603050405020304" pitchFamily="18" charset="0"/>
              </a:rPr>
              <a:t>1689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年《权利法案》颁布后确立的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979712" y="2564904"/>
            <a:ext cx="359637" cy="361175"/>
          </a:xfrm>
          <a:prstGeom prst="rect">
            <a:avLst/>
          </a:prstGeom>
        </p:spPr>
      </p:pic>
    </p:spTree>
    <p:extLst>
      <p:ext uri="{BB962C8B-B14F-4D97-AF65-F5344CB8AC3E}">
        <p14:creationId xmlns:p14="http://schemas.microsoft.com/office/powerpoint/2010/main" xmlns="" val="3601073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7123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西班牙医生塞尔维特因解剖人体进行血液循环研究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被宗教裁判所火刑处死。而达尔文在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世纪中期相继发表《物种起源》《人类的由来》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虽遭教会激烈反对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但并未受到教会的人身迫害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进化论已被人们普遍接受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教会失去原有权威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进化论被证明是科学理论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教会实行宽容政策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题干中达尔文和塞尔维特的科学成就均遭到教会反对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但两人命运截然不同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这反映了经过宗教改革冲击之后的天主教已经失去了往日的权威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项正确。题干中没有涉及进化论在社会上被人们接受的程度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也没有涉及进化论科学与否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宗教宽容是指允许个人选择自己的宗教信仰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这与材料主旨不同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5724128" y="2132856"/>
            <a:ext cx="359637" cy="361175"/>
          </a:xfrm>
          <a:prstGeom prst="rect">
            <a:avLst/>
          </a:prstGeom>
        </p:spPr>
      </p:pic>
    </p:spTree>
    <p:extLst>
      <p:ext uri="{BB962C8B-B14F-4D97-AF65-F5344CB8AC3E}">
        <p14:creationId xmlns:p14="http://schemas.microsoft.com/office/powerpoint/2010/main" xmlns="" val="1514792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谚语在一定程度上反映了社会情绪。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神父的口袋最深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离罗马越近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基督徒越坏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世纪德国社会中流行的谚语。这些谚语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改变人们对上帝的虔诚信仰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引发欧洲首次思想解放运动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反映人们对天主教会的不满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深受法国启蒙思想家的影响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本题考查欧洲的宗教改革。综合题干中谚语的内容、时间及区域等信息可知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这些谚语反映了</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世纪德国宗教改革期间德国民众对天主教会极力搜刮的不满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项正确。德国宗教改革期间新教也宣扬对上帝的虔诚信仰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欧洲首次思想解放运动是文艺复兴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而题干强调的是宗教改革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启蒙运动兴起于</a:t>
            </a:r>
            <a:r>
              <a:rPr lang="en-US" altLang="zh-CN" sz="2200">
                <a:solidFill>
                  <a:srgbClr val="000000"/>
                </a:solidFill>
                <a:latin typeface="Times New Roman" panose="02020603050405020304" pitchFamily="18" charset="0"/>
                <a:cs typeface="Times New Roman" panose="02020603050405020304" pitchFamily="18" charset="0"/>
              </a:rPr>
              <a:t>17~18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707904" y="1772816"/>
            <a:ext cx="359637" cy="361175"/>
          </a:xfrm>
          <a:prstGeom prst="rect">
            <a:avLst/>
          </a:prstGeom>
        </p:spPr>
      </p:pic>
    </p:spTree>
    <p:extLst>
      <p:ext uri="{BB962C8B-B14F-4D97-AF65-F5344CB8AC3E}">
        <p14:creationId xmlns:p14="http://schemas.microsoft.com/office/powerpoint/2010/main" xmlns="" val="26851090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宗教改革家路德提出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因信称义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主张只要直接阅读《圣经》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有虔诚信仰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灵魂便可得救。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因信称义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加强了教皇的宗教权威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巩固了民众的宗教信仰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摧毁了教会的思想专制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扩大了基督教会的影响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中世纪只有教士才有阅读《圣经》的权力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教皇以此来加强思想控制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路德的宗教改革措施打击了教皇的宗教权威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路德只是主张改革信仰的方式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不可能巩固民众的宗教信仰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只要直接阅读《圣经》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有虔诚信仰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灵魂便可得救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冲击了教会宣扬的宗教信仰方式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材料中没有提及基督教影响的信息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365304" y="1772816"/>
            <a:ext cx="359637" cy="361175"/>
          </a:xfrm>
          <a:prstGeom prst="rect">
            <a:avLst/>
          </a:prstGeom>
        </p:spPr>
      </p:pic>
    </p:spTree>
    <p:extLst>
      <p:ext uri="{BB962C8B-B14F-4D97-AF65-F5344CB8AC3E}">
        <p14:creationId xmlns:p14="http://schemas.microsoft.com/office/powerpoint/2010/main" xmlns="" val="35405207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1711308" y="1844824"/>
            <a:ext cx="4140877" cy="498598"/>
          </a:xfrm>
          <a:prstGeom prst="rect">
            <a:avLst/>
          </a:prstGeom>
        </p:spPr>
        <p:txBody>
          <a:bodyPr wrap="none">
            <a:spAutoFit/>
          </a:bodyPr>
          <a:lstStyle/>
          <a:p>
            <a:pPr>
              <a:lnSpc>
                <a:spcPct val="120000"/>
              </a:lnSpc>
            </a:pP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因行称义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因信称义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区别</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pic>
        <p:nvPicPr>
          <p:cNvPr id="5" name="S03.eps" descr="id:2147496394;FounderCES"/>
          <p:cNvPicPr/>
          <p:nvPr/>
        </p:nvPicPr>
        <p:blipFill>
          <a:blip r:embed="rId4"/>
          <a:stretch>
            <a:fillRect/>
          </a:stretch>
        </p:blipFill>
        <p:spPr>
          <a:xfrm>
            <a:off x="994492" y="2492896"/>
            <a:ext cx="6882939" cy="2648873"/>
          </a:xfrm>
          <a:prstGeom prst="rect">
            <a:avLst/>
          </a:prstGeom>
        </p:spPr>
      </p:pic>
      <p:pic>
        <p:nvPicPr>
          <p:cNvPr id="6" name="图片 5"/>
          <p:cNvPicPr>
            <a:picLocks noChangeAspect="1"/>
          </p:cNvPicPr>
          <p:nvPr/>
        </p:nvPicPr>
        <p:blipFill>
          <a:blip r:embed="rId5"/>
          <a:stretch>
            <a:fillRect/>
          </a:stretch>
        </p:blipFill>
        <p:spPr>
          <a:xfrm>
            <a:off x="693112" y="1898351"/>
            <a:ext cx="1080120" cy="391543"/>
          </a:xfrm>
          <a:prstGeom prst="rect">
            <a:avLst/>
          </a:prstGeom>
        </p:spPr>
      </p:pic>
    </p:spTree>
    <p:extLst>
      <p:ext uri="{BB962C8B-B14F-4D97-AF65-F5344CB8AC3E}">
        <p14:creationId xmlns:p14="http://schemas.microsoft.com/office/powerpoint/2010/main" xmlns="" val="1194121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)1521</a:t>
            </a:r>
            <a:r>
              <a:rPr lang="zh-CN" altLang="zh-CN" sz="2200">
                <a:solidFill>
                  <a:srgbClr val="000000"/>
                </a:solidFill>
                <a:latin typeface="Times New Roman" panose="02020603050405020304" pitchFamily="18" charset="0"/>
                <a:cs typeface="Times New Roman" panose="02020603050405020304" pitchFamily="18" charset="0"/>
              </a:rPr>
              <a:t>年有教皇代表与马丁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路德辩论说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信仰无法安稳地奠基于《圣经》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《圣经》就像软蜡一样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可以让每一个人随兴所至地扭或拉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。他们的主要分歧在于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教会是否腐败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信仰是否必要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《圣经》能否作为信仰的基础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信徒能否仅仅依靠信仰得救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路德主张每个人都可以阅读《圣经》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同上帝对话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信仰即可得救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教会代表认为《圣经》容易被人曲解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个人得救要依赖于教会对《圣经》的解释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所以他们两者的根本分歧在于谁掌握《圣经》的解释权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教会是否腐败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不是材料叙述的内容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故错误。以教皇为代表的天主教主张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因行称义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路德为代表的新教主张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因信称义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因此这两派在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信仰上帝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上没有分歧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能否仅仅依靠信仰得救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同样不是材料叙述的内容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14673" y="1916832"/>
            <a:ext cx="359637" cy="361175"/>
          </a:xfrm>
          <a:prstGeom prst="rect">
            <a:avLst/>
          </a:prstGeom>
        </p:spPr>
      </p:pic>
    </p:spTree>
    <p:extLst>
      <p:ext uri="{BB962C8B-B14F-4D97-AF65-F5344CB8AC3E}">
        <p14:creationId xmlns:p14="http://schemas.microsoft.com/office/powerpoint/2010/main" xmlns="" val="12427523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启蒙运动</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世纪前半期的法国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先前往来于凡尔赛宫的思想家、文学家、戏剧家们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开始热衷于参加沙龙聚会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讨论的话题广泛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不再局限于传统的信仰和礼仪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思想极为活跃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上流社会不少人也乐于资助他们。这表明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启蒙思想逐渐</a:t>
            </a:r>
            <a:r>
              <a:rPr lang="zh-CN" altLang="zh-CN" sz="2200" smtClean="0">
                <a:solidFill>
                  <a:srgbClr val="000000"/>
                </a:solidFill>
                <a:latin typeface="Times New Roman" panose="02020603050405020304" pitchFamily="18" charset="0"/>
                <a:cs typeface="Times New Roman" panose="02020603050405020304" pitchFamily="18" charset="0"/>
              </a:rPr>
              <a:t>流行</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宫廷文化普及到民间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专制王权已经</a:t>
            </a:r>
            <a:r>
              <a:rPr lang="zh-CN" altLang="zh-CN" sz="2200" smtClean="0">
                <a:solidFill>
                  <a:srgbClr val="000000"/>
                </a:solidFill>
                <a:latin typeface="Times New Roman" panose="02020603050405020304" pitchFamily="18" charset="0"/>
                <a:cs typeface="Times New Roman" panose="02020603050405020304" pitchFamily="18" charset="0"/>
              </a:rPr>
              <a:t>衰落</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贵族与平民趋于平等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本题旨在考查考生辨别历史事实与历史叙述的能力。从题干中的</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世纪前半期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参加沙龙聚会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讨论的话题广泛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不再局限于传统的信仰和礼仪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思想极为活跃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题干强调的是启蒙思想逐渐流行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项正确。题干中没有涉及宫廷文化与民间的关系、专制主义的统治是否走向衰落、贵族与平民的地位是否趋于平等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652120" y="2492896"/>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48478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文艺复兴和宗教改革</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文艺复兴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文艺复兴时期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很多画家以希腊神话中的情节为素材进行创作。在描绘天神宙斯用一阵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黄金雨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吸引人们时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意大利威尼斯画派的代表人物提香直接用从天而降的一枚枚金币来表现。提香的这一表现方式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带有画家生活环境的</a:t>
            </a:r>
            <a:r>
              <a:rPr lang="zh-CN" altLang="zh-CN" sz="2200" smtClean="0">
                <a:solidFill>
                  <a:srgbClr val="000000"/>
                </a:solidFill>
                <a:latin typeface="Times New Roman" panose="02020603050405020304" pitchFamily="18" charset="0"/>
                <a:cs typeface="Times New Roman" panose="02020603050405020304" pitchFamily="18" charset="0"/>
              </a:rPr>
              <a:t>烙印</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突出了文艺复兴的精神实质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附和了教会宣扬的</a:t>
            </a:r>
            <a:r>
              <a:rPr lang="zh-CN" altLang="zh-CN" sz="2200" smtClean="0">
                <a:solidFill>
                  <a:srgbClr val="000000"/>
                </a:solidFill>
                <a:latin typeface="Times New Roman" panose="02020603050405020304" pitchFamily="18" charset="0"/>
                <a:cs typeface="Times New Roman" panose="02020603050405020304" pitchFamily="18" charset="0"/>
              </a:rPr>
              <a:t>道德观</a:t>
            </a: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体现了神韵写意的绘画</a:t>
            </a:r>
            <a:r>
              <a:rPr lang="zh-CN" altLang="zh-CN" sz="2200" smtClean="0">
                <a:solidFill>
                  <a:srgbClr val="000000"/>
                </a:solidFill>
                <a:latin typeface="Times New Roman" panose="02020603050405020304" pitchFamily="18" charset="0"/>
                <a:cs typeface="Times New Roman" panose="02020603050405020304" pitchFamily="18" charset="0"/>
              </a:rPr>
              <a:t>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436096" y="3562276"/>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理性是激情的奴隶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抱持这样的认识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形成于</a:t>
            </a:r>
            <a:r>
              <a:rPr lang="en-US" altLang="zh-CN" sz="2200">
                <a:solidFill>
                  <a:srgbClr val="000000"/>
                </a:solidFill>
                <a:latin typeface="Times New Roman" panose="02020603050405020304" pitchFamily="18" charset="0"/>
                <a:cs typeface="Times New Roman" panose="02020603050405020304" pitchFamily="18" charset="0"/>
              </a:rPr>
              <a:t>18~19</a:t>
            </a:r>
            <a:r>
              <a:rPr lang="zh-CN" altLang="zh-CN" sz="2200">
                <a:solidFill>
                  <a:srgbClr val="000000"/>
                </a:solidFill>
                <a:latin typeface="Times New Roman" panose="02020603050405020304" pitchFamily="18" charset="0"/>
                <a:cs typeface="Times New Roman" panose="02020603050405020304" pitchFamily="18" charset="0"/>
              </a:rPr>
              <a:t>世纪的欧洲浪漫主义极大地丰富了人文主义的精神内涵。下列项中属于这一时期浪漫主义思潮的内容是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人的情感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人的个性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尊重自然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宽容心态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浪漫主义极大地丰富了人文精神的内涵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凸显了人的情感和个性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浪漫主义拉近了人与自然的距离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密切了人与自然的关系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帮助人类重新确立了对自然的尊重态度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它让人们对不同文明保持一种宽容的心态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99592" y="2780928"/>
            <a:ext cx="359637" cy="361175"/>
          </a:xfrm>
          <a:prstGeom prst="rect">
            <a:avLst/>
          </a:prstGeom>
        </p:spPr>
      </p:pic>
    </p:spTree>
    <p:extLst>
      <p:ext uri="{BB962C8B-B14F-4D97-AF65-F5344CB8AC3E}">
        <p14:creationId xmlns:p14="http://schemas.microsoft.com/office/powerpoint/2010/main" xmlns="" val="36037330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34925"/>
            <a:ext cx="8128000" cy="5042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3,33,4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雨果在小说《九三年》中描述</a:t>
            </a:r>
            <a:r>
              <a:rPr lang="en-US" altLang="zh-CN" sz="2200">
                <a:solidFill>
                  <a:srgbClr val="000000"/>
                </a:solidFill>
                <a:latin typeface="Times New Roman" panose="02020603050405020304" pitchFamily="18" charset="0"/>
                <a:cs typeface="Times New Roman" panose="02020603050405020304" pitchFamily="18" charset="0"/>
              </a:rPr>
              <a:t>1793</a:t>
            </a:r>
            <a:r>
              <a:rPr lang="zh-CN" altLang="zh-CN" sz="2200">
                <a:solidFill>
                  <a:srgbClr val="000000"/>
                </a:solidFill>
                <a:latin typeface="Times New Roman" panose="02020603050405020304" pitchFamily="18" charset="0"/>
                <a:cs typeface="Times New Roman" panose="02020603050405020304" pitchFamily="18" charset="0"/>
              </a:rPr>
              <a:t>年法国唯一的最高权力机关国民公会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既是正式选举会议又是十字街头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既是权威机关又是平民大众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既是法庭又是被告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。这里的国民公会所体现的政治理念是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君主立宪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人民主权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法律至上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本题从雨果对法国大革命期间国民公会性质的评价入手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考查考生对有效信息进行完整、准确、合理的解读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理解历史叙述与历史结论的能力。从材料来看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十字街头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平民大众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被告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国民公会是人民行使权力的地方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项正确。材料没有涉及三权分立和君主立宪的问题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两项错误。材料描述的是最高权力机关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不涉及法律问题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593865532"/>
              </p:ext>
            </p:extLst>
          </p:nvPr>
        </p:nvGraphicFramePr>
        <p:xfrm>
          <a:off x="5580112" y="2276872"/>
          <a:ext cx="1795462" cy="534988"/>
        </p:xfrm>
        <a:graphic>
          <a:graphicData uri="http://schemas.openxmlformats.org/presentationml/2006/ole">
            <p:oleObj spid="_x0000_s5123" name="文档" r:id="rId5" imgW="854704" imgH="254889" progId="Word.Document.12">
              <p:embed/>
            </p:oleObj>
          </a:graphicData>
        </a:graphic>
      </p:graphicFrame>
      <p:pic>
        <p:nvPicPr>
          <p:cNvPr id="6" name="图片 5"/>
          <p:cNvPicPr>
            <a:picLocks noChangeAspect="1"/>
          </p:cNvPicPr>
          <p:nvPr/>
        </p:nvPicPr>
        <p:blipFill>
          <a:blip r:embed="rId6"/>
          <a:stretch>
            <a:fillRect/>
          </a:stretch>
        </p:blipFill>
        <p:spPr>
          <a:xfrm>
            <a:off x="5076056" y="2276872"/>
            <a:ext cx="359637" cy="361175"/>
          </a:xfrm>
          <a:prstGeom prst="rect">
            <a:avLst/>
          </a:prstGeom>
        </p:spPr>
      </p:pic>
    </p:spTree>
    <p:extLst>
      <p:ext uri="{BB962C8B-B14F-4D97-AF65-F5344CB8AC3E}">
        <p14:creationId xmlns:p14="http://schemas.microsoft.com/office/powerpoint/2010/main" xmlns="" val="29776497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他们摆脱了对上帝的恐惧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但是仍然对神表现出尊敬的态度。他们嘲笑六天创造世界的观念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但是仍然相信宇宙是上帝按照理性计划设计的完美结合的机器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是人类永久居住的场所。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文艺复兴时期的</a:t>
            </a:r>
            <a:r>
              <a:rPr lang="zh-CN" altLang="zh-CN" sz="2200" smtClean="0">
                <a:solidFill>
                  <a:srgbClr val="000000"/>
                </a:solidFill>
                <a:latin typeface="Times New Roman" panose="02020603050405020304" pitchFamily="18" charset="0"/>
                <a:cs typeface="Times New Roman" panose="02020603050405020304" pitchFamily="18" charset="0"/>
              </a:rPr>
              <a:t>文学家</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宗教改革的发起者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启蒙运动时期的</a:t>
            </a:r>
            <a:r>
              <a:rPr lang="zh-CN" altLang="zh-CN" sz="2200" smtClean="0">
                <a:solidFill>
                  <a:srgbClr val="000000"/>
                </a:solidFill>
                <a:latin typeface="Times New Roman" panose="02020603050405020304" pitchFamily="18" charset="0"/>
                <a:cs typeface="Times New Roman" panose="02020603050405020304" pitchFamily="18" charset="0"/>
              </a:rPr>
              <a:t>思想家</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进化理论的倡导者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均以人文主义为指导思想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他们摆脱了对上帝的恐惧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但是仍然相信宇宙是上帝按照理性计划设计的完美结合的机器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反映了启蒙运动期间反对教权主义和倡导理性主义的思想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有力挑战了封建神学创世说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与题目中的信息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相信宇宙是上帝按照理性计划设计的完美结合的机器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076056" y="2204864"/>
            <a:ext cx="359637" cy="361175"/>
          </a:xfrm>
          <a:prstGeom prst="rect">
            <a:avLst/>
          </a:prstGeom>
        </p:spPr>
      </p:pic>
    </p:spTree>
    <p:extLst>
      <p:ext uri="{BB962C8B-B14F-4D97-AF65-F5344CB8AC3E}">
        <p14:creationId xmlns:p14="http://schemas.microsoft.com/office/powerpoint/2010/main" xmlns="" val="466872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13599"/>
            <a:ext cx="8128000" cy="212365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启蒙运动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丰富和发展了人文精神的内涵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把反封建、反宗教神学的斗争推进到反对封建专制制度、建立资产阶级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理性王国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、按照资产阶级利益建构政治制度的高度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从而比文艺复兴时期的人文主义更为彻底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更具鲜明的政治革命性质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为资产阶级夺取政权做了思想准备。</a:t>
            </a:r>
            <a:endParaRPr lang="zh-CN" altLang="en-US" sz="2200"/>
          </a:p>
        </p:txBody>
      </p:sp>
      <p:pic>
        <p:nvPicPr>
          <p:cNvPr id="5" name="图片 4"/>
          <p:cNvPicPr>
            <a:picLocks noChangeAspect="1"/>
          </p:cNvPicPr>
          <p:nvPr/>
        </p:nvPicPr>
        <p:blipFill>
          <a:blip r:embed="rId4"/>
          <a:stretch>
            <a:fillRect/>
          </a:stretch>
        </p:blipFill>
        <p:spPr>
          <a:xfrm>
            <a:off x="683919" y="2526901"/>
            <a:ext cx="1049046" cy="405935"/>
          </a:xfrm>
          <a:prstGeom prst="rect">
            <a:avLst/>
          </a:prstGeom>
        </p:spPr>
      </p:pic>
    </p:spTree>
    <p:extLst>
      <p:ext uri="{BB962C8B-B14F-4D97-AF65-F5344CB8AC3E}">
        <p14:creationId xmlns:p14="http://schemas.microsoft.com/office/powerpoint/2010/main" xmlns="" val="26292820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这是一场人类相信自己有能力驾驭自然并通过自己的努力完善自身的世俗运动。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这场运动是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实现人类自我觉醒的文艺复兴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摆脱天主教会控制的宗教改革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揭开宇宙运行规律的科学革命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规划人类理性王国的启蒙运动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人们要摆脱宗教神学的束缚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追求人性的自由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宗教改革时期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人们追求的是宗教信仰中要靠自己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体现人在宗教信仰中的作用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揭开宇宙运行规律的科学革命与完善自身无关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启蒙运动中的思想家提出科学、民主、法制等主张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既体现了对人类社会的驾驭能力又体现了对自然的驾驭能力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1844824"/>
            <a:ext cx="359637" cy="361175"/>
          </a:xfrm>
          <a:prstGeom prst="rect">
            <a:avLst/>
          </a:prstGeom>
        </p:spPr>
      </p:pic>
    </p:spTree>
    <p:extLst>
      <p:ext uri="{BB962C8B-B14F-4D97-AF65-F5344CB8AC3E}">
        <p14:creationId xmlns:p14="http://schemas.microsoft.com/office/powerpoint/2010/main" xmlns="" val="1387603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卢梭和洛克都是著名的启蒙思想家。在下列洛克关于国家政治的主张中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与卢梭的主张不同的是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议会君主制是最好的政府形式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国家源于社会契约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人民有权反抗和改变违约政府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人人生而自由平等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洛克主张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国王及其政府应该在立法权控制下行使权力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卢梭反对君主制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国家源于社会契约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属于社会契约论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是二人共同的主张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人民有权反抗和改变违约政府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也是二人共同的主张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人人生而自由平等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956376" y="1772816"/>
            <a:ext cx="359637" cy="361175"/>
          </a:xfrm>
          <a:prstGeom prst="rect">
            <a:avLst/>
          </a:prstGeom>
        </p:spPr>
      </p:pic>
    </p:spTree>
    <p:extLst>
      <p:ext uri="{BB962C8B-B14F-4D97-AF65-F5344CB8AC3E}">
        <p14:creationId xmlns:p14="http://schemas.microsoft.com/office/powerpoint/2010/main" xmlns="" val="4185423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类选择题的特点及解答思路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题型特点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比较就是同类或者相近事物之间的对照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同类现象对照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可以是历史发展过程中相继出现的社会现象的比较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找出其内在的联系和差异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还可以是不同时期不同地域间相似事件之间的比较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找出它们的异同。具体来说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比较是指事件之间关于本质、影响、同一阶段的趋向、不同阶段的差异等方面的对比以及人物之间观点的对比等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常用的设问是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试题的呈现方式有二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一是不同时期不同地域间相似事件之间的异同比较。二是同类现象或历史事物发展过程中相继出现的社会现象的变化比较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、然而或标点符号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等联系起来</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解题支招.eps" descr="id:2147496415;FounderCES"/>
          <p:cNvPicPr/>
          <p:nvPr/>
        </p:nvPicPr>
        <p:blipFill>
          <a:blip r:embed="rId4"/>
          <a:stretch>
            <a:fillRect/>
          </a:stretch>
        </p:blipFill>
        <p:spPr>
          <a:xfrm>
            <a:off x="683568" y="1083521"/>
            <a:ext cx="1129642" cy="360040"/>
          </a:xfrm>
          <a:prstGeom prst="rect">
            <a:avLst/>
          </a:prstGeom>
        </p:spPr>
      </p:pic>
    </p:spTree>
    <p:extLst>
      <p:ext uri="{BB962C8B-B14F-4D97-AF65-F5344CB8AC3E}">
        <p14:creationId xmlns:p14="http://schemas.microsoft.com/office/powerpoint/2010/main" xmlns="" val="9202231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历史事物的比较要放在特定的历史条件下进行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要用历史的眼光看待历史事物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历史事件和历史人物都不是静止的、孤立的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都要将其放在特定的历史背景、具体的历史条件下去思考。从具体步骤上看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一是注意审题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明确题干的要求是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二是分清比较类型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明确是异同比较还是变化比较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三是联系所学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在全面把握历史知识的基础上确立比较项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找到比较的着力点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正确答案往往隐藏在后半段材料中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2749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孟德斯鸠认为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共和政体是全体人民或仅仅一部分人民握有最高权力的政体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君主政体是由单独一个人遵照固定的和确立了的法律执政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专制政体是按一个人的意志行使权力。他主张实行的政体是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民主共和</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贵族共和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君主立宪</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君主专制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孟德斯鸠的这段话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分别指出了共和政体、君主政体和专制政体的弊端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他不赞成实行这三类政体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而是主张把这三类政体结合在一起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即实行君主立宪制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才能确保人民权利的有效行使和民主政体的确立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12363" y="2852936"/>
            <a:ext cx="359637" cy="361175"/>
          </a:xfrm>
          <a:prstGeom prst="rect">
            <a:avLst/>
          </a:prstGeom>
        </p:spPr>
      </p:pic>
    </p:spTree>
    <p:extLst>
      <p:ext uri="{BB962C8B-B14F-4D97-AF65-F5344CB8AC3E}">
        <p14:creationId xmlns:p14="http://schemas.microsoft.com/office/powerpoint/2010/main" xmlns="" val="40829219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孟德斯鸠启蒙思想的核心内容是反对专制、提倡法治。他认为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防止专制的根本途径是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以民意制约权力</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以道德制约权力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以权力制约权力</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以权利制约权力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启蒙思想家孟德斯鸠最早提出实行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以权力制约权力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防止专制独裁的发生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两项与孟德斯鸠主张不符合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是指某人或团体所享受的权益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两者不能混淆。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76256" y="2348880"/>
            <a:ext cx="359637" cy="361175"/>
          </a:xfrm>
          <a:prstGeom prst="rect">
            <a:avLst/>
          </a:prstGeom>
        </p:spPr>
      </p:pic>
    </p:spTree>
    <p:extLst>
      <p:ext uri="{BB962C8B-B14F-4D97-AF65-F5344CB8AC3E}">
        <p14:creationId xmlns:p14="http://schemas.microsoft.com/office/powerpoint/2010/main" xmlns="" val="2640400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本题考查文艺复兴。从材料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意大利威尼斯画派的代表人物提香直接用从天而降的一枚枚金币来表现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可以看出此时的绘画与当时的时代环境密不可分。文艺复兴时期资本主义萌芽得到发展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追逐财富成为人们的目标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画家的绘画反映了当时的生活环境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项正确。文艺复兴的精神实质是强调人的解放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要求人从神性的束缚中解放出来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这并非材料的主旨信息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项错误。材料体现了对财富的热衷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与教会中宣扬的禁欲主义截然相反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项错误。材料中的绘画属于现实主义绘画风格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并非强调神韵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44455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他们不承认任何外界权威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不管这种权威是什么样的。宗教、自然观、社会、国家制度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一切都受到了最无情的批判。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以往的一切社会形式和国家形式、一切传统观念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都被当做不合理的东西扔到垃圾堆里去了。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为西方近代思想发展过程中同一时代的杰出代表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彼特拉克</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莎士比亚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路德</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伏尔泰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启蒙运动呼唤用理性的阳光驱散现实的黑暗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批判专制主义、教权主义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号召消灭专制王权、贵族特权和等级制度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追求政治民主、权利平等和个人自由。材料体现了对教会和封建制度的批判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是启蒙运动中出现的思想。伏尔泰是启蒙运动的代表人物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996952"/>
            <a:ext cx="359637" cy="361175"/>
          </a:xfrm>
          <a:prstGeom prst="rect">
            <a:avLst/>
          </a:prstGeom>
        </p:spPr>
      </p:pic>
    </p:spTree>
    <p:extLst>
      <p:ext uri="{BB962C8B-B14F-4D97-AF65-F5344CB8AC3E}">
        <p14:creationId xmlns:p14="http://schemas.microsoft.com/office/powerpoint/2010/main" xmlns="" val="37793173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兴起于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世纪初的美国文化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实乃启蒙运动和宗教改革运动撞击融合后的产物。两项运动有个共通之处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而这正是美式思维模式的根本。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美式思维模式的根本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反抗权威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强调个人自由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崇尚理性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重视法制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崇尚理性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强调个人自由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反抗权威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重视法制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宗教改革反抗罗马教会的权威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否认教会和教士在信仰中的中介作用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强调个人信仰的自由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启蒙运动反抗封建专制权威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强调个人自由。因此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项是启蒙运动和宗教改革运动的共同点。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三项均是启蒙运动的特点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699792" y="2420888"/>
            <a:ext cx="359637" cy="361175"/>
          </a:xfrm>
          <a:prstGeom prst="rect">
            <a:avLst/>
          </a:prstGeom>
        </p:spPr>
      </p:pic>
    </p:spTree>
    <p:extLst>
      <p:ext uri="{BB962C8B-B14F-4D97-AF65-F5344CB8AC3E}">
        <p14:creationId xmlns:p14="http://schemas.microsoft.com/office/powerpoint/2010/main" xmlns="" val="16927807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启蒙运动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的四个特点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从批判对象上看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启蒙运动矛头指向专制主义、教权主义。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从批判方式上看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启蒙运动摆脱了封建神学的束缚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启蒙思想家宣传理性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对封建制度进行理性的批判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是科学进步与资产阶级壮大的反映。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从批判领域来看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启蒙运动集中于政治、思想领域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即使是百科全书派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宣扬科学和理性的目的也是反对专制、教权和迷信。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从历史作用上看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主要是为资产阶级革命和资产阶级统治的确立做了思想动员和理论准备。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借题发挥.eps" descr="id:2147495564;FounderCES"/>
          <p:cNvPicPr/>
          <p:nvPr/>
        </p:nvPicPr>
        <p:blipFill>
          <a:blip r:embed="rId4"/>
          <a:stretch>
            <a:fillRect/>
          </a:stretch>
        </p:blipFill>
        <p:spPr>
          <a:xfrm>
            <a:off x="683565" y="1792863"/>
            <a:ext cx="999792" cy="318654"/>
          </a:xfrm>
          <a:prstGeom prst="rect">
            <a:avLst/>
          </a:prstGeom>
        </p:spPr>
      </p:pic>
    </p:spTree>
    <p:extLst>
      <p:ext uri="{BB962C8B-B14F-4D97-AF65-F5344CB8AC3E}">
        <p14:creationId xmlns:p14="http://schemas.microsoft.com/office/powerpoint/2010/main" xmlns="" val="2136705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这一启蒙运动除了自由而外并不需要任何别的东西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而且还确乎是一切可以称之为自由的东西之中最无害的东西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那就是在一切事情上都有公开运用自己理性的自由。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作出这一论述的思想家应该是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孟德斯鸠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伏尔泰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卢梭</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该思想家主张自由和理性。康德认为启蒙运动的核心是人应该自己独立思考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项。孟德斯鸠主张三权分立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伏尔泰主张建立开明君主制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卢梭的思想充满浪漫色彩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公开运用自己理性的自由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572000" y="2780928"/>
            <a:ext cx="359637" cy="361175"/>
          </a:xfrm>
          <a:prstGeom prst="rect">
            <a:avLst/>
          </a:prstGeom>
        </p:spPr>
      </p:pic>
    </p:spTree>
    <p:extLst>
      <p:ext uri="{BB962C8B-B14F-4D97-AF65-F5344CB8AC3E}">
        <p14:creationId xmlns:p14="http://schemas.microsoft.com/office/powerpoint/2010/main" xmlns="" val="3126868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30950"/>
            <a:ext cx="8128000" cy="50501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人民的议员就不是、也不可能是人民的代表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他们只不过是人民的办事员罢了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他们并不能作出任何肯定的决定。凡是不曾为人民所亲自批准的法律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都是无效的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那根本就不是法律。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这段话体现了下列哪位思想家的</a:t>
            </a:r>
            <a:r>
              <a:rPr lang="zh-CN" altLang="zh-CN" sz="2200" smtClean="0">
                <a:solidFill>
                  <a:srgbClr val="000000"/>
                </a:solidFill>
                <a:latin typeface="Times New Roman" panose="02020603050405020304" pitchFamily="18" charset="0"/>
                <a:cs typeface="Times New Roman" panose="02020603050405020304" pitchFamily="18" charset="0"/>
              </a:rPr>
              <a:t>主张</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卢梭</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伏尔泰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孟德斯鸠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康德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题干材料阐述了社会契约论的思想。伏尔泰的思想倡导开明君主制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他提倡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天赋人权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在法律面前人人平等等。孟德斯鸠反对君主专制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学说。康德认为主权属于人民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自由和平等是人生来就有的权利。卢梭是社会契约论的集大成者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57314436"/>
              </p:ext>
            </p:extLst>
          </p:nvPr>
        </p:nvGraphicFramePr>
        <p:xfrm>
          <a:off x="1589228" y="2688138"/>
          <a:ext cx="1304925" cy="534988"/>
        </p:xfrm>
        <a:graphic>
          <a:graphicData uri="http://schemas.openxmlformats.org/presentationml/2006/ole">
            <p:oleObj spid="_x0000_s6147" name="文档" r:id="rId5" imgW="623567" imgH="254889" progId="Word.Document.12">
              <p:embed/>
            </p:oleObj>
          </a:graphicData>
        </a:graphic>
      </p:graphicFrame>
      <p:pic>
        <p:nvPicPr>
          <p:cNvPr id="6" name="图片 5"/>
          <p:cNvPicPr>
            <a:picLocks noChangeAspect="1"/>
          </p:cNvPicPr>
          <p:nvPr/>
        </p:nvPicPr>
        <p:blipFill>
          <a:blip r:embed="rId6"/>
          <a:stretch>
            <a:fillRect/>
          </a:stretch>
        </p:blipFill>
        <p:spPr>
          <a:xfrm>
            <a:off x="969340" y="2853504"/>
            <a:ext cx="359637" cy="361175"/>
          </a:xfrm>
          <a:prstGeom prst="rect">
            <a:avLst/>
          </a:prstGeom>
        </p:spPr>
      </p:pic>
    </p:spTree>
    <p:extLst>
      <p:ext uri="{BB962C8B-B14F-4D97-AF65-F5344CB8AC3E}">
        <p14:creationId xmlns:p14="http://schemas.microsoft.com/office/powerpoint/2010/main" xmlns="" val="1961714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世纪末科学革命的胜利为启蒙运动奠定了基础。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科学革命为启蒙运动奠定了理性主义思想基础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科学革命为启蒙运动奠定了人文主义思想基础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有些启蒙思想家本身就是科学家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科学革命和启蒙运动都反对封建统治和天主教会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科学革命尤其是牛顿建立的力学体系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是人类理性的产物。这对启蒙思想家产生了重大影响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其结果是启蒙思想家普遍把自然科学中发现的理性原则运用于社会科学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确立人类社会同样存在简洁的客观规律的信念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主张用理性原则认识人类社会。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067944" y="1988840"/>
            <a:ext cx="359637" cy="361175"/>
          </a:xfrm>
          <a:prstGeom prst="rect">
            <a:avLst/>
          </a:prstGeom>
        </p:spPr>
      </p:pic>
    </p:spTree>
    <p:extLst>
      <p:ext uri="{BB962C8B-B14F-4D97-AF65-F5344CB8AC3E}">
        <p14:creationId xmlns:p14="http://schemas.microsoft.com/office/powerpoint/2010/main" xmlns="" val="15367024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我们不把任何未经验证的意见接受作为真理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而是遵照必要的次序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从一步推演到下一步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不论多么深奥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最终都能发现。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与这段话的理念一致的说法是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信仰即可得救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人是万物的尺度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要有勇气运用你自己的理智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我们茫然于新事物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并对未来充满了恐惧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从一步推演到下一步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要运用你自己的理智去发现真理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项为宗教改革思想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强调信仰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人是万物的尺度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强调个人的感觉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项认为世界不可知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三者都与题意不符。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740352" y="2132856"/>
            <a:ext cx="359637" cy="361175"/>
          </a:xfrm>
          <a:prstGeom prst="rect">
            <a:avLst/>
          </a:prstGeom>
        </p:spPr>
      </p:pic>
    </p:spTree>
    <p:extLst>
      <p:ext uri="{BB962C8B-B14F-4D97-AF65-F5344CB8AC3E}">
        <p14:creationId xmlns:p14="http://schemas.microsoft.com/office/powerpoint/2010/main" xmlns="" val="24928779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人民订立契约建立国家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他们是国家的主人。人民主权不可转让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议员不能是人民的代表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只能充当人民的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只有在选举国会议员的期间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才是自由的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议员一旦选出之后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他们就是奴隶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他们就等于零了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。人民主权不可分割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否则主权者将被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弄成是一个支离破碎拼凑起来的怪物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据卢梭《社会契约论》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结合材料与所学世界史的相关知识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制度构想与实践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自行拟定一个具体的论题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并就所拟论题进行简要阐述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明确写出所拟论题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阐述须有史实依据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5557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美国的三权分立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美国总统和国会议员都由人民选举产生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最高法院的大法官由总统任命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国会批准。总统掌握行政权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国会掌握立法权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最高法院掌握司法权。他们都要对人民负责。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英国的君主立宪制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英国国王世袭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但没有实际权力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只是统而不治的虚君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英国内阁由首相组建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对议会负责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首相由在议会选举中获胜的多数党领袖充任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英国议会由人民选举产生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对人民负责。所以英国的首相和内阁也要对人民负责。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其答案是开放的。这样的题目看起来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高大上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其实答案落点很低、很普通。解答该类试题可以将其转化为一般性试题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如本题可围绕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制度构想与实践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依据材料中提供的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社会契约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支离破碎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结合英美代议制民主制度的构想与实践等内容回答。同时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要注意题目的诸多限定词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自行拟定一个具体的论题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有史实依据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8899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,37,26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欧洲文艺复兴的策源地在意大利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宗教改革的故乡在德国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启蒙运动的中心在法国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决非偶然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它们显然是由各自深刻而特定的社会历史条件所决定的。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摘自董小燕《西方文明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精神与制度的变迁》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意大利人文主义者阿尔贝蒂认为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财富的日益增长是家庭幸福生活的重要组成部分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一个家庭应当修建和装饰自己的房子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拥有珍贵的书籍和健壮的马匹。加尔文认为基督教学说必须适应经济生活的需要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每一个基督徒都可以通过自己在现世的勤奋劳作与成功来证明自己是上帝的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经济也存在一套自然法则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那就是供给与需求。当政府对经济行为干预最小之时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这些法则运行得最好。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摘编自裔昭印主编《世界文化史》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增订版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03225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高举着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人文主义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人是能够从心所欲地改造自己的。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我创造了我自己。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我几乎愿意再年轻几岁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这是因为我相信在最近的将来一个黄金时代就要来临。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上述言论旨在表达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人开始从神灵和自然的控制下觉醒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把人性从宗教束缚中解放出来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把人从专制和等级的藩篱中解放出来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依靠情感恢复人类本善的天性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可知题干论述的是文艺复兴运动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文艺复兴运动宣扬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希望把人从宗教神学的束缚中解放出来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项是古希腊人文主义思想的作用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项反映的是启蒙运动理性主义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项与题意不符。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76256" y="2420888"/>
            <a:ext cx="359637" cy="361175"/>
          </a:xfrm>
          <a:prstGeom prst="rect">
            <a:avLst/>
          </a:prstGeom>
        </p:spPr>
      </p:pic>
    </p:spTree>
    <p:extLst>
      <p:ext uri="{BB962C8B-B14F-4D97-AF65-F5344CB8AC3E}">
        <p14:creationId xmlns:p14="http://schemas.microsoft.com/office/powerpoint/2010/main" xmlns="" val="22290165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当物质活动作为基础性的东西决定精神与制度发展的同时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后者也通过影响物质活动的目的性和倾向性来制约物质活动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使物质生产方式服从精神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或文化观念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的引导。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摘自董小燕《西方文明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精神与制度的变迁》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结合所学知识分析材料一中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各自深刻而特定的社会历史条件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分别是什么。概括材料二的基本观点及其共同精神。</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运用所学知识论证材料三阐述的观点。</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意大利最早出现资本主义萌芽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古典文化遗存丰厚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德意志处于四分五裂的状态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罗马教廷的精神控制与经济掠夺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法国资本主义经济发展程度较高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典型的君主专制激起了资产阶级的强烈反抗。鼓励追求财富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主张适应现世生活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提倡个人奋斗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反对政府干预经济。人文主义。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能结合材料和史实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41706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问文艺复兴、宗教改革、启蒙运动的特定的社会历史条件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结合意大利、德国、法国的社会状况作答即可。这些观点都体现了对人和人的价值的尊重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即人文主义。第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问材料论证了物质活动和精神与制度发展的辩证关系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前者决定后者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后者反过来影响前者的发展。以文艺复兴、宗教改革、启蒙运动为例论证此观点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如资本主义萌芽的发展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资产阶级为了摆脱天主教会的精神控制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在思想领域领导文艺复兴运动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思想的解放反过来又推动资本主义经济进一步发展。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50628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针对中世纪经院哲学家推崇教会文本的权威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崇拜圣徒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有学者批判道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轻视人的本质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不知道我们生下来是为了什么、我们从哪里来又要往哪里去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。这反映了该学者主张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人性解放</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政治启蒙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禁欲主义</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与上帝对话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该学者批评教会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轻视人的本质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说明他肯定人的价值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注重人性的解放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材料没有反映出该学者的政治观点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该学者批评教会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轻视人的本质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反对禁欲主义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材料反映出该学者反对教会的禁欲主义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与主张与上帝对话无关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267744" y="2564904"/>
            <a:ext cx="359637" cy="361175"/>
          </a:xfrm>
          <a:prstGeom prst="rect">
            <a:avLst/>
          </a:prstGeom>
        </p:spPr>
      </p:pic>
    </p:spTree>
    <p:extLst>
      <p:ext uri="{BB962C8B-B14F-4D97-AF65-F5344CB8AC3E}">
        <p14:creationId xmlns:p14="http://schemas.microsoft.com/office/powerpoint/2010/main" xmlns="" val="26715599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93348"/>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世纪后半期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佛罗伦萨市政府决定扩建一座小而简陋的教堂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并专门发布公告称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教堂要与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佛罗伦萨的众多市民的意志结合而成的高贵的心灵相一致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当时佛罗伦萨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工商业阶层成长</a:t>
            </a:r>
            <a:r>
              <a:rPr lang="zh-CN" altLang="zh-CN" sz="2200" smtClean="0">
                <a:solidFill>
                  <a:srgbClr val="000000"/>
                </a:solidFill>
                <a:latin typeface="Times New Roman" panose="02020603050405020304" pitchFamily="18" charset="0"/>
                <a:cs typeface="Times New Roman" panose="02020603050405020304" pitchFamily="18" charset="0"/>
              </a:rPr>
              <a:t>壮大</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人文主义广泛传播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教会权威进一步</a:t>
            </a:r>
            <a:r>
              <a:rPr lang="zh-CN" altLang="zh-CN" sz="2200" smtClean="0">
                <a:solidFill>
                  <a:srgbClr val="000000"/>
                </a:solidFill>
                <a:latin typeface="Times New Roman" panose="02020603050405020304" pitchFamily="18" charset="0"/>
                <a:cs typeface="Times New Roman" panose="02020603050405020304" pitchFamily="18" charset="0"/>
              </a:rPr>
              <a:t>提升</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新教理论初步形成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本题表面上描述一座教堂的变化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实际是以</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世纪后半期以佛罗伦萨为代表的欧洲社会变化为背景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考查考生辨别历史事实与历史叙述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认识历史现象和历史本质的能力。从材料信息看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佛罗伦萨市政府决定扩建教堂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教堂要与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佛罗伦萨的众多市民的意志结合而成的高贵的心灵相一致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这反映出政府对市民阶层的重视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而市民主要由工商业者组成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说明当时佛罗伦萨工商业阶层成长壮大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项。人文主义广泛传播是在</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世纪文艺复兴开始之后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材料没有涉及教会权威、新教理论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627784" y="1988840"/>
            <a:ext cx="359637" cy="361175"/>
          </a:xfrm>
          <a:prstGeom prst="rect">
            <a:avLst/>
          </a:prstGeom>
        </p:spPr>
      </p:pic>
    </p:spTree>
    <p:extLst>
      <p:ext uri="{BB962C8B-B14F-4D97-AF65-F5344CB8AC3E}">
        <p14:creationId xmlns:p14="http://schemas.microsoft.com/office/powerpoint/2010/main" xmlns="" val="20640690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87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维多里诺是</a:t>
            </a:r>
            <a:r>
              <a:rPr lang="en-US" altLang="zh-CN" sz="2200">
                <a:solidFill>
                  <a:srgbClr val="000000"/>
                </a:solidFill>
                <a:latin typeface="Times New Roman" panose="02020603050405020304" pitchFamily="18" charset="0"/>
                <a:cs typeface="Times New Roman" panose="02020603050405020304" pitchFamily="18" charset="0"/>
              </a:rPr>
              <a:t>14~15</a:t>
            </a:r>
            <a:r>
              <a:rPr lang="zh-CN" altLang="zh-CN" sz="2200">
                <a:solidFill>
                  <a:srgbClr val="000000"/>
                </a:solidFill>
                <a:latin typeface="Times New Roman" panose="02020603050405020304" pitchFamily="18" charset="0"/>
                <a:cs typeface="Times New Roman" panose="02020603050405020304" pitchFamily="18" charset="0"/>
              </a:rPr>
              <a:t>世纪意大利的教育家。他奉行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身心发展并重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的教育理想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注重发展学生个性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重视骑马、剑术、跳舞、游泳等方面的能力培养。他还要求学生研读古罗马作品和基督教作品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视之为道德教育重要内容。这反映出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人文主义的教育理念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宗教制约着教育发展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教育摆脱了宗教束缚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文艺复兴尚未影响教育领域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注重发展学生个性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该教育家有着人文主义的教育理念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材料没有体现出宗教对教育的制约作用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要求学生研读基督教作品说明教育未完全摆脱宗教束缚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文艺复兴的影响已经扩展到了教育领域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40597644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724265"/>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文艺复兴</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的目的不是要复兴古希腊罗马文化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而是借复兴古希腊罗马文化之名来宣扬新兴的资产阶级文化。文艺复兴时期的思想家在一定程度上认识并揭露教会的腐朽和黑暗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但并未放弃宗教信仰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而是要求宗教世俗化、人性化。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3565" y="2731435"/>
            <a:ext cx="1080120" cy="391543"/>
          </a:xfrm>
          <a:prstGeom prst="rect">
            <a:avLst/>
          </a:prstGeom>
        </p:spPr>
      </p:pic>
    </p:spTree>
    <p:extLst>
      <p:ext uri="{BB962C8B-B14F-4D97-AF65-F5344CB8AC3E}">
        <p14:creationId xmlns:p14="http://schemas.microsoft.com/office/powerpoint/2010/main" xmlns="" val="1523278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佛罗伦萨人文主义派甚至采取更惊人的步骤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他们反对对财富的谴责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并且创立这样一种学说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在上帝眼中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贫穷并不是显示品德的惟一方法。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人文主义者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鄙视贫穷</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认为财富即道德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揶揄上帝</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反对安于清贫的说教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在上帝眼中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贫穷并不是显示品德的惟一方法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可见人文主义者并没有鄙视贫穷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材料与道德无关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材料中没有嘲弄上帝的内容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佛罗伦萨地区商品经济发达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资本主义萌芽发展较快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反映在人们思想中必然要革除阻碍资本主义发展的旧观念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因此他们反对安于清贫的说教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1810633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31</TotalTime>
  <Words>2778</Words>
  <Application>Microsoft Office PowerPoint</Application>
  <PresentationFormat>全屏显示(4:3)</PresentationFormat>
  <Paragraphs>262</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2021-06-17T16:24:03Z</dcterms:modified>
</cp:coreProperties>
</file>