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52"/>
  </p:notesMasterIdLst>
  <p:handoutMasterIdLst>
    <p:handoutMasterId r:id="rId53"/>
  </p:handoutMasterIdLst>
  <p:sldIdLst>
    <p:sldId id="331" r:id="rId6"/>
    <p:sldId id="332" r:id="rId7"/>
    <p:sldId id="333" r:id="rId8"/>
    <p:sldId id="278" r:id="rId9"/>
    <p:sldId id="272" r:id="rId10"/>
    <p:sldId id="559" r:id="rId11"/>
    <p:sldId id="560" r:id="rId12"/>
    <p:sldId id="561" r:id="rId13"/>
    <p:sldId id="562" r:id="rId14"/>
    <p:sldId id="563" r:id="rId15"/>
    <p:sldId id="290" r:id="rId16"/>
    <p:sldId id="564" r:id="rId17"/>
    <p:sldId id="565" r:id="rId18"/>
    <p:sldId id="566" r:id="rId19"/>
    <p:sldId id="567" r:id="rId20"/>
    <p:sldId id="568" r:id="rId21"/>
    <p:sldId id="569" r:id="rId22"/>
    <p:sldId id="294" r:id="rId23"/>
    <p:sldId id="570" r:id="rId24"/>
    <p:sldId id="548" r:id="rId25"/>
    <p:sldId id="571" r:id="rId26"/>
    <p:sldId id="572" r:id="rId27"/>
    <p:sldId id="573" r:id="rId28"/>
    <p:sldId id="574" r:id="rId29"/>
    <p:sldId id="575" r:id="rId30"/>
    <p:sldId id="261" r:id="rId31"/>
    <p:sldId id="511" r:id="rId32"/>
    <p:sldId id="528" r:id="rId33"/>
    <p:sldId id="529" r:id="rId34"/>
    <p:sldId id="530" r:id="rId35"/>
    <p:sldId id="531" r:id="rId36"/>
    <p:sldId id="532" r:id="rId37"/>
    <p:sldId id="533" r:id="rId38"/>
    <p:sldId id="534" r:id="rId39"/>
    <p:sldId id="535" r:id="rId40"/>
    <p:sldId id="385" r:id="rId41"/>
    <p:sldId id="536" r:id="rId42"/>
    <p:sldId id="489" r:id="rId43"/>
    <p:sldId id="537" r:id="rId44"/>
    <p:sldId id="538" r:id="rId45"/>
    <p:sldId id="576" r:id="rId46"/>
    <p:sldId id="539" r:id="rId47"/>
    <p:sldId id="557" r:id="rId48"/>
    <p:sldId id="554" r:id="rId49"/>
    <p:sldId id="558" r:id="rId50"/>
    <p:sldId id="556"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40</a:t>
            </a:fld>
            <a:endParaRPr lang="zh-CN" altLang="en-US"/>
          </a:p>
        </p:txBody>
      </p:sp>
    </p:spTree>
    <p:extLst>
      <p:ext uri="{BB962C8B-B14F-4D97-AF65-F5344CB8AC3E}">
        <p14:creationId xmlns:p14="http://schemas.microsoft.com/office/powerpoint/2010/main" xmlns="" val="4202086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41</a:t>
            </a:fld>
            <a:endParaRPr lang="zh-CN" altLang="en-US"/>
          </a:p>
        </p:txBody>
      </p:sp>
    </p:spTree>
    <p:extLst>
      <p:ext uri="{BB962C8B-B14F-4D97-AF65-F5344CB8AC3E}">
        <p14:creationId xmlns:p14="http://schemas.microsoft.com/office/powerpoint/2010/main" xmlns="" val="4202086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专题四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世界近现代国际关系</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专题四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世界近现代国际关系</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专题四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世界近现代国际关系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专题四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世界近现代国际关系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6.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3.xml"/><Relationship Id="rId1" Type="http://schemas.openxmlformats.org/officeDocument/2006/relationships/tags" Target="../tags/tag152.xml"/><Relationship Id="rId4" Type="http://schemas.openxmlformats.org/officeDocument/2006/relationships/slide" Target="slide4.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3.xml"/><Relationship Id="rId5" Type="http://schemas.openxmlformats.org/officeDocument/2006/relationships/slide" Target="slide20.xml"/><Relationship Id="rId4" Type="http://schemas.openxmlformats.org/officeDocument/2006/relationships/slide" Target="slide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专题四  世界近现代国际关系</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382755847"/>
              </p:ext>
            </p:extLst>
          </p:nvPr>
        </p:nvGraphicFramePr>
        <p:xfrm>
          <a:off x="448409" y="1369227"/>
          <a:ext cx="11227776" cy="5119497"/>
        </p:xfrm>
        <a:graphic>
          <a:graphicData uri="http://schemas.openxmlformats.org/drawingml/2006/table">
            <a:tbl>
              <a:tblPr firstRow="1" bandRow="1">
                <a:tableStyleId>{5940675A-B579-460E-94D1-54222C63F5DA}</a:tableStyleId>
              </a:tblPr>
              <a:tblGrid>
                <a:gridCol w="1477108"/>
                <a:gridCol w="4431321"/>
                <a:gridCol w="5319347"/>
              </a:tblGrid>
              <a:tr h="414543">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143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战后国际组织</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国际联盟</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联合国</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682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战后政治格局</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凡尔赛</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华盛顿体系</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两极格局（雅尔塔体系）</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3513">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战争启示</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）和平来之不易，世界大战的悲剧不能重演，对邪恶势力不能姑息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）意识形态和社会制度不同的国家，在平等的基础上能够联合起来，共同迎接人类面临的各种挑战</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）团结就是力量，国与国之间应该和平共处，人类命运休戚相关，要加强国际合作，谋求共同发展</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gn="l">
                        <a:lnSpc>
                          <a:spcPct val="150000"/>
                        </a:lnSpc>
                      </a:pP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56764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457919"/>
            <a:ext cx="5290885" cy="628500"/>
            <a:chOff x="944096" y="643213"/>
            <a:chExt cx="4271139" cy="628500"/>
          </a:xfrm>
        </p:grpSpPr>
        <p:sp>
          <p:nvSpPr>
            <p:cNvPr id="17" name="圆角矩形 6"/>
            <p:cNvSpPr/>
            <p:nvPr>
              <p:custDataLst>
                <p:tags r:id="rId2"/>
              </p:custDataLst>
            </p:nvPr>
          </p:nvSpPr>
          <p:spPr>
            <a:xfrm flipH="1">
              <a:off x="2055900" y="643213"/>
              <a:ext cx="3159335"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中国现代的对外交往</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917373507"/>
              </p:ext>
            </p:extLst>
          </p:nvPr>
        </p:nvGraphicFramePr>
        <p:xfrm>
          <a:off x="468076" y="2233248"/>
          <a:ext cx="11140074" cy="4299437"/>
        </p:xfrm>
        <a:graphic>
          <a:graphicData uri="http://schemas.openxmlformats.org/drawingml/2006/table">
            <a:tbl>
              <a:tblPr firstRow="1" bandRow="1">
                <a:tableStyleId>{5940675A-B579-460E-94D1-54222C63F5DA}</a:tableStyleId>
              </a:tblPr>
              <a:tblGrid>
                <a:gridCol w="1608992"/>
                <a:gridCol w="3075224"/>
                <a:gridCol w="2883877"/>
                <a:gridCol w="3571981"/>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605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形成背景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a:t>
                      </a:r>
                      <a:r>
                        <a:rPr lang="zh-CN" altLang="en-US" sz="2400" b="0" kern="1200" dirty="0" smtClean="0">
                          <a:solidFill>
                            <a:srgbClr val="000000"/>
                          </a:solidFill>
                          <a:latin typeface="宋体" pitchFamily="2" charset="-122"/>
                          <a:ea typeface="宋体" pitchFamily="2" charset="-122"/>
                          <a:cs typeface="方正黑体_GBK" charset="0"/>
                        </a:rPr>
                        <a:t>）第一次世界大战后各国实力对比发生了变化</a:t>
                      </a:r>
                    </a:p>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2</a:t>
                      </a:r>
                      <a:r>
                        <a:rPr lang="zh-CN" altLang="en-US" sz="2400" b="0" kern="1200" dirty="0" smtClean="0">
                          <a:solidFill>
                            <a:srgbClr val="000000"/>
                          </a:solidFill>
                          <a:latin typeface="宋体" pitchFamily="2" charset="-122"/>
                          <a:ea typeface="宋体" pitchFamily="2" charset="-122"/>
                          <a:cs typeface="方正黑体_GBK" charset="0"/>
                        </a:rPr>
                        <a:t>）战胜国要求重新瓜分世界，调整其在欧洲、东亚和太平洋地区的关系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）第二次世界大战后，美国成为世界上军事、经济实力最强大的国家，称霸的欲望十分强烈。美国认为全世界都应该实行和它一样的制度</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）苏联解体后，美国成为唯一的超级大国。美国认为自己“最有能力领导这个世界”，企图凭借强大的经济、军事和科技力量，建立一个以美国为主导的“单极世界”</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367304535"/>
              </p:ext>
            </p:extLst>
          </p:nvPr>
        </p:nvGraphicFramePr>
        <p:xfrm>
          <a:off x="538414" y="1635372"/>
          <a:ext cx="11140074" cy="4828032"/>
        </p:xfrm>
        <a:graphic>
          <a:graphicData uri="http://schemas.openxmlformats.org/drawingml/2006/table">
            <a:tbl>
              <a:tblPr firstRow="1" bandRow="1">
                <a:tableStyleId>{5940675A-B579-460E-94D1-54222C63F5DA}</a:tableStyleId>
              </a:tblPr>
              <a:tblGrid>
                <a:gridCol w="859563"/>
                <a:gridCol w="2760784"/>
                <a:gridCol w="3947746"/>
                <a:gridCol w="3571981"/>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6052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形成背景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endParaRPr lang="zh-CN" altLang="en-US"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后，苏联的西部边界大大地向西推移，还在东欧国家建立起与苏联类似的社会主义制度。苏联认为战争是资本主义垄断和竞争的产物，美国作为最强大的资本主义国家，自然也是苏联潜在的防御对象</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）欧盟、日本、中国和俄罗斯等一些具备较强综合实力的国家联盟或国家也在国际和地区事务中发挥着重要作用，推动世界朝着多极化方向发展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8146824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733633234"/>
              </p:ext>
            </p:extLst>
          </p:nvPr>
        </p:nvGraphicFramePr>
        <p:xfrm>
          <a:off x="564791" y="1608995"/>
          <a:ext cx="11140074" cy="4890279"/>
        </p:xfrm>
        <a:graphic>
          <a:graphicData uri="http://schemas.openxmlformats.org/drawingml/2006/table">
            <a:tbl>
              <a:tblPr firstRow="1" bandRow="1">
                <a:tableStyleId>{5940675A-B579-460E-94D1-54222C63F5DA}</a:tableStyleId>
              </a:tblPr>
              <a:tblGrid>
                <a:gridCol w="859563"/>
                <a:gridCol w="2857500"/>
                <a:gridCol w="4501661"/>
                <a:gridCol w="2921350"/>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9456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形成背景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endParaRPr lang="zh-CN" altLang="en-US"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）美、苏两国的国家战略的对立和社会制度的巨大差异，使双方的对抗、冲突不断加剧</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08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时间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1922—1941</a:t>
                      </a:r>
                      <a:r>
                        <a:rPr lang="zh-CN" altLang="en-US" sz="2400" b="0" kern="1200" dirty="0" smtClean="0">
                          <a:solidFill>
                            <a:srgbClr val="000000"/>
                          </a:solidFill>
                          <a:latin typeface="宋体" pitchFamily="2" charset="-122"/>
                          <a:ea typeface="宋体" pitchFamily="2" charset="-122"/>
                          <a:cs typeface="方正黑体_GBK" charset="0"/>
                        </a:rPr>
                        <a:t>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1991</a:t>
                      </a: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年至今</a:t>
                      </a:r>
                      <a:endParaRPr lang="zh-CN"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86842">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涉及主要条约</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凡尔赛条约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九国公约</a:t>
                      </a:r>
                      <a:r>
                        <a:rPr lang="en-US" altLang="zh-CN" sz="2400" b="0" kern="1200" dirty="0" smtClean="0">
                          <a:solidFill>
                            <a:srgbClr val="000000"/>
                          </a:solidFill>
                          <a:latin typeface="宋体" pitchFamily="2" charset="-122"/>
                          <a:ea typeface="宋体" pitchFamily="2" charset="-122"/>
                          <a:cs typeface="方正黑体_GBK" charset="0"/>
                        </a:rPr>
                        <a:t>》</a:t>
                      </a:r>
                      <a:endParaRPr lang="zh-CN" altLang="en-US" sz="2400" b="0" kern="1200" dirty="0" smtClean="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北大西洋公约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华沙条约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n-US" altLang="zh-CN" dirty="0" smtClean="0"/>
                        <a:t>—</a:t>
                      </a:r>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2240966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319597491"/>
              </p:ext>
            </p:extLst>
          </p:nvPr>
        </p:nvGraphicFramePr>
        <p:xfrm>
          <a:off x="538414" y="1635372"/>
          <a:ext cx="11140074" cy="4828032"/>
        </p:xfrm>
        <a:graphic>
          <a:graphicData uri="http://schemas.openxmlformats.org/drawingml/2006/table">
            <a:tbl>
              <a:tblPr firstRow="1" bandRow="1">
                <a:tableStyleId>{5940675A-B579-460E-94D1-54222C63F5DA}</a:tableStyleId>
              </a:tblPr>
              <a:tblGrid>
                <a:gridCol w="859563"/>
                <a:gridCol w="3824654"/>
                <a:gridCol w="3472961"/>
                <a:gridCol w="2982896"/>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6052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形成过程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1919</a:t>
                      </a:r>
                      <a:r>
                        <a:rPr lang="zh-CN" altLang="en-US" sz="2400" b="0" kern="1200" dirty="0" smtClean="0">
                          <a:solidFill>
                            <a:srgbClr val="000000"/>
                          </a:solidFill>
                          <a:latin typeface="宋体" pitchFamily="2" charset="-122"/>
                          <a:ea typeface="宋体" pitchFamily="2" charset="-122"/>
                          <a:cs typeface="方正黑体_GBK" charset="0"/>
                        </a:rPr>
                        <a:t>年，英、法、美等国在巴黎召开会议，签署了</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协约及参战各国对德和约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，即</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凡尔赛条约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。协约国还分别与其他战败国签订了一系列和约，这些和约与</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凡尔赛条约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一起构成了凡尔赛体系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）开始：</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年，杜鲁门主义的出台</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）正式形成：</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年，北约成立；</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年，华约成立。美苏双方互相敌对，进而发展为两大集团的全面冷战对峙，两极格局形成</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）欧盟、日本、中国和俄罗斯等一些具备较强综合实力的国家联盟或国家也在国际和地区事务中发挥着重要作用，推动世界朝着多极化方向发展</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846391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839151244"/>
              </p:ext>
            </p:extLst>
          </p:nvPr>
        </p:nvGraphicFramePr>
        <p:xfrm>
          <a:off x="474786" y="1529864"/>
          <a:ext cx="11247665" cy="4828032"/>
        </p:xfrm>
        <a:graphic>
          <a:graphicData uri="http://schemas.openxmlformats.org/drawingml/2006/table">
            <a:tbl>
              <a:tblPr firstRow="1" bandRow="1">
                <a:tableStyleId>{5940675A-B579-460E-94D1-54222C63F5DA}</a:tableStyleId>
              </a:tblPr>
              <a:tblGrid>
                <a:gridCol w="386861"/>
                <a:gridCol w="5389685"/>
                <a:gridCol w="2857500"/>
                <a:gridCol w="2613619"/>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6052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形成过程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2</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1921</a:t>
                      </a:r>
                      <a:r>
                        <a:rPr lang="zh-CN" altLang="en-US" sz="2400" b="0" kern="1200" dirty="0" smtClean="0">
                          <a:solidFill>
                            <a:srgbClr val="000000"/>
                          </a:solidFill>
                          <a:latin typeface="宋体" pitchFamily="2" charset="-122"/>
                          <a:ea typeface="宋体" pitchFamily="2" charset="-122"/>
                          <a:cs typeface="方正黑体_GBK" charset="0"/>
                        </a:rPr>
                        <a:t>年</a:t>
                      </a:r>
                      <a:r>
                        <a:rPr lang="en-US" altLang="zh-CN" sz="2400" b="0" kern="1200" dirty="0" smtClean="0">
                          <a:solidFill>
                            <a:srgbClr val="000000"/>
                          </a:solidFill>
                          <a:latin typeface="宋体" pitchFamily="2" charset="-122"/>
                          <a:ea typeface="宋体" pitchFamily="2" charset="-122"/>
                          <a:cs typeface="方正黑体_GBK" charset="0"/>
                        </a:rPr>
                        <a:t>11</a:t>
                      </a:r>
                      <a:r>
                        <a:rPr lang="zh-CN" altLang="en-US" sz="2400" b="0" kern="1200" dirty="0" smtClean="0">
                          <a:solidFill>
                            <a:srgbClr val="000000"/>
                          </a:solidFill>
                          <a:latin typeface="宋体" pitchFamily="2" charset="-122"/>
                          <a:ea typeface="宋体" pitchFamily="2" charset="-122"/>
                          <a:cs typeface="方正黑体_GBK" charset="0"/>
                        </a:rPr>
                        <a:t>月，美、英、法、日、意、荷、比、葡和中国等</a:t>
                      </a:r>
                      <a:r>
                        <a:rPr lang="en-US" altLang="zh-CN" sz="2400" b="0" kern="1200" dirty="0" smtClean="0">
                          <a:solidFill>
                            <a:srgbClr val="000000"/>
                          </a:solidFill>
                          <a:latin typeface="宋体" pitchFamily="2" charset="-122"/>
                          <a:ea typeface="宋体" pitchFamily="2" charset="-122"/>
                          <a:cs typeface="方正黑体_GBK" charset="0"/>
                        </a:rPr>
                        <a:t>9</a:t>
                      </a:r>
                      <a:r>
                        <a:rPr lang="zh-CN" altLang="en-US" sz="2400" b="0" kern="1200" dirty="0" smtClean="0">
                          <a:solidFill>
                            <a:srgbClr val="000000"/>
                          </a:solidFill>
                          <a:latin typeface="宋体" pitchFamily="2" charset="-122"/>
                          <a:ea typeface="宋体" pitchFamily="2" charset="-122"/>
                          <a:cs typeface="方正黑体_GBK" charset="0"/>
                        </a:rPr>
                        <a:t>个国家的代表在华盛顿举行会议。主导会议的是美国。</a:t>
                      </a:r>
                      <a:r>
                        <a:rPr lang="en-US" altLang="zh-CN" sz="2400" b="0" kern="1200" dirty="0" smtClean="0">
                          <a:solidFill>
                            <a:srgbClr val="000000"/>
                          </a:solidFill>
                          <a:latin typeface="宋体" pitchFamily="2" charset="-122"/>
                          <a:ea typeface="宋体" pitchFamily="2" charset="-122"/>
                          <a:cs typeface="方正黑体_GBK" charset="0"/>
                        </a:rPr>
                        <a:t>1922</a:t>
                      </a:r>
                      <a:r>
                        <a:rPr lang="zh-CN" altLang="en-US" sz="2400" b="0" kern="1200" dirty="0" smtClean="0">
                          <a:solidFill>
                            <a:srgbClr val="000000"/>
                          </a:solidFill>
                          <a:latin typeface="宋体" pitchFamily="2" charset="-122"/>
                          <a:ea typeface="宋体" pitchFamily="2" charset="-122"/>
                          <a:cs typeface="方正黑体_GBK" charset="0"/>
                        </a:rPr>
                        <a:t>年，九国代表签署了</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九国公约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等条约。华盛顿会议是巴黎和会的继续，它重新调整和确立了战胜国在东亚和太平洋地区的关系。在这两个会议的基础上，建立了“凡尔赛</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华盛顿体系”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）发展中国家总体实力在不断增强，国际影响不断扩大，成为推动世界多极化趋势发展的一支不可忽视的力量</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829157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917597938"/>
              </p:ext>
            </p:extLst>
          </p:nvPr>
        </p:nvGraphicFramePr>
        <p:xfrm>
          <a:off x="474786" y="1474558"/>
          <a:ext cx="11247665" cy="5068586"/>
        </p:xfrm>
        <a:graphic>
          <a:graphicData uri="http://schemas.openxmlformats.org/drawingml/2006/table">
            <a:tbl>
              <a:tblPr firstRow="1" bandRow="1">
                <a:tableStyleId>{5940675A-B579-460E-94D1-54222C63F5DA}</a:tableStyleId>
              </a:tblPr>
              <a:tblGrid>
                <a:gridCol w="386861"/>
                <a:gridCol w="4114799"/>
                <a:gridCol w="3569677"/>
                <a:gridCol w="3176328"/>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5584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解体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1939</a:t>
                      </a:r>
                      <a:r>
                        <a:rPr lang="zh-CN" altLang="en-US" sz="2400" b="0" kern="1200" dirty="0" smtClean="0">
                          <a:solidFill>
                            <a:srgbClr val="000000"/>
                          </a:solidFill>
                          <a:latin typeface="宋体" pitchFamily="2" charset="-122"/>
                          <a:ea typeface="宋体" pitchFamily="2" charset="-122"/>
                          <a:cs typeface="方正黑体_GBK" charset="0"/>
                        </a:rPr>
                        <a:t>年德国突袭波兰，凡尔赛体系彻底崩溃</a:t>
                      </a:r>
                    </a:p>
                    <a:p>
                      <a:pPr marL="0" indent="0" algn="l" defTabSz="914400" rtl="0" eaLnBrk="1" latinLnBrk="0" hangingPunct="1">
                        <a:lnSpc>
                          <a:spcPct val="150000"/>
                        </a:lnSpc>
                        <a:buNone/>
                      </a:pPr>
                      <a:r>
                        <a:rPr lang="en-US" altLang="zh-CN" sz="2400" b="0" kern="1200" dirty="0" smtClean="0">
                          <a:solidFill>
                            <a:srgbClr val="000000"/>
                          </a:solidFill>
                          <a:latin typeface="宋体" pitchFamily="2" charset="-122"/>
                          <a:ea typeface="宋体" pitchFamily="2" charset="-122"/>
                          <a:cs typeface="方正黑体_GBK" charset="0"/>
                        </a:rPr>
                        <a:t>1941</a:t>
                      </a:r>
                      <a:r>
                        <a:rPr lang="zh-CN" altLang="en-US" sz="2400" b="0" kern="1200" dirty="0" smtClean="0">
                          <a:solidFill>
                            <a:srgbClr val="000000"/>
                          </a:solidFill>
                          <a:latin typeface="宋体" pitchFamily="2" charset="-122"/>
                          <a:ea typeface="宋体" pitchFamily="2" charset="-122"/>
                          <a:cs typeface="方正黑体_GBK" charset="0"/>
                        </a:rPr>
                        <a:t>年</a:t>
                      </a:r>
                      <a:r>
                        <a:rPr lang="en-US" altLang="zh-CN" sz="2400" b="0" kern="1200" dirty="0" smtClean="0">
                          <a:solidFill>
                            <a:srgbClr val="000000"/>
                          </a:solidFill>
                          <a:latin typeface="宋体" pitchFamily="2" charset="-122"/>
                          <a:ea typeface="宋体" pitchFamily="2" charset="-122"/>
                          <a:cs typeface="方正黑体_GBK" charset="0"/>
                        </a:rPr>
                        <a:t>12</a:t>
                      </a:r>
                      <a:r>
                        <a:rPr lang="zh-CN" altLang="en-US" sz="2400" b="0" kern="1200" dirty="0" smtClean="0">
                          <a:solidFill>
                            <a:srgbClr val="000000"/>
                          </a:solidFill>
                          <a:latin typeface="宋体" pitchFamily="2" charset="-122"/>
                          <a:ea typeface="宋体" pitchFamily="2" charset="-122"/>
                          <a:cs typeface="方正黑体_GBK" charset="0"/>
                        </a:rPr>
                        <a:t>月，日军偷袭珍珠港，太平洋战争爆发，华盛顿体系彻底崩溃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年苏联解体，美苏两极格局结束</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冷战结束后，随着世界多极化趋势的发展，建立国际政治经济新秩序，成为大多数国家的要求</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8647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实质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帝国主义国家重新瓜分世界的体系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在美苏势力均衡的基础上，世界局势深深打上了强权政治的烙印</a:t>
                      </a:r>
                      <a:endParaRPr lang="zh-CN"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en-US" altLang="zh-CN" dirty="0" smtClean="0"/>
                        <a:t>—</a:t>
                      </a:r>
                      <a:endParaRPr lang="zh-CN" alt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0951134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4002048165"/>
              </p:ext>
            </p:extLst>
          </p:nvPr>
        </p:nvGraphicFramePr>
        <p:xfrm>
          <a:off x="439617" y="1459526"/>
          <a:ext cx="11265251" cy="5137912"/>
        </p:xfrm>
        <a:graphic>
          <a:graphicData uri="http://schemas.openxmlformats.org/drawingml/2006/table">
            <a:tbl>
              <a:tblPr firstRow="1" bandRow="1">
                <a:tableStyleId>{5940675A-B579-460E-94D1-54222C63F5DA}</a:tableStyleId>
              </a:tblPr>
              <a:tblGrid>
                <a:gridCol w="404447"/>
                <a:gridCol w="5011614"/>
                <a:gridCol w="3235571"/>
                <a:gridCol w="2613619"/>
              </a:tblGrid>
              <a:tr h="404445">
                <a:tc>
                  <a:txBody>
                    <a:bodyPr/>
                    <a:lstStyle/>
                    <a:p>
                      <a:pPr marL="0" indent="0" algn="ctr" defTabSz="914400" rtl="0" eaLnBrk="1" latinLnBrk="0" hangingPunct="1">
                        <a:lnSpc>
                          <a:spcPct val="120000"/>
                        </a:lnSpc>
                        <a:buNone/>
                      </a:pP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凡尔赛</a:t>
                      </a:r>
                      <a:r>
                        <a:rPr lang="en-US" altLang="zh-CN" sz="2400" b="0" kern="1200" dirty="0" smtClean="0">
                          <a:solidFill>
                            <a:srgbClr val="000000"/>
                          </a:solidFill>
                          <a:latin typeface="黑体" panose="02010609060101010101" pitchFamily="49" charset="-122"/>
                          <a:ea typeface="黑体" panose="02010609060101010101" pitchFamily="49" charset="-122"/>
                          <a:cs typeface="方正黑体_GBK" charset="0"/>
                        </a:rPr>
                        <a:t>—</a:t>
                      </a: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华盛顿体系</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美苏争霸的两极格局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多极化趋势的发展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6052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对中国的影响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ts val="368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1</a:t>
                      </a:r>
                      <a:r>
                        <a:rPr lang="zh-CN" altLang="en-US" sz="2400" b="0" kern="1200" dirty="0" smtClean="0">
                          <a:solidFill>
                            <a:srgbClr val="000000"/>
                          </a:solidFill>
                          <a:latin typeface="宋体" pitchFamily="2" charset="-122"/>
                          <a:ea typeface="宋体" pitchFamily="2" charset="-122"/>
                          <a:cs typeface="方正黑体_GBK" charset="0"/>
                        </a:rPr>
                        <a:t>）在巴黎和会上，中国提出收回山东主权、取消“二十一条”遭到拒绝，引发了五四运动</a:t>
                      </a:r>
                      <a:endParaRPr lang="en-US" altLang="zh-CN" sz="2400" b="0" kern="1200" dirty="0" smtClean="0">
                        <a:solidFill>
                          <a:srgbClr val="000000"/>
                        </a:solidFill>
                        <a:latin typeface="宋体" pitchFamily="2" charset="-122"/>
                        <a:ea typeface="宋体" pitchFamily="2" charset="-122"/>
                        <a:cs typeface="方正黑体_GBK" charset="0"/>
                      </a:endParaRPr>
                    </a:p>
                    <a:p>
                      <a:pPr marL="0" indent="0" algn="l" defTabSz="914400" rtl="0" eaLnBrk="1" latinLnBrk="0" hangingPunct="1">
                        <a:lnSpc>
                          <a:spcPts val="3680"/>
                        </a:lnSpc>
                        <a:buNone/>
                      </a:pP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2</a:t>
                      </a:r>
                      <a:r>
                        <a:rPr lang="zh-CN" altLang="en-US" sz="2400" b="0" kern="1200" dirty="0" smtClean="0">
                          <a:solidFill>
                            <a:srgbClr val="000000"/>
                          </a:solidFill>
                          <a:latin typeface="宋体" pitchFamily="2" charset="-122"/>
                          <a:ea typeface="宋体" pitchFamily="2" charset="-122"/>
                          <a:cs typeface="方正黑体_GBK" charset="0"/>
                        </a:rPr>
                        <a:t>）</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九国公约</a:t>
                      </a:r>
                      <a:r>
                        <a:rPr lang="en-US" altLang="zh-CN" sz="2400" b="0" kern="1200" dirty="0" smtClean="0">
                          <a:solidFill>
                            <a:srgbClr val="000000"/>
                          </a:solidFill>
                          <a:latin typeface="宋体" pitchFamily="2" charset="-122"/>
                          <a:ea typeface="宋体" pitchFamily="2" charset="-122"/>
                          <a:cs typeface="方正黑体_GBK" charset="0"/>
                        </a:rPr>
                        <a:t>》</a:t>
                      </a:r>
                      <a:r>
                        <a:rPr lang="zh-CN" altLang="en-US" sz="2400" b="0" kern="1200" dirty="0" smtClean="0">
                          <a:solidFill>
                            <a:srgbClr val="000000"/>
                          </a:solidFill>
                          <a:latin typeface="宋体" pitchFamily="2" charset="-122"/>
                          <a:ea typeface="宋体" pitchFamily="2" charset="-122"/>
                          <a:cs typeface="方正黑体_GBK" charset="0"/>
                        </a:rPr>
                        <a:t>实现了美国长期追求的“门户开放”等目的，使日本独霸中国的企图未能实现，维持了几个帝国主义国家共同支配中国的局面。由于中国人民的持续斗争，加上美英对日本施加压力，中国收回山东主权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6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）中国人民对世界反法西斯战争的胜利作出了重大贡献，中国成为联合国创始国和安理会五大常任理事国之一</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68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1972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年尼克松访华，双方签署并发表了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联合公报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，中美关系开始走向正常化。</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1979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年，中美正式建交</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中国综合国力增强，国际地位提高，中国在国际事务中所起的作用越来越大，成为建立国际新秩序的重要力量之一</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583769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27979" y="1267926"/>
            <a:ext cx="4923252" cy="642691"/>
            <a:chOff x="1261925" y="629878"/>
            <a:chExt cx="4237270" cy="642691"/>
          </a:xfrm>
        </p:grpSpPr>
        <p:sp>
          <p:nvSpPr>
            <p:cNvPr id="17" name="圆角矩形 6"/>
            <p:cNvSpPr/>
            <p:nvPr>
              <p:custDataLst>
                <p:tags r:id="rId1"/>
              </p:custDataLst>
            </p:nvPr>
          </p:nvSpPr>
          <p:spPr>
            <a:xfrm flipH="1">
              <a:off x="2455866" y="678963"/>
              <a:ext cx="3043329"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重要的国际会议</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962414404"/>
              </p:ext>
            </p:extLst>
          </p:nvPr>
        </p:nvGraphicFramePr>
        <p:xfrm>
          <a:off x="360926" y="2003342"/>
          <a:ext cx="11411975" cy="4572000"/>
        </p:xfrm>
        <a:graphic>
          <a:graphicData uri="http://schemas.openxmlformats.org/drawingml/2006/table">
            <a:tbl>
              <a:tblPr firstRow="1" bandRow="1">
                <a:tableStyleId>{5940675A-B579-460E-94D1-54222C63F5DA}</a:tableStyleId>
              </a:tblPr>
              <a:tblGrid>
                <a:gridCol w="1529421"/>
                <a:gridCol w="1134208"/>
                <a:gridCol w="1433146"/>
                <a:gridCol w="2839915"/>
                <a:gridCol w="4475285"/>
              </a:tblGrid>
              <a:tr h="370840">
                <a:tc>
                  <a:txBody>
                    <a:bodyPr/>
                    <a:lstStyle/>
                    <a:p>
                      <a:pPr algn="ctr"/>
                      <a:r>
                        <a:rPr lang="zh-CN" altLang="en-US" sz="2400" dirty="0" smtClean="0">
                          <a:latin typeface="黑体" pitchFamily="49" charset="-122"/>
                          <a:ea typeface="黑体" pitchFamily="49" charset="-122"/>
                        </a:rPr>
                        <a:t>国际会议</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主导国家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巴黎和会</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nSpc>
                          <a:spcPct val="150000"/>
                        </a:lnSpc>
                      </a:pPr>
                      <a:r>
                        <a:rPr lang="en-US" altLang="zh-CN" sz="2400" dirty="0" smtClean="0">
                          <a:latin typeface="宋体" pitchFamily="2" charset="-122"/>
                          <a:ea typeface="宋体" pitchFamily="2" charset="-122"/>
                        </a:rPr>
                        <a:t>1919</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英、法、美</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签订</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凡尔赛条约</a:t>
                      </a: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暂时调整了战胜国在欧洲的关系，确立了凡尔赛体系</a:t>
                      </a:r>
                      <a:endParaRPr lang="zh-CN" altLang="en-US" sz="2400" dirty="0">
                        <a:latin typeface="宋体" pitchFamily="2" charset="-122"/>
                        <a:ea typeface="宋体" pitchFamily="2" charset="-122"/>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华盛顿</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会议</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nSpc>
                          <a:spcPct val="150000"/>
                        </a:lnSpc>
                      </a:pPr>
                      <a:r>
                        <a:rPr lang="en-US" altLang="zh-CN" sz="2400" dirty="0" smtClean="0">
                          <a:latin typeface="宋体" pitchFamily="2" charset="-122"/>
                          <a:ea typeface="宋体" pitchFamily="2" charset="-122"/>
                        </a:rPr>
                        <a:t>1921—1922</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美</a:t>
                      </a:r>
                      <a:endParaRPr lang="zh-CN" altLang="en-US" sz="2400" dirty="0">
                        <a:latin typeface="宋体" pitchFamily="2" charset="-122"/>
                        <a:ea typeface="宋体" pitchFamily="2"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1922</a:t>
                      </a:r>
                      <a:r>
                        <a:rPr lang="zh-CN" altLang="en-US" sz="2400" dirty="0" smtClean="0">
                          <a:latin typeface="宋体" pitchFamily="2" charset="-122"/>
                          <a:ea typeface="宋体" pitchFamily="2" charset="-122"/>
                        </a:rPr>
                        <a:t>年，签署了针对中国问题的</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九国公约</a:t>
                      </a: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重新调整和确立了战胜国在东亚和太平洋地区的关系，确立了华盛顿体系</a:t>
                      </a:r>
                      <a:endParaRPr lang="zh-CN" altLang="en-US" sz="2400" dirty="0">
                        <a:latin typeface="宋体" pitchFamily="2" charset="-122"/>
                        <a:ea typeface="宋体" pitchFamily="2" charset="-122"/>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华盛顿</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会议</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nSpc>
                          <a:spcPct val="150000"/>
                        </a:lnSpc>
                      </a:pPr>
                      <a:r>
                        <a:rPr lang="en-US" altLang="zh-CN" sz="2400" dirty="0" smtClean="0">
                          <a:latin typeface="宋体" pitchFamily="2" charset="-122"/>
                          <a:ea typeface="宋体" pitchFamily="2" charset="-122"/>
                        </a:rPr>
                        <a:t>1942</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美、英、苏、中</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签署</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联合国家宣言</a:t>
                      </a: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标志着世界反法西斯联盟的正式形成，逐渐扭转了战争的形势</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196789797"/>
              </p:ext>
            </p:extLst>
          </p:nvPr>
        </p:nvGraphicFramePr>
        <p:xfrm>
          <a:off x="422472" y="1484595"/>
          <a:ext cx="11411975" cy="5029200"/>
        </p:xfrm>
        <a:graphic>
          <a:graphicData uri="http://schemas.openxmlformats.org/drawingml/2006/table">
            <a:tbl>
              <a:tblPr firstRow="1" bandRow="1">
                <a:tableStyleId>{5940675A-B579-460E-94D1-54222C63F5DA}</a:tableStyleId>
              </a:tblPr>
              <a:tblGrid>
                <a:gridCol w="1529421"/>
                <a:gridCol w="1134208"/>
                <a:gridCol w="1433146"/>
                <a:gridCol w="4281853"/>
                <a:gridCol w="3033347"/>
              </a:tblGrid>
              <a:tr h="370840">
                <a:tc>
                  <a:txBody>
                    <a:bodyPr/>
                    <a:lstStyle/>
                    <a:p>
                      <a:pPr algn="ctr"/>
                      <a:r>
                        <a:rPr lang="zh-CN" altLang="en-US" sz="2400" dirty="0" smtClean="0">
                          <a:latin typeface="黑体" pitchFamily="49" charset="-122"/>
                          <a:ea typeface="黑体" pitchFamily="49" charset="-122"/>
                        </a:rPr>
                        <a:t>国际会议</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时间</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主导国家</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雅尔塔</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会议</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nSpc>
                          <a:spcPct val="150000"/>
                        </a:lnSpc>
                      </a:pPr>
                      <a:r>
                        <a:rPr lang="en-US" altLang="zh-CN" sz="2400" dirty="0" smtClean="0">
                          <a:latin typeface="宋体" pitchFamily="2" charset="-122"/>
                          <a:ea typeface="宋体" pitchFamily="2" charset="-122"/>
                        </a:rPr>
                        <a:t>1945</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月</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美、英、苏</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决定彻底消灭德国法西斯主义，战后德国由美、英、苏等国实行分区占领；决定战后成立联合国。苏联承诺在欧洲战事结束后</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个月内，参加对日作战</a:t>
                      </a:r>
                      <a:endParaRPr lang="zh-CN" altLang="en-US" sz="2400" dirty="0">
                        <a:latin typeface="宋体" pitchFamily="2" charset="-122"/>
                        <a:ea typeface="宋体" pitchFamily="2" charset="-122"/>
                      </a:endParaRPr>
                    </a:p>
                  </a:txBody>
                  <a:tcPr anchor="ctr"/>
                </a:tc>
                <a:tc rowSpan="2">
                  <a:txBody>
                    <a:bodyPr/>
                    <a:lstStyle/>
                    <a:p>
                      <a:pPr>
                        <a:lnSpc>
                          <a:spcPct val="150000"/>
                        </a:lnSpc>
                      </a:pPr>
                      <a:r>
                        <a:rPr lang="zh-CN" altLang="en-US" sz="2400" dirty="0" smtClean="0">
                          <a:latin typeface="宋体" pitchFamily="2" charset="-122"/>
                          <a:ea typeface="宋体" pitchFamily="2" charset="-122"/>
                        </a:rPr>
                        <a:t>进一步协调了盟国在世界反法西斯战争中的行动，加速了战胜法西斯国家的步伐</a:t>
                      </a:r>
                      <a:endParaRPr lang="zh-CN" altLang="en-US" sz="2400" dirty="0">
                        <a:latin typeface="宋体" pitchFamily="2" charset="-122"/>
                        <a:ea typeface="宋体" pitchFamily="2" charset="-122"/>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波茨坦</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会议</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nSpc>
                          <a:spcPct val="150000"/>
                        </a:lnSpc>
                      </a:pPr>
                      <a:r>
                        <a:rPr lang="en-US" altLang="zh-CN" sz="2400" dirty="0" smtClean="0">
                          <a:latin typeface="宋体" pitchFamily="2" charset="-122"/>
                          <a:ea typeface="宋体" pitchFamily="2" charset="-122"/>
                        </a:rPr>
                        <a:t>1945</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月</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美、英、苏</a:t>
                      </a:r>
                      <a:endParaRPr lang="zh-CN" altLang="en-US" sz="2400" dirty="0">
                        <a:latin typeface="宋体" pitchFamily="2" charset="-122"/>
                        <a:ea typeface="宋体" pitchFamily="2" charset="-122"/>
                      </a:endParaRPr>
                    </a:p>
                  </a:txBody>
                  <a:tcPr anchor="ctr"/>
                </a:tc>
                <a:tc>
                  <a:txBody>
                    <a:bodyPr/>
                    <a:lstStyle/>
                    <a:p>
                      <a:pPr>
                        <a:lnSpc>
                          <a:spcPct val="150000"/>
                        </a:lnSpc>
                      </a:pPr>
                      <a:r>
                        <a:rPr lang="zh-CN" altLang="en-US" sz="2400" dirty="0" smtClean="0">
                          <a:latin typeface="宋体" pitchFamily="2" charset="-122"/>
                          <a:ea typeface="宋体" pitchFamily="2" charset="-122"/>
                        </a:rPr>
                        <a:t>重申了雅尔塔会议的精神，以中、美、英三国的名义发表了</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波茨坦公告</a:t>
                      </a:r>
                      <a:r>
                        <a:rPr lang="en-US"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txBody>
                  <a:tcPr anchor="ctr"/>
                </a:tc>
                <a:tc vMerge="1">
                  <a:txBody>
                    <a:bodyPr/>
                    <a:lstStyle/>
                    <a:p>
                      <a:pPr>
                        <a:lnSpc>
                          <a:spcPct val="150000"/>
                        </a:lnSpc>
                      </a:pPr>
                      <a:endParaRPr lang="zh-CN" altLang="en-US" sz="2400" dirty="0">
                        <a:latin typeface="宋体" pitchFamily="2" charset="-122"/>
                        <a:ea typeface="宋体" pitchFamily="2" charset="-122"/>
                      </a:endParaRPr>
                    </a:p>
                  </a:txBody>
                  <a:tcPr anchor="ctr"/>
                </a:tc>
              </a:tr>
            </a:tbl>
          </a:graphicData>
        </a:graphic>
      </p:graphicFrame>
    </p:spTree>
    <p:extLst>
      <p:ext uri="{BB962C8B-B14F-4D97-AF65-F5344CB8AC3E}">
        <p14:creationId xmlns:p14="http://schemas.microsoft.com/office/powerpoint/2010/main" xmlns="" val="14398621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540276"/>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917955" y="2832998"/>
            <a:ext cx="10268607" cy="3416320"/>
          </a:xfrm>
          <a:prstGeom prst="rect">
            <a:avLst/>
          </a:prstGeom>
          <a:noFill/>
        </p:spPr>
        <p:txBody>
          <a:bodyPr wrap="square" rtlCol="0">
            <a:spAutoFit/>
          </a:bodyPr>
          <a:lstStyle/>
          <a:p>
            <a:pPr>
              <a:lnSpc>
                <a:spcPct val="150000"/>
              </a:lnSpc>
            </a:pPr>
            <a:r>
              <a:rPr lang="en-US" altLang="zh-CN" sz="2400" dirty="0" smtClean="0">
                <a:latin typeface="宋体" pitchFamily="2" charset="-122"/>
                <a:ea typeface="宋体" pitchFamily="2" charset="-122"/>
              </a:rPr>
              <a:t>    </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6</a:t>
            </a:r>
            <a:r>
              <a:rPr lang="zh-CN" altLang="en-US" sz="2400" dirty="0" smtClean="0">
                <a:latin typeface="宋体" pitchFamily="2" charset="-122"/>
                <a:ea typeface="宋体" pitchFamily="2" charset="-122"/>
              </a:rPr>
              <a:t>日，外交部</a:t>
            </a:r>
            <a:r>
              <a:rPr lang="zh-CN" altLang="en-US" sz="2400" dirty="0">
                <a:latin typeface="宋体" pitchFamily="2" charset="-122"/>
                <a:ea typeface="宋体" pitchFamily="2" charset="-122"/>
              </a:rPr>
              <a:t>发言人汪文斌</a:t>
            </a:r>
            <a:r>
              <a:rPr lang="zh-CN" altLang="en-US" sz="2400" dirty="0" smtClean="0">
                <a:latin typeface="宋体" pitchFamily="2" charset="-122"/>
                <a:ea typeface="宋体" pitchFamily="2" charset="-122"/>
              </a:rPr>
              <a:t>表示，澳</a:t>
            </a:r>
            <a:r>
              <a:rPr lang="zh-CN" altLang="en-US" sz="2400" dirty="0">
                <a:latin typeface="宋体" pitchFamily="2" charset="-122"/>
                <a:ea typeface="宋体" pitchFamily="2" charset="-122"/>
              </a:rPr>
              <a:t>方不顾中方严正立场和多次</a:t>
            </a:r>
            <a:r>
              <a:rPr lang="zh-CN" altLang="en-US" sz="2400" dirty="0" smtClean="0">
                <a:latin typeface="宋体" pitchFamily="2" charset="-122"/>
                <a:ea typeface="宋体" pitchFamily="2" charset="-122"/>
              </a:rPr>
              <a:t>交涉，滥用</a:t>
            </a:r>
            <a:r>
              <a:rPr lang="zh-CN" altLang="en-US" sz="2400" dirty="0">
                <a:latin typeface="宋体" pitchFamily="2" charset="-122"/>
                <a:ea typeface="宋体" pitchFamily="2" charset="-122"/>
              </a:rPr>
              <a:t>所谓</a:t>
            </a:r>
            <a:r>
              <a:rPr lang="zh-CN" altLang="en-US" sz="2400" dirty="0" smtClean="0">
                <a:latin typeface="宋体" pitchFamily="2" charset="-122"/>
                <a:ea typeface="宋体" pitchFamily="2" charset="-122"/>
              </a:rPr>
              <a:t>“国家安全理由”，对</a:t>
            </a:r>
            <a:r>
              <a:rPr lang="zh-CN" altLang="en-US" sz="2400" dirty="0">
                <a:latin typeface="宋体" pitchFamily="2" charset="-122"/>
                <a:ea typeface="宋体" pitchFamily="2" charset="-122"/>
              </a:rPr>
              <a:t>中澳经贸、人文等领域合作项目和既有成果变本加厉进行限制和打</a:t>
            </a:r>
            <a:r>
              <a:rPr lang="zh-CN" altLang="en-US" sz="2400" dirty="0" smtClean="0">
                <a:latin typeface="宋体" pitchFamily="2" charset="-122"/>
                <a:ea typeface="宋体" pitchFamily="2" charset="-122"/>
              </a:rPr>
              <a:t>压，严重</a:t>
            </a:r>
            <a:r>
              <a:rPr lang="zh-CN" altLang="en-US" sz="2400" dirty="0">
                <a:latin typeface="宋体" pitchFamily="2" charset="-122"/>
                <a:ea typeface="宋体" pitchFamily="2" charset="-122"/>
              </a:rPr>
              <a:t>损害中澳两国互</a:t>
            </a:r>
            <a:r>
              <a:rPr lang="zh-CN" altLang="en-US" sz="2400" dirty="0" smtClean="0">
                <a:latin typeface="宋体" pitchFamily="2" charset="-122"/>
                <a:ea typeface="宋体" pitchFamily="2" charset="-122"/>
              </a:rPr>
              <a:t>信，破坏</a:t>
            </a:r>
            <a:r>
              <a:rPr lang="zh-CN" altLang="en-US" sz="2400" dirty="0">
                <a:latin typeface="宋体" pitchFamily="2" charset="-122"/>
                <a:ea typeface="宋体" pitchFamily="2" charset="-122"/>
              </a:rPr>
              <a:t>了正常交流合作的基础。中方不得不作出必要的、正当的</a:t>
            </a:r>
            <a:r>
              <a:rPr lang="zh-CN" altLang="en-US" sz="2400" dirty="0" smtClean="0">
                <a:latin typeface="宋体" pitchFamily="2" charset="-122"/>
                <a:ea typeface="宋体" pitchFamily="2" charset="-122"/>
              </a:rPr>
              <a:t>反应，澳</a:t>
            </a:r>
            <a:r>
              <a:rPr lang="zh-CN" altLang="en-US" sz="2400" dirty="0">
                <a:latin typeface="宋体" pitchFamily="2" charset="-122"/>
                <a:ea typeface="宋体" pitchFamily="2" charset="-122"/>
              </a:rPr>
              <a:t>方必须对此承担所有责任。国家发展改革委当天</a:t>
            </a:r>
            <a:r>
              <a:rPr lang="zh-CN" altLang="en-US" sz="2400" dirty="0" smtClean="0">
                <a:latin typeface="宋体" pitchFamily="2" charset="-122"/>
                <a:ea typeface="宋体" pitchFamily="2" charset="-122"/>
              </a:rPr>
              <a:t>宣布，即日起</a:t>
            </a:r>
            <a:r>
              <a:rPr lang="zh-CN" altLang="en-US" sz="2400" dirty="0">
                <a:latin typeface="宋体" pitchFamily="2" charset="-122"/>
                <a:ea typeface="宋体" pitchFamily="2" charset="-122"/>
              </a:rPr>
              <a:t>无限期暂停中澳战略经济对话机制下一切活动</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4923250" cy="642691"/>
            <a:chOff x="1261925" y="629878"/>
            <a:chExt cx="4237269" cy="642691"/>
          </a:xfrm>
        </p:grpSpPr>
        <p:sp>
          <p:nvSpPr>
            <p:cNvPr id="17" name="圆角矩形 6"/>
            <p:cNvSpPr/>
            <p:nvPr>
              <p:custDataLst>
                <p:tags r:id="rId1"/>
              </p:custDataLst>
            </p:nvPr>
          </p:nvSpPr>
          <p:spPr>
            <a:xfrm flipH="1">
              <a:off x="2455864" y="678963"/>
              <a:ext cx="3043330"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重要的国际组织</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067591790"/>
              </p:ext>
            </p:extLst>
          </p:nvPr>
        </p:nvGraphicFramePr>
        <p:xfrm>
          <a:off x="703338" y="2777065"/>
          <a:ext cx="10726663" cy="3291840"/>
        </p:xfrm>
        <a:graphic>
          <a:graphicData uri="http://schemas.openxmlformats.org/drawingml/2006/table">
            <a:tbl>
              <a:tblPr firstRow="1" bandRow="1">
                <a:tableStyleId>{5940675A-B579-460E-94D1-54222C63F5DA}</a:tableStyleId>
              </a:tblPr>
              <a:tblGrid>
                <a:gridCol w="1529908"/>
                <a:gridCol w="2584939"/>
                <a:gridCol w="3640015"/>
                <a:gridCol w="2971801"/>
              </a:tblGrid>
              <a:tr h="370840">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27690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三国同盟三国协约</a:t>
                      </a:r>
                    </a:p>
                  </a:txBody>
                  <a:tcPr anchor="ctr"/>
                </a:tc>
                <a:tc>
                  <a:txBody>
                    <a:bodyPr/>
                    <a:lstStyle/>
                    <a:p>
                      <a:pPr algn="l">
                        <a:lnSpc>
                          <a:spcPct val="150000"/>
                        </a:lnSpc>
                      </a:pPr>
                      <a:r>
                        <a:rPr lang="en-US" altLang="zh-CN" sz="2400" dirty="0" smtClean="0">
                          <a:latin typeface="宋体" pitchFamily="2" charset="-122"/>
                          <a:ea typeface="宋体" pitchFamily="2" charset="-122"/>
                        </a:rPr>
                        <a:t>19</a:t>
                      </a:r>
                      <a:r>
                        <a:rPr lang="zh-CN" altLang="en-US" sz="2400" dirty="0" smtClean="0">
                          <a:latin typeface="宋体" pitchFamily="2" charset="-122"/>
                          <a:ea typeface="宋体" pitchFamily="2" charset="-122"/>
                        </a:rPr>
                        <a:t>世纪末</a:t>
                      </a:r>
                      <a:r>
                        <a:rPr lang="en-US" altLang="zh-CN" sz="2400" dirty="0" smtClean="0">
                          <a:latin typeface="宋体" pitchFamily="2" charset="-122"/>
                          <a:ea typeface="宋体" pitchFamily="2" charset="-122"/>
                        </a:rPr>
                        <a:t>20</a:t>
                      </a:r>
                      <a:r>
                        <a:rPr lang="zh-CN" altLang="en-US" sz="2400" dirty="0" smtClean="0">
                          <a:latin typeface="宋体" pitchFamily="2" charset="-122"/>
                          <a:ea typeface="宋体" pitchFamily="2" charset="-122"/>
                        </a:rPr>
                        <a:t>世纪初，帝国主义国家之间分割世界、争夺霸权的斗争十分激烈</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1882</a:t>
                      </a:r>
                      <a:r>
                        <a:rPr lang="zh-CN" altLang="en-US" sz="2400" kern="1200" dirty="0" smtClean="0">
                          <a:solidFill>
                            <a:schemeClr val="tx1"/>
                          </a:solidFill>
                          <a:latin typeface="宋体" pitchFamily="2" charset="-122"/>
                          <a:ea typeface="宋体" pitchFamily="2" charset="-122"/>
                          <a:cs typeface="+mn-cs"/>
                        </a:rPr>
                        <a:t>年，德国、奥匈帝国和意大利组成三国同盟；</a:t>
                      </a:r>
                      <a:r>
                        <a:rPr lang="en-US" altLang="zh-CN" sz="2400" kern="1200" dirty="0" smtClean="0">
                          <a:solidFill>
                            <a:schemeClr val="tx1"/>
                          </a:solidFill>
                          <a:latin typeface="宋体" pitchFamily="2" charset="-122"/>
                          <a:ea typeface="宋体" pitchFamily="2" charset="-122"/>
                          <a:cs typeface="+mn-cs"/>
                        </a:rPr>
                        <a:t>20</a:t>
                      </a:r>
                      <a:r>
                        <a:rPr lang="zh-CN" altLang="en-US" sz="2400" kern="1200" dirty="0" smtClean="0">
                          <a:solidFill>
                            <a:schemeClr val="tx1"/>
                          </a:solidFill>
                          <a:latin typeface="宋体" pitchFamily="2" charset="-122"/>
                          <a:ea typeface="宋体" pitchFamily="2" charset="-122"/>
                          <a:cs typeface="+mn-cs"/>
                        </a:rPr>
                        <a:t>世纪初，英国、法国、俄国建立起三国协约</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两大军事集团展开疯狂的扩军备战，冲突不断，世界大战一触即发</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02581095"/>
              </p:ext>
            </p:extLst>
          </p:nvPr>
        </p:nvGraphicFramePr>
        <p:xfrm>
          <a:off x="747301" y="1811216"/>
          <a:ext cx="10726663" cy="4405401"/>
        </p:xfrm>
        <a:graphic>
          <a:graphicData uri="http://schemas.openxmlformats.org/drawingml/2006/table">
            <a:tbl>
              <a:tblPr firstRow="1" bandRow="1">
                <a:tableStyleId>{5940675A-B579-460E-94D1-54222C63F5DA}</a:tableStyleId>
              </a:tblPr>
              <a:tblGrid>
                <a:gridCol w="1529908"/>
                <a:gridCol w="2584939"/>
                <a:gridCol w="3490545"/>
                <a:gridCol w="3121271"/>
              </a:tblGrid>
              <a:tr h="473481">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27690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世界反法西斯联盟</a:t>
                      </a:r>
                    </a:p>
                  </a:txBody>
                  <a:tcPr anchor="ctr"/>
                </a:tc>
                <a:tc>
                  <a:txBody>
                    <a:bodyPr/>
                    <a:lstStyle/>
                    <a:p>
                      <a:pPr algn="l">
                        <a:lnSpc>
                          <a:spcPct val="150000"/>
                        </a:lnSpc>
                      </a:pPr>
                      <a:r>
                        <a:rPr lang="zh-CN" altLang="en-US" sz="2400" dirty="0" smtClean="0">
                          <a:latin typeface="宋体" pitchFamily="2" charset="-122"/>
                          <a:ea typeface="宋体" pitchFamily="2" charset="-122"/>
                        </a:rPr>
                        <a:t>法西斯国家的大肆侵略，激起世界各国人民的愤怒，全世界反法西斯国家开始逐渐走向联合</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kern="1200" dirty="0" smtClean="0">
                          <a:solidFill>
                            <a:schemeClr val="tx1"/>
                          </a:solidFill>
                          <a:latin typeface="宋体" pitchFamily="2" charset="-122"/>
                          <a:ea typeface="宋体" pitchFamily="2" charset="-122"/>
                          <a:cs typeface="+mn-cs"/>
                        </a:rPr>
                        <a:t>1942</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月，美、英、苏、中等</a:t>
                      </a:r>
                      <a:r>
                        <a:rPr lang="en-US" altLang="zh-CN" sz="2400" kern="1200" dirty="0" smtClean="0">
                          <a:solidFill>
                            <a:schemeClr val="tx1"/>
                          </a:solidFill>
                          <a:latin typeface="宋体" pitchFamily="2" charset="-122"/>
                          <a:ea typeface="宋体" pitchFamily="2" charset="-122"/>
                          <a:cs typeface="+mn-cs"/>
                        </a:rPr>
                        <a:t>26</a:t>
                      </a:r>
                      <a:r>
                        <a:rPr lang="zh-CN" altLang="en-US" sz="2400" kern="1200" dirty="0" smtClean="0">
                          <a:solidFill>
                            <a:schemeClr val="tx1"/>
                          </a:solidFill>
                          <a:latin typeface="宋体" pitchFamily="2" charset="-122"/>
                          <a:ea typeface="宋体" pitchFamily="2" charset="-122"/>
                          <a:cs typeface="+mn-cs"/>
                        </a:rPr>
                        <a:t>个国家的代表在美国首都华盛顿签署</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联合国家宣言</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，标志着世界反法西斯联盟的正式形成</a:t>
                      </a:r>
                    </a:p>
                    <a:p>
                      <a:pPr marL="0" algn="l" defTabSz="914400" rtl="0" eaLnBrk="1" latinLnBrk="0" hangingPunct="1">
                        <a:lnSpc>
                          <a:spcPct val="150000"/>
                        </a:lnSpc>
                      </a:pP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反法西斯国家为了一个共同的目标，相互支援，协同作战，逐渐扭转了战争的形势</a:t>
                      </a:r>
                    </a:p>
                    <a:p>
                      <a:pPr marL="0" algn="l" defTabSz="914400" rtl="0" eaLnBrk="1" latinLnBrk="0" hangingPunct="1">
                        <a:lnSpc>
                          <a:spcPct val="150000"/>
                        </a:lnSpc>
                      </a:pP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6485234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535759837"/>
              </p:ext>
            </p:extLst>
          </p:nvPr>
        </p:nvGraphicFramePr>
        <p:xfrm>
          <a:off x="720924" y="2233246"/>
          <a:ext cx="10726663" cy="3308121"/>
        </p:xfrm>
        <a:graphic>
          <a:graphicData uri="http://schemas.openxmlformats.org/drawingml/2006/table">
            <a:tbl>
              <a:tblPr firstRow="1" bandRow="1">
                <a:tableStyleId>{5940675A-B579-460E-94D1-54222C63F5DA}</a:tableStyleId>
              </a:tblPr>
              <a:tblGrid>
                <a:gridCol w="1529908"/>
                <a:gridCol w="2584939"/>
                <a:gridCol w="3341075"/>
                <a:gridCol w="3270741"/>
              </a:tblGrid>
              <a:tr h="473481">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27690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联合国</a:t>
                      </a:r>
                    </a:p>
                  </a:txBody>
                  <a:tcPr anchor="ctr"/>
                </a:tc>
                <a:tc>
                  <a:txBody>
                    <a:bodyPr/>
                    <a:lstStyle/>
                    <a:p>
                      <a:pPr algn="l">
                        <a:lnSpc>
                          <a:spcPct val="150000"/>
                        </a:lnSpc>
                      </a:pPr>
                      <a:r>
                        <a:rPr lang="zh-CN" altLang="en-US" sz="2400" dirty="0" smtClean="0">
                          <a:latin typeface="宋体" pitchFamily="2" charset="-122"/>
                          <a:ea typeface="宋体" pitchFamily="2" charset="-122"/>
                        </a:rPr>
                        <a:t>第二次世界大战中，世界反法西斯国家提出了建立战后国际安全组织的主张</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kern="1200" dirty="0" smtClean="0">
                          <a:solidFill>
                            <a:schemeClr val="tx1"/>
                          </a:solidFill>
                          <a:latin typeface="宋体" pitchFamily="2" charset="-122"/>
                          <a:ea typeface="宋体" pitchFamily="2" charset="-122"/>
                          <a:cs typeface="+mn-cs"/>
                        </a:rPr>
                        <a:t>1945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10</a:t>
                      </a:r>
                      <a:r>
                        <a:rPr lang="zh-CN" altLang="en-US" sz="2400" kern="1200" dirty="0" smtClean="0">
                          <a:solidFill>
                            <a:schemeClr val="tx1"/>
                          </a:solidFill>
                          <a:latin typeface="宋体" pitchFamily="2" charset="-122"/>
                          <a:ea typeface="宋体" pitchFamily="2" charset="-122"/>
                          <a:cs typeface="+mn-cs"/>
                        </a:rPr>
                        <a:t>月，联合国正式成立</a:t>
                      </a: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宋体" pitchFamily="2" charset="-122"/>
                          <a:ea typeface="宋体" pitchFamily="2" charset="-122"/>
                          <a:cs typeface="+mn-cs"/>
                        </a:rPr>
                        <a:t>联合国是人类构建世界和平的成果，也是影响最大的国际组织，在维护国际和平与安全方面发挥了积极作用</a:t>
                      </a:r>
                    </a:p>
                  </a:txBody>
                  <a:tcPr anchor="ctr"/>
                </a:tc>
              </a:tr>
            </a:tbl>
          </a:graphicData>
        </a:graphic>
      </p:graphicFrame>
    </p:spTree>
    <p:extLst>
      <p:ext uri="{BB962C8B-B14F-4D97-AF65-F5344CB8AC3E}">
        <p14:creationId xmlns:p14="http://schemas.microsoft.com/office/powerpoint/2010/main" xmlns="" val="33790313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1311704059"/>
              </p:ext>
            </p:extLst>
          </p:nvPr>
        </p:nvGraphicFramePr>
        <p:xfrm>
          <a:off x="756093" y="1837593"/>
          <a:ext cx="10726663" cy="4405401"/>
        </p:xfrm>
        <a:graphic>
          <a:graphicData uri="http://schemas.openxmlformats.org/drawingml/2006/table">
            <a:tbl>
              <a:tblPr firstRow="1" bandRow="1">
                <a:tableStyleId>{5940675A-B579-460E-94D1-54222C63F5DA}</a:tableStyleId>
              </a:tblPr>
              <a:tblGrid>
                <a:gridCol w="1529908"/>
                <a:gridCol w="2584939"/>
                <a:gridCol w="3341075"/>
                <a:gridCol w="3270741"/>
              </a:tblGrid>
              <a:tr h="473481">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73736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北约、</a:t>
                      </a:r>
                      <a:endParaRPr lang="en-US" altLang="zh-CN" sz="2400" b="0" kern="1200" dirty="0" smtClean="0">
                        <a:solidFill>
                          <a:srgbClr val="FF00FF"/>
                        </a:solidFill>
                        <a:latin typeface="黑体" panose="02010609060101010101" pitchFamily="49" charset="-122"/>
                        <a:ea typeface="黑体" panose="02010609060101010101" pitchFamily="49" charset="-122"/>
                        <a:cs typeface="方正黑体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华约</a:t>
                      </a:r>
                    </a:p>
                  </a:txBody>
                  <a:tcPr anchor="ctr"/>
                </a:tc>
                <a:tc>
                  <a:txBody>
                    <a:bodyPr/>
                    <a:lstStyle/>
                    <a:p>
                      <a:pPr algn="l">
                        <a:lnSpc>
                          <a:spcPct val="150000"/>
                        </a:lnSpc>
                      </a:pPr>
                      <a:r>
                        <a:rPr lang="zh-CN" altLang="en-US" sz="2400" dirty="0" smtClean="0">
                          <a:latin typeface="宋体" pitchFamily="2" charset="-122"/>
                          <a:ea typeface="宋体" pitchFamily="2" charset="-122"/>
                        </a:rPr>
                        <a:t>第二次世界大战后，美国推行冷战政策</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1949</a:t>
                      </a:r>
                      <a:r>
                        <a:rPr lang="zh-CN" altLang="en-US" sz="2400" kern="1200" dirty="0" smtClean="0">
                          <a:solidFill>
                            <a:schemeClr val="tx1"/>
                          </a:solidFill>
                          <a:latin typeface="宋体" pitchFamily="2" charset="-122"/>
                          <a:ea typeface="宋体" pitchFamily="2" charset="-122"/>
                          <a:cs typeface="+mn-cs"/>
                        </a:rPr>
                        <a:t>年，美、英、法等</a:t>
                      </a:r>
                      <a:r>
                        <a:rPr lang="en-US" altLang="zh-CN" sz="2400" kern="1200" dirty="0" smtClean="0">
                          <a:solidFill>
                            <a:schemeClr val="tx1"/>
                          </a:solidFill>
                          <a:latin typeface="宋体" pitchFamily="2" charset="-122"/>
                          <a:ea typeface="宋体" pitchFamily="2" charset="-122"/>
                          <a:cs typeface="+mn-cs"/>
                        </a:rPr>
                        <a:t>12</a:t>
                      </a:r>
                      <a:r>
                        <a:rPr lang="zh-CN" altLang="en-US" sz="2400" kern="1200" dirty="0" smtClean="0">
                          <a:solidFill>
                            <a:schemeClr val="tx1"/>
                          </a:solidFill>
                          <a:latin typeface="宋体" pitchFamily="2" charset="-122"/>
                          <a:ea typeface="宋体" pitchFamily="2" charset="-122"/>
                          <a:cs typeface="+mn-cs"/>
                        </a:rPr>
                        <a:t>个国家成立“北大西洋公约组织”，简称“北约”；</a:t>
                      </a:r>
                      <a:r>
                        <a:rPr lang="en-US" altLang="zh-CN" sz="2400" kern="1200" dirty="0" smtClean="0">
                          <a:solidFill>
                            <a:schemeClr val="tx1"/>
                          </a:solidFill>
                          <a:latin typeface="宋体" pitchFamily="2" charset="-122"/>
                          <a:ea typeface="宋体" pitchFamily="2" charset="-122"/>
                          <a:cs typeface="+mn-cs"/>
                        </a:rPr>
                        <a:t>1955</a:t>
                      </a:r>
                      <a:r>
                        <a:rPr lang="zh-CN" altLang="en-US" sz="2400" kern="1200" dirty="0" smtClean="0">
                          <a:solidFill>
                            <a:schemeClr val="tx1"/>
                          </a:solidFill>
                          <a:latin typeface="宋体" pitchFamily="2" charset="-122"/>
                          <a:ea typeface="宋体" pitchFamily="2" charset="-122"/>
                          <a:cs typeface="+mn-cs"/>
                        </a:rPr>
                        <a:t>年，苏联同</a:t>
                      </a:r>
                      <a:r>
                        <a:rPr lang="en-US" altLang="zh-CN" sz="2400" kern="1200" dirty="0" smtClean="0">
                          <a:solidFill>
                            <a:schemeClr val="tx1"/>
                          </a:solidFill>
                          <a:latin typeface="宋体" pitchFamily="2" charset="-122"/>
                          <a:ea typeface="宋体" pitchFamily="2" charset="-122"/>
                          <a:cs typeface="+mn-cs"/>
                        </a:rPr>
                        <a:t>7</a:t>
                      </a:r>
                      <a:r>
                        <a:rPr lang="zh-CN" altLang="en-US" sz="2400" kern="1200" dirty="0" smtClean="0">
                          <a:solidFill>
                            <a:schemeClr val="tx1"/>
                          </a:solidFill>
                          <a:latin typeface="宋体" pitchFamily="2" charset="-122"/>
                          <a:ea typeface="宋体" pitchFamily="2" charset="-122"/>
                          <a:cs typeface="+mn-cs"/>
                        </a:rPr>
                        <a:t>个东欧社会主义国家成立“华沙条约组织”，简称“华约”</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美苏双方互相敌对，进而发展为两大集团的全面冷战对峙，两极格局正式形成</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41012251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859438054"/>
              </p:ext>
            </p:extLst>
          </p:nvPr>
        </p:nvGraphicFramePr>
        <p:xfrm>
          <a:off x="756093" y="2022231"/>
          <a:ext cx="10726663" cy="3856761"/>
        </p:xfrm>
        <a:graphic>
          <a:graphicData uri="http://schemas.openxmlformats.org/drawingml/2006/table">
            <a:tbl>
              <a:tblPr firstRow="1" bandRow="1">
                <a:tableStyleId>{5940675A-B579-460E-94D1-54222C63F5DA}</a:tableStyleId>
              </a:tblPr>
              <a:tblGrid>
                <a:gridCol w="1529908"/>
                <a:gridCol w="2584939"/>
                <a:gridCol w="3341075"/>
                <a:gridCol w="3270741"/>
              </a:tblGrid>
              <a:tr h="473481">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73736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欧洲联盟</a:t>
                      </a:r>
                    </a:p>
                  </a:txBody>
                  <a:tcPr anchor="ctr"/>
                </a:tc>
                <a:tc>
                  <a:txBody>
                    <a:bodyPr/>
                    <a:lstStyle/>
                    <a:p>
                      <a:pPr algn="l">
                        <a:lnSpc>
                          <a:spcPct val="150000"/>
                        </a:lnSpc>
                      </a:pPr>
                      <a:r>
                        <a:rPr lang="zh-CN" altLang="en-US" sz="2400" dirty="0" smtClean="0">
                          <a:latin typeface="宋体" pitchFamily="2" charset="-122"/>
                          <a:ea typeface="宋体" pitchFamily="2" charset="-122"/>
                        </a:rPr>
                        <a:t>随着经济的发展，西欧国家之间的联系日益密切，它们逐渐走上了联合自强以提高国际地位的道路</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1993</a:t>
                      </a:r>
                      <a:r>
                        <a:rPr lang="zh-CN" altLang="en-US" sz="2400" kern="1200" dirty="0" smtClean="0">
                          <a:solidFill>
                            <a:schemeClr val="tx1"/>
                          </a:solidFill>
                          <a:latin typeface="宋体" pitchFamily="2" charset="-122"/>
                          <a:ea typeface="宋体" pitchFamily="2" charset="-122"/>
                          <a:cs typeface="+mn-cs"/>
                        </a:rPr>
                        <a:t>年，大部分西欧国家在欧共体的基础上组成了欧洲联盟，即“欧盟”</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促进了西欧国家经济的发展和国际地位的提高；大大加快了欧洲一体化的进程</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1333910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4261741836"/>
              </p:ext>
            </p:extLst>
          </p:nvPr>
        </p:nvGraphicFramePr>
        <p:xfrm>
          <a:off x="756093" y="1837593"/>
          <a:ext cx="10726663" cy="4405401"/>
        </p:xfrm>
        <a:graphic>
          <a:graphicData uri="http://schemas.openxmlformats.org/drawingml/2006/table">
            <a:tbl>
              <a:tblPr firstRow="1" bandRow="1">
                <a:tableStyleId>{5940675A-B579-460E-94D1-54222C63F5DA}</a:tableStyleId>
              </a:tblPr>
              <a:tblGrid>
                <a:gridCol w="1529908"/>
                <a:gridCol w="2584939"/>
                <a:gridCol w="3341075"/>
                <a:gridCol w="3270741"/>
              </a:tblGrid>
              <a:tr h="473481">
                <a:tc>
                  <a:txBody>
                    <a:bodyPr/>
                    <a:lstStyle/>
                    <a:p>
                      <a:pPr algn="ctr"/>
                      <a:r>
                        <a:rPr lang="zh-CN" altLang="en-US" sz="2400" dirty="0" smtClean="0">
                          <a:latin typeface="黑体" pitchFamily="49" charset="-122"/>
                          <a:ea typeface="黑体" pitchFamily="49" charset="-122"/>
                        </a:rPr>
                        <a:t>名称</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背景</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形成</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意义（或影响）</a:t>
                      </a:r>
                      <a:endParaRPr lang="zh-CN" altLang="en-US" sz="2400" dirty="0">
                        <a:latin typeface="黑体" pitchFamily="49" charset="-122"/>
                        <a:ea typeface="黑体" pitchFamily="49" charset="-122"/>
                      </a:endParaRPr>
                    </a:p>
                  </a:txBody>
                  <a:tcPr anchor="ctr"/>
                </a:tc>
              </a:tr>
              <a:tr h="173736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世界贸易组织</a:t>
                      </a:r>
                    </a:p>
                  </a:txBody>
                  <a:tcPr anchor="ctr"/>
                </a:tc>
                <a:tc>
                  <a:txBody>
                    <a:bodyPr/>
                    <a:lstStyle/>
                    <a:p>
                      <a:pPr algn="l">
                        <a:lnSpc>
                          <a:spcPct val="150000"/>
                        </a:lnSpc>
                      </a:pPr>
                      <a:r>
                        <a:rPr lang="zh-CN" altLang="en-US" sz="2400" dirty="0" smtClean="0">
                          <a:latin typeface="宋体" pitchFamily="2" charset="-122"/>
                          <a:ea typeface="宋体" pitchFamily="2" charset="-122"/>
                        </a:rPr>
                        <a:t>在经济全球化背景下，国际投资和国际贸易迅速增长，跨国公司的影响日益增大，生产活动的全球化趋势加快</a:t>
                      </a:r>
                      <a:endParaRPr lang="zh-CN" altLang="en-US" sz="2400" dirty="0">
                        <a:latin typeface="宋体" pitchFamily="2" charset="-122"/>
                        <a:ea typeface="宋体" pitchFamily="2" charset="-122"/>
                      </a:endParaRPr>
                    </a:p>
                  </a:txBody>
                  <a:tcPr anchor="ct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1995</a:t>
                      </a:r>
                      <a:r>
                        <a:rPr lang="zh-CN" altLang="en-US" sz="2400" kern="1200" dirty="0" smtClean="0">
                          <a:solidFill>
                            <a:schemeClr val="tx1"/>
                          </a:solidFill>
                          <a:latin typeface="宋体" pitchFamily="2" charset="-122"/>
                          <a:ea typeface="宋体" pitchFamily="2" charset="-122"/>
                          <a:cs typeface="+mn-cs"/>
                        </a:rPr>
                        <a:t>年</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月</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日，世界贸易组织正式成立</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促进了全球贸易和经济发展，保证就业、收入与需求的增长，提高人类的生活水平；世界贸易组织已经成为</a:t>
                      </a:r>
                      <a:r>
                        <a:rPr lang="zh-CN" altLang="en-US" sz="2400" kern="1200" smtClean="0">
                          <a:solidFill>
                            <a:schemeClr val="tx1"/>
                          </a:solidFill>
                          <a:latin typeface="宋体" pitchFamily="2" charset="-122"/>
                          <a:ea typeface="宋体" pitchFamily="2" charset="-122"/>
                          <a:cs typeface="+mn-cs"/>
                        </a:rPr>
                        <a:t>具有重大影响力的国际组织</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5768547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4" y="2349470"/>
            <a:ext cx="11386379"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广东中考）据下表可知（</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主要资本主义国家发展极不平衡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军备</a:t>
            </a:r>
            <a:r>
              <a:rPr lang="zh-CN" altLang="en-US" sz="2400" b="1" dirty="0" smtClean="0">
                <a:latin typeface="宋体" pitchFamily="2" charset="-122"/>
                <a:ea typeface="宋体" pitchFamily="2" charset="-122"/>
              </a:rPr>
              <a:t>竞赛促成两大军事集团形成</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争夺世界</a:t>
            </a:r>
            <a:r>
              <a:rPr lang="zh-CN" altLang="en-US" sz="2400" b="1" dirty="0" smtClean="0">
                <a:latin typeface="宋体" pitchFamily="2" charset="-122"/>
                <a:ea typeface="宋体" pitchFamily="2" charset="-122"/>
              </a:rPr>
              <a:t>霸权引发列强军备竞赛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两大军事</a:t>
            </a:r>
            <a:r>
              <a:rPr lang="zh-CN" altLang="en-US" sz="2400" b="1" dirty="0" smtClean="0">
                <a:latin typeface="宋体" pitchFamily="2" charset="-122"/>
                <a:ea typeface="宋体" pitchFamily="2" charset="-122"/>
              </a:rPr>
              <a:t>集团国防预算相差无几</a:t>
            </a:r>
            <a:endParaRPr lang="zh-CN" altLang="zh-CN" sz="2400" b="1" dirty="0">
              <a:latin typeface="宋体" pitchFamily="2" charset="-122"/>
              <a:ea typeface="宋体" pitchFamily="2" charset="-122"/>
            </a:endParaRPr>
          </a:p>
        </p:txBody>
      </p:sp>
      <p:sp>
        <p:nvSpPr>
          <p:cNvPr id="8" name="矩形 7"/>
          <p:cNvSpPr/>
          <p:nvPr/>
        </p:nvSpPr>
        <p:spPr>
          <a:xfrm>
            <a:off x="5463298" y="2422868"/>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1257312087"/>
              </p:ext>
            </p:extLst>
          </p:nvPr>
        </p:nvGraphicFramePr>
        <p:xfrm>
          <a:off x="1845822" y="3121855"/>
          <a:ext cx="8128001" cy="1493520"/>
        </p:xfrm>
        <a:graphic>
          <a:graphicData uri="http://schemas.openxmlformats.org/drawingml/2006/table">
            <a:tbl>
              <a:tblPr firstRow="1" bandRow="1">
                <a:tableStyleId>{5940675A-B579-460E-94D1-54222C63F5DA}</a:tableStyleId>
              </a:tblPr>
              <a:tblGrid>
                <a:gridCol w="1082016"/>
                <a:gridCol w="1240270"/>
                <a:gridCol w="1283123"/>
                <a:gridCol w="1039163"/>
                <a:gridCol w="1161143"/>
                <a:gridCol w="1161143"/>
                <a:gridCol w="1161143"/>
              </a:tblGrid>
              <a:tr h="370840">
                <a:tc>
                  <a:txBody>
                    <a:bodyPr/>
                    <a:lstStyle/>
                    <a:p>
                      <a:pPr algn="l"/>
                      <a:r>
                        <a:rPr lang="zh-CN" altLang="en-US" sz="2000" dirty="0" smtClean="0">
                          <a:latin typeface="黑体" pitchFamily="49" charset="-122"/>
                          <a:ea typeface="黑体" pitchFamily="49" charset="-122"/>
                        </a:rPr>
                        <a:t>   国别</a:t>
                      </a:r>
                      <a:endParaRPr lang="en-US" altLang="zh-CN" sz="2000" dirty="0" smtClean="0">
                        <a:latin typeface="黑体" pitchFamily="49" charset="-122"/>
                        <a:ea typeface="黑体" pitchFamily="49" charset="-122"/>
                      </a:endParaRPr>
                    </a:p>
                    <a:p>
                      <a:r>
                        <a:rPr lang="zh-CN" altLang="en-US" sz="2000" dirty="0" smtClean="0">
                          <a:latin typeface="黑体" pitchFamily="49" charset="-122"/>
                          <a:ea typeface="黑体" pitchFamily="49" charset="-122"/>
                        </a:rPr>
                        <a:t>时间</a:t>
                      </a:r>
                      <a:endParaRPr lang="en-US" altLang="zh-CN" sz="2000" dirty="0" smtClean="0">
                        <a:latin typeface="黑体" pitchFamily="49" charset="-122"/>
                        <a:ea typeface="黑体" pitchFamily="49" charset="-122"/>
                      </a:endParaRPr>
                    </a:p>
                  </a:txBody>
                  <a:tcPr/>
                </a:tc>
                <a:tc>
                  <a:txBody>
                    <a:bodyPr/>
                    <a:lstStyle/>
                    <a:p>
                      <a:pPr algn="ctr"/>
                      <a:r>
                        <a:rPr lang="zh-CN" altLang="en-US" sz="2000" dirty="0" smtClean="0">
                          <a:latin typeface="黑体" pitchFamily="49" charset="-122"/>
                          <a:ea typeface="黑体" pitchFamily="49" charset="-122"/>
                        </a:rPr>
                        <a:t>德国</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奥匈帝国</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意大利</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英国</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法国</a:t>
                      </a:r>
                      <a:endParaRPr lang="zh-CN" altLang="en-US" sz="2000" dirty="0">
                        <a:latin typeface="黑体" pitchFamily="49" charset="-122"/>
                        <a:ea typeface="黑体" pitchFamily="49" charset="-122"/>
                      </a:endParaRPr>
                    </a:p>
                  </a:txBody>
                  <a:tcPr anchor="ctr"/>
                </a:tc>
                <a:tc>
                  <a:txBody>
                    <a:bodyPr/>
                    <a:lstStyle/>
                    <a:p>
                      <a:pPr algn="ctr"/>
                      <a:r>
                        <a:rPr lang="zh-CN" altLang="en-US" sz="2000" dirty="0" smtClean="0">
                          <a:latin typeface="黑体" pitchFamily="49" charset="-122"/>
                          <a:ea typeface="黑体" pitchFamily="49" charset="-122"/>
                        </a:rPr>
                        <a:t>俄国</a:t>
                      </a:r>
                      <a:endParaRPr lang="zh-CN" altLang="en-US" sz="2000" dirty="0">
                        <a:latin typeface="黑体" pitchFamily="49" charset="-122"/>
                        <a:ea typeface="黑体" pitchFamily="49" charset="-122"/>
                      </a:endParaRPr>
                    </a:p>
                  </a:txBody>
                  <a:tcPr anchor="ctr"/>
                </a:tc>
              </a:tr>
              <a:tr h="370840">
                <a:tc>
                  <a:txBody>
                    <a:bodyPr/>
                    <a:lstStyle/>
                    <a:p>
                      <a:r>
                        <a:rPr lang="en-US" altLang="zh-CN" sz="2000" b="1" dirty="0" smtClean="0">
                          <a:latin typeface="Times New Roman" pitchFamily="18" charset="0"/>
                          <a:ea typeface="黑体" pitchFamily="49" charset="-122"/>
                          <a:cs typeface="Times New Roman" pitchFamily="18" charset="0"/>
                        </a:rPr>
                        <a:t>1890</a:t>
                      </a:r>
                      <a:r>
                        <a:rPr lang="zh-CN" altLang="en-US" sz="2000" dirty="0" smtClean="0">
                          <a:latin typeface="黑体" pitchFamily="49" charset="-122"/>
                          <a:ea typeface="黑体" pitchFamily="49" charset="-122"/>
                        </a:rPr>
                        <a:t>年</a:t>
                      </a:r>
                      <a:endParaRPr lang="zh-CN" altLang="en-US" sz="2000" dirty="0">
                        <a:latin typeface="黑体" pitchFamily="49" charset="-122"/>
                        <a:ea typeface="黑体" pitchFamily="49" charset="-122"/>
                      </a:endParaRPr>
                    </a:p>
                  </a:txBody>
                  <a:tcPr/>
                </a:tc>
                <a:tc>
                  <a:txBody>
                    <a:bodyPr/>
                    <a:lstStyle/>
                    <a:p>
                      <a:pPr algn="ctr"/>
                      <a:r>
                        <a:rPr lang="en-US" altLang="zh-CN" dirty="0" smtClean="0">
                          <a:latin typeface="Times New Roman" pitchFamily="18" charset="0"/>
                          <a:cs typeface="Times New Roman" pitchFamily="18" charset="0"/>
                        </a:rPr>
                        <a:t>2.88</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1.28</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1.48</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3.14</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3.74</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2.9</a:t>
                      </a:r>
                      <a:endParaRPr lang="zh-CN" altLang="en-US" dirty="0">
                        <a:latin typeface="Times New Roman" pitchFamily="18" charset="0"/>
                        <a:cs typeface="Times New Roman" pitchFamily="18" charset="0"/>
                      </a:endParaRPr>
                    </a:p>
                  </a:txBody>
                  <a:tcPr anchor="ctr"/>
                </a:tc>
              </a:tr>
              <a:tr h="370840">
                <a:tc>
                  <a:txBody>
                    <a:bodyPr/>
                    <a:lstStyle/>
                    <a:p>
                      <a:r>
                        <a:rPr lang="en-US" altLang="zh-CN" sz="2000" b="1" dirty="0" smtClean="0">
                          <a:latin typeface="Times New Roman" pitchFamily="18" charset="0"/>
                          <a:ea typeface="黑体" pitchFamily="49" charset="-122"/>
                          <a:cs typeface="Times New Roman" pitchFamily="18" charset="0"/>
                        </a:rPr>
                        <a:t>1914</a:t>
                      </a:r>
                      <a:r>
                        <a:rPr lang="zh-CN" altLang="en-US" sz="2000" dirty="0" smtClean="0">
                          <a:latin typeface="黑体" pitchFamily="49" charset="-122"/>
                          <a:ea typeface="黑体" pitchFamily="49" charset="-122"/>
                        </a:rPr>
                        <a:t>年</a:t>
                      </a:r>
                      <a:endParaRPr lang="zh-CN" altLang="en-US" sz="2000" dirty="0">
                        <a:latin typeface="黑体" pitchFamily="49" charset="-122"/>
                        <a:ea typeface="黑体" pitchFamily="49" charset="-122"/>
                      </a:endParaRPr>
                    </a:p>
                  </a:txBody>
                  <a:tcPr/>
                </a:tc>
                <a:tc>
                  <a:txBody>
                    <a:bodyPr/>
                    <a:lstStyle/>
                    <a:p>
                      <a:pPr algn="ctr"/>
                      <a:r>
                        <a:rPr lang="en-US" altLang="zh-CN" dirty="0" smtClean="0">
                          <a:latin typeface="Times New Roman" pitchFamily="18" charset="0"/>
                          <a:cs typeface="Times New Roman" pitchFamily="18" charset="0"/>
                        </a:rPr>
                        <a:t>11.08</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3.66</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2.82</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7.68</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5.74</a:t>
                      </a:r>
                      <a:endParaRPr lang="zh-CN" altLang="en-US" dirty="0">
                        <a:latin typeface="Times New Roman" pitchFamily="18" charset="0"/>
                        <a:cs typeface="Times New Roman" pitchFamily="18" charset="0"/>
                      </a:endParaRPr>
                    </a:p>
                  </a:txBody>
                  <a:tcPr anchor="ctr"/>
                </a:tc>
                <a:tc>
                  <a:txBody>
                    <a:bodyPr/>
                    <a:lstStyle/>
                    <a:p>
                      <a:pPr algn="ctr"/>
                      <a:r>
                        <a:rPr lang="en-US" altLang="zh-CN" dirty="0" smtClean="0">
                          <a:latin typeface="Times New Roman" pitchFamily="18" charset="0"/>
                          <a:cs typeface="Times New Roman" pitchFamily="18" charset="0"/>
                        </a:rPr>
                        <a:t>8.82</a:t>
                      </a:r>
                      <a:endParaRPr lang="zh-CN" altLang="en-US" dirty="0">
                        <a:latin typeface="Times New Roman" pitchFamily="18" charset="0"/>
                        <a:cs typeface="Times New Roman" pitchFamily="18" charset="0"/>
                      </a:endParaRPr>
                    </a:p>
                  </a:txBody>
                  <a:tcPr anchor="ctr"/>
                </a:tc>
              </a:tr>
            </a:tbl>
          </a:graphicData>
        </a:graphic>
      </p:graphicFrame>
      <p:cxnSp>
        <p:nvCxnSpPr>
          <p:cNvPr id="6" name="直接连接符 5"/>
          <p:cNvCxnSpPr/>
          <p:nvPr/>
        </p:nvCxnSpPr>
        <p:spPr>
          <a:xfrm>
            <a:off x="1863969" y="3174023"/>
            <a:ext cx="1063869" cy="6242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安徽</a:t>
            </a:r>
            <a:r>
              <a:rPr lang="zh-CN" altLang="en-US" sz="2400" b="1" dirty="0">
                <a:latin typeface="宋体" pitchFamily="2" charset="-122"/>
                <a:ea typeface="宋体" pitchFamily="2" charset="-122"/>
              </a:rPr>
              <a:t>中考）有学者针对一战</a:t>
            </a:r>
            <a:r>
              <a:rPr lang="zh-CN" altLang="en-US" sz="2400" b="1" dirty="0" smtClean="0">
                <a:latin typeface="宋体" pitchFamily="2" charset="-122"/>
                <a:ea typeface="宋体" pitchFamily="2" charset="-122"/>
              </a:rPr>
              <a:t>指出：</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因为欧洲看起来被削弱、分裂和不堪一击</a:t>
            </a:r>
            <a:r>
              <a:rPr lang="zh-CN" altLang="en-US" sz="2400" b="1" dirty="0" smtClean="0">
                <a:latin typeface="宋体" pitchFamily="2" charset="-122"/>
                <a:ea typeface="宋体" pitchFamily="2" charset="-122"/>
              </a:rPr>
              <a:t>了，所以</a:t>
            </a:r>
            <a:r>
              <a:rPr lang="zh-CN" altLang="en-US" sz="2400" b="1" dirty="0">
                <a:latin typeface="宋体" pitchFamily="2" charset="-122"/>
                <a:ea typeface="宋体" pitchFamily="2" charset="-122"/>
              </a:rPr>
              <a:t>这些白人不再注定是殖民地的统治者了。从欧洲和西南亚战场返回家乡的殖民地居民根据他们的亲身观察加深了这种印象。”这意在说明一战（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缓和</a:t>
            </a:r>
            <a:r>
              <a:rPr lang="zh-CN" altLang="en-US" sz="2400" b="1" dirty="0">
                <a:latin typeface="Times New Roman" pitchFamily="18" charset="0"/>
                <a:ea typeface="宋体" pitchFamily="2" charset="-122"/>
                <a:cs typeface="Times New Roman" pitchFamily="18" charset="0"/>
              </a:rPr>
              <a:t>了列强之间的</a:t>
            </a:r>
            <a:r>
              <a:rPr lang="zh-CN" altLang="en-US" sz="2400" b="1" dirty="0" smtClean="0">
                <a:latin typeface="Times New Roman" pitchFamily="18" charset="0"/>
                <a:ea typeface="宋体" pitchFamily="2" charset="-122"/>
                <a:cs typeface="Times New Roman" pitchFamily="18" charset="0"/>
              </a:rPr>
              <a:t>矛盾</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结束</a:t>
            </a:r>
            <a:r>
              <a:rPr lang="zh-CN" altLang="en-US" sz="2400" b="1" dirty="0">
                <a:latin typeface="宋体" pitchFamily="2" charset="-122"/>
                <a:ea typeface="宋体" pitchFamily="2" charset="-122"/>
              </a:rPr>
              <a:t>于世界人民的反战</a:t>
            </a:r>
            <a:r>
              <a:rPr lang="zh-CN" altLang="en-US" sz="2400" b="1" dirty="0" smtClean="0">
                <a:latin typeface="宋体" pitchFamily="2" charset="-122"/>
                <a:ea typeface="宋体" pitchFamily="2" charset="-122"/>
              </a:rPr>
              <a:t>运动</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终结</a:t>
            </a:r>
            <a:r>
              <a:rPr lang="zh-CN" altLang="en-US" sz="2400" b="1" dirty="0">
                <a:latin typeface="宋体" pitchFamily="2" charset="-122"/>
                <a:ea typeface="宋体" pitchFamily="2" charset="-122"/>
              </a:rPr>
              <a:t>了欧洲的优势</a:t>
            </a:r>
            <a:r>
              <a:rPr lang="zh-CN" altLang="en-US" sz="2400" b="1" dirty="0" smtClean="0">
                <a:latin typeface="宋体" pitchFamily="2" charset="-122"/>
                <a:ea typeface="宋体" pitchFamily="2" charset="-122"/>
              </a:rPr>
              <a:t>地位</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有利于</a:t>
            </a:r>
            <a:r>
              <a:rPr lang="zh-CN" altLang="en-US" sz="2400" b="1" dirty="0">
                <a:latin typeface="宋体" pitchFamily="2" charset="-122"/>
                <a:ea typeface="宋体" pitchFamily="2" charset="-122"/>
              </a:rPr>
              <a:t>被压迫地区民族解放</a:t>
            </a:r>
            <a:endParaRPr lang="zh-CN" altLang="zh-CN" sz="2400" b="1" dirty="0">
              <a:latin typeface="宋体" pitchFamily="2" charset="-122"/>
              <a:ea typeface="宋体" pitchFamily="2" charset="-122"/>
            </a:endParaRPr>
          </a:p>
        </p:txBody>
      </p:sp>
      <p:sp>
        <p:nvSpPr>
          <p:cNvPr id="8" name="矩形 7"/>
          <p:cNvSpPr/>
          <p:nvPr/>
        </p:nvSpPr>
        <p:spPr>
          <a:xfrm>
            <a:off x="2176974" y="346603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551" y="2513609"/>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81</a:t>
            </a:r>
            <a:r>
              <a:rPr lang="zh-CN" altLang="en-US" sz="2400" b="1" dirty="0" smtClean="0">
                <a:latin typeface="宋体" pitchFamily="2" charset="-122"/>
                <a:ea typeface="宋体" pitchFamily="2" charset="-122"/>
              </a:rPr>
              <a:t>中</a:t>
            </a:r>
            <a:r>
              <a:rPr lang="zh-CN" altLang="en-US" sz="2400" b="1" dirty="0">
                <a:latin typeface="宋体" pitchFamily="2" charset="-122"/>
                <a:ea typeface="宋体" pitchFamily="2" charset="-122"/>
              </a:rPr>
              <a:t>模拟）有学者</a:t>
            </a:r>
            <a:r>
              <a:rPr lang="zh-CN" altLang="en-US" sz="2400" b="1" dirty="0" smtClean="0">
                <a:latin typeface="宋体" pitchFamily="2" charset="-122"/>
                <a:ea typeface="宋体" pitchFamily="2" charset="-122"/>
              </a:rPr>
              <a:t>认为：</a:t>
            </a:r>
            <a:r>
              <a:rPr lang="en-US" altLang="zh-CN" sz="2400" b="1" dirty="0" smtClean="0">
                <a:latin typeface="宋体" pitchFamily="2" charset="-122"/>
                <a:ea typeface="宋体" pitchFamily="2" charset="-122"/>
              </a:rPr>
              <a:t>1931</a:t>
            </a:r>
            <a:r>
              <a:rPr lang="zh-CN" altLang="en-US" sz="2400" b="1" dirty="0">
                <a:latin typeface="宋体" pitchFamily="2" charset="-122"/>
                <a:ea typeface="宋体" pitchFamily="2" charset="-122"/>
              </a:rPr>
              <a:t>年日本发动</a:t>
            </a:r>
            <a:r>
              <a:rPr lang="zh-CN" altLang="en-US" sz="2400" b="1" dirty="0" smtClean="0">
                <a:latin typeface="宋体" pitchFamily="2" charset="-122"/>
                <a:ea typeface="宋体" pitchFamily="2" charset="-122"/>
              </a:rPr>
              <a:t>九一八事变，并</a:t>
            </a:r>
            <a:r>
              <a:rPr lang="zh-CN" altLang="en-US" sz="2400" b="1" dirty="0">
                <a:latin typeface="宋体" pitchFamily="2" charset="-122"/>
                <a:ea typeface="宋体" pitchFamily="2" charset="-122"/>
              </a:rPr>
              <a:t>进一步霸占了整个中国</a:t>
            </a:r>
            <a:r>
              <a:rPr lang="zh-CN" altLang="en-US" sz="2400" b="1" dirty="0" smtClean="0">
                <a:latin typeface="宋体" pitchFamily="2" charset="-122"/>
                <a:ea typeface="宋体" pitchFamily="2" charset="-122"/>
              </a:rPr>
              <a:t>东北；</a:t>
            </a:r>
            <a:r>
              <a:rPr lang="en-US" altLang="zh-CN" sz="2400" b="1" dirty="0" smtClean="0">
                <a:latin typeface="宋体" pitchFamily="2" charset="-122"/>
                <a:ea typeface="宋体" pitchFamily="2" charset="-122"/>
              </a:rPr>
              <a:t>1935</a:t>
            </a:r>
            <a:r>
              <a:rPr lang="zh-CN" altLang="en-US" sz="2400" b="1" dirty="0">
                <a:latin typeface="宋体" pitchFamily="2" charset="-122"/>
                <a:ea typeface="宋体" pitchFamily="2" charset="-122"/>
              </a:rPr>
              <a:t>年德国公开宣布实行普遍</a:t>
            </a:r>
            <a:r>
              <a:rPr lang="zh-CN" altLang="en-US" sz="2400" b="1" dirty="0" smtClean="0">
                <a:latin typeface="宋体" pitchFamily="2" charset="-122"/>
                <a:ea typeface="宋体" pitchFamily="2" charset="-122"/>
              </a:rPr>
              <a:t>义务兵役制，建立</a:t>
            </a:r>
            <a:r>
              <a:rPr lang="zh-CN" altLang="en-US" sz="2400" b="1" dirty="0">
                <a:latin typeface="宋体" pitchFamily="2" charset="-122"/>
                <a:ea typeface="宋体" pitchFamily="2" charset="-122"/>
              </a:rPr>
              <a:t>起一支包括党卫军在内的庞大军队。这些举动是对当时世界格局的公然挑战。这一“世界格局”是（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九国公约</a:t>
            </a:r>
            <a:r>
              <a:rPr lang="en-US" altLang="zh-CN" sz="2400" b="1" dirty="0" smtClean="0">
                <a:latin typeface="Times New Roman" pitchFamily="18" charset="0"/>
                <a:ea typeface="宋体" pitchFamily="2" charset="-122"/>
                <a:cs typeface="Times New Roman" pitchFamily="18" charset="0"/>
              </a:rPr>
              <a:t>》                                     B.</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凡尔赛</a:t>
            </a:r>
            <a:r>
              <a:rPr lang="zh-CN" altLang="en-US" sz="2400" b="1" dirty="0" smtClean="0">
                <a:latin typeface="宋体" pitchFamily="2" charset="-122"/>
                <a:ea typeface="宋体" pitchFamily="2" charset="-122"/>
              </a:rPr>
              <a:t>条约</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凡尔赛</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华盛顿体系</a:t>
            </a:r>
            <a:r>
              <a:rPr lang="en-US" altLang="zh-CN"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美苏两极格局</a:t>
            </a:r>
            <a:endParaRPr lang="zh-CN" altLang="zh-CN" sz="2400" b="1" dirty="0">
              <a:latin typeface="宋体" pitchFamily="2" charset="-122"/>
              <a:ea typeface="宋体" pitchFamily="2" charset="-122"/>
            </a:endParaRPr>
          </a:p>
        </p:txBody>
      </p:sp>
      <p:sp>
        <p:nvSpPr>
          <p:cNvPr id="8" name="矩形 7"/>
          <p:cNvSpPr/>
          <p:nvPr/>
        </p:nvSpPr>
        <p:spPr>
          <a:xfrm>
            <a:off x="3726181" y="410771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山东烟台</a:t>
            </a:r>
            <a:r>
              <a:rPr lang="zh-CN" altLang="en-US" sz="2400" b="1" dirty="0">
                <a:latin typeface="宋体" pitchFamily="2" charset="-122"/>
                <a:ea typeface="宋体" pitchFamily="2" charset="-122"/>
              </a:rPr>
              <a:t>中考）从巴黎和会到华盛顿</a:t>
            </a:r>
            <a:r>
              <a:rPr lang="zh-CN" altLang="en-US" sz="2400" b="1" dirty="0" smtClean="0">
                <a:latin typeface="宋体" pitchFamily="2" charset="-122"/>
                <a:ea typeface="宋体" pitchFamily="2" charset="-122"/>
              </a:rPr>
              <a:t>会议，各</a:t>
            </a:r>
            <a:r>
              <a:rPr lang="zh-CN" altLang="en-US" sz="2400" b="1" dirty="0">
                <a:latin typeface="宋体" pitchFamily="2" charset="-122"/>
                <a:ea typeface="宋体" pitchFamily="2" charset="-122"/>
              </a:rPr>
              <a:t>大国都是带着各自的计划来到谈判桌前</a:t>
            </a:r>
            <a:r>
              <a:rPr lang="zh-CN" altLang="en-US" sz="2400" b="1" dirty="0" smtClean="0">
                <a:latin typeface="宋体" pitchFamily="2" charset="-122"/>
                <a:ea typeface="宋体" pitchFamily="2" charset="-122"/>
              </a:rPr>
              <a:t>的，经过</a:t>
            </a:r>
            <a:r>
              <a:rPr lang="zh-CN" altLang="en-US" sz="2400" b="1" dirty="0">
                <a:latin typeface="宋体" pitchFamily="2" charset="-122"/>
                <a:ea typeface="宋体" pitchFamily="2" charset="-122"/>
              </a:rPr>
              <a:t>激烈的交锋和妥协</a:t>
            </a:r>
            <a:r>
              <a:rPr lang="zh-CN" altLang="en-US" sz="2400" b="1" dirty="0" smtClean="0">
                <a:latin typeface="宋体" pitchFamily="2" charset="-122"/>
                <a:ea typeface="宋体" pitchFamily="2" charset="-122"/>
              </a:rPr>
              <a:t>让步，它们</a:t>
            </a:r>
            <a:r>
              <a:rPr lang="zh-CN" altLang="en-US" sz="2400" b="1" dirty="0">
                <a:latin typeface="宋体" pitchFamily="2" charset="-122"/>
                <a:ea typeface="宋体" pitchFamily="2" charset="-122"/>
              </a:rPr>
              <a:t>又不得不部分放弃自己的</a:t>
            </a:r>
            <a:r>
              <a:rPr lang="zh-CN" altLang="en-US" sz="2400" b="1" dirty="0" smtClean="0">
                <a:latin typeface="宋体" pitchFamily="2" charset="-122"/>
                <a:ea typeface="宋体" pitchFamily="2" charset="-122"/>
              </a:rPr>
              <a:t>计划，接受</a:t>
            </a:r>
            <a:r>
              <a:rPr lang="zh-CN" altLang="en-US" sz="2400" b="1" dirty="0">
                <a:latin typeface="宋体" pitchFamily="2" charset="-122"/>
                <a:ea typeface="宋体" pitchFamily="2" charset="-122"/>
              </a:rPr>
              <a:t>这两次会议对世界新秩序的整体安排。“这两次会议”（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被英、法、美等大国所</a:t>
            </a:r>
            <a:r>
              <a:rPr lang="zh-CN" altLang="en-US" sz="2400" b="1" dirty="0" smtClean="0">
                <a:latin typeface="宋体" pitchFamily="2" charset="-122"/>
                <a:ea typeface="宋体" pitchFamily="2" charset="-122"/>
              </a:rPr>
              <a:t>操纵</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维护了中国的主权与</a:t>
            </a:r>
            <a:r>
              <a:rPr lang="zh-CN" altLang="en-US" sz="2400" b="1" dirty="0" smtClean="0">
                <a:latin typeface="宋体" pitchFamily="2" charset="-122"/>
                <a:ea typeface="宋体" pitchFamily="2" charset="-122"/>
              </a:rPr>
              <a:t>独立</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形成两极对峙的世界</a:t>
            </a:r>
            <a:r>
              <a:rPr lang="zh-CN" altLang="en-US" sz="2400" b="1" dirty="0" smtClean="0">
                <a:latin typeface="宋体" pitchFamily="2" charset="-122"/>
                <a:ea typeface="宋体" pitchFamily="2" charset="-122"/>
              </a:rPr>
              <a:t>格局</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为世界持久和平奠定基础</a:t>
            </a:r>
            <a:endParaRPr lang="zh-CN" altLang="zh-CN" sz="2400" b="1" dirty="0">
              <a:latin typeface="宋体" pitchFamily="2" charset="-122"/>
              <a:ea typeface="宋体" pitchFamily="2" charset="-122"/>
            </a:endParaRPr>
          </a:p>
        </p:txBody>
      </p:sp>
      <p:sp>
        <p:nvSpPr>
          <p:cNvPr id="8" name="矩形 7"/>
          <p:cNvSpPr/>
          <p:nvPr/>
        </p:nvSpPr>
        <p:spPr>
          <a:xfrm>
            <a:off x="10796954" y="2926848"/>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835667"/>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50376" y="1782152"/>
            <a:ext cx="5923548" cy="4707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056410"/>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石家庄模拟）</a:t>
            </a:r>
            <a:r>
              <a:rPr lang="en-US" altLang="zh-CN" sz="2400" b="1" dirty="0">
                <a:latin typeface="宋体" pitchFamily="2" charset="-122"/>
                <a:ea typeface="宋体" pitchFamily="2" charset="-122"/>
              </a:rPr>
              <a:t>1948</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6</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24</a:t>
            </a:r>
            <a:r>
              <a:rPr lang="zh-CN" altLang="en-US" sz="2400" b="1" dirty="0" smtClean="0">
                <a:latin typeface="宋体" pitchFamily="2" charset="-122"/>
                <a:ea typeface="宋体" pitchFamily="2" charset="-122"/>
              </a:rPr>
              <a:t>日，苏联</a:t>
            </a:r>
            <a:r>
              <a:rPr lang="zh-CN" altLang="en-US" sz="2400" b="1" dirty="0">
                <a:latin typeface="宋体" pitchFamily="2" charset="-122"/>
                <a:ea typeface="宋体" pitchFamily="2" charset="-122"/>
              </a:rPr>
              <a:t>切断德国西柏林的水、陆</a:t>
            </a:r>
            <a:r>
              <a:rPr lang="zh-CN" altLang="en-US" sz="2400" b="1" dirty="0" smtClean="0">
                <a:latin typeface="宋体" pitchFamily="2" charset="-122"/>
                <a:ea typeface="宋体" pitchFamily="2" charset="-122"/>
              </a:rPr>
              <a:t>交通，停止</a:t>
            </a:r>
            <a:r>
              <a:rPr lang="zh-CN" altLang="en-US" sz="2400" b="1" dirty="0">
                <a:latin typeface="宋体" pitchFamily="2" charset="-122"/>
                <a:ea typeface="宋体" pitchFamily="2" charset="-122"/>
              </a:rPr>
              <a:t>蔬菜和其他食品</a:t>
            </a:r>
            <a:r>
              <a:rPr lang="zh-CN" altLang="en-US" sz="2400" b="1" dirty="0" smtClean="0">
                <a:latin typeface="宋体" pitchFamily="2" charset="-122"/>
                <a:ea typeface="宋体" pitchFamily="2" charset="-122"/>
              </a:rPr>
              <a:t>供应，形成</a:t>
            </a:r>
            <a:r>
              <a:rPr lang="zh-CN" altLang="en-US" sz="2400" b="1" dirty="0">
                <a:latin typeface="宋体" pitchFamily="2" charset="-122"/>
                <a:ea typeface="宋体" pitchFamily="2" charset="-122"/>
              </a:rPr>
              <a:t>了战后轰动世界的第一次柏林危机。</a:t>
            </a:r>
            <a:r>
              <a:rPr lang="zh-CN" altLang="en-US" sz="2400" b="1" dirty="0" smtClean="0">
                <a:latin typeface="宋体" pitchFamily="2" charset="-122"/>
                <a:ea typeface="宋体" pitchFamily="2" charset="-122"/>
              </a:rPr>
              <a:t>不过，苏联</a:t>
            </a:r>
            <a:r>
              <a:rPr lang="zh-CN" altLang="en-US" sz="2400" b="1" dirty="0">
                <a:latin typeface="宋体" pitchFamily="2" charset="-122"/>
                <a:ea typeface="宋体" pitchFamily="2" charset="-122"/>
              </a:rPr>
              <a:t>一直开放着空中</a:t>
            </a:r>
            <a:r>
              <a:rPr lang="zh-CN" altLang="en-US" sz="2400" b="1" dirty="0" smtClean="0">
                <a:latin typeface="宋体" pitchFamily="2" charset="-122"/>
                <a:ea typeface="宋体" pitchFamily="2" charset="-122"/>
              </a:rPr>
              <a:t>通道，使</a:t>
            </a:r>
            <a:r>
              <a:rPr lang="zh-CN" altLang="en-US" sz="2400" b="1" dirty="0">
                <a:latin typeface="宋体" pitchFamily="2" charset="-122"/>
                <a:ea typeface="宋体" pitchFamily="2" charset="-122"/>
              </a:rPr>
              <a:t>美国的大规模空运得以</a:t>
            </a:r>
            <a:r>
              <a:rPr lang="zh-CN" altLang="en-US" sz="2400" b="1" dirty="0" smtClean="0">
                <a:latin typeface="宋体" pitchFamily="2" charset="-122"/>
                <a:ea typeface="宋体" pitchFamily="2" charset="-122"/>
              </a:rPr>
              <a:t>实施，美国</a:t>
            </a:r>
            <a:r>
              <a:rPr lang="zh-CN" altLang="en-US" sz="2400" b="1" dirty="0">
                <a:latin typeface="宋体" pitchFamily="2" charset="-122"/>
                <a:ea typeface="宋体" pitchFamily="2" charset="-122"/>
              </a:rPr>
              <a:t>也没有采取武力手段强迫苏联解除封锁。可见美苏冷战（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尚未开始</a:t>
            </a:r>
            <a:r>
              <a:rPr lang="zh-CN" altLang="en-US" sz="2400" b="1" dirty="0" smtClean="0">
                <a:latin typeface="宋体" pitchFamily="2" charset="-122"/>
                <a:ea typeface="宋体" pitchFamily="2" charset="-122"/>
              </a:rPr>
              <a:t>    </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宋体" pitchFamily="2" charset="-122"/>
                <a:ea typeface="宋体" pitchFamily="2" charset="-122"/>
              </a:rPr>
              <a:t>正是形成</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宋体" pitchFamily="2" charset="-122"/>
                <a:ea typeface="宋体" pitchFamily="2" charset="-122"/>
              </a:rPr>
              <a:t>保持理性</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宋体" pitchFamily="2" charset="-122"/>
                <a:ea typeface="宋体" pitchFamily="2" charset="-122"/>
              </a:rPr>
              <a:t>发生变化</a:t>
            </a:r>
            <a:endParaRPr lang="zh-CN" altLang="zh-CN" sz="2400" b="1" dirty="0">
              <a:latin typeface="宋体" pitchFamily="2" charset="-122"/>
              <a:ea typeface="宋体" pitchFamily="2" charset="-122"/>
            </a:endParaRPr>
          </a:p>
        </p:txBody>
      </p:sp>
      <p:sp>
        <p:nvSpPr>
          <p:cNvPr id="8" name="矩形 7"/>
          <p:cNvSpPr/>
          <p:nvPr/>
        </p:nvSpPr>
        <p:spPr>
          <a:xfrm>
            <a:off x="6525651" y="366785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100371"/>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6.1946</a:t>
            </a:r>
            <a:r>
              <a:rPr lang="zh-CN" altLang="en-US" sz="2400" b="1" dirty="0" smtClean="0">
                <a:latin typeface="宋体" pitchFamily="2" charset="-122"/>
                <a:ea typeface="宋体" pitchFamily="2" charset="-122"/>
              </a:rPr>
              <a:t>年，时</a:t>
            </a:r>
            <a:r>
              <a:rPr lang="zh-CN" altLang="en-US" sz="2400" b="1" dirty="0">
                <a:latin typeface="宋体" pitchFamily="2" charset="-122"/>
                <a:ea typeface="宋体" pitchFamily="2" charset="-122"/>
              </a:rPr>
              <a:t>任驻苏联代办的</a:t>
            </a:r>
            <a:r>
              <a:rPr lang="zh-CN" altLang="en-US" sz="2400" b="1" dirty="0" smtClean="0">
                <a:latin typeface="宋体" pitchFamily="2" charset="-122"/>
                <a:ea typeface="宋体" pitchFamily="2" charset="-122"/>
              </a:rPr>
              <a:t>乔治</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凯南</a:t>
            </a:r>
            <a:r>
              <a:rPr lang="zh-CN" altLang="en-US" sz="2400" b="1" dirty="0">
                <a:latin typeface="宋体" pitchFamily="2" charset="-122"/>
                <a:ea typeface="宋体" pitchFamily="2" charset="-122"/>
              </a:rPr>
              <a:t>向美国国务院发了一封长达</a:t>
            </a:r>
            <a:r>
              <a:rPr lang="en-US" altLang="zh-CN" sz="2400" b="1" dirty="0">
                <a:latin typeface="宋体" pitchFamily="2" charset="-122"/>
                <a:ea typeface="宋体" pitchFamily="2" charset="-122"/>
              </a:rPr>
              <a:t>8000</a:t>
            </a:r>
            <a:r>
              <a:rPr lang="zh-CN" altLang="en-US" sz="2400" b="1" dirty="0">
                <a:latin typeface="宋体" pitchFamily="2" charset="-122"/>
                <a:ea typeface="宋体" pitchFamily="2" charset="-122"/>
              </a:rPr>
              <a:t>字的</a:t>
            </a:r>
            <a:r>
              <a:rPr lang="zh-CN" altLang="en-US" sz="2400" b="1" dirty="0" smtClean="0">
                <a:latin typeface="宋体" pitchFamily="2" charset="-122"/>
                <a:ea typeface="宋体" pitchFamily="2" charset="-122"/>
              </a:rPr>
              <a:t>电文，提出</a:t>
            </a:r>
            <a:r>
              <a:rPr lang="zh-CN" altLang="en-US" sz="2400" b="1" dirty="0">
                <a:latin typeface="宋体" pitchFamily="2" charset="-122"/>
                <a:ea typeface="宋体" pitchFamily="2" charset="-122"/>
              </a:rPr>
              <a:t>了对付苏联的长期战略。</a:t>
            </a:r>
            <a:r>
              <a:rPr lang="en-US" altLang="zh-CN" sz="2400" b="1" dirty="0">
                <a:latin typeface="宋体" pitchFamily="2" charset="-122"/>
                <a:ea typeface="宋体" pitchFamily="2" charset="-122"/>
              </a:rPr>
              <a:t>1947</a:t>
            </a:r>
            <a:r>
              <a:rPr lang="zh-CN" altLang="en-US" sz="2400" b="1" dirty="0" smtClean="0">
                <a:latin typeface="宋体" pitchFamily="2" charset="-122"/>
                <a:ea typeface="宋体" pitchFamily="2" charset="-122"/>
              </a:rPr>
              <a:t>年，他</a:t>
            </a:r>
            <a:r>
              <a:rPr lang="zh-CN" altLang="en-US" sz="2400" b="1" dirty="0">
                <a:latin typeface="宋体" pitchFamily="2" charset="-122"/>
                <a:ea typeface="宋体" pitchFamily="2" charset="-122"/>
              </a:rPr>
              <a:t>又在美国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外交事务</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杂志上发表了</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苏联行为的根源</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a:t>
            </a:r>
            <a:r>
              <a:rPr lang="zh-CN" altLang="en-US" sz="2400" b="1" dirty="0" smtClean="0">
                <a:latin typeface="宋体" pitchFamily="2" charset="-122"/>
                <a:ea typeface="宋体" pitchFamily="2" charset="-122"/>
              </a:rPr>
              <a:t>文章，主张</a:t>
            </a:r>
            <a:r>
              <a:rPr lang="zh-CN" altLang="en-US" sz="2400" b="1" dirty="0">
                <a:latin typeface="宋体" pitchFamily="2" charset="-122"/>
                <a:ea typeface="宋体" pitchFamily="2" charset="-122"/>
              </a:rPr>
              <a:t>对苏联的扩张倾向进行长期、耐心、坚定与警觉的“遏制”。材料记述的是冷战的（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背景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经过</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结果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影响</a:t>
            </a:r>
            <a:endParaRPr lang="zh-CN" altLang="zh-CN" sz="2400" b="1" dirty="0">
              <a:latin typeface="宋体" pitchFamily="2" charset="-122"/>
              <a:ea typeface="宋体" pitchFamily="2" charset="-122"/>
            </a:endParaRPr>
          </a:p>
        </p:txBody>
      </p:sp>
      <p:sp>
        <p:nvSpPr>
          <p:cNvPr id="8" name="矩形 7"/>
          <p:cNvSpPr/>
          <p:nvPr/>
        </p:nvSpPr>
        <p:spPr>
          <a:xfrm>
            <a:off x="7459394" y="373167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99801"/>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山东临沂中考）</a:t>
            </a:r>
            <a:r>
              <a:rPr lang="en-US" altLang="zh-CN" sz="2400" b="1" dirty="0">
                <a:latin typeface="宋体" pitchFamily="2" charset="-122"/>
                <a:ea typeface="宋体" pitchFamily="2" charset="-122"/>
              </a:rPr>
              <a:t>1941</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12</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7</a:t>
            </a:r>
            <a:r>
              <a:rPr lang="zh-CN" altLang="en-US" sz="2400" b="1" dirty="0">
                <a:latin typeface="宋体" pitchFamily="2" charset="-122"/>
                <a:ea typeface="宋体" pitchFamily="2" charset="-122"/>
              </a:rPr>
              <a:t>日</a:t>
            </a:r>
            <a:r>
              <a:rPr lang="zh-CN" altLang="en-US" sz="2400" b="1" dirty="0" smtClean="0">
                <a:latin typeface="宋体" pitchFamily="2" charset="-122"/>
                <a:ea typeface="宋体" pitchFamily="2" charset="-122"/>
              </a:rPr>
              <a:t>清晨，日本海</a:t>
            </a:r>
            <a:r>
              <a:rPr lang="zh-CN" altLang="en-US" sz="2400" b="1" dirty="0">
                <a:latin typeface="宋体" pitchFamily="2" charset="-122"/>
                <a:ea typeface="宋体" pitchFamily="2" charset="-122"/>
              </a:rPr>
              <a:t>军的航空母舰舰载飞机和微型潜艇突然袭击在下图所示岛上的美国海军基地以及美国陆军和海军在该岛上的飞机场。这次偷袭（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以轰炸美国珍珠港的战舰为目标</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使美国加入到反法西斯战争中来</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使中国成为反法西斯东方主战场</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基本摧毁了当时美国的海军主力</a:t>
            </a:r>
            <a:endParaRPr lang="zh-CN" altLang="zh-CN" sz="2400" b="1" dirty="0">
              <a:latin typeface="宋体" pitchFamily="2" charset="-122"/>
              <a:ea typeface="宋体" pitchFamily="2" charset="-122"/>
            </a:endParaRPr>
          </a:p>
        </p:txBody>
      </p:sp>
      <p:sp>
        <p:nvSpPr>
          <p:cNvPr id="8" name="矩形 7"/>
          <p:cNvSpPr/>
          <p:nvPr/>
        </p:nvSpPr>
        <p:spPr>
          <a:xfrm>
            <a:off x="5002823" y="290504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36790" y="3195027"/>
            <a:ext cx="3638900" cy="2361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5852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933317"/>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安徽中考）</a:t>
            </a:r>
            <a:r>
              <a:rPr lang="en-US" altLang="zh-CN" sz="2400" b="1" dirty="0">
                <a:latin typeface="宋体" pitchFamily="2" charset="-122"/>
                <a:ea typeface="宋体" pitchFamily="2" charset="-122"/>
              </a:rPr>
              <a:t>1948</a:t>
            </a:r>
            <a:r>
              <a:rPr lang="zh-CN" altLang="en-US" sz="2400" b="1" dirty="0" smtClean="0">
                <a:latin typeface="宋体" pitchFamily="2" charset="-122"/>
                <a:ea typeface="宋体" pitchFamily="2" charset="-122"/>
              </a:rPr>
              <a:t>年，意大利举行选举，共产党</a:t>
            </a:r>
            <a:r>
              <a:rPr lang="zh-CN" altLang="en-US" sz="2400" b="1" dirty="0">
                <a:latin typeface="宋体" pitchFamily="2" charset="-122"/>
                <a:ea typeface="宋体" pitchFamily="2" charset="-122"/>
              </a:rPr>
              <a:t>可望获得</a:t>
            </a:r>
            <a:r>
              <a:rPr lang="en-US" altLang="zh-CN" sz="2400" b="1" dirty="0">
                <a:latin typeface="宋体" pitchFamily="2" charset="-122"/>
                <a:ea typeface="宋体" pitchFamily="2" charset="-122"/>
              </a:rPr>
              <a:t>51%</a:t>
            </a:r>
            <a:r>
              <a:rPr lang="zh-CN" altLang="en-US" sz="2400" b="1" dirty="0">
                <a:latin typeface="宋体" pitchFamily="2" charset="-122"/>
                <a:ea typeface="宋体" pitchFamily="2" charset="-122"/>
              </a:rPr>
              <a:t>的选票。</a:t>
            </a:r>
            <a:r>
              <a:rPr lang="zh-CN" altLang="en-US" sz="2400" b="1" dirty="0" smtClean="0">
                <a:latin typeface="宋体" pitchFamily="2" charset="-122"/>
                <a:ea typeface="宋体" pitchFamily="2" charset="-122"/>
              </a:rPr>
              <a:t>对此，美国</a:t>
            </a:r>
            <a:r>
              <a:rPr lang="zh-CN" altLang="en-US" sz="2400" b="1" dirty="0">
                <a:latin typeface="宋体" pitchFamily="2" charset="-122"/>
                <a:ea typeface="宋体" pitchFamily="2" charset="-122"/>
              </a:rPr>
              <a:t>明确</a:t>
            </a:r>
            <a:r>
              <a:rPr lang="zh-CN" altLang="en-US" sz="2400" b="1" dirty="0" smtClean="0">
                <a:latin typeface="宋体" pitchFamily="2" charset="-122"/>
                <a:ea typeface="宋体" pitchFamily="2" charset="-122"/>
              </a:rPr>
              <a:t>提出，凡</a:t>
            </a:r>
            <a:r>
              <a:rPr lang="zh-CN" altLang="en-US" sz="2400" b="1" dirty="0">
                <a:latin typeface="宋体" pitchFamily="2" charset="-122"/>
                <a:ea typeface="宋体" pitchFamily="2" charset="-122"/>
              </a:rPr>
              <a:t>投票赞成共产党的国家均不能获得马歇尔计划的援助。</a:t>
            </a:r>
            <a:r>
              <a:rPr lang="zh-CN" altLang="en-US" sz="2400" b="1" dirty="0" smtClean="0">
                <a:latin typeface="宋体" pitchFamily="2" charset="-122"/>
                <a:ea typeface="宋体" pitchFamily="2" charset="-122"/>
              </a:rPr>
              <a:t>最终，意大利共产党</a:t>
            </a:r>
            <a:r>
              <a:rPr lang="zh-CN" altLang="en-US" sz="2400" b="1" dirty="0">
                <a:latin typeface="宋体" pitchFamily="2" charset="-122"/>
                <a:ea typeface="宋体" pitchFamily="2" charset="-122"/>
              </a:rPr>
              <a:t>只获得</a:t>
            </a:r>
            <a:r>
              <a:rPr lang="en-US" altLang="zh-CN" sz="2400" b="1" dirty="0">
                <a:latin typeface="宋体" pitchFamily="2" charset="-122"/>
                <a:ea typeface="宋体" pitchFamily="2" charset="-122"/>
              </a:rPr>
              <a:t>30%</a:t>
            </a:r>
            <a:r>
              <a:rPr lang="zh-CN" altLang="en-US" sz="2400" b="1" dirty="0">
                <a:latin typeface="宋体" pitchFamily="2" charset="-122"/>
                <a:ea typeface="宋体" pitchFamily="2" charset="-122"/>
              </a:rPr>
              <a:t>的选票。这反映出马歇尔计划（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推进了冷战政策的实施</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导致</a:t>
            </a:r>
            <a:r>
              <a:rPr lang="zh-CN" altLang="en-US" sz="2400" b="1" dirty="0">
                <a:latin typeface="宋体" pitchFamily="2" charset="-122"/>
                <a:ea typeface="宋体" pitchFamily="2" charset="-122"/>
              </a:rPr>
              <a:t>了两极格局的形成</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消除</a:t>
            </a:r>
            <a:r>
              <a:rPr lang="zh-CN" altLang="en-US" sz="2400" b="1" dirty="0">
                <a:latin typeface="宋体" pitchFamily="2" charset="-122"/>
                <a:ea typeface="宋体" pitchFamily="2" charset="-122"/>
              </a:rPr>
              <a:t>了共产主义的影响</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阻碍</a:t>
            </a:r>
            <a:r>
              <a:rPr lang="zh-CN" altLang="en-US" sz="2400" b="1" dirty="0">
                <a:latin typeface="宋体" pitchFamily="2" charset="-122"/>
                <a:ea typeface="宋体" pitchFamily="2" charset="-122"/>
              </a:rPr>
              <a:t>了意大利经济</a:t>
            </a:r>
            <a:r>
              <a:rPr lang="zh-CN" altLang="en-US" sz="2400" b="1" dirty="0" smtClean="0">
                <a:latin typeface="宋体" pitchFamily="2" charset="-122"/>
                <a:ea typeface="宋体" pitchFamily="2" charset="-122"/>
              </a:rPr>
              <a:t>恢复</a:t>
            </a:r>
            <a:endParaRPr lang="zh-CN" altLang="en-US" sz="2400" b="1" dirty="0">
              <a:latin typeface="宋体" pitchFamily="2" charset="-122"/>
              <a:ea typeface="宋体" pitchFamily="2" charset="-122"/>
            </a:endParaRPr>
          </a:p>
        </p:txBody>
      </p:sp>
      <p:sp>
        <p:nvSpPr>
          <p:cNvPr id="8" name="矩形 7"/>
          <p:cNvSpPr/>
          <p:nvPr/>
        </p:nvSpPr>
        <p:spPr>
          <a:xfrm>
            <a:off x="9476349" y="3084795"/>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73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783847"/>
            <a:ext cx="10698480" cy="4524315"/>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山东临沂</a:t>
            </a:r>
            <a:r>
              <a:rPr lang="zh-CN" altLang="en-US" sz="2400" b="1" dirty="0">
                <a:latin typeface="宋体" pitchFamily="2" charset="-122"/>
                <a:ea typeface="宋体" pitchFamily="2" charset="-122"/>
              </a:rPr>
              <a:t>中考）参考消息网于</a:t>
            </a:r>
            <a:r>
              <a:rPr lang="en-US" altLang="zh-CN" sz="2400" b="1" dirty="0">
                <a:latin typeface="宋体" pitchFamily="2" charset="-122"/>
                <a:ea typeface="宋体" pitchFamily="2" charset="-122"/>
              </a:rPr>
              <a:t>2019</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6</a:t>
            </a:r>
            <a:r>
              <a:rPr lang="zh-CN" altLang="en-US" sz="2400" b="1" dirty="0">
                <a:latin typeface="宋体" pitchFamily="2" charset="-122"/>
                <a:ea typeface="宋体" pitchFamily="2" charset="-122"/>
              </a:rPr>
              <a:t>月</a:t>
            </a:r>
            <a:r>
              <a:rPr lang="en-US" altLang="zh-CN" sz="2400" b="1" dirty="0">
                <a:latin typeface="宋体" pitchFamily="2" charset="-122"/>
                <a:ea typeface="宋体" pitchFamily="2" charset="-122"/>
              </a:rPr>
              <a:t>12 </a:t>
            </a:r>
            <a:r>
              <a:rPr lang="zh-CN" altLang="en-US" sz="2400" b="1" dirty="0">
                <a:latin typeface="宋体" pitchFamily="2" charset="-122"/>
                <a:ea typeface="宋体" pitchFamily="2" charset="-122"/>
              </a:rPr>
              <a:t>日</a:t>
            </a:r>
            <a:r>
              <a:rPr lang="zh-CN" altLang="en-US" sz="2400" b="1" dirty="0" smtClean="0">
                <a:latin typeface="宋体" pitchFamily="2" charset="-122"/>
                <a:ea typeface="宋体" pitchFamily="2" charset="-122"/>
              </a:rPr>
              <a:t>报道，美国 </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国家利益</a:t>
            </a:r>
            <a:r>
              <a:rPr lang="en-US" altLang="zh-CN" sz="2400" b="1" dirty="0">
                <a:latin typeface="宋体" pitchFamily="2" charset="-122"/>
                <a:ea typeface="宋体" pitchFamily="2" charset="-122"/>
              </a:rPr>
              <a:t>》 </a:t>
            </a:r>
            <a:r>
              <a:rPr lang="zh-CN" altLang="en-US" sz="2400" b="1" dirty="0">
                <a:latin typeface="宋体" pitchFamily="2" charset="-122"/>
                <a:ea typeface="宋体" pitchFamily="2" charset="-122"/>
              </a:rPr>
              <a:t>双月刊网站发表文章</a:t>
            </a:r>
            <a:r>
              <a:rPr lang="zh-CN" altLang="en-US" sz="2400" b="1" dirty="0" smtClean="0">
                <a:latin typeface="宋体" pitchFamily="2" charset="-122"/>
                <a:ea typeface="宋体" pitchFamily="2" charset="-122"/>
              </a:rPr>
              <a:t>称，</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单极世界是一个因历史偶然而形成的地缘政治</a:t>
            </a:r>
            <a:r>
              <a:rPr lang="zh-CN" altLang="en-US" sz="2400" b="1" dirty="0" smtClean="0">
                <a:latin typeface="宋体" pitchFamily="2" charset="-122"/>
                <a:ea typeface="宋体" pitchFamily="2" charset="-122"/>
              </a:rPr>
              <a:t>格局，应该</a:t>
            </a:r>
            <a:r>
              <a:rPr lang="zh-CN" altLang="en-US" sz="2400" b="1" dirty="0">
                <a:latin typeface="宋体" pitchFamily="2" charset="-122"/>
                <a:ea typeface="宋体" pitchFamily="2" charset="-122"/>
              </a:rPr>
              <a:t>用一种更加公平和可持续的格局取而代之”。该文中的“单极世界”是指（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冷战结束后唯一的超级大国美国 </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只</a:t>
            </a:r>
            <a:r>
              <a:rPr lang="zh-CN" altLang="en-US" sz="2400" b="1" dirty="0">
                <a:latin typeface="宋体" pitchFamily="2" charset="-122"/>
                <a:ea typeface="宋体" pitchFamily="2" charset="-122"/>
              </a:rPr>
              <a:t>存在一个超级大国的政治格局 </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不止</a:t>
            </a:r>
            <a:r>
              <a:rPr lang="zh-CN" altLang="en-US" sz="2400" b="1" dirty="0">
                <a:latin typeface="宋体" pitchFamily="2" charset="-122"/>
                <a:ea typeface="宋体" pitchFamily="2" charset="-122"/>
              </a:rPr>
              <a:t>有一个超级大国的国际体系 </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联合国</a:t>
            </a:r>
            <a:r>
              <a:rPr lang="zh-CN" altLang="en-US" sz="2400" b="1" dirty="0">
                <a:latin typeface="宋体" pitchFamily="2" charset="-122"/>
                <a:ea typeface="宋体" pitchFamily="2" charset="-122"/>
              </a:rPr>
              <a:t>主导下的多极化世界</a:t>
            </a:r>
            <a:r>
              <a:rPr lang="zh-CN" altLang="en-US" sz="2400" b="1" dirty="0" smtClean="0">
                <a:latin typeface="宋体" pitchFamily="2" charset="-122"/>
                <a:ea typeface="宋体" pitchFamily="2" charset="-122"/>
              </a:rPr>
              <a:t>格局</a:t>
            </a:r>
            <a:endParaRPr lang="zh-CN" altLang="en-US" sz="2400" b="1" dirty="0">
              <a:latin typeface="宋体" pitchFamily="2" charset="-122"/>
              <a:ea typeface="宋体" pitchFamily="2" charset="-122"/>
            </a:endParaRPr>
          </a:p>
        </p:txBody>
      </p:sp>
      <p:sp>
        <p:nvSpPr>
          <p:cNvPr id="8" name="矩形 7"/>
          <p:cNvSpPr/>
          <p:nvPr/>
        </p:nvSpPr>
        <p:spPr>
          <a:xfrm>
            <a:off x="2855743" y="3448351"/>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144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1485419"/>
            <a:ext cx="10698480" cy="5078313"/>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保定</a:t>
            </a:r>
            <a:r>
              <a:rPr lang="zh-CN" altLang="en-US" sz="2400" b="1" dirty="0">
                <a:latin typeface="宋体" pitchFamily="2" charset="-122"/>
                <a:ea typeface="宋体" pitchFamily="2" charset="-122"/>
              </a:rPr>
              <a:t>模拟）下面年代尺上呈现的是“</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世纪以来战争与和平”的历史发展</a:t>
            </a:r>
            <a:r>
              <a:rPr lang="zh-CN" altLang="en-US" sz="2400" b="1" dirty="0" smtClean="0">
                <a:latin typeface="宋体" pitchFamily="2" charset="-122"/>
                <a:ea typeface="宋体" pitchFamily="2" charset="-122"/>
              </a:rPr>
              <a:t>进程，对</a:t>
            </a:r>
            <a:r>
              <a:rPr lang="zh-CN" altLang="en-US" sz="2400" b="1" dirty="0">
                <a:latin typeface="宋体" pitchFamily="2" charset="-122"/>
                <a:ea typeface="宋体" pitchFamily="2" charset="-122"/>
              </a:rPr>
              <a:t>各个阶段发生的重大</a:t>
            </a:r>
            <a:r>
              <a:rPr lang="zh-CN" altLang="en-US" sz="2400" b="1" dirty="0" smtClean="0">
                <a:latin typeface="宋体" pitchFamily="2" charset="-122"/>
                <a:ea typeface="宋体" pitchFamily="2" charset="-122"/>
              </a:rPr>
              <a:t>史实，表述</a:t>
            </a:r>
            <a:r>
              <a:rPr lang="zh-CN" altLang="en-US" sz="2400" b="1" dirty="0">
                <a:latin typeface="宋体" pitchFamily="2" charset="-122"/>
                <a:ea typeface="宋体" pitchFamily="2" charset="-122"/>
              </a:rPr>
              <a:t>不正确的是（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①</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凡尔赛</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华盛顿体系维持了战后世界的相对稳定</a:t>
            </a:r>
          </a:p>
          <a:p>
            <a:pPr>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宋体" pitchFamily="2" charset="-122"/>
                <a:ea typeface="宋体" pitchFamily="2" charset="-122"/>
              </a:rPr>
              <a:t>②</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雅尔塔会议为战后新的世界体系形成奠定了基础</a:t>
            </a: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rPr>
              <a:t>③</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欧洲国家之间联系日益密切</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逐步走向联合</a:t>
            </a:r>
          </a:p>
          <a:p>
            <a:pPr>
              <a:lnSpc>
                <a:spcPct val="150000"/>
              </a:lnSpc>
            </a:pPr>
            <a:r>
              <a:rPr lang="en-US" altLang="zh-CN" sz="2400" b="1" dirty="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rPr>
              <a:t>④</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冷战结束后</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世界多极化政治格局已经</a:t>
            </a:r>
            <a:r>
              <a:rPr lang="zh-CN" altLang="en-US" sz="2400" b="1" dirty="0" smtClean="0">
                <a:latin typeface="宋体" pitchFamily="2" charset="-122"/>
                <a:ea typeface="宋体" pitchFamily="2" charset="-122"/>
              </a:rPr>
              <a:t>形成</a:t>
            </a:r>
            <a:endParaRPr lang="zh-CN" altLang="en-US" sz="2400" b="1" dirty="0">
              <a:latin typeface="宋体" pitchFamily="2" charset="-122"/>
              <a:ea typeface="宋体" pitchFamily="2" charset="-122"/>
            </a:endParaRPr>
          </a:p>
        </p:txBody>
      </p:sp>
      <p:sp>
        <p:nvSpPr>
          <p:cNvPr id="8" name="矩形 7"/>
          <p:cNvSpPr/>
          <p:nvPr/>
        </p:nvSpPr>
        <p:spPr>
          <a:xfrm>
            <a:off x="9586255" y="200449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5891" y="2669461"/>
            <a:ext cx="4688627" cy="14717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5603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671368"/>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a:t>
            </a:r>
            <a:r>
              <a:rPr lang="en-US" altLang="zh-CN" sz="2400" b="1" dirty="0" smtClean="0">
                <a:latin typeface="宋体" pitchFamily="2" charset="-122"/>
                <a:ea typeface="宋体" pitchFamily="2" charset="-122"/>
              </a:rPr>
              <a:t>43</a:t>
            </a:r>
            <a:r>
              <a:rPr lang="zh-CN" altLang="en-US" sz="2400" b="1" dirty="0" smtClean="0">
                <a:latin typeface="宋体" pitchFamily="2" charset="-122"/>
                <a:ea typeface="宋体" pitchFamily="2" charset="-122"/>
              </a:rPr>
              <a:t>中模拟）阅读材料，回答问题。（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进入十九世纪后，英国</a:t>
            </a:r>
            <a:r>
              <a:rPr lang="zh-CN" altLang="en-US" sz="2400" b="1" dirty="0">
                <a:latin typeface="楷体" pitchFamily="49" charset="-122"/>
                <a:ea typeface="楷体" pitchFamily="49" charset="-122"/>
                <a:cs typeface="Times New Roman" pitchFamily="18" charset="0"/>
              </a:rPr>
              <a:t>工业革命由轻工业为主转向重工业为主。</a:t>
            </a:r>
            <a:r>
              <a:rPr lang="zh-CN" altLang="en-US" sz="2400" b="1" dirty="0" smtClean="0">
                <a:latin typeface="楷体" pitchFamily="49" charset="-122"/>
                <a:ea typeface="楷体" pitchFamily="49" charset="-122"/>
                <a:cs typeface="Times New Roman" pitchFamily="18" charset="0"/>
              </a:rPr>
              <a:t>十九世纪二十年代后，机器</a:t>
            </a:r>
            <a:r>
              <a:rPr lang="zh-CN" altLang="en-US" sz="2400" b="1" dirty="0">
                <a:latin typeface="楷体" pitchFamily="49" charset="-122"/>
                <a:ea typeface="楷体" pitchFamily="49" charset="-122"/>
                <a:cs typeface="Times New Roman" pitchFamily="18" charset="0"/>
              </a:rPr>
              <a:t>制造工业部门也建立</a:t>
            </a:r>
            <a:r>
              <a:rPr lang="zh-CN" altLang="en-US" sz="2400" b="1" dirty="0" smtClean="0">
                <a:latin typeface="楷体" pitchFamily="49" charset="-122"/>
                <a:ea typeface="楷体" pitchFamily="49" charset="-122"/>
                <a:cs typeface="Times New Roman" pitchFamily="18" charset="0"/>
              </a:rPr>
              <a:t>起来，钢铁</a:t>
            </a:r>
            <a:r>
              <a:rPr lang="zh-CN" altLang="en-US" sz="2400" b="1" dirty="0">
                <a:latin typeface="楷体" pitchFamily="49" charset="-122"/>
                <a:ea typeface="楷体" pitchFamily="49" charset="-122"/>
                <a:cs typeface="Times New Roman" pitchFamily="18" charset="0"/>
              </a:rPr>
              <a:t>和煤炭两大工业支柱发展尤为</a:t>
            </a:r>
            <a:r>
              <a:rPr lang="zh-CN" altLang="en-US" sz="2400" b="1" dirty="0" smtClean="0">
                <a:latin typeface="楷体" pitchFamily="49" charset="-122"/>
                <a:ea typeface="楷体" pitchFamily="49" charset="-122"/>
                <a:cs typeface="Times New Roman" pitchFamily="18" charset="0"/>
              </a:rPr>
              <a:t>迅速，</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与此同时，英国</a:t>
            </a:r>
            <a:r>
              <a:rPr lang="zh-CN" altLang="en-US" sz="2400" b="1" dirty="0">
                <a:latin typeface="楷体" pitchFamily="49" charset="-122"/>
                <a:ea typeface="楷体" pitchFamily="49" charset="-122"/>
                <a:cs typeface="Times New Roman" pitchFamily="18" charset="0"/>
              </a:rPr>
              <a:t>还建立起全球交通运输网。工业革命为海军建设提供了雄厚的物质基础和技术</a:t>
            </a:r>
            <a:r>
              <a:rPr lang="zh-CN" altLang="en-US" sz="2400" b="1" dirty="0" smtClean="0">
                <a:latin typeface="楷体" pitchFamily="49" charset="-122"/>
                <a:ea typeface="楷体" pitchFamily="49" charset="-122"/>
                <a:cs typeface="Times New Roman" pitchFamily="18" charset="0"/>
              </a:rPr>
              <a:t>条件，从而</a:t>
            </a:r>
            <a:r>
              <a:rPr lang="zh-CN" altLang="en-US" sz="2400" b="1" dirty="0">
                <a:latin typeface="楷体" pitchFamily="49" charset="-122"/>
                <a:ea typeface="楷体" pitchFamily="49" charset="-122"/>
                <a:cs typeface="Times New Roman" pitchFamily="18" charset="0"/>
              </a:rPr>
              <a:t>极大地推动了海军的发展和近代化。不到</a:t>
            </a:r>
            <a:r>
              <a:rPr lang="zh-CN" altLang="en-US" sz="2400" b="1" dirty="0" smtClean="0">
                <a:latin typeface="楷体" pitchFamily="49" charset="-122"/>
                <a:ea typeface="楷体" pitchFamily="49" charset="-122"/>
                <a:cs typeface="Times New Roman" pitchFamily="18" charset="0"/>
              </a:rPr>
              <a:t>半个世纪，英国</a:t>
            </a:r>
            <a:r>
              <a:rPr lang="zh-CN" altLang="en-US" sz="2400" b="1" dirty="0">
                <a:latin typeface="楷体" pitchFamily="49" charset="-122"/>
                <a:ea typeface="楷体" pitchFamily="49" charset="-122"/>
                <a:cs typeface="Times New Roman" pitchFamily="18" charset="0"/>
              </a:rPr>
              <a:t>建立起一支世界上最强大的</a:t>
            </a:r>
            <a:r>
              <a:rPr lang="zh-CN" altLang="en-US" sz="2400" b="1" dirty="0" smtClean="0">
                <a:latin typeface="楷体" pitchFamily="49" charset="-122"/>
                <a:ea typeface="楷体" pitchFamily="49" charset="-122"/>
                <a:cs typeface="Times New Roman" pitchFamily="18" charset="0"/>
              </a:rPr>
              <a:t>海军，因而</a:t>
            </a:r>
            <a:r>
              <a:rPr lang="zh-CN" altLang="en-US" sz="2400" b="1" dirty="0">
                <a:latin typeface="楷体" pitchFamily="49" charset="-122"/>
                <a:ea typeface="楷体" pitchFamily="49" charset="-122"/>
                <a:cs typeface="Times New Roman" pitchFamily="18" charset="0"/>
              </a:rPr>
              <a:t>成为世界霸主</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摘编自张天、时春荣</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英国工业革命</a:t>
            </a:r>
            <a:r>
              <a:rPr lang="zh-CN" altLang="en-US" sz="2400" b="1" dirty="0" smtClean="0">
                <a:latin typeface="楷体" pitchFamily="49" charset="-122"/>
                <a:ea typeface="楷体" pitchFamily="49" charset="-122"/>
                <a:cs typeface="Times New Roman" pitchFamily="18" charset="0"/>
              </a:rPr>
              <a:t>与海军</a:t>
            </a:r>
            <a:r>
              <a:rPr lang="zh-CN" altLang="en-US" sz="2400" b="1" dirty="0">
                <a:latin typeface="楷体" pitchFamily="49" charset="-122"/>
                <a:ea typeface="楷体" pitchFamily="49" charset="-122"/>
                <a:cs typeface="Times New Roman" pitchFamily="18" charset="0"/>
              </a:rPr>
              <a:t>的发展</a:t>
            </a:r>
            <a:r>
              <a:rPr lang="en-US" altLang="zh-CN" sz="2400" b="1" dirty="0">
                <a:latin typeface="楷体" pitchFamily="49" charset="-122"/>
                <a:ea typeface="楷体" pitchFamily="49" charset="-122"/>
                <a:cs typeface="Times New Roman" pitchFamily="18" charset="0"/>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302920"/>
            <a:ext cx="10698480" cy="4524315"/>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材料二</a:t>
            </a:r>
            <a:r>
              <a:rPr lang="zh-CN" altLang="en-US" sz="2400" b="1" dirty="0" smtClean="0">
                <a:latin typeface="楷体" pitchFamily="49" charset="-122"/>
                <a:ea typeface="楷体" pitchFamily="49" charset="-122"/>
                <a:cs typeface="Times New Roman" pitchFamily="18" charset="0"/>
              </a:rPr>
              <a:t>  德意志</a:t>
            </a:r>
            <a:r>
              <a:rPr lang="zh-CN" altLang="en-US" sz="2400" b="1" dirty="0">
                <a:latin typeface="楷体" pitchFamily="49" charset="-122"/>
                <a:ea typeface="楷体" pitchFamily="49" charset="-122"/>
                <a:cs typeface="Times New Roman" pitchFamily="18" charset="0"/>
              </a:rPr>
              <a:t>帝国建立之</a:t>
            </a:r>
            <a:r>
              <a:rPr lang="zh-CN" altLang="en-US" sz="2400" b="1" dirty="0" smtClean="0">
                <a:latin typeface="楷体" pitchFamily="49" charset="-122"/>
                <a:ea typeface="楷体" pitchFamily="49" charset="-122"/>
                <a:cs typeface="Times New Roman" pitchFamily="18" charset="0"/>
              </a:rPr>
              <a:t>初，尚未</a:t>
            </a:r>
            <a:r>
              <a:rPr lang="zh-CN" altLang="en-US" sz="2400" b="1" dirty="0">
                <a:latin typeface="楷体" pitchFamily="49" charset="-122"/>
                <a:ea typeface="楷体" pitchFamily="49" charset="-122"/>
                <a:cs typeface="Times New Roman" pitchFamily="18" charset="0"/>
              </a:rPr>
              <a:t>充分认识到海权的重要性。</a:t>
            </a:r>
            <a:r>
              <a:rPr lang="en-US" altLang="zh-CN" sz="2400" b="1" dirty="0">
                <a:latin typeface="楷体" pitchFamily="49" charset="-122"/>
                <a:ea typeface="楷体" pitchFamily="49" charset="-122"/>
                <a:cs typeface="Times New Roman" pitchFamily="18" charset="0"/>
              </a:rPr>
              <a:t>19</a:t>
            </a:r>
            <a:r>
              <a:rPr lang="zh-CN" altLang="en-US" sz="2400" b="1" dirty="0">
                <a:latin typeface="楷体" pitchFamily="49" charset="-122"/>
                <a:ea typeface="楷体" pitchFamily="49" charset="-122"/>
                <a:cs typeface="Times New Roman" pitchFamily="18" charset="0"/>
              </a:rPr>
              <a:t>世纪</a:t>
            </a:r>
            <a:r>
              <a:rPr lang="en-US" altLang="zh-CN" sz="2400" b="1" dirty="0">
                <a:latin typeface="楷体" pitchFamily="49" charset="-122"/>
                <a:ea typeface="楷体" pitchFamily="49" charset="-122"/>
                <a:cs typeface="Times New Roman" pitchFamily="18" charset="0"/>
              </a:rPr>
              <a:t>80</a:t>
            </a:r>
            <a:r>
              <a:rPr lang="zh-CN" altLang="en-US" sz="2400" b="1" dirty="0">
                <a:latin typeface="楷体" pitchFamily="49" charset="-122"/>
                <a:ea typeface="楷体" pitchFamily="49" charset="-122"/>
                <a:cs typeface="Times New Roman" pitchFamily="18" charset="0"/>
              </a:rPr>
              <a:t>年代</a:t>
            </a:r>
            <a:r>
              <a:rPr lang="zh-CN" altLang="en-US" sz="2400" b="1" dirty="0" smtClean="0">
                <a:latin typeface="楷体" pitchFamily="49" charset="-122"/>
                <a:ea typeface="楷体" pitchFamily="49" charset="-122"/>
                <a:cs typeface="Times New Roman" pitchFamily="18" charset="0"/>
              </a:rPr>
              <a:t>之后，德国</a:t>
            </a:r>
            <a:r>
              <a:rPr lang="zh-CN" altLang="en-US" sz="2400" b="1" dirty="0">
                <a:latin typeface="楷体" pitchFamily="49" charset="-122"/>
                <a:ea typeface="楷体" pitchFamily="49" charset="-122"/>
                <a:cs typeface="Times New Roman" pitchFamily="18" charset="0"/>
              </a:rPr>
              <a:t>形势发生了巨大变化</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德国最终作出了争夺海权的</a:t>
            </a:r>
            <a:r>
              <a:rPr lang="zh-CN" altLang="en-US" sz="2400" b="1" dirty="0" smtClean="0">
                <a:latin typeface="楷体" pitchFamily="49" charset="-122"/>
                <a:ea typeface="楷体" pitchFamily="49" charset="-122"/>
                <a:cs typeface="Times New Roman" pitchFamily="18" charset="0"/>
              </a:rPr>
              <a:t>决定，由此</a:t>
            </a:r>
            <a:r>
              <a:rPr lang="zh-CN" altLang="en-US" sz="2400" b="1" dirty="0">
                <a:latin typeface="楷体" pitchFamily="49" charset="-122"/>
                <a:ea typeface="楷体" pitchFamily="49" charset="-122"/>
                <a:cs typeface="Times New Roman" pitchFamily="18" charset="0"/>
              </a:rPr>
              <a:t>踏上了与英国进行海军军备竞赛、争夺海洋霸权的不归之路。</a:t>
            </a:r>
            <a:r>
              <a:rPr lang="en-US" altLang="zh-CN" sz="2400" b="1" dirty="0">
                <a:latin typeface="楷体" pitchFamily="49" charset="-122"/>
                <a:ea typeface="楷体" pitchFamily="49" charset="-122"/>
                <a:cs typeface="Times New Roman" pitchFamily="18" charset="0"/>
              </a:rPr>
              <a:t>1914</a:t>
            </a:r>
            <a:r>
              <a:rPr lang="zh-CN" altLang="en-US" sz="2400" b="1" dirty="0" smtClean="0">
                <a:latin typeface="楷体" pitchFamily="49" charset="-122"/>
                <a:ea typeface="楷体" pitchFamily="49" charset="-122"/>
                <a:cs typeface="Times New Roman" pitchFamily="18" charset="0"/>
              </a:rPr>
              <a:t>年，德</a:t>
            </a:r>
            <a:r>
              <a:rPr lang="zh-CN" altLang="en-US" sz="2400" b="1" dirty="0">
                <a:latin typeface="楷体" pitchFamily="49" charset="-122"/>
                <a:ea typeface="楷体" pitchFamily="49" charset="-122"/>
                <a:cs typeface="Times New Roman" pitchFamily="18" charset="0"/>
              </a:rPr>
              <a:t>皇威廉二世被迫</a:t>
            </a:r>
            <a:r>
              <a:rPr lang="zh-CN" altLang="en-US" sz="2400" b="1" dirty="0" smtClean="0">
                <a:latin typeface="楷体" pitchFamily="49" charset="-122"/>
                <a:ea typeface="楷体" pitchFamily="49" charset="-122"/>
                <a:cs typeface="Times New Roman" pitchFamily="18" charset="0"/>
              </a:rPr>
              <a:t>承认，在</a:t>
            </a:r>
            <a:r>
              <a:rPr lang="zh-CN" altLang="en-US" sz="2400" b="1" dirty="0">
                <a:latin typeface="楷体" pitchFamily="49" charset="-122"/>
                <a:ea typeface="楷体" pitchFamily="49" charset="-122"/>
                <a:cs typeface="Times New Roman" pitchFamily="18" charset="0"/>
              </a:rPr>
              <a:t>这场军备竞赛中最先支撑不住</a:t>
            </a:r>
            <a:r>
              <a:rPr lang="zh-CN" altLang="en-US" sz="2400" b="1" dirty="0" smtClean="0">
                <a:latin typeface="楷体" pitchFamily="49" charset="-122"/>
                <a:ea typeface="楷体" pitchFamily="49" charset="-122"/>
                <a:cs typeface="Times New Roman" pitchFamily="18" charset="0"/>
              </a:rPr>
              <a:t>的，不是英国，而是</a:t>
            </a:r>
            <a:r>
              <a:rPr lang="zh-CN" altLang="en-US" sz="2400" b="1" dirty="0">
                <a:latin typeface="楷体" pitchFamily="49" charset="-122"/>
                <a:ea typeface="楷体" pitchFamily="49" charset="-122"/>
                <a:cs typeface="Times New Roman" pitchFamily="18" charset="0"/>
              </a:rPr>
              <a:t>德国。</a:t>
            </a:r>
            <a:r>
              <a:rPr lang="zh-CN" altLang="en-US" sz="2400" b="1" dirty="0" smtClean="0">
                <a:latin typeface="楷体" pitchFamily="49" charset="-122"/>
                <a:ea typeface="楷体" pitchFamily="49" charset="-122"/>
                <a:cs typeface="Times New Roman" pitchFamily="18" charset="0"/>
              </a:rPr>
              <a:t>实际上，到</a:t>
            </a:r>
            <a:r>
              <a:rPr lang="zh-CN" altLang="en-US" sz="2400" b="1" dirty="0">
                <a:latin typeface="楷体" pitchFamily="49" charset="-122"/>
                <a:ea typeface="楷体" pitchFamily="49" charset="-122"/>
                <a:cs typeface="Times New Roman" pitchFamily="18" charset="0"/>
              </a:rPr>
              <a:t>一战爆发</a:t>
            </a:r>
            <a:r>
              <a:rPr lang="zh-CN" altLang="en-US" sz="2400" b="1" dirty="0" smtClean="0">
                <a:latin typeface="楷体" pitchFamily="49" charset="-122"/>
                <a:ea typeface="楷体" pitchFamily="49" charset="-122"/>
                <a:cs typeface="Times New Roman" pitchFamily="18" charset="0"/>
              </a:rPr>
              <a:t>之前，德国</a:t>
            </a:r>
            <a:r>
              <a:rPr lang="zh-CN" altLang="en-US" sz="2400" b="1" dirty="0">
                <a:latin typeface="楷体" pitchFamily="49" charset="-122"/>
                <a:ea typeface="楷体" pitchFamily="49" charset="-122"/>
                <a:cs typeface="Times New Roman" pitchFamily="18" charset="0"/>
              </a:rPr>
              <a:t>在事实上已经在这场海权竞争中遭到</a:t>
            </a:r>
            <a:r>
              <a:rPr lang="zh-CN" altLang="en-US" sz="2400" b="1" dirty="0" smtClean="0">
                <a:latin typeface="楷体" pitchFamily="49" charset="-122"/>
                <a:ea typeface="楷体" pitchFamily="49" charset="-122"/>
                <a:cs typeface="Times New Roman" pitchFamily="18" charset="0"/>
              </a:rPr>
              <a:t>失败，德国海军</a:t>
            </a:r>
            <a:r>
              <a:rPr lang="zh-CN" altLang="en-US" sz="2400" b="1" dirty="0">
                <a:latin typeface="楷体" pitchFamily="49" charset="-122"/>
                <a:ea typeface="楷体" pitchFamily="49" charset="-122"/>
                <a:cs typeface="Times New Roman" pitchFamily="18" charset="0"/>
              </a:rPr>
              <a:t>和德国在一战中战败的</a:t>
            </a:r>
            <a:r>
              <a:rPr lang="zh-CN" altLang="en-US" sz="2400" b="1" dirty="0" smtClean="0">
                <a:latin typeface="楷体" pitchFamily="49" charset="-122"/>
                <a:ea typeface="楷体" pitchFamily="49" charset="-122"/>
                <a:cs typeface="Times New Roman" pitchFamily="18" charset="0"/>
              </a:rPr>
              <a:t>结果，只不过</a:t>
            </a:r>
            <a:r>
              <a:rPr lang="zh-CN" altLang="en-US" sz="2400" b="1" dirty="0">
                <a:latin typeface="楷体" pitchFamily="49" charset="-122"/>
                <a:ea typeface="楷体" pitchFamily="49" charset="-122"/>
                <a:cs typeface="Times New Roman" pitchFamily="18" charset="0"/>
              </a:rPr>
              <a:t>是这一逻辑发展的最终实现</a:t>
            </a:r>
            <a:r>
              <a:rPr lang="zh-CN" altLang="en-US" sz="2400" b="1" dirty="0" smtClean="0">
                <a:latin typeface="楷体" pitchFamily="49" charset="-122"/>
                <a:ea typeface="楷体" pitchFamily="49" charset="-122"/>
                <a:cs typeface="Times New Roman" pitchFamily="18" charset="0"/>
              </a:rPr>
              <a:t>。。</a:t>
            </a: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摘编自宋大振</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英德海权竞争及其</a:t>
            </a:r>
            <a:r>
              <a:rPr lang="zh-CN" altLang="en-US" sz="2400" b="1" dirty="0">
                <a:latin typeface="楷体" pitchFamily="49" charset="-122"/>
                <a:ea typeface="楷体" pitchFamily="49" charset="-122"/>
                <a:cs typeface="Times New Roman" pitchFamily="18" charset="0"/>
              </a:rPr>
              <a:t>对德国发展的影响</a:t>
            </a:r>
            <a:r>
              <a:rPr lang="en-US" altLang="zh-CN" sz="2400" b="1" dirty="0">
                <a:latin typeface="楷体" pitchFamily="49" charset="-122"/>
                <a:ea typeface="楷体" pitchFamily="49" charset="-122"/>
                <a:cs typeface="Times New Roman" pitchFamily="18" charset="0"/>
              </a:rPr>
              <a:t>》</a:t>
            </a:r>
          </a:p>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）据材料一，指出英国海军发展的直接影响。（</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3842236" y="5827235"/>
            <a:ext cx="3103686"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使英国成为世界霸主。</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61" y="1505307"/>
            <a:ext cx="9369054"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）据材料二并结合所学</a:t>
            </a:r>
            <a:r>
              <a:rPr lang="zh-CN" altLang="en-US" sz="2400" b="1" dirty="0" smtClean="0">
                <a:latin typeface="宋体" pitchFamily="2" charset="-122"/>
                <a:ea typeface="宋体" pitchFamily="2" charset="-122"/>
              </a:rPr>
              <a:t>知识，分析</a:t>
            </a:r>
            <a:r>
              <a:rPr lang="zh-CN" altLang="en-US" sz="2400" b="1" dirty="0">
                <a:latin typeface="宋体" pitchFamily="2" charset="-122"/>
                <a:ea typeface="宋体" pitchFamily="2" charset="-122"/>
              </a:rPr>
              <a:t>德国在</a:t>
            </a:r>
            <a:r>
              <a:rPr lang="en-US" altLang="zh-CN" sz="2400" b="1" dirty="0">
                <a:latin typeface="宋体" pitchFamily="2" charset="-122"/>
                <a:ea typeface="宋体" pitchFamily="2" charset="-122"/>
              </a:rPr>
              <a:t>19</a:t>
            </a:r>
            <a:r>
              <a:rPr lang="zh-CN" altLang="en-US" sz="2400" b="1" dirty="0">
                <a:latin typeface="宋体" pitchFamily="2" charset="-122"/>
                <a:ea typeface="宋体" pitchFamily="2" charset="-122"/>
              </a:rPr>
              <a:t>世纪</a:t>
            </a:r>
            <a:r>
              <a:rPr lang="en-US" altLang="zh-CN" sz="2400" b="1" dirty="0">
                <a:latin typeface="宋体" pitchFamily="2" charset="-122"/>
                <a:ea typeface="宋体" pitchFamily="2" charset="-122"/>
              </a:rPr>
              <a:t>80</a:t>
            </a:r>
            <a:r>
              <a:rPr lang="zh-CN" altLang="en-US" sz="2400" b="1" dirty="0">
                <a:latin typeface="宋体" pitchFamily="2" charset="-122"/>
                <a:ea typeface="宋体" pitchFamily="2" charset="-122"/>
              </a:rPr>
              <a:t>年代以后决定争夺海权的主要历史条件及结果。</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1990186" y="2923619"/>
            <a:ext cx="8361485"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条件：第二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次工业革命推动德国迅速发展。</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结果：最终</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失败。</a:t>
            </a:r>
          </a:p>
        </p:txBody>
      </p:sp>
      <p:sp>
        <p:nvSpPr>
          <p:cNvPr id="7" name="矩形 6"/>
          <p:cNvSpPr/>
          <p:nvPr/>
        </p:nvSpPr>
        <p:spPr>
          <a:xfrm>
            <a:off x="4528039" y="5082037"/>
            <a:ext cx="1881554" cy="576248"/>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科技进步。</a:t>
            </a:r>
            <a:endParaRPr lang="zh-CN" alt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53698" y="4006915"/>
            <a:ext cx="9234463" cy="646331"/>
          </a:xfrm>
          <a:prstGeom prst="rect">
            <a:avLst/>
          </a:prstGeom>
          <a:noFill/>
        </p:spPr>
        <p:txBody>
          <a:bodyPr wrap="square" rtlCol="0">
            <a:spAutoFit/>
          </a:bodyPr>
          <a:lstStyle/>
          <a:p>
            <a:pPr algn="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a:latin typeface="宋体" pitchFamily="2" charset="-122"/>
                <a:ea typeface="宋体" pitchFamily="2" charset="-122"/>
              </a:rPr>
              <a:t>）据材料和</a:t>
            </a:r>
            <a:r>
              <a:rPr lang="zh-CN" altLang="en-US" sz="2400" b="1" dirty="0" smtClean="0">
                <a:latin typeface="宋体" pitchFamily="2" charset="-122"/>
                <a:ea typeface="宋体" pitchFamily="2" charset="-122"/>
              </a:rPr>
              <a:t>问题，归纳</a:t>
            </a:r>
            <a:r>
              <a:rPr lang="zh-CN" altLang="en-US" sz="2400" b="1" dirty="0">
                <a:latin typeface="宋体" pitchFamily="2" charset="-122"/>
                <a:ea typeface="宋体" pitchFamily="2" charset="-122"/>
              </a:rPr>
              <a:t>推动英德海军发展的共同</a:t>
            </a:r>
            <a:r>
              <a:rPr lang="zh-CN" altLang="en-US" sz="2400" b="1" dirty="0" smtClean="0">
                <a:latin typeface="宋体" pitchFamily="2" charset="-122"/>
                <a:ea typeface="宋体" pitchFamily="2" charset="-122"/>
              </a:rPr>
              <a:t>推动力。（</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p>
        </p:txBody>
      </p:sp>
    </p:spTree>
    <p:extLst>
      <p:ext uri="{BB962C8B-B14F-4D97-AF65-F5344CB8AC3E}">
        <p14:creationId xmlns:p14="http://schemas.microsoft.com/office/powerpoint/2010/main" xmlns="" val="247015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627406"/>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保定模拟）探究问题。（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en-US" altLang="zh-CN" sz="2400" b="1" dirty="0" smtClean="0">
                <a:latin typeface="楷体" pitchFamily="49" charset="-122"/>
                <a:ea typeface="楷体" pitchFamily="49" charset="-122"/>
                <a:cs typeface="Times New Roman" pitchFamily="18" charset="0"/>
              </a:rPr>
              <a:t>20</a:t>
            </a:r>
            <a:r>
              <a:rPr lang="zh-CN" altLang="en-US" sz="2400" b="1" dirty="0">
                <a:latin typeface="楷体" pitchFamily="49" charset="-122"/>
                <a:ea typeface="楷体" pitchFamily="49" charset="-122"/>
                <a:cs typeface="Times New Roman" pitchFamily="18" charset="0"/>
              </a:rPr>
              <a:t>世纪</a:t>
            </a:r>
            <a:r>
              <a:rPr lang="en-US" altLang="zh-CN" sz="2400" b="1" dirty="0">
                <a:latin typeface="楷体" pitchFamily="49" charset="-122"/>
                <a:ea typeface="楷体" pitchFamily="49" charset="-122"/>
                <a:cs typeface="Times New Roman" pitchFamily="18" charset="0"/>
              </a:rPr>
              <a:t>30</a:t>
            </a:r>
            <a:r>
              <a:rPr lang="zh-CN" altLang="en-US" sz="2400" b="1" dirty="0">
                <a:latin typeface="楷体" pitchFamily="49" charset="-122"/>
                <a:ea typeface="楷体" pitchFamily="49" charset="-122"/>
                <a:cs typeface="Times New Roman" pitchFamily="18" charset="0"/>
              </a:rPr>
              <a:t>年代</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德国和日本的新领导人决议修改第一次世界大战的领土</a:t>
            </a:r>
            <a:r>
              <a:rPr lang="zh-CN" altLang="en-US" sz="2400" b="1" dirty="0" smtClean="0">
                <a:latin typeface="楷体" pitchFamily="49" charset="-122"/>
                <a:ea typeface="楷体" pitchFamily="49" charset="-122"/>
                <a:cs typeface="Times New Roman" pitchFamily="18" charset="0"/>
              </a:rPr>
              <a:t>合约，并</a:t>
            </a:r>
            <a:r>
              <a:rPr lang="zh-CN" altLang="en-US" sz="2400" b="1" dirty="0">
                <a:latin typeface="楷体" pitchFamily="49" charset="-122"/>
                <a:ea typeface="楷体" pitchFamily="49" charset="-122"/>
                <a:cs typeface="Times New Roman" pitchFamily="18" charset="0"/>
              </a:rPr>
              <a:t>有办法、有决心这样做。他们大规模重组军队的计划和惊人的侵略</a:t>
            </a:r>
            <a:r>
              <a:rPr lang="zh-CN" altLang="en-US" sz="2400" b="1" dirty="0" smtClean="0">
                <a:latin typeface="楷体" pitchFamily="49" charset="-122"/>
                <a:ea typeface="楷体" pitchFamily="49" charset="-122"/>
                <a:cs typeface="Times New Roman" pitchFamily="18" charset="0"/>
              </a:rPr>
              <a:t>行径，急剧</a:t>
            </a:r>
            <a:r>
              <a:rPr lang="zh-CN" altLang="en-US" sz="2400" b="1" dirty="0">
                <a:latin typeface="楷体" pitchFamily="49" charset="-122"/>
                <a:ea typeface="楷体" pitchFamily="49" charset="-122"/>
                <a:cs typeface="Times New Roman" pitchFamily="18" charset="0"/>
              </a:rPr>
              <a:t>地改变了势力均衡。</a:t>
            </a:r>
          </a:p>
          <a:p>
            <a:pPr>
              <a:lnSpc>
                <a:spcPct val="150000"/>
              </a:lnSpc>
            </a:pPr>
            <a:r>
              <a:rPr lang="zh-CN" altLang="en-US" sz="2400" b="1" dirty="0">
                <a:latin typeface="黑体" pitchFamily="49" charset="-122"/>
                <a:ea typeface="黑体" pitchFamily="49" charset="-122"/>
                <a:cs typeface="Times New Roman" pitchFamily="18" charset="0"/>
              </a:rPr>
              <a:t>材料二</a:t>
            </a:r>
            <a:r>
              <a:rPr lang="zh-CN" altLang="en-US" sz="2400" b="1" dirty="0">
                <a:latin typeface="楷体" pitchFamily="49" charset="-122"/>
                <a:ea typeface="楷体" pitchFamily="49"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第二次世界大战，从</a:t>
            </a:r>
            <a:r>
              <a:rPr lang="zh-CN" altLang="en-US" sz="2400" b="1" dirty="0">
                <a:latin typeface="楷体" pitchFamily="49" charset="-122"/>
                <a:ea typeface="楷体" pitchFamily="49" charset="-122"/>
                <a:cs typeface="Times New Roman" pitchFamily="18" charset="0"/>
              </a:rPr>
              <a:t>欧洲到</a:t>
            </a:r>
            <a:r>
              <a:rPr lang="zh-CN" altLang="en-US" sz="2400" b="1" dirty="0" smtClean="0">
                <a:latin typeface="楷体" pitchFamily="49" charset="-122"/>
                <a:ea typeface="楷体" pitchFamily="49" charset="-122"/>
                <a:cs typeface="Times New Roman" pitchFamily="18" charset="0"/>
              </a:rPr>
              <a:t>亚洲，从</a:t>
            </a:r>
            <a:r>
              <a:rPr lang="zh-CN" altLang="en-US" sz="2400" b="1" dirty="0">
                <a:latin typeface="楷体" pitchFamily="49" charset="-122"/>
                <a:ea typeface="楷体" pitchFamily="49" charset="-122"/>
                <a:cs typeface="Times New Roman" pitchFamily="18" charset="0"/>
              </a:rPr>
              <a:t>大西洋到</a:t>
            </a:r>
            <a:r>
              <a:rPr lang="zh-CN" altLang="en-US" sz="2400" b="1" dirty="0" smtClean="0">
                <a:latin typeface="楷体" pitchFamily="49" charset="-122"/>
                <a:ea typeface="楷体" pitchFamily="49" charset="-122"/>
                <a:cs typeface="Times New Roman" pitchFamily="18" charset="0"/>
              </a:rPr>
              <a:t>太平洋，先后</a:t>
            </a:r>
            <a:r>
              <a:rPr lang="zh-CN" altLang="en-US" sz="2400" b="1" dirty="0">
                <a:latin typeface="楷体" pitchFamily="49" charset="-122"/>
                <a:ea typeface="楷体" pitchFamily="49" charset="-122"/>
                <a:cs typeface="Times New Roman" pitchFamily="18" charset="0"/>
              </a:rPr>
              <a:t>有</a:t>
            </a:r>
            <a:r>
              <a:rPr lang="en-US" altLang="zh-CN" sz="2400" b="1" dirty="0">
                <a:latin typeface="楷体" pitchFamily="49" charset="-122"/>
                <a:ea typeface="楷体" pitchFamily="49" charset="-122"/>
                <a:cs typeface="Times New Roman" pitchFamily="18" charset="0"/>
              </a:rPr>
              <a:t>61</a:t>
            </a:r>
            <a:r>
              <a:rPr lang="zh-CN" altLang="en-US" sz="2400" b="1" dirty="0">
                <a:latin typeface="楷体" pitchFamily="49" charset="-122"/>
                <a:ea typeface="楷体" pitchFamily="49" charset="-122"/>
                <a:cs typeface="Times New Roman" pitchFamily="18" charset="0"/>
              </a:rPr>
              <a:t>个国家和地区、</a:t>
            </a:r>
            <a:r>
              <a:rPr lang="en-US" altLang="zh-CN" sz="2400" b="1" dirty="0">
                <a:latin typeface="楷体" pitchFamily="49" charset="-122"/>
                <a:ea typeface="楷体" pitchFamily="49" charset="-122"/>
                <a:cs typeface="Times New Roman" pitchFamily="18" charset="0"/>
              </a:rPr>
              <a:t>20</a:t>
            </a:r>
            <a:r>
              <a:rPr lang="zh-CN" altLang="en-US" sz="2400" b="1" dirty="0">
                <a:latin typeface="楷体" pitchFamily="49" charset="-122"/>
                <a:ea typeface="楷体" pitchFamily="49" charset="-122"/>
                <a:cs typeface="Times New Roman" pitchFamily="18" charset="0"/>
              </a:rPr>
              <a:t>亿以上的人口被卷入</a:t>
            </a:r>
            <a:r>
              <a:rPr lang="zh-CN" altLang="en-US" sz="2400" b="1" dirty="0" smtClean="0">
                <a:latin typeface="楷体" pitchFamily="49" charset="-122"/>
                <a:ea typeface="楷体" pitchFamily="49" charset="-122"/>
                <a:cs typeface="Times New Roman" pitchFamily="18" charset="0"/>
              </a:rPr>
              <a:t>战争，作战</a:t>
            </a:r>
            <a:r>
              <a:rPr lang="zh-CN" altLang="en-US" sz="2400" b="1" dirty="0">
                <a:latin typeface="楷体" pitchFamily="49" charset="-122"/>
                <a:ea typeface="楷体" pitchFamily="49" charset="-122"/>
                <a:cs typeface="Times New Roman" pitchFamily="18" charset="0"/>
              </a:rPr>
              <a:t>区域面积</a:t>
            </a:r>
            <a:r>
              <a:rPr lang="en-US" altLang="zh-CN" sz="2400" b="1" dirty="0">
                <a:latin typeface="楷体" pitchFamily="49" charset="-122"/>
                <a:ea typeface="楷体" pitchFamily="49" charset="-122"/>
                <a:cs typeface="Times New Roman" pitchFamily="18" charset="0"/>
              </a:rPr>
              <a:t>2200</a:t>
            </a:r>
            <a:r>
              <a:rPr lang="zh-CN" altLang="en-US" sz="2400" b="1" dirty="0">
                <a:latin typeface="楷体" pitchFamily="49" charset="-122"/>
                <a:ea typeface="楷体" pitchFamily="49" charset="-122"/>
                <a:cs typeface="Times New Roman" pitchFamily="18" charset="0"/>
              </a:rPr>
              <a:t>万平方千米。</a:t>
            </a:r>
            <a:r>
              <a:rPr lang="zh-CN" altLang="en-US" sz="2400" b="1" dirty="0" smtClean="0">
                <a:latin typeface="楷体" pitchFamily="49" charset="-122"/>
                <a:ea typeface="楷体" pitchFamily="49" charset="-122"/>
                <a:cs typeface="Times New Roman" pitchFamily="18" charset="0"/>
              </a:rPr>
              <a:t>据不完全统计，战争</a:t>
            </a:r>
            <a:r>
              <a:rPr lang="zh-CN" altLang="en-US" sz="2400" b="1" dirty="0">
                <a:latin typeface="楷体" pitchFamily="49" charset="-122"/>
                <a:ea typeface="楷体" pitchFamily="49" charset="-122"/>
                <a:cs typeface="Times New Roman" pitchFamily="18" charset="0"/>
              </a:rPr>
              <a:t>中军民共伤亡</a:t>
            </a:r>
            <a:r>
              <a:rPr lang="en-US" altLang="zh-CN" sz="2400" b="1" dirty="0">
                <a:latin typeface="楷体" pitchFamily="49" charset="-122"/>
                <a:ea typeface="楷体" pitchFamily="49" charset="-122"/>
                <a:cs typeface="Times New Roman" pitchFamily="18" charset="0"/>
              </a:rPr>
              <a:t>9000</a:t>
            </a:r>
            <a:r>
              <a:rPr lang="zh-CN" altLang="en-US" sz="2400" b="1" dirty="0">
                <a:latin typeface="楷体" pitchFamily="49" charset="-122"/>
                <a:ea typeface="楷体" pitchFamily="49" charset="-122"/>
                <a:cs typeface="Times New Roman" pitchFamily="18" charset="0"/>
              </a:rPr>
              <a:t>余万</a:t>
            </a:r>
            <a:r>
              <a:rPr lang="zh-CN" altLang="en-US" sz="2400" b="1" dirty="0" smtClean="0">
                <a:latin typeface="楷体" pitchFamily="49" charset="-122"/>
                <a:ea typeface="楷体" pitchFamily="49" charset="-122"/>
                <a:cs typeface="Times New Roman" pitchFamily="18" charset="0"/>
              </a:rPr>
              <a:t>人，</a:t>
            </a:r>
            <a:r>
              <a:rPr lang="en-US" altLang="zh-CN" sz="2400" b="1" dirty="0" smtClean="0">
                <a:latin typeface="楷体" pitchFamily="49" charset="-122"/>
                <a:ea typeface="楷体" pitchFamily="49" charset="-122"/>
                <a:cs typeface="Times New Roman" pitchFamily="18" charset="0"/>
              </a:rPr>
              <a:t>4</a:t>
            </a:r>
            <a:r>
              <a:rPr lang="zh-CN" altLang="en-US" sz="2400" b="1" dirty="0">
                <a:latin typeface="楷体" pitchFamily="49" charset="-122"/>
                <a:ea typeface="楷体" pitchFamily="49" charset="-122"/>
                <a:cs typeface="Times New Roman" pitchFamily="18" charset="0"/>
              </a:rPr>
              <a:t>万多亿美元付诸流水</a:t>
            </a:r>
            <a:r>
              <a:rPr lang="zh-CN" altLang="en-US" sz="2400" b="1" dirty="0" smtClean="0">
                <a:latin typeface="楷体" pitchFamily="49" charset="-122"/>
                <a:ea typeface="楷体" pitchFamily="49" charset="-122"/>
                <a:cs typeface="Times New Roman" pitchFamily="18" charset="0"/>
              </a:rPr>
              <a:t>。</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358358" y="2616087"/>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
          <p:cNvGrpSpPr/>
          <p:nvPr/>
        </p:nvGrpSpPr>
        <p:grpSpPr>
          <a:xfrm>
            <a:off x="4512067" y="2474329"/>
            <a:ext cx="6301701" cy="2521430"/>
            <a:chOff x="4331401" y="2351021"/>
            <a:chExt cx="6301701" cy="2521430"/>
          </a:xfrm>
        </p:grpSpPr>
        <p:grpSp>
          <p:nvGrpSpPr>
            <p:cNvPr id="16" name="组合 15"/>
            <p:cNvGrpSpPr/>
            <p:nvPr/>
          </p:nvGrpSpPr>
          <p:grpSpPr>
            <a:xfrm>
              <a:off x="4331401" y="2351021"/>
              <a:ext cx="6301701" cy="1889301"/>
              <a:chOff x="3451687" y="2921404"/>
              <a:chExt cx="5773224" cy="1888797"/>
            </a:xfrm>
          </p:grpSpPr>
          <p:sp>
            <p:nvSpPr>
              <p:cNvPr id="18" name="文本框 2">
                <a:hlinkClick r:id="rId2" action="ppaction://hlinksldjump"/>
              </p:cNvPr>
              <p:cNvSpPr txBox="1"/>
              <p:nvPr/>
            </p:nvSpPr>
            <p:spPr>
              <a:xfrm>
                <a:off x="3451688" y="2921404"/>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两次世界大战</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国际格局的演变</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重要的国际会议</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0" y="4226120"/>
              <a:ext cx="6109031"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重要的国际组织</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865626"/>
            <a:ext cx="10698480" cy="3416320"/>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材料三</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今后，那些</a:t>
            </a:r>
            <a:r>
              <a:rPr lang="zh-CN" altLang="en-US" sz="2400" b="1" dirty="0">
                <a:latin typeface="楷体" pitchFamily="49" charset="-122"/>
                <a:ea typeface="楷体" pitchFamily="49" charset="-122"/>
                <a:cs typeface="Times New Roman" pitchFamily="18" charset="0"/>
              </a:rPr>
              <a:t>海外国家的土著也许会越来越</a:t>
            </a:r>
            <a:r>
              <a:rPr lang="zh-CN" altLang="en-US" sz="2400" b="1" dirty="0" smtClean="0">
                <a:latin typeface="楷体" pitchFamily="49" charset="-122"/>
                <a:ea typeface="楷体" pitchFamily="49" charset="-122"/>
                <a:cs typeface="Times New Roman" pitchFamily="18" charset="0"/>
              </a:rPr>
              <a:t>强大，欧洲</a:t>
            </a:r>
            <a:r>
              <a:rPr lang="zh-CN" altLang="en-US" sz="2400" b="1" dirty="0">
                <a:latin typeface="楷体" pitchFamily="49" charset="-122"/>
                <a:ea typeface="楷体" pitchFamily="49" charset="-122"/>
                <a:cs typeface="Times New Roman" pitchFamily="18" charset="0"/>
              </a:rPr>
              <a:t>的当地人也许会越来越</a:t>
            </a:r>
            <a:r>
              <a:rPr lang="zh-CN" altLang="en-US" sz="2400" b="1" dirty="0" smtClean="0">
                <a:latin typeface="楷体" pitchFamily="49" charset="-122"/>
                <a:ea typeface="楷体" pitchFamily="49" charset="-122"/>
                <a:cs typeface="Times New Roman" pitchFamily="18" charset="0"/>
              </a:rPr>
              <a:t>软弱，因此，世界</a:t>
            </a:r>
            <a:r>
              <a:rPr lang="zh-CN" altLang="en-US" sz="2400" b="1" dirty="0">
                <a:latin typeface="楷体" pitchFamily="49" charset="-122"/>
                <a:ea typeface="楷体" pitchFamily="49" charset="-122"/>
                <a:cs typeface="Times New Roman" pitchFamily="18" charset="0"/>
              </a:rPr>
              <a:t>各地居民的勇气和力量也许会达到相等的程度</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所有国家之间的广泛交往自然会</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或者更确切地</a:t>
            </a:r>
            <a:r>
              <a:rPr lang="zh-CN" altLang="en-US" sz="2400" b="1" dirty="0" smtClean="0">
                <a:latin typeface="楷体" pitchFamily="49" charset="-122"/>
                <a:ea typeface="楷体" pitchFamily="49" charset="-122"/>
                <a:cs typeface="Times New Roman" pitchFamily="18" charset="0"/>
              </a:rPr>
              <a:t>说，必然</a:t>
            </a:r>
            <a:r>
              <a:rPr lang="zh-CN" altLang="en-US" sz="2400" b="1" dirty="0">
                <a:latin typeface="楷体" pitchFamily="49" charset="-122"/>
                <a:ea typeface="楷体" pitchFamily="49" charset="-122"/>
                <a:cs typeface="Times New Roman" pitchFamily="18" charset="0"/>
              </a:rPr>
              <a:t>会</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带来知识和各种进步的相互</a:t>
            </a:r>
            <a:r>
              <a:rPr lang="zh-CN" altLang="en-US" sz="2400" b="1" dirty="0" smtClean="0">
                <a:latin typeface="楷体" pitchFamily="49" charset="-122"/>
                <a:ea typeface="楷体" pitchFamily="49" charset="-122"/>
                <a:cs typeface="Times New Roman" pitchFamily="18" charset="0"/>
              </a:rPr>
              <a:t>交流，而</a:t>
            </a:r>
            <a:r>
              <a:rPr lang="zh-CN" altLang="en-US" sz="2400" b="1" dirty="0">
                <a:latin typeface="楷体" pitchFamily="49" charset="-122"/>
                <a:ea typeface="楷体" pitchFamily="49" charset="-122"/>
                <a:cs typeface="Times New Roman" pitchFamily="18" charset="0"/>
              </a:rPr>
              <a:t>世界上似乎没有什么东西能比这种</a:t>
            </a:r>
            <a:r>
              <a:rPr lang="zh-CN" altLang="en-US" sz="2400" b="1" dirty="0" smtClean="0">
                <a:latin typeface="楷体" pitchFamily="49" charset="-122"/>
                <a:ea typeface="楷体" pitchFamily="49" charset="-122"/>
                <a:cs typeface="Times New Roman" pitchFamily="18" charset="0"/>
              </a:rPr>
              <a:t>交流，更</a:t>
            </a:r>
            <a:r>
              <a:rPr lang="zh-CN" altLang="en-US" sz="2400" b="1" dirty="0">
                <a:latin typeface="楷体" pitchFamily="49" charset="-122"/>
                <a:ea typeface="楷体" pitchFamily="49" charset="-122"/>
                <a:cs typeface="Times New Roman" pitchFamily="18" charset="0"/>
              </a:rPr>
              <a:t>有可能造成以上所说的力量的相等。</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以上材料均摘自斯塔夫里阿诺斯</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全球通史</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39178525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169" y="1865626"/>
            <a:ext cx="10698480" cy="3416320"/>
          </a:xfrm>
          <a:prstGeom prst="rect">
            <a:avLst/>
          </a:prstGeom>
          <a:noFill/>
          <a:ln w="9525">
            <a:noFill/>
          </a:ln>
        </p:spPr>
        <p:txBody>
          <a:bodyPr wrap="square">
            <a:spAutoFit/>
          </a:bodyPr>
          <a:lstStyle/>
          <a:p>
            <a:pPr>
              <a:lnSpc>
                <a:spcPct val="150000"/>
              </a:lnSpc>
            </a:pP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随着</a:t>
            </a:r>
            <a:r>
              <a:rPr lang="zh-CN" altLang="en-US" sz="2400" b="1" dirty="0">
                <a:latin typeface="楷体" pitchFamily="49" charset="-122"/>
                <a:ea typeface="楷体" pitchFamily="49" charset="-122"/>
                <a:cs typeface="Times New Roman" pitchFamily="18" charset="0"/>
              </a:rPr>
              <a:t>世界多极化、全球化、社会信息化不断</a:t>
            </a:r>
            <a:r>
              <a:rPr lang="zh-CN" altLang="en-US" sz="2400" b="1" dirty="0" smtClean="0">
                <a:latin typeface="楷体" pitchFamily="49" charset="-122"/>
                <a:ea typeface="楷体" pitchFamily="49" charset="-122"/>
                <a:cs typeface="Times New Roman" pitchFamily="18" charset="0"/>
              </a:rPr>
              <a:t>发展，各国</a:t>
            </a:r>
            <a:r>
              <a:rPr lang="zh-CN" altLang="en-US" sz="2400" b="1" dirty="0">
                <a:latin typeface="楷体" pitchFamily="49" charset="-122"/>
                <a:ea typeface="楷体" pitchFamily="49" charset="-122"/>
                <a:cs typeface="Times New Roman" pitchFamily="18" charset="0"/>
              </a:rPr>
              <a:t>利益交融、兴衰相伴、</a:t>
            </a:r>
            <a:r>
              <a:rPr lang="zh-CN" altLang="en-US" sz="2400" b="1" dirty="0" smtClean="0">
                <a:latin typeface="楷体" pitchFamily="49" charset="-122"/>
                <a:ea typeface="楷体" pitchFamily="49" charset="-122"/>
                <a:cs typeface="Times New Roman" pitchFamily="18" charset="0"/>
              </a:rPr>
              <a:t>安危与共，形成</a:t>
            </a:r>
            <a:r>
              <a:rPr lang="zh-CN" altLang="en-US" sz="2400" b="1" dirty="0">
                <a:latin typeface="楷体" pitchFamily="49" charset="-122"/>
                <a:ea typeface="楷体" pitchFamily="49" charset="-122"/>
                <a:cs typeface="Times New Roman" pitchFamily="18" charset="0"/>
              </a:rPr>
              <a:t>了你中有我、我中有你的命运共同体。面对复杂多变的国际形势和严峻突出的全球性</a:t>
            </a:r>
            <a:r>
              <a:rPr lang="zh-CN" altLang="en-US" sz="2400" b="1" dirty="0" smtClean="0">
                <a:latin typeface="楷体" pitchFamily="49" charset="-122"/>
                <a:ea typeface="楷体" pitchFamily="49" charset="-122"/>
                <a:cs typeface="Times New Roman" pitchFamily="18" charset="0"/>
              </a:rPr>
              <a:t>问题，各国</a:t>
            </a:r>
            <a:r>
              <a:rPr lang="zh-CN" altLang="en-US" sz="2400" b="1" dirty="0">
                <a:latin typeface="楷体" pitchFamily="49" charset="-122"/>
                <a:ea typeface="楷体" pitchFamily="49" charset="-122"/>
                <a:cs typeface="Times New Roman" pitchFamily="18" charset="0"/>
              </a:rPr>
              <a:t>人民需要加强友好</a:t>
            </a:r>
            <a:r>
              <a:rPr lang="zh-CN" altLang="en-US" sz="2400" b="1" dirty="0" smtClean="0">
                <a:latin typeface="楷体" pitchFamily="49" charset="-122"/>
                <a:ea typeface="楷体" pitchFamily="49" charset="-122"/>
                <a:cs typeface="Times New Roman" pitchFamily="18" charset="0"/>
              </a:rPr>
              <a:t>交流，携手合作，同舟共济</a:t>
            </a:r>
            <a:r>
              <a:rPr lang="zh-CN" altLang="en-US" sz="2400" b="1" dirty="0">
                <a:latin typeface="楷体" pitchFamily="49" charset="-122"/>
                <a:ea typeface="楷体" pitchFamily="49" charset="-122"/>
                <a:cs typeface="Times New Roman" pitchFamily="18" charset="0"/>
              </a:rPr>
              <a:t>。</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习近平在中国国际友好大会暨中国人民</a:t>
            </a:r>
            <a:r>
              <a:rPr lang="zh-CN" altLang="en-US" sz="2400" b="1" dirty="0" smtClean="0">
                <a:latin typeface="楷体" pitchFamily="49" charset="-122"/>
                <a:ea typeface="楷体" pitchFamily="49" charset="-122"/>
                <a:cs typeface="Times New Roman" pitchFamily="18" charset="0"/>
              </a:rPr>
              <a:t>对</a:t>
            </a:r>
            <a:endParaRPr lang="en-US" altLang="zh-CN" sz="2400" b="1" dirty="0" smtClean="0">
              <a:latin typeface="楷体" pitchFamily="49" charset="-122"/>
              <a:ea typeface="楷体" pitchFamily="49" charset="-122"/>
              <a:cs typeface="Times New Roman" pitchFamily="18" charset="0"/>
            </a:endParaRPr>
          </a:p>
          <a:p>
            <a:pPr algn="r">
              <a:lnSpc>
                <a:spcPct val="150000"/>
              </a:lnSpc>
            </a:pPr>
            <a:r>
              <a:rPr lang="zh-CN" altLang="en-US" sz="2400" b="1" dirty="0" smtClean="0">
                <a:latin typeface="楷体" pitchFamily="49" charset="-122"/>
                <a:ea typeface="楷体" pitchFamily="49" charset="-122"/>
                <a:cs typeface="Times New Roman" pitchFamily="18" charset="0"/>
              </a:rPr>
              <a:t>外友好协会</a:t>
            </a:r>
            <a:r>
              <a:rPr lang="zh-CN" altLang="en-US" sz="2400" b="1" dirty="0">
                <a:latin typeface="楷体" pitchFamily="49" charset="-122"/>
                <a:ea typeface="楷体" pitchFamily="49" charset="-122"/>
                <a:cs typeface="Times New Roman" pitchFamily="18" charset="0"/>
              </a:rPr>
              <a:t>成立</a:t>
            </a:r>
            <a:r>
              <a:rPr lang="en-US" altLang="zh-CN" sz="2400" b="1" dirty="0">
                <a:latin typeface="楷体" pitchFamily="49" charset="-122"/>
                <a:ea typeface="楷体" pitchFamily="49" charset="-122"/>
                <a:cs typeface="Times New Roman" pitchFamily="18" charset="0"/>
              </a:rPr>
              <a:t>60</a:t>
            </a:r>
            <a:r>
              <a:rPr lang="zh-CN" altLang="en-US" sz="2400" b="1" dirty="0">
                <a:latin typeface="楷体" pitchFamily="49" charset="-122"/>
                <a:ea typeface="楷体" pitchFamily="49" charset="-122"/>
                <a:cs typeface="Times New Roman" pitchFamily="18" charset="0"/>
              </a:rPr>
              <a:t>周年纪念活动上的</a:t>
            </a:r>
            <a:r>
              <a:rPr lang="zh-CN" altLang="en-US" sz="2400" b="1" dirty="0" smtClean="0">
                <a:latin typeface="楷体" pitchFamily="49" charset="-122"/>
                <a:ea typeface="楷体" pitchFamily="49" charset="-122"/>
                <a:cs typeface="Times New Roman" pitchFamily="18" charset="0"/>
              </a:rPr>
              <a:t>讲话</a:t>
            </a:r>
            <a:endParaRPr lang="zh-CN" altLang="en-US"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23010316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4" y="2364558"/>
            <a:ext cx="10832124"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根据材料一和</a:t>
            </a:r>
            <a:r>
              <a:rPr lang="zh-CN" altLang="en-US" sz="2400" b="1" dirty="0">
                <a:latin typeface="宋体" pitchFamily="2" charset="-122"/>
                <a:ea typeface="宋体" pitchFamily="2" charset="-122"/>
              </a:rPr>
              <a:t>所</a:t>
            </a:r>
            <a:r>
              <a:rPr lang="zh-CN" altLang="en-US" sz="2400" b="1" dirty="0" smtClean="0">
                <a:latin typeface="宋体" pitchFamily="2" charset="-122"/>
                <a:ea typeface="宋体" pitchFamily="2" charset="-122"/>
              </a:rPr>
              <a:t>学知识，指出德、日在</a:t>
            </a:r>
            <a:r>
              <a:rPr lang="en-US" altLang="zh-CN" sz="2400" b="1" dirty="0" smtClean="0">
                <a:latin typeface="宋体" pitchFamily="2" charset="-122"/>
                <a:ea typeface="宋体" pitchFamily="2" charset="-122"/>
              </a:rPr>
              <a:t>20</a:t>
            </a:r>
            <a:r>
              <a:rPr lang="zh-CN" altLang="en-US" sz="2400" b="1" dirty="0" smtClean="0">
                <a:latin typeface="宋体" pitchFamily="2" charset="-122"/>
                <a:ea typeface="宋体" pitchFamily="2" charset="-122"/>
              </a:rPr>
              <a:t>世纪</a:t>
            </a:r>
            <a:r>
              <a:rPr lang="en-US" altLang="zh-CN" sz="2400" b="1" dirty="0" smtClean="0">
                <a:latin typeface="宋体" pitchFamily="2" charset="-122"/>
                <a:ea typeface="宋体" pitchFamily="2" charset="-122"/>
              </a:rPr>
              <a:t>30</a:t>
            </a:r>
            <a:r>
              <a:rPr lang="zh-CN" altLang="en-US" sz="2400" b="1" dirty="0" smtClean="0">
                <a:latin typeface="宋体" pitchFamily="2" charset="-122"/>
                <a:ea typeface="宋体" pitchFamily="2" charset="-122"/>
              </a:rPr>
              <a:t>年代的侵略行径。（</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77044" y="3318507"/>
            <a:ext cx="10443064" cy="1130246"/>
          </a:xfrm>
          <a:prstGeom prst="rect">
            <a:avLst/>
          </a:prstGeom>
        </p:spPr>
        <p:txBody>
          <a:bodyPr wrap="square">
            <a:spAutoFit/>
          </a:bodyPr>
          <a:lstStyle/>
          <a:p>
            <a:pPr>
              <a:lnSpc>
                <a:spcPct val="150000"/>
              </a:lnSpc>
            </a:pP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1939</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年德军入侵</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波兰（或</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年德国吞并</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奥地利）</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年日本制造</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九一八事变（或</a:t>
            </a:r>
            <a:r>
              <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年日本制造</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七七事变）。</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511" y="2179920"/>
            <a:ext cx="10603523"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a:latin typeface="宋体" pitchFamily="2" charset="-122"/>
                <a:ea typeface="宋体" pitchFamily="2" charset="-122"/>
              </a:rPr>
              <a:t>）材料二说明二战有什么</a:t>
            </a:r>
            <a:r>
              <a:rPr lang="zh-CN" altLang="en-US" sz="2400" b="1" dirty="0" smtClean="0">
                <a:latin typeface="宋体" pitchFamily="2" charset="-122"/>
                <a:ea typeface="宋体" pitchFamily="2" charset="-122"/>
              </a:rPr>
              <a:t>特征？（</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分）结合</a:t>
            </a:r>
            <a:r>
              <a:rPr lang="zh-CN" altLang="en-US" sz="2400" b="1" dirty="0">
                <a:latin typeface="宋体" pitchFamily="2" charset="-122"/>
                <a:ea typeface="宋体" pitchFamily="2" charset="-122"/>
              </a:rPr>
              <a:t>三则材料和所学</a:t>
            </a:r>
            <a:r>
              <a:rPr lang="zh-CN" altLang="en-US" sz="2400" b="1" dirty="0" smtClean="0">
                <a:latin typeface="宋体" pitchFamily="2" charset="-122"/>
                <a:ea typeface="宋体" pitchFamily="2" charset="-122"/>
              </a:rPr>
              <a:t>知识，探究</a:t>
            </a:r>
            <a:r>
              <a:rPr lang="zh-CN" altLang="en-US" sz="2400" b="1" dirty="0">
                <a:latin typeface="宋体" pitchFamily="2" charset="-122"/>
                <a:ea typeface="宋体" pitchFamily="2" charset="-122"/>
              </a:rPr>
              <a:t>遏制出现材料二中情况的因素</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分）（提示：需</a:t>
            </a:r>
            <a:r>
              <a:rPr lang="zh-CN" altLang="en-US" sz="2400" b="1" dirty="0">
                <a:latin typeface="宋体" pitchFamily="2" charset="-122"/>
                <a:ea typeface="宋体" pitchFamily="2" charset="-122"/>
              </a:rPr>
              <a:t>答对</a:t>
            </a:r>
            <a:r>
              <a:rPr lang="en-US" altLang="zh-CN" sz="2400" b="1" dirty="0">
                <a:latin typeface="宋体" pitchFamily="2" charset="-122"/>
                <a:ea typeface="宋体" pitchFamily="2" charset="-122"/>
              </a:rPr>
              <a:t>4</a:t>
            </a:r>
            <a:r>
              <a:rPr lang="zh-CN" altLang="en-US" sz="2400" b="1" dirty="0">
                <a:latin typeface="宋体" pitchFamily="2" charset="-122"/>
                <a:ea typeface="宋体" pitchFamily="2" charset="-122"/>
              </a:rPr>
              <a:t>个</a:t>
            </a:r>
            <a:r>
              <a:rPr lang="zh-CN" altLang="en-US" sz="2400" b="1" dirty="0" smtClean="0">
                <a:latin typeface="宋体" pitchFamily="2" charset="-122"/>
                <a:ea typeface="宋体" pitchFamily="2" charset="-122"/>
              </a:rPr>
              <a:t>因素</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942970" y="3553328"/>
            <a:ext cx="10443064" cy="1754326"/>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二战具有残酷性、破坏性。</a:t>
            </a:r>
          </a:p>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世界各地居民力量</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相等；进行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广泛的国际</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交往；世界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多极化</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趋势；经济全球化；人类</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命运共同体的形成</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63795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51561"/>
            <a:ext cx="10396024" cy="4339650"/>
          </a:xfrm>
          <a:prstGeom prst="rect">
            <a:avLst/>
          </a:prstGeom>
          <a:noFill/>
          <a:ln w="9525">
            <a:noFill/>
          </a:ln>
        </p:spPr>
        <p:txBody>
          <a:bodyPr wrap="square">
            <a:spAutoFit/>
          </a:bodyPr>
          <a:lstStyle/>
          <a:p>
            <a:pPr algn="r">
              <a:lnSpc>
                <a:spcPct val="150000"/>
              </a:lnSpc>
            </a:pPr>
            <a:r>
              <a:rPr lang="en-US" altLang="zh-CN" sz="2400" b="1" dirty="0" smtClean="0">
                <a:latin typeface="宋体" pitchFamily="2" charset="-122"/>
                <a:ea typeface="宋体" pitchFamily="2" charset="-122"/>
              </a:rPr>
              <a:t>13.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石家庄长安区模拟）阅读材料，综合运用所学知识探究问题。（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000" dirty="0" smtClean="0">
              <a:latin typeface="仿宋" pitchFamily="49" charset="-122"/>
              <a:ea typeface="仿宋" pitchFamily="49" charset="-122"/>
            </a:endParaRPr>
          </a:p>
          <a:p>
            <a:pPr>
              <a:lnSpc>
                <a:spcPct val="150000"/>
              </a:lnSpc>
            </a:pPr>
            <a:r>
              <a:rPr lang="zh-CN" altLang="en-US" sz="2000" dirty="0" smtClean="0">
                <a:latin typeface="仿宋" pitchFamily="49" charset="-122"/>
                <a:ea typeface="仿宋" pitchFamily="49" charset="-122"/>
              </a:rPr>
              <a:t>           图一                        </a:t>
            </a:r>
            <a:r>
              <a:rPr lang="zh-CN" altLang="en-US" sz="2000" dirty="0">
                <a:latin typeface="仿宋" pitchFamily="49" charset="-122"/>
                <a:ea typeface="仿宋" pitchFamily="49" charset="-122"/>
              </a:rPr>
              <a:t>图</a:t>
            </a:r>
            <a:r>
              <a:rPr lang="zh-CN" altLang="en-US" sz="2000" dirty="0" smtClean="0">
                <a:latin typeface="仿宋" pitchFamily="49" charset="-122"/>
                <a:ea typeface="仿宋" pitchFamily="49" charset="-122"/>
              </a:rPr>
              <a:t>二                     图三</a:t>
            </a:r>
            <a:endParaRPr lang="en-US" altLang="zh-CN" sz="2000" dirty="0" smtClean="0">
              <a:latin typeface="仿宋" pitchFamily="49" charset="-122"/>
              <a:ea typeface="仿宋"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77315" y="3092450"/>
            <a:ext cx="2591426" cy="1936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02906" y="3057281"/>
            <a:ext cx="2558635" cy="19719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72597" y="3057281"/>
            <a:ext cx="2482972" cy="1994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424534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2051725"/>
            <a:ext cx="1069848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a:latin typeface="宋体" pitchFamily="2" charset="-122"/>
                <a:ea typeface="宋体" pitchFamily="2" charset="-122"/>
                <a:cs typeface="Times New Roman" pitchFamily="18" charset="0"/>
              </a:rPr>
              <a:t>）指出这三幅图片分别与哪一重大历史事件直接相关。分别概括这些事件反映的当时社会急需解决的</a:t>
            </a:r>
            <a:r>
              <a:rPr lang="zh-CN" altLang="en-US" sz="2400" b="1" dirty="0" smtClean="0">
                <a:latin typeface="宋体" pitchFamily="2" charset="-122"/>
                <a:ea typeface="宋体" pitchFamily="2" charset="-122"/>
                <a:cs typeface="Times New Roman" pitchFamily="18" charset="0"/>
              </a:rPr>
              <a:t>主要问题。（</a:t>
            </a:r>
            <a:r>
              <a:rPr lang="en-US" altLang="zh-CN" sz="2400" b="1" dirty="0" smtClean="0">
                <a:latin typeface="宋体" pitchFamily="2" charset="-122"/>
                <a:ea typeface="宋体" pitchFamily="2" charset="-122"/>
                <a:cs typeface="Times New Roman" pitchFamily="18" charset="0"/>
              </a:rPr>
              <a:t>12</a:t>
            </a:r>
            <a:r>
              <a:rPr lang="zh-CN" altLang="en-US" sz="2400" b="1" dirty="0" smtClean="0">
                <a:latin typeface="宋体" pitchFamily="2" charset="-122"/>
                <a:ea typeface="宋体" pitchFamily="2" charset="-122"/>
                <a:cs typeface="Times New Roman" pitchFamily="18" charset="0"/>
              </a:rPr>
              <a:t>分）</a:t>
            </a:r>
            <a:endParaRPr lang="zh-CN" altLang="en-US" sz="2400" b="1" dirty="0">
              <a:latin typeface="宋体" pitchFamily="2" charset="-122"/>
              <a:ea typeface="宋体" pitchFamily="2" charset="-122"/>
              <a:cs typeface="Times New Roman" pitchFamily="18" charset="0"/>
            </a:endParaRPr>
          </a:p>
        </p:txBody>
      </p:sp>
      <p:sp>
        <p:nvSpPr>
          <p:cNvPr id="3" name="矩形 2"/>
          <p:cNvSpPr/>
          <p:nvPr/>
        </p:nvSpPr>
        <p:spPr>
          <a:xfrm>
            <a:off x="972869" y="3518160"/>
            <a:ext cx="10035100" cy="1754326"/>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图</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一：国民大革命；图二：世界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反法西斯</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战争；图三：亚非会议</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主要问题分别</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是：北洋军阀</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的黑暗</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统治；法西斯</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侵略；不</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合理的国际政治经济秩序</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81310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0459" y="2505479"/>
            <a:ext cx="8885477"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）根据上述材料和问题，概括人类应遵循的共同原则。（</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5043987" y="3603842"/>
            <a:ext cx="1814013" cy="646331"/>
          </a:xfrm>
          <a:prstGeom prst="rect">
            <a:avLst/>
          </a:prstGeom>
        </p:spPr>
        <p:txBody>
          <a:bodyPr wrap="square">
            <a:spAutoFit/>
          </a:bodyPr>
          <a:lstStyle/>
          <a:p>
            <a:pPr>
              <a:lnSpc>
                <a:spcPct val="150000"/>
              </a:lnSpc>
            </a:pP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合作共赢。</a:t>
            </a:r>
          </a:p>
        </p:txBody>
      </p:sp>
    </p:spTree>
    <p:extLst>
      <p:ext uri="{BB962C8B-B14F-4D97-AF65-F5344CB8AC3E}">
        <p14:creationId xmlns:p14="http://schemas.microsoft.com/office/powerpoint/2010/main" xmlns="" val="9153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4395907" cy="627895"/>
            <a:chOff x="1034884" y="629878"/>
            <a:chExt cx="4912838" cy="627895"/>
          </a:xfrm>
        </p:grpSpPr>
        <p:sp>
          <p:nvSpPr>
            <p:cNvPr id="17" name="圆角矩形 6"/>
            <p:cNvSpPr/>
            <p:nvPr>
              <p:custDataLst>
                <p:tags r:id="rId2"/>
              </p:custDataLst>
            </p:nvPr>
          </p:nvSpPr>
          <p:spPr>
            <a:xfrm flipH="1">
              <a:off x="2327857" y="629878"/>
              <a:ext cx="3619865"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两次世界大战</a:t>
              </a: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367060846"/>
              </p:ext>
            </p:extLst>
          </p:nvPr>
        </p:nvGraphicFramePr>
        <p:xfrm>
          <a:off x="686046" y="3239852"/>
          <a:ext cx="10807977" cy="3178533"/>
        </p:xfrm>
        <a:graphic>
          <a:graphicData uri="http://schemas.openxmlformats.org/drawingml/2006/table">
            <a:tbl>
              <a:tblPr firstRow="1" bandRow="1">
                <a:tableStyleId>{5940675A-B579-460E-94D1-54222C63F5DA}</a:tableStyleId>
              </a:tblPr>
              <a:tblGrid>
                <a:gridCol w="1424107"/>
                <a:gridCol w="4299438"/>
                <a:gridCol w="5084432"/>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8553">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根本原因</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资本主义政治经济发展不平衡加剧，帝国主义国家之间的矛盾激化</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nSpc>
                          <a:spcPct val="150000"/>
                        </a:lnSpc>
                      </a:pP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7347">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直接原因</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萨拉热窝事件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1929—1933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年经济大危机的影响</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8169">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其他原因</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两大军事集团形成，扩军备战</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德国对“凡尔赛</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华盛顿体系”的仇视，绥靖政策加速了大战的爆发</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357977833"/>
              </p:ext>
            </p:extLst>
          </p:nvPr>
        </p:nvGraphicFramePr>
        <p:xfrm>
          <a:off x="457201" y="1938589"/>
          <a:ext cx="11227776" cy="4194924"/>
        </p:xfrm>
        <a:graphic>
          <a:graphicData uri="http://schemas.openxmlformats.org/drawingml/2006/table">
            <a:tbl>
              <a:tblPr firstRow="1" bandRow="1">
                <a:tableStyleId>{5940675A-B579-460E-94D1-54222C63F5DA}</a:tableStyleId>
              </a:tblPr>
              <a:tblGrid>
                <a:gridCol w="1477108"/>
                <a:gridCol w="4431321"/>
                <a:gridCol w="5319347"/>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8553">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起止时间</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—1918</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7347">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导火线</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萨拉热窝事件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9085">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交战双方</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同盟国（德、意、奥）和协约国（英、法、俄）</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轴心国集团（日本、德国、意大利）和世界反法西斯联盟</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9085">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开始标志</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月底，奥匈帝国向塞尔维亚宣战，第一次世界大战爆发</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日，德军突袭波兰，英、法被迫宣战，第二次世界大战全面爆发</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4944760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451856151"/>
              </p:ext>
            </p:extLst>
          </p:nvPr>
        </p:nvGraphicFramePr>
        <p:xfrm>
          <a:off x="501162" y="1824289"/>
          <a:ext cx="11227776" cy="4354944"/>
        </p:xfrm>
        <a:graphic>
          <a:graphicData uri="http://schemas.openxmlformats.org/drawingml/2006/table">
            <a:tbl>
              <a:tblPr firstRow="1" bandRow="1">
                <a:tableStyleId>{5940675A-B579-460E-94D1-54222C63F5DA}</a:tableStyleId>
              </a:tblPr>
              <a:tblGrid>
                <a:gridCol w="967153"/>
                <a:gridCol w="2919047"/>
                <a:gridCol w="7341576"/>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855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主要战役</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凡尔登战役（“绞肉机”“地狱”“屠场”）</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）莫斯科保卫战</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粉碎了德军不可战胜的神话</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）日军偷袭珍珠港，美、英对日宣战，德、意也对美宣战</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第二次世界大战达到最大规模</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）斯大林格勒保卫战</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第二次世界大战的转折点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）诺曼底登陆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开辟了欧洲第二战场</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）柏林战役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德国投降，第二次世界大战欧洲战事结束</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6902065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18790630"/>
              </p:ext>
            </p:extLst>
          </p:nvPr>
        </p:nvGraphicFramePr>
        <p:xfrm>
          <a:off x="457202" y="1309879"/>
          <a:ext cx="11227776" cy="5205222"/>
        </p:xfrm>
        <a:graphic>
          <a:graphicData uri="http://schemas.openxmlformats.org/drawingml/2006/table">
            <a:tbl>
              <a:tblPr firstRow="1" bandRow="1">
                <a:tableStyleId>{5940675A-B579-460E-94D1-54222C63F5DA}</a:tableStyleId>
              </a:tblPr>
              <a:tblGrid>
                <a:gridCol w="1477108"/>
                <a:gridCol w="4431321"/>
                <a:gridCol w="5319347"/>
              </a:tblGrid>
              <a:tr h="432128">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9163">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结束标志</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1918</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月，德国投降，同盟国失败，协约国胜利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日，日本正式签署投降书</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9116">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性质</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非正义的帝国主义的掠夺战争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世界反法西斯战争</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852">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新式武器</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坦克、潜艇、飞机、毒气</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原子弹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5851">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影响</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）第一次世界大战是人类历史上一次规模空前的战争，给世界各国人民带来了深重苦难，是西方列强为重新瓜分世界、争夺世界霸权而发动的一场帝国主义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）第二次世界大战是人类历史上规模空前的战争，世界上大部分地区和人口卷入其中</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）第二次世界大战的胜利，彻底粉碎了法西斯主义和军国主义通过战争称</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755185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666975547"/>
              </p:ext>
            </p:extLst>
          </p:nvPr>
        </p:nvGraphicFramePr>
        <p:xfrm>
          <a:off x="448409" y="1467010"/>
          <a:ext cx="11227776" cy="5004128"/>
        </p:xfrm>
        <a:graphic>
          <a:graphicData uri="http://schemas.openxmlformats.org/drawingml/2006/table">
            <a:tbl>
              <a:tblPr firstRow="1" bandRow="1">
                <a:tableStyleId>{5940675A-B579-460E-94D1-54222C63F5DA}</a:tableStyleId>
              </a:tblPr>
              <a:tblGrid>
                <a:gridCol w="1477108"/>
                <a:gridCol w="6356837"/>
                <a:gridCol w="3393831"/>
              </a:tblGrid>
              <a:tr h="514464">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第一次世界大战</a:t>
                      </a:r>
                      <a:endParaRPr lang="en-US"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rPr>
                        <a:t>第二次世界大战</a:t>
                      </a:r>
                      <a:endParaRPr lang="en-US" altLang="en-US" sz="2400" b="0" kern="1200" dirty="0">
                        <a:solidFill>
                          <a:schemeClr val="tx1">
                            <a:lumMod val="95000"/>
                            <a:lumOff val="5000"/>
                          </a:schemeClr>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89664">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影响</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战争。这场战争历时</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年多</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先后参战的国家共计</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30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多个，约</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亿人卷入战争，超过当时世界总人口数的一半。交战国在战争中使用了很多新式武器装备，造成了大量人员伤亡</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）第一次世界大战大大削弱了欧洲的力量，从根本上动摇了欧洲的优势地位。这场战争还削弱了帝国主义的殖民力量，进一步促进了殖民地半殖民地国家的民族觉醒</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霸世界的野心，彻底结束了列强通过争夺殖民地瓜分世界的历史，促进了世界殖民体系的瓦解，对维护世界和平、促进共同发展产生了重大而深远的影响</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1196063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2331</TotalTime>
  <Words>3863</Words>
  <Application>Microsoft Office PowerPoint</Application>
  <PresentationFormat>自定义</PresentationFormat>
  <Paragraphs>392</Paragraphs>
  <Slides>46</Slides>
  <Notes>3</Notes>
  <HiddenSlides>0</HiddenSlides>
  <MMClips>0</MMClips>
  <ScaleCrop>false</ScaleCrop>
  <HeadingPairs>
    <vt:vector size="4" baseType="variant">
      <vt:variant>
        <vt:lpstr>主题</vt:lpstr>
      </vt:variant>
      <vt:variant>
        <vt:i4>5</vt:i4>
      </vt:variant>
      <vt:variant>
        <vt:lpstr>幻灯片标题</vt:lpstr>
      </vt:variant>
      <vt:variant>
        <vt:i4>46</vt:i4>
      </vt:variant>
    </vt:vector>
  </HeadingPairs>
  <TitlesOfParts>
    <vt:vector size="51"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1264</cp:revision>
  <dcterms:created xsi:type="dcterms:W3CDTF">2020-07-19T08:35:00Z</dcterms:created>
  <dcterms:modified xsi:type="dcterms:W3CDTF">2022-02-25T16:08:07Z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