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6"/>
  </p:notesMasterIdLst>
  <p:handoutMasterIdLst>
    <p:handoutMasterId r:id="rId87"/>
  </p:handoutMasterIdLst>
  <p:sldIdLst>
    <p:sldId id="257" r:id="rId2"/>
    <p:sldId id="258" r:id="rId3"/>
    <p:sldId id="271" r:id="rId4"/>
    <p:sldId id="272" r:id="rId5"/>
    <p:sldId id="274" r:id="rId6"/>
    <p:sldId id="261" r:id="rId7"/>
    <p:sldId id="266" r:id="rId8"/>
    <p:sldId id="275" r:id="rId9"/>
    <p:sldId id="260" r:id="rId10"/>
    <p:sldId id="26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313" r:id="rId24"/>
    <p:sldId id="288" r:id="rId25"/>
    <p:sldId id="289" r:id="rId26"/>
    <p:sldId id="290" r:id="rId27"/>
    <p:sldId id="291" r:id="rId28"/>
    <p:sldId id="292" r:id="rId29"/>
    <p:sldId id="293" r:id="rId30"/>
    <p:sldId id="294" r:id="rId31"/>
    <p:sldId id="295" r:id="rId32"/>
    <p:sldId id="314" r:id="rId33"/>
    <p:sldId id="296" r:id="rId34"/>
    <p:sldId id="297" r:id="rId35"/>
    <p:sldId id="298" r:id="rId36"/>
    <p:sldId id="299" r:id="rId37"/>
    <p:sldId id="300" r:id="rId38"/>
    <p:sldId id="301" r:id="rId39"/>
    <p:sldId id="302" r:id="rId40"/>
    <p:sldId id="303" r:id="rId41"/>
    <p:sldId id="315" r:id="rId42"/>
    <p:sldId id="304" r:id="rId43"/>
    <p:sldId id="305" r:id="rId44"/>
    <p:sldId id="306" r:id="rId45"/>
    <p:sldId id="307" r:id="rId46"/>
    <p:sldId id="316" r:id="rId47"/>
    <p:sldId id="317" r:id="rId48"/>
    <p:sldId id="308" r:id="rId49"/>
    <p:sldId id="309" r:id="rId50"/>
    <p:sldId id="310" r:id="rId51"/>
    <p:sldId id="311" r:id="rId52"/>
    <p:sldId id="312" r:id="rId53"/>
    <p:sldId id="318" r:id="rId54"/>
    <p:sldId id="359" r:id="rId55"/>
    <p:sldId id="319" r:id="rId56"/>
    <p:sldId id="320" r:id="rId57"/>
    <p:sldId id="321" r:id="rId58"/>
    <p:sldId id="322" r:id="rId59"/>
    <p:sldId id="323" r:id="rId60"/>
    <p:sldId id="387" r:id="rId61"/>
    <p:sldId id="388" r:id="rId62"/>
    <p:sldId id="389" r:id="rId63"/>
    <p:sldId id="390" r:id="rId64"/>
    <p:sldId id="360" r:id="rId65"/>
    <p:sldId id="362" r:id="rId66"/>
    <p:sldId id="363" r:id="rId67"/>
    <p:sldId id="324" r:id="rId68"/>
    <p:sldId id="325" r:id="rId69"/>
    <p:sldId id="326" r:id="rId70"/>
    <p:sldId id="364" r:id="rId71"/>
    <p:sldId id="327" r:id="rId72"/>
    <p:sldId id="328" r:id="rId73"/>
    <p:sldId id="329" r:id="rId74"/>
    <p:sldId id="365" r:id="rId75"/>
    <p:sldId id="330" r:id="rId76"/>
    <p:sldId id="331" r:id="rId77"/>
    <p:sldId id="332" r:id="rId78"/>
    <p:sldId id="333" r:id="rId79"/>
    <p:sldId id="334" r:id="rId80"/>
    <p:sldId id="366" r:id="rId81"/>
    <p:sldId id="335" r:id="rId82"/>
    <p:sldId id="336" r:id="rId83"/>
    <p:sldId id="337" r:id="rId84"/>
    <p:sldId id="338" r:id="rId8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2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782820" cy="67749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科技成就</a:t>
            </a:r>
          </a:p>
        </p:txBody>
      </p:sp>
      <p:sp>
        <p:nvSpPr>
          <p:cNvPr id="100" name="文本框 99"/>
          <p:cNvSpPr txBox="1"/>
          <p:nvPr/>
        </p:nvSpPr>
        <p:spPr>
          <a:xfrm>
            <a:off x="357505" y="78803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一、古代中国的科技成就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1.四大发明</a:t>
            </a:r>
          </a:p>
        </p:txBody>
      </p:sp>
      <p:graphicFrame>
        <p:nvGraphicFramePr>
          <p:cNvPr id="2" name="表格 1"/>
          <p:cNvGraphicFramePr/>
          <p:nvPr>
            <p:custDataLst>
              <p:tags r:id="rId1"/>
            </p:custDataLst>
          </p:nvPr>
        </p:nvGraphicFramePr>
        <p:xfrm>
          <a:off x="543877" y="2157730"/>
          <a:ext cx="11047095" cy="4511040"/>
        </p:xfrm>
        <a:graphic>
          <a:graphicData uri="http://schemas.openxmlformats.org/drawingml/2006/table">
            <a:tbl>
              <a:tblPr firstRow="1" bandRow="1">
                <a:tableStyleId>{5940675A-B579-460E-94D1-54222C63F5DA}</a:tableStyleId>
              </a:tblPr>
              <a:tblGrid>
                <a:gridCol w="1311275"/>
                <a:gridCol w="5238115"/>
                <a:gridCol w="4497705"/>
              </a:tblGrid>
              <a:tr h="600710">
                <a:tc>
                  <a:txBody>
                    <a:bodyPr/>
                    <a:lstStyle/>
                    <a:p>
                      <a:pPr indent="0" algn="ctr">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成就</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发明过程</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对世界的影响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0785">
                <a:tc>
                  <a:txBody>
                    <a:bodyPr/>
                    <a:lstStyle/>
                    <a:p>
                      <a:pPr indent="0" algn="ctr">
                        <a:lnSpc>
                          <a:spcPct val="150000"/>
                        </a:lnSpc>
                        <a:buNone/>
                      </a:pPr>
                      <a:r>
                        <a:rPr lang="en-US" sz="2200" b="0">
                          <a:solidFill>
                            <a:srgbClr val="000000"/>
                          </a:solidFill>
                          <a:latin typeface="微软雅黑" panose="020B0503020204020204" charset="-122"/>
                          <a:ea typeface="微软雅黑" panose="020B0503020204020204" charset="-122"/>
                          <a:cs typeface="NEU-BZ-S92" charset="0"/>
                        </a:rPr>
                        <a:t>造纸术</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①西汉前期,中国已出现纸。②105年,东汉蔡伦改进造纸术。</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是书写材料的一次伟大革命,后经阿拉伯人传入欧洲,促进了欧洲文化的发展与普及。</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01570">
                <a:tc>
                  <a:txBody>
                    <a:bodyPr/>
                    <a:lstStyle/>
                    <a:p>
                      <a:pPr indent="0" algn="ctr">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印刷术</a:t>
                      </a:r>
                      <a:r>
                        <a:rPr lang="en-US" sz="2200" b="0">
                          <a:solidFill>
                            <a:srgbClr val="FF0000"/>
                          </a:solidFill>
                          <a:latin typeface="微软雅黑" panose="020B0503020204020204" charset="-122"/>
                          <a:ea typeface="微软雅黑" panose="020B0503020204020204" charset="-122"/>
                          <a:cs typeface="微软雅黑" panose="020B0503020204020204" charset="-122"/>
                        </a:rPr>
                        <a:t>[2016天津高考第12题第(1)问]</a:t>
                      </a:r>
                      <a:endParaRPr lang="en-US" altLang="en-US" sz="22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①隋唐之际,中国出现雕版印刷术,唐朝已经有雕版印刷的佛经、日历和书籍。②宋代雕版印刷术已经相当普及,北宋毕昇发明了胶泥活字印刷术。</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推动了欧洲的文艺复兴运动和宗教改革,促进了思想解放和社会进步。</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98817" y="660400"/>
          <a:ext cx="10927715" cy="5124450"/>
        </p:xfrm>
        <a:graphic>
          <a:graphicData uri="http://schemas.openxmlformats.org/drawingml/2006/table">
            <a:tbl>
              <a:tblPr firstRow="1" bandRow="1">
                <a:tableStyleId>{5940675A-B579-460E-94D1-54222C63F5DA}</a:tableStyleId>
              </a:tblPr>
              <a:tblGrid>
                <a:gridCol w="704850"/>
                <a:gridCol w="5338445"/>
                <a:gridCol w="4884420"/>
              </a:tblGrid>
              <a:tr h="64071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成就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发明过程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对世界的影响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6222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火药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①中国古代炼丹家在炼制丹药时发明了火药。②唐中期的书籍中记载了火药的配方,唐末火药开始用于军事。③宋代火药被大量制造并用于军事。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推动了欧洲火药武器的发展,加速了欧洲封建制度的解体。</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151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指南针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①战国时期发明“司南”。②宋代用人工磁化的方法造出了指南针,并且广泛应用于航海。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传入欧洲,促进了远洋航行,为新航路开辟和殖民扩张提供技术条件。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古代中国书写材料的演进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商朝(龟甲兽骨、青铜器、玉石器)→春秋(竹木简牍,开始用丝帛)→西汉(竹木简牍、丝帛,出现中国目前所知最早的纸)→东汉(“蔡侯纸”)</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四大发明在中西方的命运不同的原因</a:t>
            </a:r>
          </a:p>
          <a:p>
            <a:pPr indent="0">
              <a:lnSpc>
                <a:spcPct val="150000"/>
              </a:lnSpc>
            </a:pP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69620" y="2940050"/>
          <a:ext cx="10840720" cy="2927350"/>
        </p:xfrm>
        <a:graphic>
          <a:graphicData uri="http://schemas.openxmlformats.org/drawingml/2006/table">
            <a:tbl>
              <a:tblPr firstRow="1" bandRow="1">
                <a:tableStyleId>{5940675A-B579-460E-94D1-54222C63F5DA}</a:tableStyleId>
              </a:tblPr>
              <a:tblGrid>
                <a:gridCol w="875030"/>
                <a:gridCol w="3987800"/>
                <a:gridCol w="5977890"/>
              </a:tblGrid>
              <a:tr h="64135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西方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4427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经济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封建自然经济占统治地位;资本主义萌芽发展缓慢。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商品经济发展,资本主义萌芽加速发展。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4173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专制主义中央集权制度的阻碍。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资本主义制度的确立为科技发展提供了保障。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47090" y="786765"/>
          <a:ext cx="10874375" cy="5285105"/>
        </p:xfrm>
        <a:graphic>
          <a:graphicData uri="http://schemas.openxmlformats.org/drawingml/2006/table">
            <a:tbl>
              <a:tblPr firstRow="1" bandRow="1">
                <a:tableStyleId>{5940675A-B579-460E-94D1-54222C63F5DA}</a:tableStyleId>
              </a:tblPr>
              <a:tblGrid>
                <a:gridCol w="877570"/>
                <a:gridCol w="3770630"/>
                <a:gridCol w="6226175"/>
              </a:tblGrid>
              <a:tr h="771525">
                <a:tc>
                  <a:txBody>
                    <a:bodyPr/>
                    <a:lstStyle/>
                    <a:p>
                      <a:pPr indent="0" algn="ctr">
                        <a:lnSpc>
                          <a:spcPct val="15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中国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西方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7937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思想文化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儒家注重以社会人文问题作为论说的主题,对自然的探求未予以充分重视。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文艺复兴、宗教改革、启蒙运动解放了思想,推动科技发展。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3421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政府政策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重农抑商、闭关锁国等政策阻碍先进科技的发展。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政府重视教育、鼓励创新,保护知识产权;殖民扩张,建立世界市场。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2.数学成就</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957" name="19DY-1.EPS" descr="id:2147502683;FounderCES"/>
          <p:cNvPicPr>
            <a:picLocks noChangeAspect="1"/>
          </p:cNvPicPr>
          <p:nvPr/>
        </p:nvPicPr>
        <p:blipFill>
          <a:blip r:embed="rId2"/>
          <a:stretch>
            <a:fillRect/>
          </a:stretch>
        </p:blipFill>
        <p:spPr>
          <a:xfrm>
            <a:off x="944880" y="1272540"/>
            <a:ext cx="6985000" cy="38550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3.天文历法成就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(1)天文学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①中国留下了世界上最早的日食、月食、太阳黑子以及哈雷彗星的记录。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②《石氏星表》是世界上现存最古老的星表。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③古代中国创制了浑仪、简仪等先进的天文观测仪器。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(2)历法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①夏朝时有了历法《夏小正》,商朝改进为“殷历”。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②唐朝天文学家僧一行测算出地球子午线长度,并参与编撰《大衍历》。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③元朝郭守敬编订《授时历》,比现行公历的颁行早三百年。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古代中国天文历法发达的原因</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1.满足农业生产“授农时”的需要。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2.为封建王朝的帝王提供“奉天承运”的依据,宣示统治政权的正统性与合法性。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3.政府集中人力对天文历法进行研究。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4.许多科技工作者的辛勤努力。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4.农学成就</a:t>
            </a:r>
          </a:p>
        </p:txBody>
      </p:sp>
      <p:graphicFrame>
        <p:nvGraphicFramePr>
          <p:cNvPr id="2" name="表格 1"/>
          <p:cNvGraphicFramePr/>
          <p:nvPr>
            <p:custDataLst>
              <p:tags r:id="rId1"/>
            </p:custDataLst>
          </p:nvPr>
        </p:nvGraphicFramePr>
        <p:xfrm>
          <a:off x="481647" y="945515"/>
          <a:ext cx="11439525" cy="5351780"/>
        </p:xfrm>
        <a:graphic>
          <a:graphicData uri="http://schemas.openxmlformats.org/drawingml/2006/table">
            <a:tbl>
              <a:tblPr firstRow="1" bandRow="1">
                <a:tableStyleId>{5940675A-B579-460E-94D1-54222C63F5DA}</a:tableStyleId>
              </a:tblPr>
              <a:tblGrid>
                <a:gridCol w="1809115"/>
                <a:gridCol w="2230755"/>
                <a:gridCol w="7399655"/>
              </a:tblGrid>
              <a:tr h="66294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成就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作者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地位(影响)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264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《氾胜之书》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西汉的氾胜之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我国最早的一部农书。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206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《齐民要术》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北朝的贾思勰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我国现存最早、最完整、最系统的古代农业科学著作,提出了因地制宜、多种经营等宝贵思想。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206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《农书》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元朝的王祯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重点放在生产工具的改革上,对提高生产力起到极大的推动作用,在世界范围内产生了深远影响。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206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《农政全书》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明朝的徐光启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对古今中外农业生产和农学研究的利弊得失作出了全面的评价和总结,是一部农业百科全书。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5.医学成就</a:t>
            </a:r>
            <a:r>
              <a:rPr lang="en-US" sz="2800">
                <a:solidFill>
                  <a:srgbClr val="FF0000"/>
                </a:solidFill>
                <a:latin typeface="微软雅黑" panose="020B0503020204020204" charset="-122"/>
                <a:ea typeface="微软雅黑" panose="020B0503020204020204" charset="-122"/>
                <a:cs typeface="微软雅黑" panose="020B0503020204020204" charset="-122"/>
              </a:rPr>
              <a:t>[2018全国卷Ⅲ第26题]</a:t>
            </a:r>
          </a:p>
        </p:txBody>
      </p:sp>
      <p:graphicFrame>
        <p:nvGraphicFramePr>
          <p:cNvPr id="2" name="表格 1"/>
          <p:cNvGraphicFramePr/>
          <p:nvPr>
            <p:custDataLst>
              <p:tags r:id="rId1"/>
            </p:custDataLst>
          </p:nvPr>
        </p:nvGraphicFramePr>
        <p:xfrm>
          <a:off x="404177" y="961390"/>
          <a:ext cx="11373485" cy="5489575"/>
        </p:xfrm>
        <a:graphic>
          <a:graphicData uri="http://schemas.openxmlformats.org/drawingml/2006/table">
            <a:tbl>
              <a:tblPr firstRow="1" bandRow="1">
                <a:tableStyleId>{5940675A-B579-460E-94D1-54222C63F5DA}</a:tableStyleId>
              </a:tblPr>
              <a:tblGrid>
                <a:gridCol w="1728470"/>
                <a:gridCol w="1895475"/>
                <a:gridCol w="7749540"/>
              </a:tblGrid>
              <a:tr h="54610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成就</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作者及年代</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地位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966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《黄帝内经》</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战国问世、西汉编订</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中医学的奠基之作。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089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《神农本草经》</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汉代</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中国古代第一部药物学专著。</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089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《伤寒杂病论》</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张仲景(东汉)</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创造性地提出了辨证施治的方法,奠定了后世中医临床学的理论基础,被后世医家誉为“万世宝典”。</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089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《千金方》</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孙思邈(唐代)</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全面总结历代和当时的医药学成果,对后世医家影响极大。</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025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《唐本草》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唐政府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世界上最早由国家颁行的药典。</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089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《本草纲目》</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李时珍(明代)</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对16世纪以前中医药学的系统总结,被誉为“东方药物巨典”。</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二、古代中国科技成就的特点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1.思想上:注重实践,讲究“天人合一”,尊重自然。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2.内容上:主要集中在与农业有关的农学、天文历法及数学等方面,应用性强,但对事物发展规律的探索不够。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3.研究方法上:注重对传统典籍的整理与经验总结,重经验、轻实验。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4.运用上:主要服务于农业生产发展和巩固统治,缺乏将科技成果转化为生产力并推动科技进一步发展的意识。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5.地位上:阶段性明显,明清以前长期居于世界前列,明清时期逐渐落后于西方。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36625" y="1553210"/>
            <a:ext cx="10429875" cy="1567180"/>
          </a:xfrm>
          <a:ln>
            <a:noFill/>
          </a:ln>
        </p:spPr>
        <p:txBody>
          <a:bodyPr wrap="square"/>
          <a:lstStyle/>
          <a:p>
            <a:r>
              <a:rPr lang="zh-CN" altLang="en-US" sz="5330" b="1" dirty="0" smtClean="0">
                <a:sym typeface="+mn-ea"/>
              </a:rPr>
              <a:t>第四单元   古代中国的科学</a:t>
            </a:r>
            <a:br>
              <a:rPr lang="zh-CN" altLang="en-US" sz="5330" b="1" dirty="0" smtClean="0">
                <a:sym typeface="+mn-ea"/>
              </a:rPr>
            </a:br>
            <a:r>
              <a:rPr lang="zh-CN" altLang="en-US" sz="5330" b="1" dirty="0" smtClean="0">
                <a:sym typeface="+mn-ea"/>
              </a:rPr>
              <a:t>                   技术与文学艺术</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三、古代中国科技长期领先世界以及在明清时期落伍的原因</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1.长期领先世界的原因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(1)政治:统一多民族国家不断巩固和发展,有较为长久的社会安定期。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(2)经济:古代劳动人民辛勤劳动,创造了繁荣的农耕经济。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(3)政策:一些统治者的重视和支持。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(4)交流:国内各民族间的文化交流和对外交往的发展。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(5)个人:中国古代科学家的探索精神。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2.明清时期落伍的原因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(1)经济上:自给自足的封建经济占统治地位,封建政府推行重农抑商政策,限制了生产力和科技的发展。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(2)政治上:中国古代专制主义中央集权不断加强,阻碍了科技的进步。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(3)思想文化上:以儒学为主的文化教育和文化专制政策,使人们对科技缺乏足够的重视,导致科技人才短缺。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(4)中外交流上:封建社会晚期,明清统治者推行“海禁”和闭关锁国政策,阻碍了中外科技文化的交流。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中国古代科学家的科学研究较多地受到儒家经学方法的影响,对科学家来说,不仅儒家思想是不可违背的,而且各门学科的经典也是不可违背的。这种崇尚经典的学风使得后来的科学家在科学研究中倾向于对前人著作中的科学知识和科学理论进行诠释,并在此基础上对其进行补充、改进。因此,中国古代的科学著作大都表现出明显的继承性,即使有所创新和发展,也主要是在既定的框架内作出适当的修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88250" cy="67697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汉字的起源演变和书画的发展</a:t>
            </a:r>
          </a:p>
        </p:txBody>
      </p:sp>
      <p:sp>
        <p:nvSpPr>
          <p:cNvPr id="100" name="文本框 99"/>
          <p:cNvSpPr txBox="1"/>
          <p:nvPr/>
        </p:nvSpPr>
        <p:spPr>
          <a:xfrm>
            <a:off x="457835" y="856615"/>
            <a:ext cx="11399520" cy="332295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一、汉字与书法艺术</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1.汉字的起源演变</a:t>
            </a:r>
            <a:r>
              <a:rPr lang="en-US" sz="2800">
                <a:solidFill>
                  <a:srgbClr val="FF0000"/>
                </a:solidFill>
                <a:latin typeface="微软雅黑" panose="020B0503020204020204" charset="-122"/>
                <a:ea typeface="微软雅黑" panose="020B0503020204020204" charset="-122"/>
                <a:cs typeface="微软雅黑" panose="020B0503020204020204" charset="-122"/>
              </a:rPr>
              <a:t>[2017全国卷Ⅲ第24题]</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(1)起源:中国的原始文字是六千多年前的“图画文字”。</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(2)演变脉络</a:t>
            </a:r>
          </a:p>
          <a:p>
            <a:pPr indent="0">
              <a:lnSpc>
                <a:spcPct val="150000"/>
              </a:lnSpc>
            </a:pPr>
            <a:endParaRPr lang="en-US" sz="2800">
              <a:latin typeface="微软雅黑" panose="020B0503020204020204" charset="-122"/>
              <a:ea typeface="微软雅黑" panose="020B0503020204020204" charset="-122"/>
              <a:cs typeface="微软雅黑" panose="020B0503020204020204" charset="-122"/>
            </a:endParaRPr>
          </a:p>
        </p:txBody>
      </p:sp>
      <p:pic>
        <p:nvPicPr>
          <p:cNvPr id="979" name="19DY-2.EPS" descr="id:2147502853;FounderCES"/>
          <p:cNvPicPr>
            <a:picLocks noChangeAspect="1"/>
          </p:cNvPicPr>
          <p:nvPr/>
        </p:nvPicPr>
        <p:blipFill>
          <a:blip r:embed="rId2"/>
          <a:stretch>
            <a:fillRect/>
          </a:stretch>
        </p:blipFill>
        <p:spPr>
          <a:xfrm>
            <a:off x="881380" y="3637280"/>
            <a:ext cx="7031990" cy="697865"/>
          </a:xfrm>
          <a:prstGeom prst="rect">
            <a:avLst/>
          </a:prstGeom>
        </p:spPr>
      </p:pic>
      <p:sp>
        <p:nvSpPr>
          <p:cNvPr id="2" name="文本框 1"/>
          <p:cNvSpPr txBox="1"/>
          <p:nvPr/>
        </p:nvSpPr>
        <p:spPr>
          <a:xfrm>
            <a:off x="457835" y="4457065"/>
            <a:ext cx="10440035" cy="73723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(3)</a:t>
            </a:r>
            <a:r>
              <a:rPr lang="zh-CN" sz="2800" b="0">
                <a:solidFill>
                  <a:srgbClr val="000000"/>
                </a:solidFill>
                <a:latin typeface="微软雅黑" panose="020B0503020204020204" charset="-122"/>
                <a:ea typeface="微软雅黑" panose="020B0503020204020204" charset="-122"/>
                <a:cs typeface="微软雅黑" panose="020B0503020204020204" charset="-122"/>
              </a:rPr>
              <a:t>演变总趋势</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由繁到简</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由象形、指事、会意到形声。</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商周时期文字书写的演变</a:t>
            </a:r>
            <a:r>
              <a:rPr lang="en-US" sz="2800">
                <a:solidFill>
                  <a:srgbClr val="FF0000"/>
                </a:solidFill>
                <a:latin typeface="微软雅黑" panose="020B0503020204020204" charset="-122"/>
                <a:ea typeface="微软雅黑" panose="020B0503020204020204" charset="-122"/>
                <a:cs typeface="微软雅黑" panose="020B0503020204020204" charset="-122"/>
              </a:rPr>
              <a:t>[2016全国Ⅲ第24题]</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1.书写材料。商周时,书写材料以龟甲、兽骨、青铜器、竹木片为主,也出现了帛。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2.书写位置。商周时,青铜器上的文字大都铸于器内、器底等次要位置。东周时铭文逐渐由器内移到了器表。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3.书体样式与书写格式。商朝到西周早期,书写的字体样式和写法风格颇不一致。西周中期后书写格式整肃匀美,行列清楚,字体的线条和笔法渐趋规范。这一变化反映了西周统治者的意志和对美的价值选择。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文字数量与内容。与商代相比,西周青铜器上的铭文字数越来越多,大都记述个人业绩,追颂祖先功德。西周后期,出现了较多有关战争、土地、狱讼等方面的内容。东周以后,大多反映诸侯、卿大夫的社会活动与当时的典章制度。</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07010"/>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2.书法艺术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(1)发展阶段:魏晋以前基本上是自发阶段,魏晋时期开始进入自觉阶段。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(2)功能:兼具审美功能与实用功能。</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(3)特点及代表</a:t>
            </a:r>
          </a:p>
        </p:txBody>
      </p:sp>
      <p:graphicFrame>
        <p:nvGraphicFramePr>
          <p:cNvPr id="2" name="表格 1"/>
          <p:cNvGraphicFramePr/>
          <p:nvPr>
            <p:custDataLst>
              <p:tags r:id="rId1"/>
            </p:custDataLst>
          </p:nvPr>
        </p:nvGraphicFramePr>
        <p:xfrm>
          <a:off x="478790" y="1022350"/>
          <a:ext cx="11223625" cy="4836795"/>
        </p:xfrm>
        <a:graphic>
          <a:graphicData uri="http://schemas.openxmlformats.org/drawingml/2006/table">
            <a:tbl>
              <a:tblPr firstRow="1" bandRow="1">
                <a:tableStyleId>{5940675A-B579-460E-94D1-54222C63F5DA}</a:tableStyleId>
              </a:tblPr>
              <a:tblGrid>
                <a:gridCol w="996315"/>
                <a:gridCol w="4717415"/>
                <a:gridCol w="5509895"/>
              </a:tblGrid>
              <a:tr h="59817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代表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563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篆书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字体略长,笔画圆匀,富于图案美。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秦朝的李斯。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817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隶书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字形结构平衡对称,略扁。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东汉的蔡邕。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690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楷书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笔画详备,结构严整,字形方正。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魏晋时期的钟繇、王羲之,唐朝的欧阳询、颜真卿、柳公权。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950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草书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笔画简约,勾连不断,线条流畅纵情。</a:t>
                      </a:r>
                      <a:r>
                        <a:rPr lang="en-US" sz="2400" b="0">
                          <a:solidFill>
                            <a:srgbClr val="FF0000"/>
                          </a:solidFill>
                          <a:latin typeface="微软雅黑" panose="020B0503020204020204" charset="-122"/>
                          <a:ea typeface="微软雅黑" panose="020B0503020204020204" charset="-122"/>
                          <a:cs typeface="微软雅黑" panose="020B0503020204020204" charset="-122"/>
                        </a:rPr>
                        <a:t>[2020全国卷Ⅲ第26题]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东晋的王羲之、王献之,唐朝的张旭、怀素。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380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行书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兼具楷书的规矩和草书的放纵,既有审美价值,又具实用价值,雅俗共赏。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东晋的王羲之、唐朝的颜真卿、北宋的苏轼、元朝的赵孟兆页、明朝的文征明。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二、笔墨丹青中国画</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1.古代绘画艺术发展历程 </a:t>
            </a:r>
          </a:p>
        </p:txBody>
      </p:sp>
      <p:graphicFrame>
        <p:nvGraphicFramePr>
          <p:cNvPr id="2" name="表格 1"/>
          <p:cNvGraphicFramePr/>
          <p:nvPr>
            <p:custDataLst>
              <p:tags r:id="rId1"/>
            </p:custDataLst>
          </p:nvPr>
        </p:nvGraphicFramePr>
        <p:xfrm>
          <a:off x="511175" y="1670685"/>
          <a:ext cx="11147425" cy="4547870"/>
        </p:xfrm>
        <a:graphic>
          <a:graphicData uri="http://schemas.openxmlformats.org/drawingml/2006/table">
            <a:tbl>
              <a:tblPr firstRow="1" bandRow="1">
                <a:tableStyleId>{5940675A-B579-460E-94D1-54222C63F5DA}</a:tableStyleId>
              </a:tblPr>
              <a:tblGrid>
                <a:gridCol w="1985010"/>
                <a:gridCol w="4370705"/>
                <a:gridCol w="4791710"/>
              </a:tblGrid>
              <a:tr h="6280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概况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代表成就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42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新石器时代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我国绘画的起源时期。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彩陶画《鹳鱼石斧图》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42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战国时期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绘画艺术从萌芽走向成熟。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帛画《人物龙凤图》《人物驭龙图》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35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秦汉时期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绘画门类丰富。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东汉壁画《夫妇宴饮图》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678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魏晋时期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总结出许多精辟的绘画理论,注重“以形写神”。</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东晋顾恺之的《女史箴图》《洛神赋图》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11505" y="550545"/>
          <a:ext cx="11057255" cy="5850890"/>
        </p:xfrm>
        <a:graphic>
          <a:graphicData uri="http://schemas.openxmlformats.org/drawingml/2006/table">
            <a:tbl>
              <a:tblPr firstRow="1" bandRow="1">
                <a:tableStyleId>{5940675A-B579-460E-94D1-54222C63F5DA}</a:tableStyleId>
              </a:tblPr>
              <a:tblGrid>
                <a:gridCol w="1525905"/>
                <a:gridCol w="3322320"/>
                <a:gridCol w="6209030"/>
              </a:tblGrid>
              <a:tr h="744220">
                <a:tc>
                  <a:txBody>
                    <a:bodyPr/>
                    <a:lstStyle/>
                    <a:p>
                      <a:pPr algn="ctr">
                        <a:lnSpc>
                          <a:spcPct val="110000"/>
                        </a:lnSpc>
                        <a:buClrTx/>
                        <a:buSzTx/>
                        <a:buFontTx/>
                        <a:buNone/>
                      </a:pPr>
                      <a:r>
                        <a:rPr lang="en-US" sz="2400">
                          <a:solidFill>
                            <a:srgbClr val="000000"/>
                          </a:solidFill>
                          <a:latin typeface="微软雅黑" panose="020B0503020204020204" charset="-122"/>
                          <a:ea typeface="微软雅黑" panose="020B0503020204020204" charset="-122"/>
                          <a:cs typeface="NEU-BZ-S92" charset="0"/>
                          <a:sym typeface="+mn-ea"/>
                        </a:rPr>
                        <a:t>时期</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algn="ctr">
                        <a:lnSpc>
                          <a:spcPct val="110000"/>
                        </a:lnSpc>
                        <a:buClrTx/>
                        <a:buSzTx/>
                        <a:buFontTx/>
                        <a:buNone/>
                      </a:pPr>
                      <a:r>
                        <a:rPr lang="en-US" sz="2400">
                          <a:solidFill>
                            <a:srgbClr val="000000"/>
                          </a:solidFill>
                          <a:latin typeface="微软雅黑" panose="020B0503020204020204" charset="-122"/>
                          <a:ea typeface="微软雅黑" panose="020B0503020204020204" charset="-122"/>
                          <a:cs typeface="NEU-BZ-S92" charset="0"/>
                          <a:sym typeface="+mn-ea"/>
                        </a:rPr>
                        <a:t>概况</a:t>
                      </a:r>
                      <a:endParaRPr 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algn="ctr">
                        <a:lnSpc>
                          <a:spcPct val="110000"/>
                        </a:lnSpc>
                        <a:buClrTx/>
                        <a:buSzTx/>
                        <a:buFontTx/>
                        <a:buNone/>
                      </a:pPr>
                      <a:r>
                        <a:rPr lang="en-US" sz="2400">
                          <a:solidFill>
                            <a:srgbClr val="000000"/>
                          </a:solidFill>
                          <a:latin typeface="微软雅黑" panose="020B0503020204020204" charset="-122"/>
                          <a:ea typeface="微软雅黑" panose="020B0503020204020204" charset="-122"/>
                          <a:cs typeface="NEU-BZ-S92" charset="0"/>
                          <a:sym typeface="+mn-ea"/>
                        </a:rPr>
                        <a:t>代表成就</a:t>
                      </a:r>
                      <a:endParaRPr 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rowSpan="2">
                  <a:txBody>
                    <a:bodyPr/>
                    <a:lstStyle/>
                    <a:p>
                      <a:pPr indent="0" algn="ctr">
                        <a:lnSpc>
                          <a:spcPct val="110000"/>
                        </a:lnSpc>
                        <a:buNone/>
                      </a:pPr>
                      <a:r>
                        <a:rPr lang="en-US" sz="2400">
                          <a:solidFill>
                            <a:srgbClr val="000000"/>
                          </a:solidFill>
                          <a:latin typeface="微软雅黑" panose="020B0503020204020204" charset="-122"/>
                          <a:ea typeface="微软雅黑" panose="020B0503020204020204" charset="-122"/>
                          <a:cs typeface="NEU-BZ-S92" charset="0"/>
                          <a:sym typeface="+mn-ea"/>
                        </a:rPr>
                        <a:t>隋唐时期</a:t>
                      </a:r>
                      <a:endParaRPr lang="en-US" altLang="en-US" sz="2400" b="0">
                        <a:solidFill>
                          <a:srgbClr val="000000"/>
                        </a:solidFill>
                        <a:latin typeface="微软雅黑" panose="020B0503020204020204" charset="-122"/>
                        <a:ea typeface="微软雅黑" panose="020B0503020204020204" charset="-122"/>
                        <a:cs typeface="NEU-BZ-S92" charset="0"/>
                      </a:endParaRPr>
                    </a:p>
                    <a:p>
                      <a:pPr indent="0" algn="ctr">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8907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a:solidFill>
                            <a:srgbClr val="000000"/>
                          </a:solidFill>
                          <a:latin typeface="微软雅黑" panose="020B0503020204020204" charset="-122"/>
                          <a:ea typeface="微软雅黑" panose="020B0503020204020204" charset="-122"/>
                          <a:cs typeface="NEU-BZ-S92" charset="0"/>
                          <a:sym typeface="+mn-ea"/>
                        </a:rPr>
                        <a:t>吸取外来美术风格。</a:t>
                      </a:r>
                      <a:endParaRPr lang="en-US" altLang="en-US" sz="2400" b="0">
                        <a:solidFill>
                          <a:srgbClr val="000000"/>
                        </a:solidFill>
                        <a:latin typeface="微软雅黑" panose="020B0503020204020204" charset="-122"/>
                        <a:ea typeface="微软雅黑" panose="020B0503020204020204" charset="-122"/>
                        <a:cs typeface="NEU-BZ-S92" charset="0"/>
                      </a:endParaRPr>
                    </a:p>
                    <a:p>
                      <a:pPr indent="0">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隋朝展子虔的《游春图》,唐朝阎立本的《步辇图》、吴道子的《送子天王图》,敦煌莫高窟的壁画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5450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两宋时期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宫廷画最为活跃,画学兴起;以社会生活风习为题材的风俗画成就突出。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北宋张择端的《清明上河图》(风俗画)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5704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元明清时期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文人画成就突出,其强调表现个性,讲究借物抒情,追求神韵意趣。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元代王冕的《墨梅图》、明代徐渭的《牡丹蕉石图》、清代郑板桥的《墨兰图》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科技成就</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汉字的起源演变和书画的发展</a:t>
            </a:r>
          </a:p>
        </p:txBody>
      </p:sp>
      <p:sp>
        <p:nvSpPr>
          <p:cNvPr id="2" name="文本框 1"/>
          <p:cNvSpPr txBox="1"/>
          <p:nvPr/>
        </p:nvSpPr>
        <p:spPr>
          <a:xfrm>
            <a:off x="690245" y="3175635"/>
            <a:ext cx="6809105" cy="737235"/>
          </a:xfrm>
          <a:prstGeom prst="rect">
            <a:avLst/>
          </a:prstGeom>
          <a:noFill/>
        </p:spPr>
        <p:txBody>
          <a:bodyPr wrap="square" rtlCol="0" anchor="t">
            <a:spAutoFit/>
          </a:bodyP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文学成就</a:t>
            </a:r>
          </a:p>
        </p:txBody>
      </p:sp>
      <p:sp>
        <p:nvSpPr>
          <p:cNvPr id="100" name="文本框 99"/>
          <p:cNvSpPr txBox="1"/>
          <p:nvPr/>
        </p:nvSpPr>
        <p:spPr>
          <a:xfrm>
            <a:off x="689610" y="3813175"/>
            <a:ext cx="1065974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考点4　京剧等剧种的产生和发展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2.古代绘画的总体特征</a:t>
            </a:r>
            <a:r>
              <a:rPr lang="en-US" sz="2800">
                <a:solidFill>
                  <a:srgbClr val="FF0000"/>
                </a:solidFill>
                <a:latin typeface="微软雅黑" panose="020B0503020204020204" charset="-122"/>
                <a:ea typeface="微软雅黑" panose="020B0503020204020204" charset="-122"/>
                <a:cs typeface="微软雅黑" panose="020B0503020204020204" charset="-122"/>
              </a:rPr>
              <a:t>[2020全国卷Ⅰ第25题]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(1)从演变背景看,深刻反映出各个历史时期的时代特征,如隋唐时期绘画艺术的发展是隋唐盛世的缩影;宋代绘画艺术的发展反映了商业发达、城市繁荣的时代特征。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(2)从画家角度看,文人画家增多,画家的素养越来越高。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(3)从绘画风格看,不断融入外来风格,但始终坚持以我为主,重视个人的主观感受,追求意境,经常将书法、绘画、诗歌、篆刻融为一体。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(4)从绘画功能看,绘画逐渐由纯粹的艺术品向商品发展。如宋代适应商品经济的发展和民间的需要,绘画成为商品。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(5)从影响看,中国画追求神似,不求形似,注重个人主观性情的表现,在启迪民族的自信心、自尊心等方面起了潜移默化的作用。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225290" cy="67564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文学成就</a:t>
            </a:r>
          </a:p>
        </p:txBody>
      </p:sp>
      <p:sp>
        <p:nvSpPr>
          <p:cNvPr id="100" name="文本框 99"/>
          <p:cNvSpPr txBox="1"/>
          <p:nvPr/>
        </p:nvSpPr>
        <p:spPr>
          <a:xfrm>
            <a:off x="457835" y="856615"/>
            <a:ext cx="11399520"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一、从《诗经》到唐诗</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1.《诗经》</a:t>
            </a:r>
            <a:r>
              <a:rPr lang="en-US" sz="2800">
                <a:solidFill>
                  <a:srgbClr val="FF0000"/>
                </a:solidFill>
                <a:latin typeface="微软雅黑" panose="020B0503020204020204" charset="-122"/>
                <a:ea typeface="微软雅黑" panose="020B0503020204020204" charset="-122"/>
                <a:cs typeface="微软雅黑" panose="020B0503020204020204" charset="-122"/>
              </a:rPr>
              <a:t>[2016北京高考第12题]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(1)内容:收录了西周至春秋中期的三百多首诗歌,分为风、雅、颂三部分。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(2)特点:句式以四言为主,多重章叠句,内容丰富,语言质朴,现实感强。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(3)地位和影响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①是中国第一部诗歌总集。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②是中国现实主义诗歌创作的源头,被后世奉为儒家经典,并为后世现实主义诗歌创作提供了范例。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462280"/>
            <a:ext cx="1132141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2.楚辞</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(1)创造者:屈原。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(2)风格:浪漫主义。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(3)特点:句式灵活,采用楚国方言创作,易于表达情感,又称“骚体”。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(4)代表作:《离骚》。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(5)影响:奠定了中国浪漫主义文学的基础。</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3.汉赋</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(1)特点:半诗半文,辞藻华丽,手法夸张,内容丰富,表现出大一统时代恢宏的文化气度。</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(2)代表作:西汉司马相如的《子虚赋》《上林赋》,东汉张衡的《二京赋》。</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知识延伸</a:t>
            </a:r>
            <a:r>
              <a:rPr lang="en-US" sz="2800">
                <a:solidFill>
                  <a:srgbClr val="000000"/>
                </a:solidFill>
                <a:latin typeface="微软雅黑" panose="020B0503020204020204" charset="-122"/>
                <a:ea typeface="微软雅黑" panose="020B0503020204020204" charset="-122"/>
                <a:cs typeface="微软雅黑" panose="020B0503020204020204" charset="-122"/>
              </a:rPr>
              <a:t>　乐府诗是汉代专管音乐的机构乐府采集民歌修改而成的诗,很多反映了当时广阔的社会生活,如《江南》《陌上桑》《孔雀东南飞》等。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0855" y="384175"/>
            <a:ext cx="1106741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4.唐诗</a:t>
            </a:r>
            <a:r>
              <a:rPr lang="en-US" sz="2800">
                <a:solidFill>
                  <a:srgbClr val="FF0000"/>
                </a:solidFill>
                <a:latin typeface="微软雅黑" panose="020B0503020204020204" charset="-122"/>
                <a:ea typeface="微软雅黑" panose="020B0503020204020204" charset="-122"/>
                <a:cs typeface="微软雅黑" panose="020B0503020204020204" charset="-122"/>
              </a:rPr>
              <a:t>[2020江苏高考第3题]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(1)繁荣的原因:唐朝开放与繁荣的社会环境;科举考试以诗赋为主。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(2)代表人物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①李白:以浪漫主义的创作,赢得“诗仙”的美誉。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②杜甫:以现实主义的“诗史”,被誉为“诗圣”。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③白居易:创作了大量平实浅近、针砭时弊的讽喻诗。</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二、宋词和元曲</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1.宋词</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(1)产生及发展:唐朝后期出现了诗的另一种形式——词,到宋朝进入鼎盛时期。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(2)成为文学主流的原因</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①词的句子长短不等,更便于抒发感情。</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②宋代商业发展,城市繁荣,能够歌唱的词更适应市井生活需要,受到市民欢迎。</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(3)主要代表:婉约派的柳永、李清照,豪放派的苏轼、辛弃疾等。</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2.元曲(散曲和杂剧)</a:t>
            </a:r>
            <a:r>
              <a:rPr lang="en-US" sz="2800">
                <a:solidFill>
                  <a:srgbClr val="FF0000"/>
                </a:solidFill>
                <a:latin typeface="微软雅黑" panose="020B0503020204020204" charset="-122"/>
                <a:ea typeface="微软雅黑" panose="020B0503020204020204" charset="-122"/>
                <a:cs typeface="微软雅黑" panose="020B0503020204020204" charset="-122"/>
              </a:rPr>
              <a:t>[2019海南高考第5题,2018江苏高考第4题]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(1)散曲:一种比词更灵活、更通俗的长短句配乐诗歌体裁,更加适合市井演唱的需要。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(2)杂剧:演员将成套的散曲连缀在一起歌唱,辅以音乐、舞蹈、表演、道白,安排不同的角色,来表达一个完整的故事情节。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(3)特点:题材广泛,可雅可俗,抒情叙事兼长,更为生动活泼。</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(4)代表人物:关汉卿、王实甫等。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三、明清小说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1.繁荣原因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(1)社会基础:封建经济发展,商品经济活跃;市民阶层壮大,自由观念增强,对精神生活的需求增加。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(2)历史基础:悠久的历史文化,庞大的社会背景,丰富的趣闻轶事。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(3)科技文艺:印刷技术的进步,书坊的发展,小说体例的进步。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(4)作家个人:丰富的生活阅历,渊博的知识水平,深邃的精神世界。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2.代表作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(1)四大名著:《三国演义》《水浒传》《西游记》《红楼梦》。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(2)文言短篇小说集《聊斋志异》和讽刺小说《儒林外史》。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gn="l">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古代中国的市民文学</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概念:北宋时期为适应城市居民需要而产生的一种文学,内容大多描写市民的社会生活和悲欢离合,反映市民阶层的思想和愿望。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发展脉络:宋(话本)→元(散曲和杂剧)→明清(小说)。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中国古代文化发展的共同原因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1.政治相对稳定,国家行政基本统一,这是文化发展的前提。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2.社会经济的发展为文化的繁荣奠定了坚实的物质基础。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3.各民族之间、中外之间互相交流、取长补短,这是推动文化发展的重要原因。</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740885" y="320825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古代中国的科技成就</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古代中国的文学艺术</a:t>
            </a:r>
          </a:p>
          <a:p>
            <a:pPr>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文本框 3"/>
          <p:cNvSpPr txBox="1"/>
          <p:nvPr/>
        </p:nvSpPr>
        <p:spPr>
          <a:xfrm>
            <a:off x="3924300" y="195643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矩形 1">
            <a:hlinkClick r:id="rId2" action="ppaction://hlinksldjump"/>
          </p:cNvPr>
          <p:cNvSpPr/>
          <p:nvPr/>
        </p:nvSpPr>
        <p:spPr>
          <a:xfrm>
            <a:off x="772635" y="472145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古代中国的绘画</a:t>
            </a:r>
          </a:p>
        </p:txBody>
      </p:sp>
      <p:sp>
        <p:nvSpPr>
          <p:cNvPr id="5" name="文本框 4"/>
          <p:cNvSpPr txBox="1"/>
          <p:nvPr/>
        </p:nvSpPr>
        <p:spPr>
          <a:xfrm>
            <a:off x="3924300" y="396240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4.劳动人民在生产、生活中的辛勤劳动,直接创造了丰富多彩的物质文明和精神文明。</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[2020海南高考第3题]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5.统治者个人因素。</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8825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京剧等剧种的产生和发展</a:t>
            </a:r>
          </a:p>
        </p:txBody>
      </p:sp>
      <p:sp>
        <p:nvSpPr>
          <p:cNvPr id="100" name="文本框 99"/>
          <p:cNvSpPr txBox="1"/>
          <p:nvPr/>
        </p:nvSpPr>
        <p:spPr>
          <a:xfrm>
            <a:off x="457835" y="808355"/>
            <a:ext cx="1148778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一、戏曲的起源及发展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1.古代中国戏曲起源于原始歌舞——“傩”。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2.春秋战国至秦汉:宫廷宴乐,杂技百戏。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3.唐代:宫廷设有教练歌舞艺人的专门场所——“梨园”。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4.宋代:出现专门的娱乐场所“瓦舍”,浙江温州等地产生“南戏”,形成完备的戏曲形式。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5.元代:元杂剧标志着中国古代戏曲的成熟。元曲四大家——关汉卿、白朴、马致远、郑光祖。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6.明至清前期:昆曲盛行。</a:t>
            </a:r>
            <a:r>
              <a:rPr lang="en-US" sz="2800">
                <a:solidFill>
                  <a:srgbClr val="FF0000"/>
                </a:solidFill>
                <a:latin typeface="微软雅黑" panose="020B0503020204020204" charset="-122"/>
                <a:ea typeface="微软雅黑" panose="020B0503020204020204" charset="-122"/>
                <a:cs typeface="微软雅黑" panose="020B0503020204020204" charset="-122"/>
              </a:rPr>
              <a:t>[2018全国卷Ⅱ第27题]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二、京剧的形成和特色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1.形成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(1)乾隆末年,安徽的徽剧戏班进京演出;道光年间,湖北汉剧进京,与徽剧逐渐合流,兼收其他民间曲调的唱腔、剧目和表演方式,最终形成新剧种——京剧。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(2)同治、光绪年间,京剧走向成熟,涌现出程长庚、谭鑫培等号称“同光十三绝”的著名艺人。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(3)民国以来,京剧逐步走向世界。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(1)吸纳了众多地方剧种的优点。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(2)以表演历史故事为主,并赋予其深刻的寓意,起到教育、启迪的作用。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(3)包含多种多样的艺术形式和内容,文学、音乐、舞蹈、武术、杂技都有所体现,并将唱、念、做、打有机结合。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(4)根据不同人物形象将角色分为生、旦、净、丑各行当,各个行当的化装都有一定的谱式(脸谱)。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(5)表演按一定程式进行,多采用虚拟性动作,虚实结合,形神兼备。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误区警示</a:t>
            </a:r>
            <a:r>
              <a:rPr lang="en-US" sz="2800">
                <a:solidFill>
                  <a:srgbClr val="000000"/>
                </a:solidFill>
                <a:latin typeface="微软雅黑" panose="020B0503020204020204" charset="-122"/>
                <a:ea typeface="微软雅黑" panose="020B0503020204020204" charset="-122"/>
                <a:cs typeface="微软雅黑" panose="020B0503020204020204" charset="-122"/>
              </a:rPr>
              <a:t>　中国古代戏曲艺术成熟的标志是元杂剧的形成,而不是京剧的形成。元杂剧将诗词、歌唱、对白、音乐、舞蹈等多种表演形式结合起来,有完整的故事情节和角色配合,标志着中国古代戏曲艺术的成熟。京剧是中国古代戏曲发展的最高成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戏曲产生之后迅速成为民众喜闻乐见的艺术形式的原因</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从戏曲自身的艺术特点来看,它集音乐、表演、舞蹈、说唱等艺术手段为一体;有一定的故事情节,能够吸引观众;有一定的程式,能把生活中实在的事物通过抽象的表演展现出来,并取得形神兼备的效果;角色分为生、旦等行当,人物形象栩栩如生。从社会环境来看,戏曲适应市民阶层的文化需要,反映了人们生产生活的现实。此外,统治者的个人喜好和提倡,也起了一定的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472905" y="259909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古代中国的科技成就</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古代中国的文学艺术</a:t>
            </a:r>
          </a:p>
          <a:p>
            <a:pPr algn="l">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文本框 3"/>
          <p:cNvSpPr txBox="1"/>
          <p:nvPr/>
        </p:nvSpPr>
        <p:spPr>
          <a:xfrm>
            <a:off x="6622415" y="124777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矩形 1">
            <a:hlinkClick r:id="rId2" action="ppaction://hlinksldjump"/>
          </p:cNvPr>
          <p:cNvSpPr/>
          <p:nvPr/>
        </p:nvSpPr>
        <p:spPr>
          <a:xfrm>
            <a:off x="5688330" y="4350385"/>
            <a:ext cx="9850120" cy="51625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古代中国的绘画</a:t>
            </a:r>
          </a:p>
        </p:txBody>
      </p:sp>
      <p:sp>
        <p:nvSpPr>
          <p:cNvPr id="5" name="文本框 4"/>
          <p:cNvSpPr txBox="1"/>
          <p:nvPr/>
        </p:nvSpPr>
        <p:spPr>
          <a:xfrm>
            <a:off x="6676390" y="352361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97485"/>
            <a:ext cx="7222490" cy="67602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古代中国的科技成就</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本知识点在近几年高考中出现频率较高,以选择题为主,非选择题也有涉及。高考主要考查古代中国科技成就的特点、影响科技发展的因素以及中西方科技成就的比较、探源等。古代中国的科技成就作为中华优秀传统文化的一部分,在未来的考查力度预计会加强。 </a:t>
            </a:r>
          </a:p>
        </p:txBody>
      </p:sp>
      <p:graphicFrame>
        <p:nvGraphicFramePr>
          <p:cNvPr id="5" name="表格 4"/>
          <p:cNvGraphicFramePr/>
          <p:nvPr>
            <p:custDataLst>
              <p:tags r:id="rId1"/>
            </p:custDataLst>
          </p:nvPr>
        </p:nvGraphicFramePr>
        <p:xfrm>
          <a:off x="908050" y="3740150"/>
          <a:ext cx="10137775" cy="2714625"/>
        </p:xfrm>
        <a:graphic>
          <a:graphicData uri="http://schemas.openxmlformats.org/drawingml/2006/table">
            <a:tbl>
              <a:tblPr firstRow="1" bandRow="1">
                <a:tableStyleId>{5940675A-B579-460E-94D1-54222C63F5DA}</a:tableStyleId>
              </a:tblPr>
              <a:tblGrid>
                <a:gridCol w="4184650"/>
                <a:gridCol w="5953125"/>
              </a:tblGrid>
              <a:tr h="3752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3934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1.古代中国科技发展的原因及影响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2.古代中国科技与社会发展的关系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1.古代中国科技发展的阶段性特征、成就及影响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2.古代中国科技发展与政治、经济等的联系</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3.古代中国科技的局限</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[2018全国卷Ⅰ,24,4分]《墨子》中有关于“圆”“直线”“正方形”“倍”的定义,对杠杆原理、声音传播、小孔成像等也有论述,还有机械制造方面的记载。这反映出,《墨子》</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A.汇集了诸子百家的思想精华</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B.形成了完整的科学体系</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C.包含了劳动人民智慧的结晶</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D.体现了贵族阶层的旨趣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墨子》中所包含的科学性论述切入,考查《墨子》与生产劳动的关系。由材料可知,《墨子》中有关于数学、物理学、机械制造等方面的记载,但并未体现出其他学派的思想主张,也没有形成完整的科学体系,故A、B两项错误;《墨子》中的数学、物理学、机械制造等方面的科学知识是对当时社会生产经验的总结,包含了劳动人民智慧的结晶,故C项正确;墨家学派代表下层小生产者的利益,《墨子》无法体现贵族阶层的旨趣,故D项错误。</a:t>
            </a:r>
          </a:p>
        </p:txBody>
      </p:sp>
      <p:sp>
        <p:nvSpPr>
          <p:cNvPr id="2" name="文本框 1"/>
          <p:cNvSpPr txBox="1"/>
          <p:nvPr/>
        </p:nvSpPr>
        <p:spPr>
          <a:xfrm>
            <a:off x="468630" y="48336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554355" y="2706370"/>
            <a:ext cx="11208385" cy="78105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运用唯物史观、时空观念、历史解释解读古代中国的文学艺术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运用历史解释、家国情怀认识书画戏曲艺术的继承与创新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69665" y="208026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780790" y="3305810"/>
            <a:ext cx="2828290" cy="1383665"/>
          </a:xfrm>
          <a:prstGeom prst="rect">
            <a:avLst/>
          </a:prstGeom>
          <a:noFill/>
        </p:spPr>
        <p:txBody>
          <a:bodyPr wrap="square" rtlCol="0">
            <a:spAutoFit/>
          </a:bodyPr>
          <a:lstStyle/>
          <a:p>
            <a:endParaRPr lang="zh-CN" altLang="en-US" sz="2800" b="1" dirty="0">
              <a:solidFill>
                <a:srgbClr val="DA251C"/>
              </a:solidFill>
              <a:latin typeface="微软雅黑" panose="020B0503020204020204" charset="-122"/>
              <a:ea typeface="微软雅黑" panose="020B0503020204020204" charset="-122"/>
            </a:endParaRPr>
          </a:p>
          <a:p>
            <a:endParaRPr lang="zh-CN" altLang="en-US" sz="2800" b="1" dirty="0">
              <a:solidFill>
                <a:srgbClr val="DA251C"/>
              </a:solidFill>
              <a:latin typeface="微软雅黑" panose="020B0503020204020204" charset="-122"/>
              <a:ea typeface="微软雅黑" panose="020B0503020204020204" charset="-122"/>
            </a:endParaRPr>
          </a:p>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554355" y="4478020"/>
            <a:ext cx="10154285" cy="43815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百花齐放:古代中国文学艺术的发展</a:t>
            </a:r>
          </a:p>
        </p:txBody>
      </p:sp>
      <p:sp>
        <p:nvSpPr>
          <p:cNvPr id="2" name="矩形 1">
            <a:hlinkClick r:id="rId2" action="ppaction://hlinksldjump"/>
          </p:cNvPr>
          <p:cNvSpPr/>
          <p:nvPr/>
        </p:nvSpPr>
        <p:spPr>
          <a:xfrm>
            <a:off x="554355" y="4782820"/>
            <a:ext cx="10154285" cy="108140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人类精神财富的共享:古代文化交流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rPr>
              <a:t>　《墨子》与墨子有别,前者为关于墨家学派思想的论著,后者为早期墨家的创始人物,另外需要认识墨家思想的平民性质。由于墨家主要代表下层小生产者的利益,其思想未得到政府的重视,最终湮没于历史洪流,仅余“侠义”余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示例2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[2018全国卷Ⅲ,26,4分]我国第一部药学专书《神农本草经》大约成书于汉代,《唐本草》是世界上第一部由国家制定的药典,宋代颁行了多部官修本草,明代李时珍撰成药物学集大成之作《本草纲目》,由朝廷颁行。这些史实说明,我国古代药学的发展</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A.源于大一统的政治体制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B.得益于国家力量的支持</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C.是商品经济繁荣的结果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D.受到了宋明理学的推动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从中国古代药学的发展得益于国家力量的支持切入,考查影响古代科技发展的因素。材料没有涉及《神农本草经》的成书与汉代大一统的关系,故A项错误;材料“由国家制定”“官修本草”“朝廷颁行”体现出国家力量的支持推动了中国古代药学的发展,故B项正确;材料没有涉及商品经济对药学发展的影响,排除C项;隋唐及以前,理学还没有产生,排除D项。</a:t>
            </a:r>
          </a:p>
        </p:txBody>
      </p:sp>
      <p:sp>
        <p:nvSpPr>
          <p:cNvPr id="2" name="文本框 1"/>
          <p:cNvSpPr txBox="1"/>
          <p:nvPr/>
        </p:nvSpPr>
        <p:spPr>
          <a:xfrm>
            <a:off x="468630" y="418719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备考指导</a:t>
            </a:r>
            <a:r>
              <a:rPr lang="en-US" sz="2800">
                <a:solidFill>
                  <a:srgbClr val="000000"/>
                </a:solidFill>
                <a:latin typeface="微软雅黑" panose="020B0503020204020204" charset="-122"/>
                <a:ea typeface="微软雅黑" panose="020B0503020204020204" charset="-122"/>
                <a:cs typeface="微软雅黑" panose="020B0503020204020204" charset="-122"/>
              </a:rPr>
              <a:t>　了解中国传统医学的发展历程,理解中医理论与西方医学的区别,这是复习备考时需要重点关注的地方。中医理论渗透着浓厚的阴阳五行色彩,具有朴素辩证法思想,关注人与自然的协调,与儒学的演变有着共振之处。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2333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古代中国的文学艺术</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年来,高考对本知识点的考查集中在文学艺术的时代特色及其社会背景、大众认知情况等方面,题型以选择题为主。命题切入点多为文学艺术所处的社会环境,文学艺术与社会政治经济、社会风俗的关系等。随着弘扬中华优秀传统文化的时代呼声不断高涨,本知识点在高考中的考查力度预计会加强。</a:t>
            </a:r>
          </a:p>
        </p:txBody>
      </p:sp>
      <p:graphicFrame>
        <p:nvGraphicFramePr>
          <p:cNvPr id="3" name="表格 2"/>
          <p:cNvGraphicFramePr/>
          <p:nvPr>
            <p:custDataLst>
              <p:tags r:id="rId1"/>
            </p:custDataLst>
          </p:nvPr>
        </p:nvGraphicFramePr>
        <p:xfrm>
          <a:off x="631190" y="4382135"/>
          <a:ext cx="10628630" cy="2252980"/>
        </p:xfrm>
        <a:graphic>
          <a:graphicData uri="http://schemas.openxmlformats.org/drawingml/2006/table">
            <a:tbl>
              <a:tblPr firstRow="1" bandRow="1">
                <a:tableStyleId>{5940675A-B579-460E-94D1-54222C63F5DA}</a:tableStyleId>
              </a:tblPr>
              <a:tblGrid>
                <a:gridCol w="5176520"/>
                <a:gridCol w="5452110"/>
              </a:tblGrid>
              <a:tr h="335280">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已考视角</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预测视角</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17700">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1.文学艺术发展与时代的联系</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2.影响艺术创作与发展的因素</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3.文学作品中蕴含的审美情趣</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4.书法绘画体现出的中国艺术的特点</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5.艺术审美与史料价值的关系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1.文学艺术的阶段性特征</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2.影响文学艺术发展的因素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示例3</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[2020全国卷Ⅱ,24,4分]据史书记载,角抵(摔跤)“盖杂技乐也,巴俞(渝)戏、鱼龙蔓延(百戏节目)之属也”。秦二世曾在宫中欣赏。汉武帝在长安举行了两次大规模的角抵表演,长安百姓“三百里内皆观”,他也曾用角抵表演欢迎来长安的西域人。据此可知,当时角抵</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A.促进了川剧艺术的发展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B.拥有广泛的社会影响</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C.推动了丝路文化的交流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D.源于民间的劳作技能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史书记载的角抵的相关情况切入,考查秦汉时期的娱乐文化。根据材料可知,秦汉时期,角抵受到统治者、普通民众的喜爱,甚至被用来欢迎来长安的西域人,这说明当时角抵拥有广泛的社会影响,故B项正确。材料反映的是秦汉时期角抵的流行情况,而川剧是清朝时出现的,故A项错误。材料没有体现角抵推动丝路文化的交流,故C项错误。材料反映的是秦汉时期角抵的流行情况,没有提及其起源,故D项错误。</a:t>
            </a:r>
          </a:p>
        </p:txBody>
      </p:sp>
      <p:sp>
        <p:nvSpPr>
          <p:cNvPr id="2" name="文本框 1"/>
          <p:cNvSpPr txBox="1"/>
          <p:nvPr/>
        </p:nvSpPr>
        <p:spPr>
          <a:xfrm>
            <a:off x="468630" y="426466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命题热点透视</a:t>
            </a:r>
            <a:r>
              <a:rPr lang="en-US" sz="2800">
                <a:solidFill>
                  <a:srgbClr val="000000"/>
                </a:solidFill>
                <a:latin typeface="微软雅黑" panose="020B0503020204020204" charset="-122"/>
                <a:ea typeface="微软雅黑" panose="020B0503020204020204" charset="-122"/>
                <a:cs typeface="微软雅黑" panose="020B0503020204020204" charset="-122"/>
              </a:rPr>
              <a:t>　角抵是杂技百戏之一,是一种两人相抵角力的竞技运动,大致相当于现在的摔跤。其名始见于《史记·李斯列传》。据《汉书·刑法志》记载,至迟在战国时已经出现这种寓武备于戏乐的活动。汉时遇重大庆典,于广场杂陈百戏,角抵多为主要项目,故当时也把角抵作为百戏的泛称。唐时盛行,规定每年元宵节、中元节为角抵之期。中唐以后,亦称相扑。五代时,后唐庄宗李存勖亦好角抵。近些年随着传统文化的理性回归,弘扬中华优秀传统文化越来越被人们重视(如2018年全国卷Ⅱ第27题对昆曲的考查),其中的家国情怀不言而喻。考生备考时须开阔视野,广泛涉猎此类知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[2020全国卷Ⅰ,25,4分]下图为唐代著名画家阎立本的《步辇图》,描绘了唐太宗李世民接见吐蕃使臣的情景。该作品体现了</a:t>
            </a:r>
          </a:p>
        </p:txBody>
      </p:sp>
      <p:pic>
        <p:nvPicPr>
          <p:cNvPr id="1063" name="换全国1文综25+1.jpg" descr="id:2147503481;FounderCES"/>
          <p:cNvPicPr>
            <a:picLocks noChangeAspect="1"/>
          </p:cNvPicPr>
          <p:nvPr/>
        </p:nvPicPr>
        <p:blipFill>
          <a:blip r:embed="rId2"/>
          <a:stretch>
            <a:fillRect/>
          </a:stretch>
        </p:blipFill>
        <p:spPr>
          <a:xfrm>
            <a:off x="3250565" y="1630680"/>
            <a:ext cx="4069080" cy="2218055"/>
          </a:xfrm>
          <a:prstGeom prst="rect">
            <a:avLst/>
          </a:prstGeom>
        </p:spPr>
      </p:pic>
      <p:sp>
        <p:nvSpPr>
          <p:cNvPr id="2" name="文本框 1"/>
          <p:cNvSpPr txBox="1"/>
          <p:nvPr/>
        </p:nvSpPr>
        <p:spPr>
          <a:xfrm>
            <a:off x="2769870" y="3999230"/>
            <a:ext cx="5455285" cy="521970"/>
          </a:xfrm>
          <a:prstGeom prst="rect">
            <a:avLst/>
          </a:prstGeom>
          <a:noFill/>
          <a:ln w="9525">
            <a:noFill/>
          </a:ln>
        </p:spPr>
        <p:txBody>
          <a:bodyPr wrap="square">
            <a:spAutoFit/>
          </a:bodyPr>
          <a:lstStyle/>
          <a:p>
            <a:pPr indent="0" algn="ctr"/>
            <a:r>
              <a:rPr lang="zh-CN" sz="2800" b="0">
                <a:solidFill>
                  <a:srgbClr val="000000"/>
                </a:solidFill>
                <a:ea typeface="方正书宋_GBK" panose="03000509000000000000" charset="-122"/>
              </a:rPr>
              <a:t>步辇图</a:t>
            </a:r>
            <a:endParaRPr lang="zh-CN" altLang="en-US" sz="2800"/>
          </a:p>
        </p:txBody>
      </p:sp>
      <p:sp>
        <p:nvSpPr>
          <p:cNvPr id="3" name="文本框 2"/>
          <p:cNvSpPr txBox="1"/>
          <p:nvPr/>
        </p:nvSpPr>
        <p:spPr>
          <a:xfrm>
            <a:off x="604520" y="4438650"/>
            <a:ext cx="10772775" cy="138366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a:t>
            </a:r>
            <a:r>
              <a:rPr lang="zh-CN" sz="2800" b="0">
                <a:solidFill>
                  <a:srgbClr val="000000"/>
                </a:solidFill>
                <a:latin typeface="微软雅黑" panose="020B0503020204020204" charset="-122"/>
                <a:ea typeface="微软雅黑" panose="020B0503020204020204" charset="-122"/>
                <a:cs typeface="微软雅黑" panose="020B0503020204020204" charset="-122"/>
              </a:rPr>
              <a:t>西域风情与中土文化的交汇        </a:t>
            </a:r>
            <a:r>
              <a:rPr lang="en-US" sz="2800" b="0">
                <a:solidFill>
                  <a:srgbClr val="000000"/>
                </a:solidFill>
                <a:latin typeface="微软雅黑" panose="020B0503020204020204" charset="-122"/>
                <a:ea typeface="微软雅黑" panose="020B0503020204020204" charset="-122"/>
                <a:cs typeface="微软雅黑" panose="020B0503020204020204" charset="-122"/>
              </a:rPr>
              <a:t>B.</a:t>
            </a:r>
            <a:r>
              <a:rPr lang="zh-CN" sz="2800" b="0">
                <a:solidFill>
                  <a:srgbClr val="000000"/>
                </a:solidFill>
                <a:latin typeface="微软雅黑" panose="020B0503020204020204" charset="-122"/>
                <a:ea typeface="微软雅黑" panose="020B0503020204020204" charset="-122"/>
                <a:cs typeface="微软雅黑" panose="020B0503020204020204" charset="-122"/>
              </a:rPr>
              <a:t>文人意趣与市井风情的杂糅</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C.</a:t>
            </a:r>
            <a:r>
              <a:rPr lang="zh-CN" sz="2800" b="0">
                <a:solidFill>
                  <a:srgbClr val="000000"/>
                </a:solidFill>
                <a:latin typeface="微软雅黑" panose="020B0503020204020204" charset="-122"/>
                <a:ea typeface="微软雅黑" panose="020B0503020204020204" charset="-122"/>
                <a:cs typeface="微软雅黑" panose="020B0503020204020204" charset="-122"/>
              </a:rPr>
              <a:t>艺术审美与史料价值的统一        </a:t>
            </a:r>
            <a:r>
              <a:rPr lang="en-US" sz="2800" b="0">
                <a:solidFill>
                  <a:srgbClr val="000000"/>
                </a:solidFill>
                <a:latin typeface="微软雅黑" panose="020B0503020204020204" charset="-122"/>
                <a:ea typeface="微软雅黑" panose="020B0503020204020204" charset="-122"/>
                <a:cs typeface="微软雅黑" panose="020B0503020204020204" charset="-122"/>
              </a:rPr>
              <a:t>D.</a:t>
            </a:r>
            <a:r>
              <a:rPr lang="zh-CN" sz="2800" b="0">
                <a:solidFill>
                  <a:srgbClr val="000000"/>
                </a:solidFill>
                <a:latin typeface="微软雅黑" panose="020B0503020204020204" charset="-122"/>
                <a:ea typeface="微软雅黑" panose="020B0503020204020204" charset="-122"/>
                <a:cs typeface="微软雅黑" panose="020B0503020204020204" charset="-122"/>
              </a:rPr>
              <a:t>现实主义与浪漫主义的融合</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唐代的《步辇图》切入,考查古代中国绘画艺术与史料价值的关系。《步辇图》是唐代著名画家阎立本的作品,具有较高的艺术审美价值;该作品描绘了唐太宗李世民接见吐蕃使臣的情景,是汉藏友好交往的见证,又具有一定的史料价值,故C项正确。从《步辇图》中无法看出西域风情,故A项错误。《步辇图》属于宫廷题材,不涉及市井风情,故B项错误。《步辇图》是根据历史事件绘制而成,具有现实主义特点,无法体现浪漫主义色彩,故D项错误。</a:t>
            </a:r>
          </a:p>
        </p:txBody>
      </p:sp>
      <p:sp>
        <p:nvSpPr>
          <p:cNvPr id="2" name="文本框 1"/>
          <p:cNvSpPr txBox="1"/>
          <p:nvPr/>
        </p:nvSpPr>
        <p:spPr>
          <a:xfrm>
            <a:off x="546100" y="4911725"/>
            <a:ext cx="11089640"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926" name="表头1.jpg" descr="id:2147502434;FounderCES"/>
          <p:cNvPicPr>
            <a:picLocks noChangeAspect="1"/>
          </p:cNvPicPr>
          <p:nvPr/>
        </p:nvPicPr>
        <p:blipFill>
          <a:blip r:embed="rId3"/>
          <a:stretch>
            <a:fillRect/>
          </a:stretch>
        </p:blipFill>
        <p:spPr>
          <a:xfrm>
            <a:off x="535940" y="1059815"/>
            <a:ext cx="11354435" cy="450850"/>
          </a:xfrm>
          <a:prstGeom prst="rect">
            <a:avLst/>
          </a:prstGeom>
        </p:spPr>
      </p:pic>
      <p:graphicFrame>
        <p:nvGraphicFramePr>
          <p:cNvPr id="3" name="表格 2"/>
          <p:cNvGraphicFramePr/>
          <p:nvPr>
            <p:custDataLst>
              <p:tags r:id="rId1"/>
            </p:custDataLst>
          </p:nvPr>
        </p:nvGraphicFramePr>
        <p:xfrm>
          <a:off x="535940" y="1510030"/>
          <a:ext cx="11355070" cy="5181473"/>
        </p:xfrm>
        <a:graphic>
          <a:graphicData uri="http://schemas.openxmlformats.org/drawingml/2006/table">
            <a:tbl>
              <a:tblPr firstRow="1" bandRow="1">
                <a:tableStyleId>{5940675A-B579-460E-94D1-54222C63F5DA}</a:tableStyleId>
              </a:tblPr>
              <a:tblGrid>
                <a:gridCol w="2853055"/>
                <a:gridCol w="2143125"/>
                <a:gridCol w="2430780"/>
                <a:gridCol w="2399665"/>
                <a:gridCol w="1528445"/>
              </a:tblGrid>
              <a:tr h="695960">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1.概述古代中国的科技成就,认识中国科技发明对世界文明发展的贡献</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科技成就</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古代中国科技发展的原因及影响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2018全国卷Ⅲ,T26</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53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古代中国科技与社会发展的关系</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2016天津高考,T12</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1044575">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2.概述汉字、绘画起源、演变的过程,了解中国书画的基本特征和发展脉络</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1.汉字的起源演变和书画的发展</a:t>
                      </a:r>
                    </a:p>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2.文学成就</a:t>
                      </a:r>
                    </a:p>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3.京剧等剧种的产生和发展</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文学艺术发展与时代的联系</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2020全国卷Ⅱ,T24</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2020北京高考,T2</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91285">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3.知道诗经、楚辞、汉赋、唐诗、宋词、元曲、明清小说等文学成就,了解中国古代不同时期的文学特色</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影响艺术创作与发展的因素</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2018全国卷Ⅱ,T27</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2020海南高考,T3</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5960">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4.了解京剧等剧种产生和发展的历程,说明其艺术成就</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书法绘画体现出的中国艺术的特点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2020全国卷Ⅲ,T26</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2017江苏高考,T5</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499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艺术审美与史料价值的关系</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2020全国卷Ⅰ,T25</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620260" cy="601661"/>
          </a:xfrm>
        </p:spPr>
        <p:txBody>
          <a:bodyPr wrap="square"/>
          <a:lstStyle/>
          <a:p>
            <a:r>
              <a:rPr sz="3200" dirty="0">
                <a:solidFill>
                  <a:schemeClr val="bg1"/>
                </a:solidFill>
                <a:latin typeface="微软雅黑" panose="020B0503020204020204" charset="-122"/>
                <a:ea typeface="微软雅黑" panose="020B0503020204020204" charset="-122"/>
                <a:sym typeface="+mn-ea"/>
              </a:rPr>
              <a:t>  情境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sz="3200" dirty="0">
                <a:latin typeface="微软雅黑" panose="020B0503020204020204" charset="-122"/>
                <a:ea typeface="微软雅黑" panose="020B0503020204020204" charset="-122"/>
                <a:sym typeface="+mn-ea"/>
              </a:rPr>
              <a:t>古代中国的绘画</a:t>
            </a:r>
          </a:p>
        </p:txBody>
      </p:sp>
      <p:sp>
        <p:nvSpPr>
          <p:cNvPr id="100" name="文本框 99"/>
          <p:cNvSpPr txBox="1"/>
          <p:nvPr/>
        </p:nvSpPr>
        <p:spPr>
          <a:xfrm>
            <a:off x="974090" y="3914775"/>
            <a:ext cx="11436350" cy="73723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元代钱选临摹的《宋太祖蹴鞠图》(原图为宋代的苏汉臣所绘)</a:t>
            </a:r>
          </a:p>
        </p:txBody>
      </p:sp>
      <p:pic>
        <p:nvPicPr>
          <p:cNvPr id="948" name="宋.jpg" descr="id:2147513413;FounderCES"/>
          <p:cNvPicPr>
            <a:picLocks noChangeAspect="1"/>
          </p:cNvPicPr>
          <p:nvPr/>
        </p:nvPicPr>
        <p:blipFill>
          <a:blip r:embed="rId2"/>
          <a:stretch>
            <a:fillRect/>
          </a:stretch>
        </p:blipFill>
        <p:spPr>
          <a:xfrm>
            <a:off x="4404995" y="1043940"/>
            <a:ext cx="3382010" cy="28359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6554470"/>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1.史料价值: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材料是元代著名画家钱选临摹的《宋太祖蹴鞠图》,属于绘画作品,原图为宋代画家苏汉臣所绘,描绘的是宋太祖与臣子一起蹴鞠的情景,为后人研究宋代体育与娱乐活动提供了宝贵素材,具有一定的史料价值。</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sz="2800" b="1">
                <a:solidFill>
                  <a:srgbClr val="000000"/>
                </a:solidFill>
                <a:latin typeface="微软雅黑" panose="020B0503020204020204" charset="-122"/>
                <a:ea typeface="微软雅黑" panose="020B0503020204020204" charset="-122"/>
                <a:cs typeface="微软雅黑" panose="020B0503020204020204" charset="-122"/>
              </a:rPr>
              <a:t>作品创作背景剖析: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宋代政治环境相对宽松;封建经济进步,商品经济发展,海外贸易繁荣;市民阶层形成,娱乐生活丰富;社会整体上重视文化艺术,绘画成就突出。</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3.材料时代内涵:</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材料反映的是宋太祖与宋朝开国功勋蹴鞠。蹴鞠是宋代初年军中之乐,是宋朝开国皇帝和贵族都喜爱的活动。除在贵族中较为盛行以外,蹴鞠也很受百姓喜爱,民间的瓦子中也有蹴鞠艺人表演。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2030095"/>
          </a:xfrm>
          <a:prstGeom prst="rect">
            <a:avLst/>
          </a:prstGeom>
          <a:noFill/>
          <a:ln w="9525">
            <a:noFill/>
          </a:ln>
        </p:spPr>
        <p:txBody>
          <a:bodyPr wrap="square">
            <a:spAutoFit/>
          </a:bodyPr>
          <a:lstStyle/>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4.高考导向: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近几年,中央提倡“五育并举”并特意强调体育、美育,加之近几年高考多次在古代体育、健身等方面命题,以后高考以体育作为切入点进行命题的可能性较大。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73990"/>
            <a:ext cx="11480800" cy="526224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蹴鞠为中国古代的足球运动,盛行于宫廷和民间,宋人记载“举目则秋千巧笑,触处则蹴鞠疏狂”,左图为元代钱选临摹的《宋太祖蹴鞠图》。这说明	(　　)</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A.艺术创作源于一定的社会现实</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B.绘画如实再现历史场景</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C.现代足球运动起源于古代中国</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D.古人普遍重视体育锻炼</a:t>
            </a:r>
          </a:p>
        </p:txBody>
      </p:sp>
      <p:sp>
        <p:nvSpPr>
          <p:cNvPr id="2" name="文本框 1"/>
          <p:cNvSpPr txBox="1"/>
          <p:nvPr/>
        </p:nvSpPr>
        <p:spPr>
          <a:xfrm>
            <a:off x="494665" y="5474335"/>
            <a:ext cx="11580495" cy="138366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参考答案</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537835" y="1804035"/>
            <a:ext cx="10065385" cy="129667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2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运用唯物史观、时空观念、历史</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解释解读古代中国的文学艺术</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运用历史解释、家国情怀认识书</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画戏曲艺术的继承与创新</a:t>
            </a:r>
          </a:p>
        </p:txBody>
      </p:sp>
      <p:sp>
        <p:nvSpPr>
          <p:cNvPr id="8" name="文本框 7"/>
          <p:cNvSpPr txBox="1"/>
          <p:nvPr/>
        </p:nvSpPr>
        <p:spPr>
          <a:xfrm>
            <a:off x="7094220" y="1600835"/>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537675" y="528574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537835" y="184721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nvSpPr>
        <p:spPr>
          <a:xfrm>
            <a:off x="7083425" y="1597660"/>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270340" y="315976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百花齐放:古代中国文学艺术的</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发展</a:t>
            </a:r>
          </a:p>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人类精神财富的共享:古代文化</a:t>
            </a:r>
          </a:p>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交流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5100"/>
            <a:ext cx="9892030" cy="1202979"/>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运用唯物史观、时空观念、历史解释解读古代</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中国的文学艺术</a:t>
            </a:r>
          </a:p>
        </p:txBody>
      </p:sp>
      <p:sp>
        <p:nvSpPr>
          <p:cNvPr id="100" name="文本框 99"/>
          <p:cNvSpPr txBox="1"/>
          <p:nvPr/>
        </p:nvSpPr>
        <p:spPr>
          <a:xfrm>
            <a:off x="294640" y="1466215"/>
            <a:ext cx="1141412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春秋战国时期,伴随着社会大变革,孔子整理编订《诗经》并将其作为德行教化文本,屈原创作《离骚》以抒发爱国情怀。汉朝建立后,各民族间政治经济联系加强,汉赋以华丽的辞藻和夸张的手法描绘了大一统时代恢宏的文化气度。汉末至魏晋南北朝时期,社会动荡不安,建安文学一扫浮丽文风,士大夫们对黑暗现实的不满和对理想生活的向往推动着书法、绘画艺术逐渐进入自觉阶段。经济繁荣、风气开放和文化多元的盛唐造就了诗歌的辉煌。与此同时,绘画吸取印度、波斯等外来风格,书法艺术领域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家辈出。安史之乱后社会政治黑暗,大量表达人民痛苦、揭露统治阶级罪恶的作品出现。宋元时期,随着城市商品经济的繁荣,词、风俗画、杂剧等世俗文学艺术得到发展。明清时期,君主专制不断强化,思想领域异端频出,商品经济进入新的繁荣期,市民阶层进一步扩大,小说创作进入蓬勃发展的阶段,文人画成就突出,戏曲艺术领域更是出现了京剧这一奇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这些文学艺术,大多具有多元一体、多民族交融、吸收外来文明成果、雅俗共赏等特征,从侧面反映了不同历史时期的社会风尚、时代风貌和作者心声。它们是中华民族奉献给世界文化宝库的瑰宝。</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[2020天津高考,2,3分]北朝民歌《木兰诗》在北宋时被收入《乐府诗集》。诗中描写木兰“归来见天子,天子坐明堂。策勋十二转,赏赐百千强”,其中“策勋十二转”是唐代对军功的奖赏。由此能够确定《木兰诗》</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A.记载了古代政治制度的变迁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B.属于宋代文人创作的诗歌</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C.在流传中融入新的历史内容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D.没有研究历史的史料价值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考查中国古代文学的相关内容。结合题中信息可知,北宋时期收录的北朝民歌《木兰诗》中,既包含了花木兰的英雄事迹,又加入了唐代对军功的奖赏,这体现了文学在传承中的纳新,C项正确。替父从军、英勇杀敌的花木兰的故事的变迁不能体现出政治制度的变迁,A项错误;《木兰诗》早在北朝时就已经出现,B项错误;该文学作品具有一定的史料价值,D项错误。</a:t>
            </a:r>
          </a:p>
        </p:txBody>
      </p:sp>
      <p:sp>
        <p:nvSpPr>
          <p:cNvPr id="2" name="文本框 1"/>
          <p:cNvSpPr txBox="1"/>
          <p:nvPr/>
        </p:nvSpPr>
        <p:spPr>
          <a:xfrm>
            <a:off x="468630" y="433514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530985" y="1009650"/>
            <a:ext cx="9286875" cy="56578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53670"/>
            <a:ext cx="9659620" cy="1202979"/>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运用历史解释、家国情怀认识书画戏曲艺术</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的继承与创新</a:t>
            </a:r>
          </a:p>
        </p:txBody>
      </p:sp>
      <p:sp>
        <p:nvSpPr>
          <p:cNvPr id="100" name="文本框 99"/>
          <p:cNvSpPr txBox="1"/>
          <p:nvPr/>
        </p:nvSpPr>
        <p:spPr>
          <a:xfrm>
            <a:off x="294640" y="1466215"/>
            <a:ext cx="1141412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汉字是中华民族的独特文字,是上古时期各文字体系中唯一传承至今的文字,也是民族文化的重要标志。而以汉字为基础,以中国特有的笔墨为工具的书法艺术,更是民族精神的体现和象征。中国古代书画,在精神方面具有独特的优势,与西方绘画相比,有着不可替代的东方文化魅力。作为我国传统文化中遗存最丰富、最具民族品格的艺术形式之一,戏曲集中华文化之大成,尤其是京剧在世界艺术之林独树一帜。中国书画戏曲艺术在漫长的历史长河中不断发展,丰富了民族文化的艺术宝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一个民族的优秀文化,是文化认同的重要标志,是维系民族存在的生命线。这种生命线一旦遭到破坏,民族文化的基因及生命链将出现断裂变形,民族的存在将发生危机。中华优秀传统文化积淀着中华民族最深沉的精神追求,包含着中华民族最根本的精神基因,是中华民族的“根”与“魂”。中华民族正是因为没有抛弃这些文化传统,民族的“根”与“魂”才能一脉相承、延续至今,中华民族才能够在几千年的历史长河中顽强生存并不断发展。对书画戏曲艺术的传承与发展,就是对民族精神之根的呼唤、认同与养护,也是中华民族沿袭和发展的必要条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[2021河北唐山测试]下面为宋代著名画家张择端的《清明上河图》(节选),图中描绘了汴京忙碌的商运场景。该作品体现了</a:t>
            </a:r>
          </a:p>
        </p:txBody>
      </p:sp>
      <p:pic>
        <p:nvPicPr>
          <p:cNvPr id="960" name="21-6jlsdytu12.jpg" descr="id:2147513497;FounderCES"/>
          <p:cNvPicPr>
            <a:picLocks noChangeAspect="1"/>
          </p:cNvPicPr>
          <p:nvPr/>
        </p:nvPicPr>
        <p:blipFill>
          <a:blip r:embed="rId2"/>
          <a:stretch>
            <a:fillRect/>
          </a:stretch>
        </p:blipFill>
        <p:spPr>
          <a:xfrm>
            <a:off x="3149600" y="1678940"/>
            <a:ext cx="5949315" cy="2304415"/>
          </a:xfrm>
          <a:prstGeom prst="rect">
            <a:avLst/>
          </a:prstGeom>
        </p:spPr>
      </p:pic>
      <p:sp>
        <p:nvSpPr>
          <p:cNvPr id="2" name="文本框 1"/>
          <p:cNvSpPr txBox="1"/>
          <p:nvPr/>
        </p:nvSpPr>
        <p:spPr>
          <a:xfrm>
            <a:off x="468630" y="4279265"/>
            <a:ext cx="11255375" cy="138366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A.艺术审美与市井风情的交融            B.人文意蕴与史料价值的统一</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C.工笔画法与写意画法的协调 	        D.海上贸易与市镇经济的交流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394970"/>
            <a:ext cx="1122235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据材料并结合所学可知,《清明上河图》是写实风俗画的杰作,描绘了北宋都城的繁华热闹景象,体现了艺术审美与市井风情的交融,A项正确;人文意蕴指作品体现出的时代精神,该画作未体现出“人文意蕴”,排除B项;写意画强调用简练的笔法勾勒物像意趣,而《清明上河图》是工笔画,排除C项;材料反映的是北宋都城的内河航运场景,与海上贸易无关,排除D项。</a:t>
            </a:r>
          </a:p>
        </p:txBody>
      </p:sp>
      <p:sp>
        <p:nvSpPr>
          <p:cNvPr id="2" name="文本框 1"/>
          <p:cNvSpPr txBox="1"/>
          <p:nvPr/>
        </p:nvSpPr>
        <p:spPr>
          <a:xfrm>
            <a:off x="467995" y="4364355"/>
            <a:ext cx="1115631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114030" cy="621485"/>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百花齐放:古代中国文学艺术的发展      </a:t>
            </a:r>
          </a:p>
        </p:txBody>
      </p:sp>
      <p:sp>
        <p:nvSpPr>
          <p:cNvPr id="100" name="文本框 99"/>
          <p:cNvSpPr txBox="1"/>
          <p:nvPr/>
        </p:nvSpPr>
        <p:spPr>
          <a:xfrm>
            <a:off x="389255" y="883285"/>
            <a:ext cx="1145857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清平调·其一</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李白</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云想衣裳花想容,春风拂槛露华浓</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若非群玉山头见, 会向瑶台月下逢。</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清平调·其三</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李白</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②</a:t>
            </a:r>
            <a:r>
              <a:rPr sz="2800" u="wavy">
                <a:solidFill>
                  <a:srgbClr val="000000"/>
                </a:solidFill>
                <a:uFillTx/>
                <a:latin typeface="微软雅黑" panose="020B0503020204020204" charset="-122"/>
                <a:ea typeface="微软雅黑" panose="020B0503020204020204" charset="-122"/>
                <a:cs typeface="微软雅黑" panose="020B0503020204020204" charset="-122"/>
              </a:rPr>
              <a:t>名花倾国两相欢,长得君王带笑看</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解释春风无限恨,沉香亭北倚阑干。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江城子·密州出猎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苏轼</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老夫聊发少年狂,左牵黄,右擎苍。锦帽貂裘,千骑卷平冈。为报倾城随太守,亲射虎,看孙郎。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酒酣胸胆尚开张,鬓微霜,又何妨!③</a:t>
            </a:r>
            <a:r>
              <a:rPr sz="2800" u="wavy">
                <a:solidFill>
                  <a:srgbClr val="000000"/>
                </a:solidFill>
                <a:uFillTx/>
                <a:latin typeface="微软雅黑" panose="020B0503020204020204" charset="-122"/>
                <a:ea typeface="微软雅黑" panose="020B0503020204020204" charset="-122"/>
                <a:cs typeface="微软雅黑" panose="020B0503020204020204" charset="-122"/>
              </a:rPr>
              <a:t>持节云中,何日遣冯唐?会挽雕弓如满月,西北望,射天狼</a:t>
            </a:r>
            <a:r>
              <a:rPr lang="en-US" sz="2800">
                <a:solidFill>
                  <a:srgbClr val="000000"/>
                </a:solidFill>
                <a:latin typeface="微软雅黑" panose="020B0503020204020204" charset="-122"/>
                <a:ea typeface="微软雅黑" panose="020B0503020204020204" charset="-122"/>
                <a:cs typeface="微软雅黑" panose="020B050302020402020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材料三    ④</a:t>
            </a:r>
            <a:r>
              <a:rPr sz="2800" u="wavy">
                <a:solidFill>
                  <a:srgbClr val="000000"/>
                </a:solidFill>
                <a:uFillTx/>
                <a:latin typeface="微软雅黑" panose="020B0503020204020204" charset="-122"/>
                <a:ea typeface="微软雅黑" panose="020B0503020204020204" charset="-122"/>
                <a:cs typeface="微软雅黑" panose="020B0503020204020204" charset="-122"/>
              </a:rPr>
              <a:t>俺曾见金陵玉殿莺啼晓,秦淮水榭花开早,谁知道容易冰消。眼看他起朱楼,眼看他宴宾客,眼看他楼塌了</a:t>
            </a:r>
            <a:r>
              <a:rPr lang="en-US" sz="2800">
                <a:solidFill>
                  <a:srgbClr val="000000"/>
                </a:solidFill>
                <a:latin typeface="微软雅黑" panose="020B0503020204020204" charset="-122"/>
                <a:ea typeface="微软雅黑" panose="020B0503020204020204" charset="-122"/>
                <a:cs typeface="微软雅黑" panose="020B0503020204020204" charset="-122"/>
              </a:rPr>
              <a:t>。这青苔碧瓦堆,俺曾睡风流觉,将五十年兴亡看饱。⑤</a:t>
            </a:r>
            <a:r>
              <a:rPr sz="2800" u="wavy">
                <a:solidFill>
                  <a:srgbClr val="000000"/>
                </a:solidFill>
                <a:uFillTx/>
                <a:latin typeface="微软雅黑" panose="020B0503020204020204" charset="-122"/>
                <a:ea typeface="微软雅黑" panose="020B0503020204020204" charset="-122"/>
                <a:cs typeface="微软雅黑" panose="020B0503020204020204" charset="-122"/>
              </a:rPr>
              <a:t>那乌衣巷不姓王,莫愁湖鬼夜哭,凤凰台栖枭鸟。残山梦最真,旧境丢难掉,不信这舆图换稿</a:t>
            </a:r>
            <a:r>
              <a:rPr lang="en-US" sz="2800">
                <a:solidFill>
                  <a:srgbClr val="000000"/>
                </a:solidFill>
                <a:latin typeface="微软雅黑" panose="020B0503020204020204" charset="-122"/>
                <a:ea typeface="微软雅黑" panose="020B0503020204020204" charset="-122"/>
                <a:cs typeface="微软雅黑" panose="020B0503020204020204" charset="-122"/>
              </a:rPr>
              <a:t>。诌一套《哀江南》,放悲声,唱到老。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——孔尚任《桃花扇》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②反映了李白运用浪漫主义的想象展示了盛世太平的景象;③展现了苏轼老骥伏枥、志在千里的雄心;④⑤体现出家国已变、世事沧桑,蕴含着深沉的历史关怀。三则材料反映出文艺发展与时代境况的关系,凸显唯物史观、时空观念、历史解释、家国情怀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根据材料一、二、三并结合所学知识,谈谈你对唐宋以来古代中国文学艺术发展演变的认识。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认识:唐宋以来,古代中国文艺形式逐渐走向活泼;市民文化兴起并不断创新;文艺发展与时代境况紧密相关。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938" name="时空坐标19单元.eps" descr="id:2147502526;FounderCES"/>
          <p:cNvPicPr>
            <a:picLocks noChangeAspect="1"/>
          </p:cNvPicPr>
          <p:nvPr/>
        </p:nvPicPr>
        <p:blipFill>
          <a:blip r:embed="rId2"/>
          <a:stretch>
            <a:fillRect/>
          </a:stretch>
        </p:blipFill>
        <p:spPr>
          <a:xfrm>
            <a:off x="859155" y="2239645"/>
            <a:ext cx="10417175" cy="22625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114030" cy="60167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人类精神财富的共享:古代文化交流      </a:t>
            </a:r>
          </a:p>
        </p:txBody>
      </p:sp>
      <p:sp>
        <p:nvSpPr>
          <p:cNvPr id="100" name="文本框 99"/>
          <p:cNvSpPr txBox="1"/>
          <p:nvPr/>
        </p:nvSpPr>
        <p:spPr>
          <a:xfrm>
            <a:off x="389255" y="883285"/>
            <a:ext cx="1145857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李唐起自西陲,历事周隋,不唯政制多袭前代之旧,一切文物亦复不闻华夷,兼收并蓄</a:t>
            </a:r>
            <a:r>
              <a:rPr sz="2800">
                <a:solidFill>
                  <a:srgbClr val="000000"/>
                </a:solidFill>
                <a:latin typeface="微软雅黑" panose="020B0503020204020204" charset="-122"/>
                <a:ea typeface="微软雅黑" panose="020B0503020204020204" charset="-122"/>
                <a:cs typeface="微软雅黑" panose="020B0503020204020204" charset="-122"/>
              </a:rPr>
              <a:t>。第七世纪以降之长安,几乎为一国际的都会,</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各种人民,各种宗教,无不可于长安得之</a:t>
            </a:r>
            <a:r>
              <a:rPr sz="2800">
                <a:solidFill>
                  <a:srgbClr val="000000"/>
                </a:solidFill>
                <a:latin typeface="微软雅黑" panose="020B0503020204020204" charset="-122"/>
                <a:ea typeface="微软雅黑" panose="020B0503020204020204" charset="-122"/>
                <a:cs typeface="微软雅黑" panose="020B0503020204020204" charset="-122"/>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rPr>
              <a:t>异族入居长安者多,于是长安胡化盛极一时,此种胡化大率为西域风之好尚:服饰、饮食、宫室、乐舞、绘画,竞事纷泊</a:t>
            </a:r>
            <a:r>
              <a:rPr sz="2800">
                <a:solidFill>
                  <a:srgbClr val="000000"/>
                </a:solidFill>
                <a:latin typeface="微软雅黑" panose="020B0503020204020204" charset="-122"/>
                <a:ea typeface="微软雅黑" panose="020B0503020204020204" charset="-122"/>
                <a:cs typeface="微软雅黑" panose="020B0503020204020204" charset="-122"/>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rPr>
              <a:t>其极社会各方面,隐约皆有所化,好之者盖不仅帝王及一二贵戚达官已也</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——向达《唐代长安与西域文明》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⑤唐</a:t>
            </a:r>
            <a:r>
              <a:rPr sz="2800" u="wavy">
                <a:solidFill>
                  <a:srgbClr val="000000"/>
                </a:solidFill>
                <a:uFillTx/>
                <a:latin typeface="微软雅黑" panose="020B0503020204020204" charset="-122"/>
                <a:ea typeface="微软雅黑" panose="020B0503020204020204" charset="-122"/>
                <a:cs typeface="微软雅黑" panose="020B0503020204020204" charset="-122"/>
              </a:rPr>
              <a:t>朝人追求外来物品的风气渗透了唐朝社会的各个阶层和日常生活的各个方面:在各式各样的家庭用具上,都出现了伊朗、印度人的画像和装饰式样</a:t>
            </a:r>
            <a:r>
              <a:rPr lang="en-US" sz="2800">
                <a:solidFill>
                  <a:srgbClr val="000000"/>
                </a:solidFill>
                <a:latin typeface="微软雅黑" panose="020B0503020204020204" charset="-122"/>
                <a:ea typeface="微软雅黑" panose="020B0503020204020204" charset="-122"/>
                <a:cs typeface="微软雅黑" panose="020B0503020204020204" charset="-122"/>
              </a:rPr>
              <a:t>……实际上⑥</a:t>
            </a:r>
            <a:r>
              <a:rPr sz="2800" u="wavy">
                <a:solidFill>
                  <a:srgbClr val="000000"/>
                </a:solidFill>
                <a:uFillTx/>
                <a:latin typeface="微软雅黑" panose="020B0503020204020204" charset="-122"/>
                <a:ea typeface="微软雅黑" panose="020B0503020204020204" charset="-122"/>
                <a:cs typeface="微软雅黑" panose="020B0503020204020204" charset="-122"/>
              </a:rPr>
              <a:t>整个唐代都没有从崇尚外来物品的社会风气中解脱出来</a:t>
            </a:r>
            <a:r>
              <a:rPr 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——摘编自[美]爱德华·谢弗《唐代的外来文明》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①②说明唐代采取开放的政策,对各地区宗教、文物等兼收并蓄;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③④⑤⑥指出了唐代受其他地区风尚的影响非常深刻。两则材料阐述了唐代开放政策对自身社会生活的深刻影响,凸显唯物史观、时空观念、史料实证、家国情怀等学科核心素养。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请查阅相关文献资料,了解唐朝在社会生活方面出现的新现象并分析这一现象出现的原因。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现象:服饰、饮食、宫室、乐舞、绘画、家庭用具等出现“胡化”现象,吸收伊朗、印度等地的风格。原因:唐朝政治稳定,经济繁荣;统治者对外来文化采取兼容并蓄的政策;人们对外来文化的崇尚。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科技成就</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汉字的起源演变和书画的发展</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文学成就</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4</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京剧等剧种的产生和发展</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0860c32a-e1d5-4043-bc2b-980b6e5e34ec}"/>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6b5164c7-2f70-4b28-b3a7-066a222d8260}"/>
  <p:tag name="TABLE_ENDDRAG_ORIGIN_RECT" val="870*452"/>
  <p:tag name="TABLE_ENDDRAG_RECT" val="48*66*870*452"/>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798*227"/>
  <p:tag name="TABLE_ENDDRAG_RECT" val="71*296*798*227"/>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36*164"/>
  <p:tag name="TABLE_ENDDRAG_RECT" val="49*345*836*16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9af30cee-f1f7-489d-865b-101b9a1a1844}"/>
  <p:tag name="TABLE_ENDDRAG_ORIGIN_RECT" val="869*330"/>
  <p:tag name="TABLE_ENDDRAG_RECT" val="42*180*869*330"/>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c98e59d2-78ae-4207-b1d9-3dac93d54a5b}"/>
  <p:tag name="TABLE_ENDDRAG_ORIGIN_RECT" val="860*403"/>
  <p:tag name="TABLE_ENDDRAG_RECT" val="55*52*860*403"/>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b2dcea7-89fe-488b-9066-9652ff0ae177}"/>
  <p:tag name="TABLE_ENDDRAG_ORIGIN_RECT" val="853*230"/>
  <p:tag name="TABLE_ENDDRAG_RECT" val="60*231*853*230"/>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660d2605-b08a-4b02-a20d-0103644dc24e}"/>
  <p:tag name="TABLE_ENDDRAG_ORIGIN_RECT" val="856*419"/>
  <p:tag name="TABLE_ENDDRAG_RECT" val="66*61*856*41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3efdf527-7df9-4ea7-933e-27bec24d34c2}"/>
  <p:tag name="TABLE_ENDDRAG_ORIGIN_RECT" val="899*431"/>
  <p:tag name="TABLE_ENDDRAG_RECT" val="37*74*899*431"/>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4ac32c6d-4fb6-43eb-b740-39ef1e8f9f5d}"/>
  <p:tag name="TABLE_ENDDRAG_ORIGIN_RECT" val="895*432"/>
  <p:tag name="TABLE_ENDDRAG_RECT" val="31*75*895*432"/>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19886854-f4cd-4262-bee9-4ab78c536e48}"/>
  <p:tag name="TABLE_ENDDRAG_ORIGIN_RECT" val="883*370"/>
  <p:tag name="TABLE_ENDDRAG_RECT" val="37*80*883*370"/>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87c9f911-3cb9-402e-9e99-d67bff76862a}"/>
  <p:tag name="TABLE_ENDDRAG_ORIGIN_RECT" val="877*370"/>
  <p:tag name="TABLE_ENDDRAG_RECT" val="40*131*877*37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3234</Words>
  <Application>WPS 演示</Application>
  <PresentationFormat>自定义</PresentationFormat>
  <Paragraphs>465</Paragraphs>
  <Slides>84</Slides>
  <Notes>2</Notes>
  <HiddenSlides>0</HiddenSlides>
  <MMClips>0</MMClips>
  <ScaleCrop>false</ScaleCrop>
  <HeadingPairs>
    <vt:vector size="4" baseType="variant">
      <vt:variant>
        <vt:lpstr>主题</vt:lpstr>
      </vt:variant>
      <vt:variant>
        <vt:i4>1</vt:i4>
      </vt:variant>
      <vt:variant>
        <vt:lpstr>幻灯片标题</vt:lpstr>
      </vt:variant>
      <vt:variant>
        <vt:i4>84</vt:i4>
      </vt:variant>
    </vt:vector>
  </HeadingPairs>
  <TitlesOfParts>
    <vt:vector size="85" baseType="lpstr">
      <vt:lpstr>Office 主题​​</vt:lpstr>
      <vt:lpstr>幻灯片 1</vt:lpstr>
      <vt:lpstr>第四单元   古代中国的科学                    技术与文学艺术</vt:lpstr>
      <vt:lpstr>幻灯片 3</vt:lpstr>
      <vt:lpstr>幻灯片 4</vt:lpstr>
      <vt:lpstr>幻灯片 5</vt:lpstr>
      <vt:lpstr>  考情解读</vt:lpstr>
      <vt:lpstr>  知识体系构建</vt:lpstr>
      <vt:lpstr>  时空坐标通览</vt:lpstr>
      <vt:lpstr>幻灯片 9</vt:lpstr>
      <vt:lpstr>  考点1   科技成就</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  考点2   汉字的起源演变和书画的发展</vt:lpstr>
      <vt:lpstr>幻灯片 24</vt:lpstr>
      <vt:lpstr>幻灯片 25</vt:lpstr>
      <vt:lpstr>幻灯片 26</vt:lpstr>
      <vt:lpstr>幻灯片 27</vt:lpstr>
      <vt:lpstr>幻灯片 28</vt:lpstr>
      <vt:lpstr>幻灯片 29</vt:lpstr>
      <vt:lpstr>幻灯片 30</vt:lpstr>
      <vt:lpstr>幻灯片 31</vt:lpstr>
      <vt:lpstr>  考点3   文学成就</vt:lpstr>
      <vt:lpstr>幻灯片 33</vt:lpstr>
      <vt:lpstr>幻灯片 34</vt:lpstr>
      <vt:lpstr>幻灯片 35</vt:lpstr>
      <vt:lpstr>幻灯片 36</vt:lpstr>
      <vt:lpstr>幻灯片 37</vt:lpstr>
      <vt:lpstr>幻灯片 38</vt:lpstr>
      <vt:lpstr>幻灯片 39</vt:lpstr>
      <vt:lpstr>幻灯片 40</vt:lpstr>
      <vt:lpstr>  考点4   京剧等剧种的产生和发展</vt:lpstr>
      <vt:lpstr>幻灯片 42</vt:lpstr>
      <vt:lpstr>幻灯片 43</vt:lpstr>
      <vt:lpstr>幻灯片 44</vt:lpstr>
      <vt:lpstr>幻灯片 45</vt:lpstr>
      <vt:lpstr>幻灯片 46</vt:lpstr>
      <vt:lpstr>  考法1   古代中国的科技成就</vt:lpstr>
      <vt:lpstr>幻灯片 48</vt:lpstr>
      <vt:lpstr>幻灯片 49</vt:lpstr>
      <vt:lpstr>幻灯片 50</vt:lpstr>
      <vt:lpstr>幻灯片 51</vt:lpstr>
      <vt:lpstr>幻灯片 52</vt:lpstr>
      <vt:lpstr>幻灯片 53</vt:lpstr>
      <vt:lpstr>  考法2   古代中国的文学艺术</vt:lpstr>
      <vt:lpstr>幻灯片 55</vt:lpstr>
      <vt:lpstr>幻灯片 56</vt:lpstr>
      <vt:lpstr>幻灯片 57</vt:lpstr>
      <vt:lpstr>幻灯片 58</vt:lpstr>
      <vt:lpstr>幻灯片 59</vt:lpstr>
      <vt:lpstr>  情境   古代中国的绘画</vt:lpstr>
      <vt:lpstr>幻灯片 61</vt:lpstr>
      <vt:lpstr>幻灯片 62</vt:lpstr>
      <vt:lpstr>幻灯片 63</vt:lpstr>
      <vt:lpstr>幻灯片 64</vt:lpstr>
      <vt:lpstr>幻灯片 65</vt:lpstr>
      <vt:lpstr>素养1   运用唯物史观、时空观念、历史解释解读古代             中国的文学艺术</vt:lpstr>
      <vt:lpstr>幻灯片 67</vt:lpstr>
      <vt:lpstr>幻灯片 68</vt:lpstr>
      <vt:lpstr>幻灯片 69</vt:lpstr>
      <vt:lpstr>素养2   运用历史解释、家国情怀认识书画戏曲艺术             的继承与创新</vt:lpstr>
      <vt:lpstr>幻灯片 71</vt:lpstr>
      <vt:lpstr>幻灯片 72</vt:lpstr>
      <vt:lpstr>幻灯片 73</vt:lpstr>
      <vt:lpstr>研析1   百花齐放:古代中国文学艺术的发展      </vt:lpstr>
      <vt:lpstr>幻灯片 75</vt:lpstr>
      <vt:lpstr>幻灯片 76</vt:lpstr>
      <vt:lpstr>幻灯片 77</vt:lpstr>
      <vt:lpstr>幻灯片 78</vt:lpstr>
      <vt:lpstr>幻灯片 79</vt:lpstr>
      <vt:lpstr>研析2   人类精神财富的共享:古代文化交流      </vt:lpstr>
      <vt:lpstr>幻灯片 81</vt:lpstr>
      <vt:lpstr>幻灯片 82</vt:lpstr>
      <vt:lpstr>幻灯片 83</vt:lpstr>
      <vt:lpstr>幻灯片 84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65</cp:revision>
  <dcterms:created xsi:type="dcterms:W3CDTF">2021-01-08T01:23:00Z</dcterms:created>
  <dcterms:modified xsi:type="dcterms:W3CDTF">2021-09-23T07:23:32Z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