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av" ContentType="audio/x-wav"/>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0" r:id="rId1"/>
  </p:sldMasterIdLst>
  <p:sldIdLst>
    <p:sldId id="256" r:id="rId2"/>
    <p:sldId id="260" r:id="rId3"/>
    <p:sldId id="262" r:id="rId4"/>
    <p:sldId id="263" r:id="rId5"/>
    <p:sldId id="271" r:id="rId6"/>
    <p:sldId id="275" r:id="rId7"/>
    <p:sldId id="279" r:id="rId8"/>
    <p:sldId id="278" r:id="rId9"/>
    <p:sldId id="277" r:id="rId10"/>
    <p:sldId id="281" r:id="rId11"/>
    <p:sldId id="285" r:id="rId12"/>
    <p:sldId id="284" r:id="rId13"/>
    <p:sldId id="283" r:id="rId14"/>
    <p:sldId id="282" r:id="rId15"/>
    <p:sldId id="280" r:id="rId16"/>
    <p:sldId id="259" r:id="rId17"/>
    <p:sldId id="345" r:id="rId18"/>
    <p:sldId id="346" r:id="rId19"/>
    <p:sldId id="347" r:id="rId20"/>
    <p:sldId id="348" r:id="rId21"/>
    <p:sldId id="274"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1"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92" d="100"/>
          <a:sy n="92" d="100"/>
        </p:scale>
        <p:origin x="498" y="84"/>
      </p:cViewPr>
      <p:guideLst>
        <p:guide orient="horz" pos="51"/>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1.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0749988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112458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3003710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1188067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4843943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zh-CN" altLang="en-US" smtClean="0"/>
              <a:t>单击此处编辑母版标题样式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0479888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ncho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5426364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456876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10" name="图片 9">
            <a:hlinkClick r:id="rId2" action="ppaction://hlinksldjump">
              <a:snd r:embed="rId3" name="camera.wav"/>
            </a:hlinkClick>
          </p:cNvPr>
          <p:cNvPicPr>
            <a:picLocks noChangeAspect="1"/>
          </p:cNvPicPr>
          <p:nvPr userDrawn="1"/>
        </p:nvPicPr>
        <p:blipFill rotWithShape="1">
          <a:blip r:embed="rId4">
            <a:clrChange>
              <a:clrFrom>
                <a:srgbClr val="E8EDD9"/>
              </a:clrFrom>
              <a:clrTo>
                <a:srgbClr val="E8EDD9">
                  <a:alpha val="0"/>
                </a:srgbClr>
              </a:clrTo>
            </a:clrChange>
            <a:extLst>
              <a:ext uri="{28A0092B-C50C-407E-A947-70E740481C1C}">
                <a14:useLocalDpi xmlns:a14="http://schemas.microsoft.com/office/drawing/2010/main" val="0"/>
              </a:ext>
            </a:extLst>
          </a:blip>
          <a:srcRect l="70714" t="37967" b="6776"/>
          <a:stretch/>
        </p:blipFill>
        <p:spPr>
          <a:xfrm>
            <a:off x="10363200" y="0"/>
            <a:ext cx="1828800" cy="2286000"/>
          </a:xfrm>
          <a:prstGeom prst="rect">
            <a:avLst/>
          </a:prstGeom>
        </p:spPr>
      </p:pic>
    </p:spTree>
    <p:extLst>
      <p:ext uri="{BB962C8B-B14F-4D97-AF65-F5344CB8AC3E}">
        <p14:creationId xmlns:p14="http://schemas.microsoft.com/office/powerpoint/2010/main" val="371159656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00382219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99641540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40996678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24096618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731943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6453598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5656277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1/13/2021</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extLst>
      <p:ext uri="{BB962C8B-B14F-4D97-AF65-F5344CB8AC3E}">
        <p14:creationId xmlns:p14="http://schemas.microsoft.com/office/powerpoint/2010/main" val="5028851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iming>
    <p:tnLst>
      <p:par>
        <p:cTn id="1" dur="indefinite" restart="never" nodeType="tmRoot"/>
      </p:par>
    </p:tnLst>
  </p:timing>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package" Target="../embeddings/Microsoft_Word___7.docx"/><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9.emf"/></Relationships>
</file>

<file path=ppt/slides/_rels/slide15.xml.rels><?xml version="1.0" encoding="UTF-8" standalone="yes"?>
<Relationships xmlns="http://schemas.openxmlformats.org/package/2006/relationships"><Relationship Id="rId3" Type="http://schemas.openxmlformats.org/officeDocument/2006/relationships/package" Target="../embeddings/Microsoft_Word___8.docx"/><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image" Target="../media/image10.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package" Target="../embeddings/Microsoft_Word___9.docx"/><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image" Target="../media/image11.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3.xml"/><Relationship Id="rId1" Type="http://schemas.openxmlformats.org/officeDocument/2006/relationships/slideLayout" Target="../slideLayouts/slideLayout7.xml"/><Relationship Id="rId4" Type="http://schemas.openxmlformats.org/officeDocument/2006/relationships/slide" Target="slide1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Word___2.docx"/><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4.emf"/></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Word___3.docx"/><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5.emf"/></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Word___4.docx"/><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6.emf"/></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Word___5.docx"/><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7.emf"/></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Word___6.docx"/><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image" Target="../media/image8.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692150" y="1291992"/>
            <a:ext cx="10807700" cy="2585323"/>
          </a:xfrm>
          <a:prstGeom prst="rect">
            <a:avLst/>
          </a:prstGeom>
        </p:spPr>
        <p:txBody>
          <a:bodyPr>
            <a:spAutoFit/>
          </a:bodyPr>
          <a:lstStyle/>
          <a:p>
            <a:pPr algn="ctr">
              <a:lnSpc>
                <a:spcPct val="150000"/>
              </a:lnSpc>
            </a:pPr>
            <a:r>
              <a:rPr lang="zh-CN" altLang="en-US" sz="60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第二板块　专题综合</a:t>
            </a:r>
            <a:r>
              <a:rPr lang="zh-CN" altLang="en-US" sz="6000" b="1"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突破</a:t>
            </a:r>
            <a:endParaRPr lang="en-US" altLang="zh-CN" sz="6000" b="1"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50000"/>
              </a:lnSpc>
            </a:pPr>
            <a:r>
              <a:rPr lang="zh-CN" altLang="en-US" sz="48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专题五　三次科技革命与经济全球化</a:t>
            </a:r>
            <a:endParaRPr lang="zh-CN" altLang="en-US" sz="4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4659540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154672"/>
            <a:ext cx="10807700" cy="41503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二、三次科技革命对中国的影响</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工业革命对中国的影响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英国发动鸦片战争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使中国开始沦为半殖民地半封建社会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中国进行了洋务运动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近代工业产生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先进的中国人开始向西方学习。</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第二次工业革命对中国的影响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帝国主义掀起瓜分中国的狂潮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中国完全沦为半殖民地半封建社会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中国人民进行了戊戌变法和辛亥革命等挽救民族危亡的斗争。</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047010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2003533"/>
            <a:ext cx="10807700" cy="237757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第三次科技革命中的中国</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军事领域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:1964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在我国西部地区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我国第一颗</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原子弹</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爆炸成功。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1966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我国第一颗装有核弹头的地地导弹飞行试验取得成功。</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773515" y="3250992"/>
            <a:ext cx="123369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773515" y="3718335"/>
            <a:ext cx="123369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16022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320450"/>
            <a:ext cx="10807700" cy="59450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航天、民用领域</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1970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我国用长征号运载火箭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成功地发射了第一颗人造地球卫星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东方红一号</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神舟系列飞船发射成功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:1999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我国成功发射第一艘无人飞船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神舟一号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”;2003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第一艘载人飞船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神舟五号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飞行获得圆满成功。</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袁隆平在世界上首次育成</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籼型杂交水稻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他被国际农学界誉为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杂交水稻之父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科教发展战略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:1986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我国确立了高科技发展计划</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863</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计划</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3664050" y="1567665"/>
            <a:ext cx="202882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3664050" y="2035008"/>
            <a:ext cx="202882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9382518" y="2741838"/>
            <a:ext cx="162703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9382518" y="3209181"/>
            <a:ext cx="162703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8503381" y="3905620"/>
            <a:ext cx="244151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8503381" y="4372963"/>
            <a:ext cx="244151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1404437" y="5672074"/>
            <a:ext cx="140455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1404437" y="6129026"/>
            <a:ext cx="140455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40065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121157"/>
            <a:ext cx="10807700" cy="41503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三、从世界连成一个整体到经济全球化</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新航路开辟</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哥伦布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美洲新大陆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麦哲伦的船队首次完成环球航行。</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新航路的开辟密切了各大洲之间的联系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世界开始连成一个整体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欧洲</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大西洋沿岸</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的工商业经济繁荣起来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促进了资本主义的发展。</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2487075" y="2367765"/>
            <a:ext cx="120316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2487075" y="2835108"/>
            <a:ext cx="120316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4180792" y="4123828"/>
            <a:ext cx="203297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4180793" y="4591171"/>
            <a:ext cx="203297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19180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535807"/>
            <a:ext cx="4571764" cy="683264"/>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世界经济的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全球化</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38116890"/>
              </p:ext>
            </p:extLst>
          </p:nvPr>
        </p:nvGraphicFramePr>
        <p:xfrm>
          <a:off x="692150" y="1271026"/>
          <a:ext cx="10807700" cy="4977962"/>
        </p:xfrm>
        <a:graphic>
          <a:graphicData uri="http://schemas.openxmlformats.org/presentationml/2006/ole">
            <mc:AlternateContent xmlns:mc="http://schemas.openxmlformats.org/markup-compatibility/2006">
              <mc:Choice xmlns:v="urn:schemas-microsoft-com:vml" Requires="v">
                <p:oleObj spid="_x0000_s8198" name="文档" r:id="rId3" imgW="3837245" imgH="1767412" progId="Word.Document.12">
                  <p:embed/>
                </p:oleObj>
              </mc:Choice>
              <mc:Fallback>
                <p:oleObj name="文档" r:id="rId3" imgW="3837245" imgH="1767412" progId="Word.Document.12">
                  <p:embed/>
                  <p:pic>
                    <p:nvPicPr>
                      <p:cNvPr id="0" name=""/>
                      <p:cNvPicPr/>
                      <p:nvPr/>
                    </p:nvPicPr>
                    <p:blipFill>
                      <a:blip r:embed="rId4"/>
                      <a:stretch>
                        <a:fillRect/>
                      </a:stretch>
                    </p:blipFill>
                    <p:spPr>
                      <a:xfrm>
                        <a:off x="692150" y="1271026"/>
                        <a:ext cx="10807700" cy="4977962"/>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xmlns="" id="{8A90BD6A-DAC1-4175-BADE-A70FD2E31095}"/>
              </a:ext>
            </a:extLst>
          </p:cNvPr>
          <p:cNvSpPr/>
          <p:nvPr/>
        </p:nvSpPr>
        <p:spPr>
          <a:xfrm>
            <a:off x="5759166" y="3709545"/>
            <a:ext cx="2244343" cy="4426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a:extLst>
              <a:ext uri="{FF2B5EF4-FFF2-40B4-BE49-F238E27FC236}">
                <a16:creationId xmlns:a16="http://schemas.microsoft.com/office/drawing/2014/main" xmlns="" id="{8A90BD6A-DAC1-4175-BADE-A70FD2E31095}"/>
              </a:ext>
            </a:extLst>
          </p:cNvPr>
          <p:cNvSpPr/>
          <p:nvPr/>
        </p:nvSpPr>
        <p:spPr>
          <a:xfrm>
            <a:off x="3430955" y="4904500"/>
            <a:ext cx="1875262" cy="4426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4929271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870177900"/>
              </p:ext>
            </p:extLst>
          </p:nvPr>
        </p:nvGraphicFramePr>
        <p:xfrm>
          <a:off x="692150" y="1103012"/>
          <a:ext cx="10807700" cy="4905977"/>
        </p:xfrm>
        <a:graphic>
          <a:graphicData uri="http://schemas.openxmlformats.org/presentationml/2006/ole">
            <mc:AlternateContent xmlns:mc="http://schemas.openxmlformats.org/markup-compatibility/2006">
              <mc:Choice xmlns:v="urn:schemas-microsoft-com:vml" Requires="v">
                <p:oleObj spid="_x0000_s9222" name="文档" r:id="rId3" imgW="3837245" imgH="1741854" progId="Word.Document.12">
                  <p:embed/>
                </p:oleObj>
              </mc:Choice>
              <mc:Fallback>
                <p:oleObj name="文档" r:id="rId3" imgW="3837245" imgH="1741854" progId="Word.Document.12">
                  <p:embed/>
                  <p:pic>
                    <p:nvPicPr>
                      <p:cNvPr id="0" name=""/>
                      <p:cNvPicPr/>
                      <p:nvPr/>
                    </p:nvPicPr>
                    <p:blipFill>
                      <a:blip r:embed="rId4"/>
                      <a:stretch>
                        <a:fillRect/>
                      </a:stretch>
                    </p:blipFill>
                    <p:spPr>
                      <a:xfrm>
                        <a:off x="692150" y="1103012"/>
                        <a:ext cx="10807700" cy="4905977"/>
                      </a:xfrm>
                      <a:prstGeom prst="rect">
                        <a:avLst/>
                      </a:prstGeom>
                    </p:spPr>
                  </p:pic>
                </p:oleObj>
              </mc:Fallback>
            </mc:AlternateContent>
          </a:graphicData>
        </a:graphic>
      </p:graphicFrame>
    </p:spTree>
    <p:extLst>
      <p:ext uri="{BB962C8B-B14F-4D97-AF65-F5344CB8AC3E}">
        <p14:creationId xmlns:p14="http://schemas.microsoft.com/office/powerpoint/2010/main" val="1344501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317006" y="1383030"/>
            <a:ext cx="7867124" cy="2244745"/>
          </a:xfrm>
          <a:prstGeom prst="rect">
            <a:avLst/>
          </a:prstGeom>
          <a:noFill/>
        </p:spPr>
        <p:txBody>
          <a:bodyPr wrap="none" lIns="91440" tIns="45720" rIns="91440" bIns="45720">
            <a:prstTxWarp prst="textCanUp">
              <a:avLst/>
            </a:prstTxWarp>
            <a:spAutoFit/>
          </a:bodyPr>
          <a:lstStyle/>
          <a:p>
            <a:pPr algn="ctr"/>
            <a:r>
              <a:rPr lang="zh-CN" altLang="en-US" sz="72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热点考向例析</a:t>
            </a:r>
            <a:endParaRPr lang="zh-CN" altLang="en-US" sz="72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val="6485662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427198"/>
            <a:ext cx="10807700" cy="1808572"/>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下表显示了英国在世界贸易中居于领先地位。直接导致这一地位确立的因素是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gn="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单位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亿马克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561471554"/>
              </p:ext>
            </p:extLst>
          </p:nvPr>
        </p:nvGraphicFramePr>
        <p:xfrm>
          <a:off x="692150" y="2298116"/>
          <a:ext cx="10807700" cy="2019573"/>
        </p:xfrm>
        <a:graphic>
          <a:graphicData uri="http://schemas.openxmlformats.org/presentationml/2006/ole">
            <mc:AlternateContent xmlns:mc="http://schemas.openxmlformats.org/markup-compatibility/2006">
              <mc:Choice xmlns:v="urn:schemas-microsoft-com:vml" Requires="v">
                <p:oleObj spid="_x0000_s1029" name="文档" r:id="rId3" imgW="3837245" imgH="717044" progId="Word.Document.12">
                  <p:embed/>
                </p:oleObj>
              </mc:Choice>
              <mc:Fallback>
                <p:oleObj name="文档" r:id="rId3" imgW="3837245" imgH="717044" progId="Word.Document.12">
                  <p:embed/>
                  <p:pic>
                    <p:nvPicPr>
                      <p:cNvPr id="0" name=""/>
                      <p:cNvPicPr/>
                      <p:nvPr/>
                    </p:nvPicPr>
                    <p:blipFill>
                      <a:blip r:embed="rId4"/>
                      <a:stretch>
                        <a:fillRect/>
                      </a:stretch>
                    </p:blipFill>
                    <p:spPr>
                      <a:xfrm>
                        <a:off x="692150" y="2298116"/>
                        <a:ext cx="10807700" cy="2019573"/>
                      </a:xfrm>
                      <a:prstGeom prst="rect">
                        <a:avLst/>
                      </a:prstGeom>
                    </p:spPr>
                  </p:pic>
                </p:oleObj>
              </mc:Fallback>
            </mc:AlternateContent>
          </a:graphicData>
        </a:graphic>
      </p:graphicFrame>
      <p:sp>
        <p:nvSpPr>
          <p:cNvPr id="5" name="矩形 4"/>
          <p:cNvSpPr>
            <a:spLocks noChangeAspect="1"/>
          </p:cNvSpPr>
          <p:nvPr/>
        </p:nvSpPr>
        <p:spPr>
          <a:xfrm>
            <a:off x="692150" y="3705976"/>
            <a:ext cx="10807700" cy="239950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新航路的开辟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三角贸易盛行</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资产阶级革命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工业革命完成</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920034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2039724"/>
            <a:ext cx="10807700" cy="239950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表格时间为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1850</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此时英国已经完成工业革命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广泛应用工业革命成果使英国的世界贸易总额远远高于法、德、美三国。</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44417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64767"/>
            <a:ext cx="10807700" cy="638082"/>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下面图示反映了第三次科技革命的特点是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692150" y="4093621"/>
            <a:ext cx="10807700" cy="239950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科学技术转化为生产力的速度不断加快</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科学技术成为生产力发展最活跃的因素</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科技革命推动世界经济格局走向多极化</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科学技术各个领域之间相互渗透与促进</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DLZR34.eps" descr="id:2147489856;FounderCES"/>
          <p:cNvPicPr>
            <a:picLocks noChangeAspect="1"/>
          </p:cNvPicPr>
          <p:nvPr/>
        </p:nvPicPr>
        <p:blipFill>
          <a:blip r:embed="rId2"/>
          <a:stretch>
            <a:fillRect/>
          </a:stretch>
        </p:blipFill>
        <p:spPr>
          <a:xfrm>
            <a:off x="2405098" y="862277"/>
            <a:ext cx="7381805" cy="3161525"/>
          </a:xfrm>
          <a:prstGeom prst="rect">
            <a:avLst/>
          </a:prstGeom>
        </p:spPr>
      </p:pic>
    </p:spTree>
    <p:extLst>
      <p:ext uri="{BB962C8B-B14F-4D97-AF65-F5344CB8AC3E}">
        <p14:creationId xmlns:p14="http://schemas.microsoft.com/office/powerpoint/2010/main" val="38960796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2">
                <a:lumMod val="50000"/>
                <a:lumOff val="50000"/>
              </a:schemeClr>
            </a:gs>
            <a:gs pos="100000">
              <a:schemeClr val="bg2">
                <a:shade val="98000"/>
                <a:satMod val="120000"/>
                <a:lumMod val="98000"/>
              </a:schemeClr>
            </a:gs>
          </a:gsLst>
          <a:path path="circle">
            <a:fillToRect l="100000" b="100000"/>
          </a:path>
          <a:tileRect t="-100000" r="-100000"/>
        </a:gradFill>
        <a:effectLst/>
      </p:bgPr>
    </p:bg>
    <p:spTree>
      <p:nvGrpSpPr>
        <p:cNvPr id="1" name=""/>
        <p:cNvGrpSpPr/>
        <p:nvPr/>
      </p:nvGrpSpPr>
      <p:grpSpPr>
        <a:xfrm>
          <a:off x="0" y="0"/>
          <a:ext cx="0" cy="0"/>
          <a:chOff x="0" y="0"/>
          <a:chExt cx="0" cy="0"/>
        </a:xfrm>
      </p:grpSpPr>
      <p:grpSp>
        <p:nvGrpSpPr>
          <p:cNvPr id="7" name="组合 6"/>
          <p:cNvGrpSpPr/>
          <p:nvPr/>
        </p:nvGrpSpPr>
        <p:grpSpPr>
          <a:xfrm>
            <a:off x="1540470" y="889148"/>
            <a:ext cx="1105802" cy="815646"/>
            <a:chOff x="-1604504" y="2147667"/>
            <a:chExt cx="3687215" cy="2719712"/>
          </a:xfrm>
        </p:grpSpPr>
        <p:cxnSp>
          <p:nvCxnSpPr>
            <p:cNvPr id="8" name="直接连接符 7"/>
            <p:cNvCxnSpPr/>
            <p:nvPr/>
          </p:nvCxnSpPr>
          <p:spPr>
            <a:xfrm flipH="1">
              <a:off x="-1604504" y="2687623"/>
              <a:ext cx="2592288" cy="2179756"/>
            </a:xfrm>
            <a:prstGeom prst="line">
              <a:avLst/>
            </a:prstGeom>
            <a:noFill/>
            <a:ln w="76200" cap="flat" cmpd="sng" algn="ctr">
              <a:solidFill>
                <a:schemeClr val="tx2">
                  <a:lumMod val="50000"/>
                </a:schemeClr>
              </a:solidFill>
              <a:prstDash val="solid"/>
            </a:ln>
            <a:effectLst/>
          </p:spPr>
        </p:cxnSp>
        <p:cxnSp>
          <p:nvCxnSpPr>
            <p:cNvPr id="9" name="直接连接符 8"/>
            <p:cNvCxnSpPr/>
            <p:nvPr/>
          </p:nvCxnSpPr>
          <p:spPr>
            <a:xfrm flipH="1">
              <a:off x="-509577" y="2147667"/>
              <a:ext cx="2592288" cy="2179756"/>
            </a:xfrm>
            <a:prstGeom prst="line">
              <a:avLst/>
            </a:prstGeom>
            <a:noFill/>
            <a:ln w="12700" cap="flat" cmpd="sng" algn="ctr">
              <a:solidFill>
                <a:schemeClr val="tx2">
                  <a:lumMod val="50000"/>
                </a:schemeClr>
              </a:solidFill>
              <a:prstDash val="solid"/>
            </a:ln>
            <a:effectLst/>
          </p:spPr>
        </p:cxnSp>
      </p:grpSp>
      <p:grpSp>
        <p:nvGrpSpPr>
          <p:cNvPr id="10" name="组合 9"/>
          <p:cNvGrpSpPr/>
          <p:nvPr/>
        </p:nvGrpSpPr>
        <p:grpSpPr>
          <a:xfrm flipH="1" flipV="1">
            <a:off x="10244023" y="4563733"/>
            <a:ext cx="1105803" cy="815646"/>
            <a:chOff x="-1604504" y="2147667"/>
            <a:chExt cx="3687215" cy="2719712"/>
          </a:xfrm>
        </p:grpSpPr>
        <p:cxnSp>
          <p:nvCxnSpPr>
            <p:cNvPr id="11" name="直接连接符 10"/>
            <p:cNvCxnSpPr/>
            <p:nvPr/>
          </p:nvCxnSpPr>
          <p:spPr>
            <a:xfrm flipH="1">
              <a:off x="-1604504" y="2687623"/>
              <a:ext cx="2592288" cy="2179756"/>
            </a:xfrm>
            <a:prstGeom prst="line">
              <a:avLst/>
            </a:prstGeom>
            <a:noFill/>
            <a:ln w="76200" cap="flat" cmpd="sng" algn="ctr">
              <a:solidFill>
                <a:sysClr val="windowText" lastClr="000000">
                  <a:lumMod val="85000"/>
                  <a:lumOff val="15000"/>
                </a:sysClr>
              </a:solidFill>
              <a:prstDash val="solid"/>
            </a:ln>
            <a:effectLst/>
          </p:spPr>
        </p:cxnSp>
        <p:cxnSp>
          <p:nvCxnSpPr>
            <p:cNvPr id="12" name="直接连接符 11"/>
            <p:cNvCxnSpPr/>
            <p:nvPr/>
          </p:nvCxnSpPr>
          <p:spPr>
            <a:xfrm flipH="1">
              <a:off x="-509577" y="2147667"/>
              <a:ext cx="2592288" cy="2179756"/>
            </a:xfrm>
            <a:prstGeom prst="line">
              <a:avLst/>
            </a:prstGeom>
            <a:noFill/>
            <a:ln w="12700" cap="flat" cmpd="sng" algn="ctr">
              <a:solidFill>
                <a:sysClr val="windowText" lastClr="000000">
                  <a:lumMod val="85000"/>
                  <a:lumOff val="15000"/>
                </a:sysClr>
              </a:solidFill>
              <a:prstDash val="solid"/>
            </a:ln>
            <a:effectLst/>
          </p:spPr>
        </p:cxnSp>
      </p:grpSp>
      <p:sp>
        <p:nvSpPr>
          <p:cNvPr id="17" name="剪去单角的矩形 16">
            <a:hlinkClick r:id="rId2" action="ppaction://hlinksldjump">
              <a:snd r:embed="rId3" name="chimes.wav"/>
            </a:hlinkClick>
          </p:cNvPr>
          <p:cNvSpPr/>
          <p:nvPr/>
        </p:nvSpPr>
        <p:spPr>
          <a:xfrm>
            <a:off x="2269066" y="1704794"/>
            <a:ext cx="8376355" cy="1004711"/>
          </a:xfrm>
          <a:prstGeom prst="snip1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4800" b="1" dirty="0" smtClean="0">
                <a:latin typeface="华文新魏" panose="02010800040101010101" pitchFamily="2" charset="-122"/>
                <a:ea typeface="华文新魏" panose="02010800040101010101" pitchFamily="2" charset="-122"/>
              </a:rPr>
              <a:t>专题知识整合</a:t>
            </a:r>
            <a:endParaRPr lang="zh-CN" altLang="zh-CN" sz="4800" b="1" dirty="0">
              <a:latin typeface="华文新魏" panose="02010800040101010101" pitchFamily="2" charset="-122"/>
              <a:ea typeface="华文新魏" panose="02010800040101010101" pitchFamily="2" charset="-122"/>
            </a:endParaRPr>
          </a:p>
        </p:txBody>
      </p:sp>
      <p:sp>
        <p:nvSpPr>
          <p:cNvPr id="18" name="剪去单角的矩形 17">
            <a:hlinkClick r:id="rId4" action="ppaction://hlinksldjump">
              <a:snd r:embed="rId3" name="chimes.wav"/>
            </a:hlinkClick>
          </p:cNvPr>
          <p:cNvSpPr/>
          <p:nvPr/>
        </p:nvSpPr>
        <p:spPr>
          <a:xfrm>
            <a:off x="2269066" y="3338175"/>
            <a:ext cx="8376355" cy="1004711"/>
          </a:xfrm>
          <a:prstGeom prst="snip1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4800" b="1" dirty="0" smtClean="0">
                <a:latin typeface="华文新魏" panose="02010800040101010101" pitchFamily="2" charset="-122"/>
                <a:ea typeface="华文新魏" panose="02010800040101010101" pitchFamily="2" charset="-122"/>
              </a:rPr>
              <a:t>热点考向例析</a:t>
            </a:r>
            <a:endParaRPr lang="zh-CN" altLang="zh-CN" sz="4800" b="1"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940146150"/>
      </p:ext>
    </p:extLst>
  </p:cSld>
  <p:clrMapOvr>
    <a:masterClrMapping/>
  </p:clrMapOvr>
  <p:transition spd="slow">
    <p:randomBar dir="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a:spLocks noChangeAspect="1"/>
          </p:cNvSpPr>
          <p:nvPr/>
        </p:nvSpPr>
        <p:spPr>
          <a:xfrm>
            <a:off x="692150" y="2112461"/>
            <a:ext cx="10807700" cy="239950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由图片分析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各种新技术之间互相影响、互相渗透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故题图反映了第三次科技革命中科学技术各个领域之间相互渗透与促进。故选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646904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arn(inVertical)">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114309" y="1447144"/>
            <a:ext cx="9972791" cy="2935675"/>
          </a:xfrm>
          <a:prstGeom prst="rect">
            <a:avLst/>
          </a:prstGeom>
          <a:noFill/>
        </p:spPr>
        <p:txBody>
          <a:bodyPr wrap="square" lIns="91440" tIns="45720" rIns="91440" bIns="45720">
            <a:spAutoFit/>
          </a:bodyPr>
          <a:lstStyle/>
          <a:p>
            <a:pPr algn="r">
              <a:lnSpc>
                <a:spcPct val="150000"/>
              </a:lnSpc>
            </a:pP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不要为这个世界而惊叹，</a:t>
            </a:r>
            <a:endParaRPr lang="en-US" altLang="zh-CN"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r">
              <a:lnSpc>
                <a:spcPct val="150000"/>
              </a:lnSpc>
            </a:pPr>
            <a:r>
              <a:rPr lang="zh-CN" altLang="en-US" sz="6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要</a:t>
            </a: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让这个世界为你而惊叹！</a:t>
            </a:r>
            <a:endParaRPr lang="en-US" altLang="zh-CN"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extLst>
      <p:ext uri="{BB962C8B-B14F-4D97-AF65-F5344CB8AC3E}">
        <p14:creationId xmlns:p14="http://schemas.microsoft.com/office/powerpoint/2010/main" val="35665056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625616" y="1371600"/>
            <a:ext cx="7867124" cy="2244745"/>
          </a:xfrm>
          <a:prstGeom prst="rect">
            <a:avLst/>
          </a:prstGeom>
          <a:noFill/>
        </p:spPr>
        <p:txBody>
          <a:bodyPr wrap="none" lIns="91440" tIns="45720" rIns="91440" bIns="45720">
            <a:prstTxWarp prst="textCanUp">
              <a:avLst/>
            </a:prstTxWarp>
            <a:spAutoFit/>
          </a:bodyPr>
          <a:lstStyle/>
          <a:p>
            <a:pPr algn="ctr"/>
            <a:r>
              <a:rPr lang="zh-CN" altLang="en-US" sz="72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专题知识整合</a:t>
            </a:r>
            <a:endParaRPr lang="zh-CN" altLang="en-US" sz="72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val="285783338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818920"/>
            <a:ext cx="3594254" cy="683264"/>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一、三次科技</a:t>
            </a:r>
            <a:r>
              <a:rPr lang="zh-CN" altLang="zh-CN"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革命</a:t>
            </a:r>
            <a:r>
              <a:rPr lang="en-US" altLang="zh-CN"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824441502"/>
              </p:ext>
            </p:extLst>
          </p:nvPr>
        </p:nvGraphicFramePr>
        <p:xfrm>
          <a:off x="692150" y="1543748"/>
          <a:ext cx="10807700" cy="4398579"/>
        </p:xfrm>
        <a:graphic>
          <a:graphicData uri="http://schemas.openxmlformats.org/presentationml/2006/ole">
            <mc:AlternateContent xmlns:mc="http://schemas.openxmlformats.org/markup-compatibility/2006">
              <mc:Choice xmlns:v="urn:schemas-microsoft-com:vml" Requires="v">
                <p:oleObj spid="_x0000_s2054" name="文档" r:id="rId3" imgW="3826154" imgH="1557190" progId="Word.Document.12">
                  <p:embed/>
                </p:oleObj>
              </mc:Choice>
              <mc:Fallback>
                <p:oleObj name="文档" r:id="rId3" imgW="3826154" imgH="1557190" progId="Word.Document.12">
                  <p:embed/>
                  <p:pic>
                    <p:nvPicPr>
                      <p:cNvPr id="0" name=""/>
                      <p:cNvPicPr/>
                      <p:nvPr/>
                    </p:nvPicPr>
                    <p:blipFill>
                      <a:blip r:embed="rId4"/>
                      <a:stretch>
                        <a:fillRect/>
                      </a:stretch>
                    </p:blipFill>
                    <p:spPr>
                      <a:xfrm>
                        <a:off x="692150" y="1543748"/>
                        <a:ext cx="10807700" cy="4398579"/>
                      </a:xfrm>
                      <a:prstGeom prst="rect">
                        <a:avLst/>
                      </a:prstGeom>
                    </p:spPr>
                  </p:pic>
                </p:oleObj>
              </mc:Fallback>
            </mc:AlternateContent>
          </a:graphicData>
        </a:graphic>
      </p:graphicFrame>
      <p:sp>
        <p:nvSpPr>
          <p:cNvPr id="5" name="矩形 4">
            <a:extLst>
              <a:ext uri="{FF2B5EF4-FFF2-40B4-BE49-F238E27FC236}">
                <a16:creationId xmlns:a16="http://schemas.microsoft.com/office/drawing/2014/main" xmlns="" id="{8A90BD6A-DAC1-4175-BADE-A70FD2E31095}"/>
              </a:ext>
            </a:extLst>
          </p:cNvPr>
          <p:cNvSpPr/>
          <p:nvPr/>
        </p:nvSpPr>
        <p:spPr>
          <a:xfrm>
            <a:off x="4179750" y="2847594"/>
            <a:ext cx="1309157" cy="4001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35760602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5" name="对象 4"/>
          <p:cNvGraphicFramePr>
            <a:graphicFrameLocks noChangeAspect="1"/>
          </p:cNvGraphicFramePr>
          <p:nvPr>
            <p:extLst>
              <p:ext uri="{D42A27DB-BD31-4B8C-83A1-F6EECF244321}">
                <p14:modId xmlns:p14="http://schemas.microsoft.com/office/powerpoint/2010/main" val="1266923642"/>
              </p:ext>
            </p:extLst>
          </p:nvPr>
        </p:nvGraphicFramePr>
        <p:xfrm>
          <a:off x="692150" y="789249"/>
          <a:ext cx="10807700" cy="5533501"/>
        </p:xfrm>
        <a:graphic>
          <a:graphicData uri="http://schemas.openxmlformats.org/presentationml/2006/ole">
            <mc:AlternateContent xmlns:mc="http://schemas.openxmlformats.org/markup-compatibility/2006">
              <mc:Choice xmlns:v="urn:schemas-microsoft-com:vml" Requires="v">
                <p:oleObj spid="_x0000_s3078" name="文档" r:id="rId3" imgW="3826154" imgH="1958976" progId="Word.Document.12">
                  <p:embed/>
                </p:oleObj>
              </mc:Choice>
              <mc:Fallback>
                <p:oleObj name="文档" r:id="rId3" imgW="3826154" imgH="1958976" progId="Word.Document.12">
                  <p:embed/>
                  <p:pic>
                    <p:nvPicPr>
                      <p:cNvPr id="0" name=""/>
                      <p:cNvPicPr/>
                      <p:nvPr/>
                    </p:nvPicPr>
                    <p:blipFill>
                      <a:blip r:embed="rId4"/>
                      <a:stretch>
                        <a:fillRect/>
                      </a:stretch>
                    </p:blipFill>
                    <p:spPr>
                      <a:xfrm>
                        <a:off x="692150" y="789249"/>
                        <a:ext cx="10807700" cy="5533501"/>
                      </a:xfrm>
                      <a:prstGeom prst="rect">
                        <a:avLst/>
                      </a:prstGeom>
                    </p:spPr>
                  </p:pic>
                </p:oleObj>
              </mc:Fallback>
            </mc:AlternateContent>
          </a:graphicData>
        </a:graphic>
      </p:graphicFrame>
      <p:sp>
        <p:nvSpPr>
          <p:cNvPr id="6" name="矩形 5">
            <a:extLst>
              <a:ext uri="{FF2B5EF4-FFF2-40B4-BE49-F238E27FC236}">
                <a16:creationId xmlns:a16="http://schemas.microsoft.com/office/drawing/2014/main" xmlns="" id="{8A90BD6A-DAC1-4175-BADE-A70FD2E31095}"/>
              </a:ext>
            </a:extLst>
          </p:cNvPr>
          <p:cNvSpPr/>
          <p:nvPr/>
        </p:nvSpPr>
        <p:spPr>
          <a:xfrm>
            <a:off x="2879007" y="3525602"/>
            <a:ext cx="1125879" cy="4401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a:extLst>
              <a:ext uri="{FF2B5EF4-FFF2-40B4-BE49-F238E27FC236}">
                <a16:creationId xmlns:a16="http://schemas.microsoft.com/office/drawing/2014/main" xmlns="" id="{8A90BD6A-DAC1-4175-BADE-A70FD2E31095}"/>
              </a:ext>
            </a:extLst>
          </p:cNvPr>
          <p:cNvSpPr/>
          <p:nvPr/>
        </p:nvSpPr>
        <p:spPr>
          <a:xfrm>
            <a:off x="5858991" y="3224266"/>
            <a:ext cx="793401" cy="4401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7">
            <a:extLst>
              <a:ext uri="{FF2B5EF4-FFF2-40B4-BE49-F238E27FC236}">
                <a16:creationId xmlns:a16="http://schemas.microsoft.com/office/drawing/2014/main" xmlns="" id="{8A90BD6A-DAC1-4175-BADE-A70FD2E31095}"/>
              </a:ext>
            </a:extLst>
          </p:cNvPr>
          <p:cNvSpPr/>
          <p:nvPr/>
        </p:nvSpPr>
        <p:spPr>
          <a:xfrm>
            <a:off x="9017828" y="2129852"/>
            <a:ext cx="2090054" cy="3637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5165190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1006559088"/>
              </p:ext>
            </p:extLst>
          </p:nvPr>
        </p:nvGraphicFramePr>
        <p:xfrm>
          <a:off x="692150" y="771484"/>
          <a:ext cx="10807700" cy="5569032"/>
        </p:xfrm>
        <a:graphic>
          <a:graphicData uri="http://schemas.openxmlformats.org/presentationml/2006/ole">
            <mc:AlternateContent xmlns:mc="http://schemas.openxmlformats.org/markup-compatibility/2006">
              <mc:Choice xmlns:v="urn:schemas-microsoft-com:vml" Requires="v">
                <p:oleObj spid="_x0000_s4102" name="文档" r:id="rId3" imgW="3826154" imgH="1971555" progId="Word.Document.12">
                  <p:embed/>
                </p:oleObj>
              </mc:Choice>
              <mc:Fallback>
                <p:oleObj name="文档" r:id="rId3" imgW="3826154" imgH="1971555" progId="Word.Document.12">
                  <p:embed/>
                  <p:pic>
                    <p:nvPicPr>
                      <p:cNvPr id="0" name=""/>
                      <p:cNvPicPr/>
                      <p:nvPr/>
                    </p:nvPicPr>
                    <p:blipFill>
                      <a:blip r:embed="rId4"/>
                      <a:stretch>
                        <a:fillRect/>
                      </a:stretch>
                    </p:blipFill>
                    <p:spPr>
                      <a:xfrm>
                        <a:off x="692150" y="771484"/>
                        <a:ext cx="10807700" cy="5569032"/>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xmlns="" id="{8A90BD6A-DAC1-4175-BADE-A70FD2E31095}"/>
              </a:ext>
            </a:extLst>
          </p:cNvPr>
          <p:cNvSpPr/>
          <p:nvPr/>
        </p:nvSpPr>
        <p:spPr>
          <a:xfrm>
            <a:off x="3749700" y="2867927"/>
            <a:ext cx="743194" cy="4841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a:extLst>
              <a:ext uri="{FF2B5EF4-FFF2-40B4-BE49-F238E27FC236}">
                <a16:creationId xmlns:a16="http://schemas.microsoft.com/office/drawing/2014/main" xmlns="" id="{8A90BD6A-DAC1-4175-BADE-A70FD2E31095}"/>
              </a:ext>
            </a:extLst>
          </p:cNvPr>
          <p:cNvSpPr/>
          <p:nvPr/>
        </p:nvSpPr>
        <p:spPr>
          <a:xfrm>
            <a:off x="7941641" y="2068276"/>
            <a:ext cx="817513" cy="4001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a:extLst>
              <a:ext uri="{FF2B5EF4-FFF2-40B4-BE49-F238E27FC236}">
                <a16:creationId xmlns:a16="http://schemas.microsoft.com/office/drawing/2014/main" xmlns="" id="{8A90BD6A-DAC1-4175-BADE-A70FD2E31095}"/>
              </a:ext>
            </a:extLst>
          </p:cNvPr>
          <p:cNvSpPr/>
          <p:nvPr/>
        </p:nvSpPr>
        <p:spPr>
          <a:xfrm>
            <a:off x="5893553" y="2667864"/>
            <a:ext cx="394029" cy="4001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a:extLst>
              <a:ext uri="{FF2B5EF4-FFF2-40B4-BE49-F238E27FC236}">
                <a16:creationId xmlns:a16="http://schemas.microsoft.com/office/drawing/2014/main" xmlns="" id="{8A90BD6A-DAC1-4175-BADE-A70FD2E31095}"/>
              </a:ext>
            </a:extLst>
          </p:cNvPr>
          <p:cNvSpPr/>
          <p:nvPr/>
        </p:nvSpPr>
        <p:spPr>
          <a:xfrm>
            <a:off x="6955161" y="5040077"/>
            <a:ext cx="989190" cy="4001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0512169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16" presetClass="exit" presetSubtype="21" fill="hold" grpId="0" nodeType="withEffect">
                                  <p:stCondLst>
                                    <p:cond delay="0"/>
                                  </p:stCondLst>
                                  <p:childTnLst>
                                    <p:animEffect transition="out" filter="barn(inVertical)">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6" presetClass="exit" presetSubtype="21" fill="hold" grpId="0" nodeType="clickEffect">
                                  <p:stCondLst>
                                    <p:cond delay="0"/>
                                  </p:stCondLst>
                                  <p:childTnLst>
                                    <p:animEffect transition="out" filter="barn(inVertical)">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3098956392"/>
              </p:ext>
            </p:extLst>
          </p:nvPr>
        </p:nvGraphicFramePr>
        <p:xfrm>
          <a:off x="692150" y="460852"/>
          <a:ext cx="10807700" cy="6190295"/>
        </p:xfrm>
        <a:graphic>
          <a:graphicData uri="http://schemas.openxmlformats.org/presentationml/2006/ole">
            <mc:AlternateContent xmlns:mc="http://schemas.openxmlformats.org/markup-compatibility/2006">
              <mc:Choice xmlns:v="urn:schemas-microsoft-com:vml" Requires="v">
                <p:oleObj spid="_x0000_s5126" name="文档" r:id="rId3" imgW="3826154" imgH="2191495" progId="Word.Document.12">
                  <p:embed/>
                </p:oleObj>
              </mc:Choice>
              <mc:Fallback>
                <p:oleObj name="文档" r:id="rId3" imgW="3826154" imgH="2191495" progId="Word.Document.12">
                  <p:embed/>
                  <p:pic>
                    <p:nvPicPr>
                      <p:cNvPr id="0" name=""/>
                      <p:cNvPicPr/>
                      <p:nvPr/>
                    </p:nvPicPr>
                    <p:blipFill>
                      <a:blip r:embed="rId4"/>
                      <a:stretch>
                        <a:fillRect/>
                      </a:stretch>
                    </p:blipFill>
                    <p:spPr>
                      <a:xfrm>
                        <a:off x="692150" y="460852"/>
                        <a:ext cx="10807700" cy="6190295"/>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xmlns="" id="{8A90BD6A-DAC1-4175-BADE-A70FD2E31095}"/>
              </a:ext>
            </a:extLst>
          </p:cNvPr>
          <p:cNvSpPr/>
          <p:nvPr/>
        </p:nvSpPr>
        <p:spPr>
          <a:xfrm>
            <a:off x="2870495" y="5362195"/>
            <a:ext cx="2044405" cy="4001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30277888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3145521140"/>
              </p:ext>
            </p:extLst>
          </p:nvPr>
        </p:nvGraphicFramePr>
        <p:xfrm>
          <a:off x="692150" y="98703"/>
          <a:ext cx="10807700" cy="7288669"/>
        </p:xfrm>
        <a:graphic>
          <a:graphicData uri="http://schemas.openxmlformats.org/presentationml/2006/ole">
            <mc:AlternateContent xmlns:mc="http://schemas.openxmlformats.org/markup-compatibility/2006">
              <mc:Choice xmlns:v="urn:schemas-microsoft-com:vml" Requires="v">
                <p:oleObj spid="_x0000_s6150" name="文档" r:id="rId3" imgW="3826154" imgH="2580343" progId="Word.Document.12">
                  <p:embed/>
                </p:oleObj>
              </mc:Choice>
              <mc:Fallback>
                <p:oleObj name="文档" r:id="rId3" imgW="3826154" imgH="2580343" progId="Word.Document.12">
                  <p:embed/>
                  <p:pic>
                    <p:nvPicPr>
                      <p:cNvPr id="0" name=""/>
                      <p:cNvPicPr/>
                      <p:nvPr/>
                    </p:nvPicPr>
                    <p:blipFill>
                      <a:blip r:embed="rId4"/>
                      <a:stretch>
                        <a:fillRect/>
                      </a:stretch>
                    </p:blipFill>
                    <p:spPr>
                      <a:xfrm>
                        <a:off x="692150" y="98703"/>
                        <a:ext cx="10807700" cy="7288669"/>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xmlns="" id="{8A90BD6A-DAC1-4175-BADE-A70FD2E31095}"/>
              </a:ext>
            </a:extLst>
          </p:cNvPr>
          <p:cNvSpPr/>
          <p:nvPr/>
        </p:nvSpPr>
        <p:spPr>
          <a:xfrm>
            <a:off x="6799982" y="5768215"/>
            <a:ext cx="1513531" cy="4401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5787687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3297260902"/>
              </p:ext>
            </p:extLst>
          </p:nvPr>
        </p:nvGraphicFramePr>
        <p:xfrm>
          <a:off x="692150" y="496890"/>
          <a:ext cx="10807700" cy="6118220"/>
        </p:xfrm>
        <a:graphic>
          <a:graphicData uri="http://schemas.openxmlformats.org/presentationml/2006/ole">
            <mc:AlternateContent xmlns:mc="http://schemas.openxmlformats.org/markup-compatibility/2006">
              <mc:Choice xmlns:v="urn:schemas-microsoft-com:vml" Requires="v">
                <p:oleObj spid="_x0000_s7174" name="文档" r:id="rId3" imgW="3826154" imgH="2165979" progId="Word.Document.12">
                  <p:embed/>
                </p:oleObj>
              </mc:Choice>
              <mc:Fallback>
                <p:oleObj name="文档" r:id="rId3" imgW="3826154" imgH="2165979" progId="Word.Document.12">
                  <p:embed/>
                  <p:pic>
                    <p:nvPicPr>
                      <p:cNvPr id="0" name=""/>
                      <p:cNvPicPr/>
                      <p:nvPr/>
                    </p:nvPicPr>
                    <p:blipFill>
                      <a:blip r:embed="rId4"/>
                      <a:stretch>
                        <a:fillRect/>
                      </a:stretch>
                    </p:blipFill>
                    <p:spPr>
                      <a:xfrm>
                        <a:off x="692150" y="496890"/>
                        <a:ext cx="10807700" cy="6118220"/>
                      </a:xfrm>
                      <a:prstGeom prst="rect">
                        <a:avLst/>
                      </a:prstGeom>
                    </p:spPr>
                  </p:pic>
                </p:oleObj>
              </mc:Fallback>
            </mc:AlternateContent>
          </a:graphicData>
        </a:graphic>
      </p:graphicFrame>
    </p:spTree>
    <p:extLst>
      <p:ext uri="{BB962C8B-B14F-4D97-AF65-F5344CB8AC3E}">
        <p14:creationId xmlns:p14="http://schemas.microsoft.com/office/powerpoint/2010/main" val="16730954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theme/theme1.xml><?xml version="1.0" encoding="utf-8"?>
<a:theme xmlns:a="http://schemas.openxmlformats.org/drawingml/2006/main" name="丝状">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剪切</Template>
  <TotalTime>338</TotalTime>
  <Words>544</Words>
  <Application>Microsoft Office PowerPoint</Application>
  <PresentationFormat>宽屏</PresentationFormat>
  <Paragraphs>39</Paragraphs>
  <Slides>21</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2</vt:i4>
      </vt:variant>
      <vt:variant>
        <vt:lpstr>幻灯片标题</vt:lpstr>
      </vt:variant>
      <vt:variant>
        <vt:i4>21</vt:i4>
      </vt:variant>
    </vt:vector>
  </HeadingPairs>
  <TitlesOfParts>
    <vt:vector size="36" baseType="lpstr">
      <vt:lpstr>NEU-BZ-S92</vt:lpstr>
      <vt:lpstr>方正书宋_GBK</vt:lpstr>
      <vt:lpstr>黑体</vt:lpstr>
      <vt:lpstr>华文新魏</vt:lpstr>
      <vt:lpstr>楷体</vt:lpstr>
      <vt:lpstr>宋体</vt:lpstr>
      <vt:lpstr>微软雅黑</vt:lpstr>
      <vt:lpstr>幼圆</vt:lpstr>
      <vt:lpstr>Arial</vt:lpstr>
      <vt:lpstr>Century Gothic</vt:lpstr>
      <vt:lpstr>Times New Roman</vt:lpstr>
      <vt:lpstr>Wingdings 3</vt:lpstr>
      <vt:lpstr>丝状</vt:lpstr>
      <vt:lpstr>文档</vt:lpstr>
      <vt:lpstr>Microsoft Word 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第一节 地球的宇宙环境</dc:title>
  <dc:creator>Administrator</dc:creator>
  <cp:lastModifiedBy>SkyUser</cp:lastModifiedBy>
  <cp:revision>40</cp:revision>
  <dcterms:created xsi:type="dcterms:W3CDTF">2020-12-05T02:41:23Z</dcterms:created>
  <dcterms:modified xsi:type="dcterms:W3CDTF">2021-01-13T01:43:07Z</dcterms:modified>
</cp:coreProperties>
</file>