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81" r:id="rId11"/>
    <p:sldId id="285" r:id="rId12"/>
    <p:sldId id="284" r:id="rId13"/>
    <p:sldId id="283" r:id="rId14"/>
    <p:sldId id="282" r:id="rId15"/>
    <p:sldId id="280" r:id="rId16"/>
    <p:sldId id="317" r:id="rId17"/>
    <p:sldId id="318" r:id="rId18"/>
    <p:sldId id="319" r:id="rId19"/>
    <p:sldId id="320" r:id="rId20"/>
    <p:sldId id="321" r:id="rId21"/>
    <p:sldId id="322" r:id="rId22"/>
    <p:sldId id="259" r:id="rId23"/>
    <p:sldId id="269" r:id="rId24"/>
    <p:sldId id="315" r:id="rId25"/>
    <p:sldId id="324" r:id="rId26"/>
    <p:sldId id="264" r:id="rId27"/>
    <p:sldId id="335" r:id="rId28"/>
    <p:sldId id="336" r:id="rId29"/>
    <p:sldId id="274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50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第二部分　中国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近代史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第八单元　近代化的早期探索与民族危机的加剧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0170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经过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爆发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:1894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日军进攻驻守朝鲜的中国军队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并在牙山口外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海面袭击清军运兵船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清政府被迫对日宣战。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年是农历甲午年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这场战争被称为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甲午中日战争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日军分多路围攻平壤。中国守军奋起反击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清军将领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左宝贵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中炮牺牲。统帅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叶志超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弃城逃跑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平壤陷落。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04195" y="2741837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04195" y="3209180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56849" y="3323728"/>
            <a:ext cx="2391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56849" y="3801462"/>
            <a:ext cx="23911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86866" y="3939143"/>
            <a:ext cx="12937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86866" y="4385704"/>
            <a:ext cx="12937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48247" y="4509219"/>
            <a:ext cx="12187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48247" y="4976562"/>
            <a:ext cx="12187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6422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北洋舰队与日本联合舰队在黄海海面展开激战。致远舰管带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邓世昌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在舰身严重受损、弹药将尽之际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下令开足马力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冲向日舰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吉野号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准备与敌人同归于尽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不幸被敌人炮弹击中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余名将士壮烈殉国。战后李鸿章命令舰队躲进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威海卫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不许出海迎敌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日军趁机夺取了制海权。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24117" y="2430110"/>
            <a:ext cx="120448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24117" y="2887062"/>
            <a:ext cx="120448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7890" y="4186174"/>
            <a:ext cx="120448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7890" y="4643126"/>
            <a:ext cx="120448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7328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日军分两路入侵中国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一路渡鸭绿江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占领九连城等地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直逼辽阳。另一路从辽东半岛登陆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直取大连、旅顺。大连守将不战而逃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旅顺守将只有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徐邦道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孤军迎敌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终因寡不敌众而战败。日军占领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旅顺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杀害了两万多中国人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犯下令人发指的罪行。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:1895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日本陆海军进攻山东威海卫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丁汝昌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自杀殉国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北洋舰队全军覆没。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95139" y="2409329"/>
            <a:ext cx="12165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95139" y="2876672"/>
            <a:ext cx="12165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62812" y="301200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62812" y="345856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212811" y="4175784"/>
            <a:ext cx="122869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223202" y="4643127"/>
            <a:ext cx="12286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43064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:1895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李鸿章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为议和全权大臣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前往日本马关议和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签订了《马关条约》。内容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清政府割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辽东半岛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全岛及所有附属各岛屿、澎湖列岛给日本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赔偿日本兵费白银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开放沙市、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、苏州、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杭州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为商埠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允许日本在通商口岸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开设工厂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马关条约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》使外国侵略势力进一步深入中国腹地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大大加深了中国的半殖民地化程度。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87633" y="1214373"/>
            <a:ext cx="119250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87633" y="1681716"/>
            <a:ext cx="119250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584222" y="1806655"/>
            <a:ext cx="16379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584223" y="2263607"/>
            <a:ext cx="16379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5669" y="240932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5669" y="28558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08126" y="2969014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22587" y="344674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51111" y="296901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51111" y="344674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26938" y="3561296"/>
            <a:ext cx="162326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26938" y="4028639"/>
            <a:ext cx="162326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17784" y="4142325"/>
            <a:ext cx="162326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17784" y="4620059"/>
            <a:ext cx="162326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9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3" grpId="0" animBg="1"/>
      <p:bldP spid="15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65368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三、列强瓜分中国狂潮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瓜分狂潮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《马关条约》签订后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沙俄联合法国、德国迫使日本放弃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辽东半岛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日本则向中国索取了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3 000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万两白银作为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赎辽费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。以此为契机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列强在中国掀起了抢夺利权、强租海港、划分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势力范围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的瓜分中国狂潮。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33828" y="2918483"/>
            <a:ext cx="16006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33828" y="3385826"/>
            <a:ext cx="16006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97299" y="2918483"/>
            <a:ext cx="92930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97299" y="3365044"/>
            <a:ext cx="9293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045264" y="4096117"/>
            <a:ext cx="159698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45264" y="4553069"/>
            <a:ext cx="15969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9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28511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门户开放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列强在中国掀起瓜分狂潮时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正忙于和西班牙争夺殖民地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无暇东顾。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:1899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美国向英、俄、德、日、意、法六国提出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门户开放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的照会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承认各国在中国的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势力范围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和既得特权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同时要求在各国租借地和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势力范围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内享有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均等贸易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机会。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评价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门户开放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政策反映出美国与其他帝国主义国家在侵华政策上的矛盾。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76174" y="117281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76174" y="165054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8980" y="2949656"/>
            <a:ext cx="15847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8980" y="3406608"/>
            <a:ext cx="15847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60763" y="3518122"/>
            <a:ext cx="15847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60763" y="3995856"/>
            <a:ext cx="15847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14385" y="4681903"/>
            <a:ext cx="160059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14385" y="5159637"/>
            <a:ext cx="160059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5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03520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四、戊戌变法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序幕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:1895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马关条约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》签订的消息传到北京后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正在京师参加会试的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康有为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梁启超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联合各省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1 300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多名参加会试的举人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上书光绪帝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请求拒和、迁都、变法。这就是著名的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公车上书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拉开了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变法维新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运动的序幕。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思想宣传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公车上书失败后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维新人士在各地组织学会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创办报刊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宣传变法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推动了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维新变法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思想的广泛传播。其中影响最大的报刊是上海的《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时务报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》和天津的《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国闻报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清政府颁布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明定国是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诏书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宣布实行变法。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60506" y="964992"/>
            <a:ext cx="16170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60506" y="1421944"/>
            <a:ext cx="16170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44870" y="1557274"/>
            <a:ext cx="12337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44870" y="2014226"/>
            <a:ext cx="12337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76243" y="1557274"/>
            <a:ext cx="12337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76243" y="2014226"/>
            <a:ext cx="12337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33829" y="2741838"/>
            <a:ext cx="15953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33829" y="3188399"/>
            <a:ext cx="15953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71307" y="2741838"/>
            <a:ext cx="16274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71307" y="3188399"/>
            <a:ext cx="16274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043224" y="3901827"/>
            <a:ext cx="166013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043224" y="4358779"/>
            <a:ext cx="16601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68501" y="4464114"/>
            <a:ext cx="123356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68501" y="4941848"/>
            <a:ext cx="12335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46883" y="4464114"/>
            <a:ext cx="123356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46883" y="4941848"/>
            <a:ext cx="12335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12269" y="5046005"/>
            <a:ext cx="79982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12269" y="5513348"/>
            <a:ext cx="7998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942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4" grpId="0" animBg="1"/>
      <p:bldP spid="16" grpId="0" animBg="1"/>
      <p:bldP spid="18" grpId="0" animBg="1"/>
      <p:bldP spid="21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73034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光绪帝发布一系列变法诏令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主要内容有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裁撤冗官冗员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允许官民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上书言事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鼓励私人兴办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工矿企业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发展农、工、商业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改革财政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编制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国家预算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废除八股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改试策论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开办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新式学堂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裁减绿营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训练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新式军队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年是农历戊戌年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历史上称这次变法为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戊戌变法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53399" y="2336593"/>
            <a:ext cx="16110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53399" y="2803936"/>
            <a:ext cx="16110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61717" y="2336593"/>
            <a:ext cx="16110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61717" y="2803936"/>
            <a:ext cx="16110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98971" y="2908093"/>
            <a:ext cx="16110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98971" y="3385827"/>
            <a:ext cx="16110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52666" y="2908093"/>
            <a:ext cx="89494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52667" y="3385827"/>
            <a:ext cx="8949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5175" y="3510766"/>
            <a:ext cx="81359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5176" y="3978109"/>
            <a:ext cx="81359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98971" y="3489984"/>
            <a:ext cx="16110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98971" y="3967718"/>
            <a:ext cx="16110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54498" y="4088163"/>
            <a:ext cx="16271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54498" y="4555506"/>
            <a:ext cx="16271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56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0" grpId="0" animBg="1"/>
      <p:bldP spid="12" grpId="0" animBg="1"/>
      <p:bldP spid="15" grpId="0" animBg="1"/>
      <p:bldP spid="17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07619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变法触犯了以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慈禧太后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为首的顽固派的利益。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慈禧太后等发动政变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囚禁光绪帝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搜捕维新人士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废除变法诏令。康有为、梁启超先后出逃。谭嗣同、刘光第、林旭、杨锐、杨深秀、康广仁六人被捕遇害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戊戌六君子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。这次变法历时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因此又被称为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百日维新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戊戌变法虽然失败了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思想文化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方面产生了广泛而持久的影响。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784929" y="1172810"/>
            <a:ext cx="158469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784929" y="1650544"/>
            <a:ext cx="15846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442244" y="2928873"/>
            <a:ext cx="202168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442245" y="3396216"/>
            <a:ext cx="20216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23831" y="3521156"/>
            <a:ext cx="16165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23831" y="3988499"/>
            <a:ext cx="16165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19922" y="4103820"/>
            <a:ext cx="16165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19922" y="4571163"/>
            <a:ext cx="16165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40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80203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五、八国联军侵华战争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帝国主义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侵略的加剧和外国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传教士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活动的猖獗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义和团逐渐由反清团体转变为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反帝斗争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组织。义和团提出了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扶清灭洋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到处打击外国侵略者。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为镇压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义和团运动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八国联军在英国海军司令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西摩尔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的率领下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从天津向北京进犯。义和团破坏沿线铁路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廊坊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一带阻击敌人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在北京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围攻西什库教堂和东交民巷使馆区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在天津老龙头火车站与侵略军展开激烈的争夺战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并炮轰紫竹林租界。但最终义和团在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中外反动势力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的镇压下失败。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78291" y="944211"/>
            <a:ext cx="16057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78291" y="1411554"/>
            <a:ext cx="16057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745573" y="944211"/>
            <a:ext cx="122289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45573" y="1411554"/>
            <a:ext cx="122289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39700" y="1515711"/>
            <a:ext cx="16057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39700" y="1993445"/>
            <a:ext cx="16057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031071" y="2107993"/>
            <a:ext cx="16218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31071" y="2585727"/>
            <a:ext cx="16218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83324" y="2700275"/>
            <a:ext cx="20189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83325" y="3167618"/>
            <a:ext cx="20189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15702" y="3282165"/>
            <a:ext cx="120023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15702" y="3749508"/>
            <a:ext cx="12002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19710" y="387064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19710" y="433798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39700" y="5034422"/>
            <a:ext cx="24473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39700" y="5501765"/>
            <a:ext cx="24473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63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3" grpId="0" animBg="1"/>
      <p:bldP spid="17" grpId="0" animBg="1"/>
      <p:bldP spid="20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825082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:1901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清政府被迫同英、美、俄、日、法、德、意、奥、比、荷、西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签订了丧权辱国的《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辛丑条约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》。主要内容有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清政府赔款白银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年还清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本息共计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以海关税、盐税等税收作担保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清政府保证严禁人民参加各种形式的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反帝活动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清政府拆毁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大沽炮台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允许外国军队驻扎在从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北京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山海关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的铁路沿线要地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划定北京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东交民巷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为使馆界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允许各国派兵驻守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不准中国人居住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总理衙门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为外务部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班列六部之前。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16240" y="1484538"/>
            <a:ext cx="163203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16240" y="1951881"/>
            <a:ext cx="16320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28604" y="3250993"/>
            <a:ext cx="163203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28604" y="3707945"/>
            <a:ext cx="16320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58146" y="3250993"/>
            <a:ext cx="15998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58146" y="3707945"/>
            <a:ext cx="15998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24978" y="381210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24978" y="428983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51105" y="3812101"/>
            <a:ext cx="120952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51105" y="4289835"/>
            <a:ext cx="12095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500008" y="3812101"/>
            <a:ext cx="168060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500009" y="4289835"/>
            <a:ext cx="168060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299949" y="4405365"/>
            <a:ext cx="15923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299949" y="4872708"/>
            <a:ext cx="15923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15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2" grpId="0" animBg="1"/>
      <p:bldP spid="14" grpId="0" animBg="1"/>
      <p:bldP spid="17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70650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辛丑条约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》是中国近代史上赔款数目最庞大、主权丧失最严重的不平等条约。从此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沦为帝国主义列强统治中国的工具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中国完全陷入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半殖民地半封建社会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的深渊。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17138" y="2149556"/>
            <a:ext cx="162626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17138" y="2616899"/>
            <a:ext cx="162626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16232" y="2752228"/>
            <a:ext cx="12057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16232" y="3198789"/>
            <a:ext cx="12057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13596" y="3304797"/>
            <a:ext cx="367079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13596" y="3782531"/>
            <a:ext cx="367079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86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775789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考法一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277211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考法二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考法一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洋务运动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兴起的原因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1669190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清政府面临内忧外患的局面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内有人民起义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太平天国运动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外有列强侵略。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在遭受西方列强侵略的同时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中国先进分子也看到了西方科学技术的先进性。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师夷长技以制夷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的新思想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为统治集团寻找出路提供了参考。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46598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统治集团中少数先进人物主张学习西方先进技术以实现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形成洋务派。洋务派在中央以奕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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为代表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在地方以曾国藩、李鸿章等为代表。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为巩固自身地位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掌权的慈禧太后在一定程度上支持了一些洋务活动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这对洋务运动的兴起起了一定的作用。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08338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下列各项中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与洋务运动无关的是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引进西方一些近代生产技术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刺激了中国资本主义的发展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对外国经济侵略起到了一定的抵制作用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建立起近代化的国家政治制度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洋务运动是在维护封建制度的前提下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学习外国的先进科学技术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项说法不正确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5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考法二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中国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沦为半殖民地半封建社会的</a:t>
            </a:r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历程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683901"/>
              </p:ext>
            </p:extLst>
          </p:nvPr>
        </p:nvGraphicFramePr>
        <p:xfrm>
          <a:off x="692150" y="881888"/>
          <a:ext cx="10807700" cy="6217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3" imgW="3837245" imgH="2207645" progId="Word.Document.12">
                  <p:embed/>
                </p:oleObj>
              </mc:Choice>
              <mc:Fallback>
                <p:oleObj name="文档" r:id="rId3" imgW="3837245" imgH="22076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881888"/>
                        <a:ext cx="10807700" cy="62178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08338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《辛丑条约》签订后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一本启蒙读物中这样写道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这中国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哪一点我还有份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这朝廷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原是一个名存实亡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替洋人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做一个守土长官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这说明《辛丑条约》的签订使中国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开始沦为半殖民地半封建社会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大大加深了半殖民地化程度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完全沦为半殖民地半封建社会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开启了中国近代化探索的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90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37946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项属于鸦片战争的影响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项属于甲午中日战争的影响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项属于洋务运动的影响。结合所学知识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可知《辛丑条约》的签订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使中国完全沦为半殖民地半封建社会。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43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75795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一、洋务运动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目的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第二次鸦片战争后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清朝统治集团内部一些比较开明的官员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主张利用西方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先进技术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强兵富国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维护清王朝的统治。这些官员被称为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洋务派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代表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洋务派在中央以恭亲王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奕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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为代表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在地方以曾国藩、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李鸿章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、左宗棠、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张之洞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等人为代表。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年代中期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他们掀起了一场旨在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的洋务运动。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口号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51786" y="1837828"/>
            <a:ext cx="163188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51786" y="2294780"/>
            <a:ext cx="163188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54991" y="2419720"/>
            <a:ext cx="12209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54991" y="2876672"/>
            <a:ext cx="12209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395520" y="298082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395520" y="34689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2159" y="3583501"/>
            <a:ext cx="124555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2159" y="4050844"/>
            <a:ext cx="124555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12135" y="3583501"/>
            <a:ext cx="124555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12135" y="4050844"/>
            <a:ext cx="124555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04217" y="4756727"/>
            <a:ext cx="7900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4217" y="5224070"/>
            <a:ext cx="7900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09562" y="4756727"/>
            <a:ext cx="7900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09562" y="5224070"/>
            <a:ext cx="7900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21472" y="5353731"/>
            <a:ext cx="7900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21472" y="5810683"/>
            <a:ext cx="7900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40928" y="5353731"/>
            <a:ext cx="7900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0928" y="5810683"/>
            <a:ext cx="7900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4" grpId="0" animBg="1"/>
      <p:bldP spid="16" grpId="0" animBg="1"/>
      <p:bldP spid="18" grpId="0" animBg="1"/>
      <p:bldP spid="20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26476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措施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创办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安庆内军械所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江南制造总局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福州船政局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等一批近代军事工业。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创办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轮船招商局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开平煤矿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汉阳铁厂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湖北织布局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等近代民用企业。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兴办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新式学校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培养翻译和军事人才。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翻译外国科技书籍。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派遣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留学生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出国深造等。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60557" y="1494929"/>
            <a:ext cx="24433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60557" y="1951881"/>
            <a:ext cx="24433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198675" y="1494929"/>
            <a:ext cx="24433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98675" y="1951881"/>
            <a:ext cx="24433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036792" y="1494929"/>
            <a:ext cx="203815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36793" y="1951881"/>
            <a:ext cx="203815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50166" y="2650330"/>
            <a:ext cx="203815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50167" y="3117673"/>
            <a:ext cx="203815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717473" y="2650330"/>
            <a:ext cx="171939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717474" y="3117673"/>
            <a:ext cx="171939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793348" y="2650330"/>
            <a:ext cx="168551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793349" y="3117673"/>
            <a:ext cx="168551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844871" y="2650330"/>
            <a:ext cx="203947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44872" y="3117673"/>
            <a:ext cx="203947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51876" y="3825335"/>
            <a:ext cx="16197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51877" y="4292678"/>
            <a:ext cx="16197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32410" y="4381506"/>
            <a:ext cx="12303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32411" y="4869631"/>
            <a:ext cx="123035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42801" y="4986193"/>
            <a:ext cx="12303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42802" y="5453536"/>
            <a:ext cx="123035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3" grpId="0" animBg="1"/>
      <p:bldP spid="16" grpId="0" animBg="1"/>
      <p:bldP spid="18" grpId="0" animBg="1"/>
      <p:bldP spid="20" grpId="0" animBg="1"/>
      <p:bldP spid="22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147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开始组建新式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洋枪队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淘汰传统兵器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采用西式兵操练兵。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初步建成了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等海军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北洋舰队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规模最大。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1885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清政府成立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海军衙门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统一协调指挥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同年还在台湾建立行省。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37733" y="1785874"/>
            <a:ext cx="120685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37733" y="2253217"/>
            <a:ext cx="120685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16782" y="29496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16782" y="34273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30571" y="29496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30571" y="34273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556700" y="29496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556700" y="34273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777420" y="29496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77420" y="34273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42642" y="3541938"/>
            <a:ext cx="1606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42642" y="4009281"/>
            <a:ext cx="16061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969290" y="3541938"/>
            <a:ext cx="125049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969290" y="4009281"/>
            <a:ext cx="125049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3714" y="4123829"/>
            <a:ext cx="4404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4496" y="4591172"/>
            <a:ext cx="4404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4" grpId="0" animBg="1"/>
      <p:bldP spid="17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72458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收复新疆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为加强西北塞防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,1875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清政府任命力主收复新疆的左宗棠为钦差大臣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督办新疆军务。他采取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先北后南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缓进急战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的策略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率领装备了新式武器和进行了新式训练的清军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成功收复新疆。但俄国仍通过条约割占了部分领土。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1884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清政府在新疆建立行省。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48406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评价洋务运动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进步性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洋务运动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是中国历史上第一次近代化运动。经过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多年的建设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中国近代化的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交通运输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业等逐渐发展起来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在客观上促进了中国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民族资本主义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的产生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对外国资本的入侵起到了一定的抵制作用。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局限性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由于洋务运动的根本目的是维护和巩固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再加上其内部的腐败和外国势力的挤压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它没有使中国走上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的道路。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82814" y="1515710"/>
            <a:ext cx="16274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82814" y="1972662"/>
            <a:ext cx="16274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89519" y="208721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89519" y="25545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15747" y="208721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15747" y="25545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273147" y="208721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273147" y="25545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6247" y="266910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6247" y="314683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50347" y="2669100"/>
            <a:ext cx="242642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50347" y="3146834"/>
            <a:ext cx="24264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14452" y="3848848"/>
            <a:ext cx="13192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14453" y="4316191"/>
            <a:ext cx="13192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16842" y="50070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16842" y="54847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4" grpId="0" animBg="1"/>
      <p:bldP spid="17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12986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二、甲午中日战争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:1894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朝鲜发生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东学党起义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。应朝鲜国王请求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清政府派兵帮助镇压。东学党起义平息后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继续增兵朝鲜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蓄意挑起战争。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71592" y="2669102"/>
            <a:ext cx="206439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71592" y="3136445"/>
            <a:ext cx="206439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39856" y="324060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39856" y="37287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310</TotalTime>
  <Words>1960</Words>
  <Application>Microsoft Office PowerPoint</Application>
  <PresentationFormat>宽屏</PresentationFormat>
  <Paragraphs>77</Paragraphs>
  <Slides>29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48</cp:revision>
  <dcterms:created xsi:type="dcterms:W3CDTF">2020-12-05T02:41:23Z</dcterms:created>
  <dcterms:modified xsi:type="dcterms:W3CDTF">2021-01-12T02:30:58Z</dcterms:modified>
</cp:coreProperties>
</file>