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51"/>
  </p:notesMasterIdLst>
  <p:handoutMasterIdLst>
    <p:handoutMasterId r:id="rId52"/>
  </p:handoutMasterIdLst>
  <p:sldIdLst>
    <p:sldId id="331" r:id="rId6"/>
    <p:sldId id="332" r:id="rId7"/>
    <p:sldId id="333" r:id="rId8"/>
    <p:sldId id="350" r:id="rId9"/>
    <p:sldId id="510" r:id="rId10"/>
    <p:sldId id="335" r:id="rId11"/>
    <p:sldId id="261" r:id="rId12"/>
    <p:sldId id="511" r:id="rId13"/>
    <p:sldId id="385" r:id="rId14"/>
    <p:sldId id="489" r:id="rId15"/>
    <p:sldId id="280" r:id="rId16"/>
    <p:sldId id="484" r:id="rId17"/>
    <p:sldId id="491" r:id="rId18"/>
    <p:sldId id="512" r:id="rId19"/>
    <p:sldId id="496" r:id="rId20"/>
    <p:sldId id="497" r:id="rId21"/>
    <p:sldId id="498" r:id="rId22"/>
    <p:sldId id="513" r:id="rId23"/>
    <p:sldId id="278" r:id="rId24"/>
    <p:sldId id="272" r:id="rId25"/>
    <p:sldId id="502" r:id="rId26"/>
    <p:sldId id="422" r:id="rId27"/>
    <p:sldId id="423" r:id="rId28"/>
    <p:sldId id="425" r:id="rId29"/>
    <p:sldId id="424" r:id="rId30"/>
    <p:sldId id="290" r:id="rId31"/>
    <p:sldId id="456" r:id="rId32"/>
    <p:sldId id="428" r:id="rId33"/>
    <p:sldId id="503" r:id="rId34"/>
    <p:sldId id="427" r:id="rId35"/>
    <p:sldId id="457" r:id="rId36"/>
    <p:sldId id="514" r:id="rId37"/>
    <p:sldId id="294" r:id="rId38"/>
    <p:sldId id="460" r:id="rId39"/>
    <p:sldId id="462" r:id="rId40"/>
    <p:sldId id="504" r:id="rId41"/>
    <p:sldId id="505" r:id="rId42"/>
    <p:sldId id="465" r:id="rId43"/>
    <p:sldId id="279" r:id="rId44"/>
    <p:sldId id="273" r:id="rId45"/>
    <p:sldId id="346" r:id="rId46"/>
    <p:sldId id="347" r:id="rId47"/>
    <p:sldId id="349" r:id="rId48"/>
    <p:sldId id="508" r:id="rId49"/>
    <p:sldId id="306"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走向和平发展的世界</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走向和平发展的世界</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走向和平发展的世界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走向和平发展的世界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36352"/>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走向和平发展的世界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6.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9.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39.xml"/></Relationships>
</file>

<file path=ppt/slides/_rels/slide1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6.xml"/><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6.xml"/><Relationship Id="rId4"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4.xml"/><Relationship Id="rId4" Type="http://schemas.openxmlformats.org/officeDocument/2006/relationships/slide" Target="slide3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 Target="slide19.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46.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48.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49.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slide" Target="slide19.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56.xml"/></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33.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slide" Target="slide19.xml"/><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61.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3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3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64.xml"/><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0.xml"/><Relationship Id="rId1" Type="http://schemas.openxmlformats.org/officeDocument/2006/relationships/slideLayout" Target="../slideLayouts/slideLayout5.xml"/><Relationship Id="rId4" Type="http://schemas.openxmlformats.org/officeDocument/2006/relationships/slide" Target="slide4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4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8.xml"/><Relationship Id="rId1" Type="http://schemas.openxmlformats.org/officeDocument/2006/relationships/tags" Target="../tags/tag167.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Layout" Target="../slideLayouts/slideLayout5.xml"/><Relationship Id="rId1" Type="http://schemas.openxmlformats.org/officeDocument/2006/relationships/tags" Target="../tags/tag169.xml"/></Relationships>
</file>

<file path=ppt/slides/_rels/slide4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 Target="slide39.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 Target="slide6.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第二十三讲  走向和平发展的世界</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814761" y="1672360"/>
            <a:ext cx="8687386"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）图一、图二所示史实对当今世界历史发展分别产生了什么重大影响？ </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分</a:t>
            </a:r>
            <a:r>
              <a:rPr lang="en-US" altLang="zh-CN" sz="2400" b="1" dirty="0" smtClean="0">
                <a:latin typeface="宋体" pitchFamily="2" charset="-122"/>
                <a:ea typeface="宋体" pitchFamily="2" charset="-122"/>
              </a:rPr>
              <a:t>)</a:t>
            </a:r>
          </a:p>
        </p:txBody>
      </p:sp>
      <p:sp>
        <p:nvSpPr>
          <p:cNvPr id="8" name="矩形 7"/>
          <p:cNvSpPr/>
          <p:nvPr/>
        </p:nvSpPr>
        <p:spPr>
          <a:xfrm>
            <a:off x="2813189" y="2853088"/>
            <a:ext cx="7005278" cy="1200329"/>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影响：图一威胁了世界的和平和安定；图二促进了经济全球化趋势的发展。</a:t>
            </a:r>
            <a:endParaRPr lang="zh-CN" altLang="en-US" sz="2400" dirty="0">
              <a:latin typeface="Times New Roman" panose="02020603050405020304" pitchFamily="18" charset="0"/>
              <a:cs typeface="Times New Roman" panose="02020603050405020304" pitchFamily="18" charset="0"/>
            </a:endParaRPr>
          </a:p>
        </p:txBody>
      </p:sp>
      <p:sp>
        <p:nvSpPr>
          <p:cNvPr id="7" name="矩形 6"/>
          <p:cNvSpPr/>
          <p:nvPr/>
        </p:nvSpPr>
        <p:spPr>
          <a:xfrm>
            <a:off x="2884467" y="4901732"/>
            <a:ext cx="7024463" cy="1200329"/>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共同背景：世界经济的全球化趋势；世界政治格局的多极化趋势。</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905391" y="4138800"/>
            <a:ext cx="7605346" cy="461665"/>
          </a:xfrm>
          <a:prstGeom prst="rect">
            <a:avLst/>
          </a:prstGeom>
          <a:noFill/>
        </p:spPr>
        <p:txBody>
          <a:bodyPr wrap="square" rtlCol="0">
            <a:spAutoFit/>
          </a:bodyPr>
          <a:lstStyle/>
          <a:p>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smtClean="0">
                <a:latin typeface="宋体" pitchFamily="2" charset="-122"/>
                <a:ea typeface="宋体" pitchFamily="2" charset="-122"/>
              </a:rPr>
              <a:t>）上述史实出现的共同背景是什么？（</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779829"/>
            <a:ext cx="10806430" cy="3231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石家庄长安区</a:t>
            </a:r>
            <a:r>
              <a:rPr lang="zh-CN" altLang="en-US" sz="2400" b="1" dirty="0">
                <a:latin typeface="宋体" pitchFamily="2" charset="-122"/>
                <a:ea typeface="宋体" pitchFamily="2" charset="-122"/>
              </a:rPr>
              <a:t>模拟）近</a:t>
            </a:r>
            <a:r>
              <a:rPr lang="en-US" altLang="zh-CN" sz="2400" b="1" dirty="0">
                <a:latin typeface="宋体" pitchFamily="2" charset="-122"/>
                <a:ea typeface="宋体" pitchFamily="2" charset="-122"/>
              </a:rPr>
              <a:t>500</a:t>
            </a:r>
            <a:r>
              <a:rPr lang="zh-CN" altLang="en-US" sz="2400" b="1" dirty="0">
                <a:latin typeface="宋体" pitchFamily="2" charset="-122"/>
                <a:ea typeface="宋体" pitchFamily="2" charset="-122"/>
              </a:rPr>
              <a:t>年来发生过三次结构性权力</a:t>
            </a:r>
            <a:r>
              <a:rPr lang="zh-CN" altLang="en-US" sz="2400" b="1" dirty="0" smtClean="0">
                <a:latin typeface="宋体" pitchFamily="2" charset="-122"/>
                <a:ea typeface="宋体" pitchFamily="2" charset="-122"/>
              </a:rPr>
              <a:t>转变，第一次</a:t>
            </a:r>
            <a:r>
              <a:rPr lang="zh-CN" altLang="en-US" sz="2400" b="1" dirty="0">
                <a:latin typeface="宋体" pitchFamily="2" charset="-122"/>
                <a:ea typeface="宋体" pitchFamily="2" charset="-122"/>
              </a:rPr>
              <a:t>是西方</a:t>
            </a:r>
            <a:r>
              <a:rPr lang="zh-CN" altLang="en-US" sz="2400" b="1" dirty="0" smtClean="0">
                <a:latin typeface="宋体" pitchFamily="2" charset="-122"/>
                <a:ea typeface="宋体" pitchFamily="2" charset="-122"/>
              </a:rPr>
              <a:t>世界（欧洲</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）的崛起，此</a:t>
            </a:r>
            <a:r>
              <a:rPr lang="zh-CN" altLang="en-US" sz="2400" b="1" dirty="0">
                <a:latin typeface="宋体" pitchFamily="2" charset="-122"/>
                <a:ea typeface="宋体" pitchFamily="2" charset="-122"/>
              </a:rPr>
              <a:t>转变始于</a:t>
            </a:r>
            <a:r>
              <a:rPr lang="en-US" altLang="zh-CN" sz="2400" b="1" dirty="0">
                <a:latin typeface="宋体" pitchFamily="2" charset="-122"/>
                <a:ea typeface="宋体" pitchFamily="2" charset="-122"/>
              </a:rPr>
              <a:t>15</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我们目前正在经历的则是现代史的第三次权力</a:t>
            </a:r>
            <a:r>
              <a:rPr lang="zh-CN" altLang="en-US" sz="2400" b="1" dirty="0" smtClean="0">
                <a:latin typeface="宋体" pitchFamily="2" charset="-122"/>
                <a:ea typeface="宋体" pitchFamily="2" charset="-122"/>
              </a:rPr>
              <a:t>转变，或</a:t>
            </a:r>
            <a:r>
              <a:rPr lang="zh-CN" altLang="en-US" sz="2400" b="1" dirty="0">
                <a:latin typeface="宋体" pitchFamily="2" charset="-122"/>
                <a:ea typeface="宋体" pitchFamily="2" charset="-122"/>
              </a:rPr>
              <a:t>可称为“群雄竞起”的时代。材料中的“第三次权力转变”是指（    </a:t>
            </a:r>
            <a:r>
              <a:rPr lang="zh-CN" altLang="en-US" sz="2400" b="1" dirty="0" smtClean="0">
                <a:latin typeface="宋体" pitchFamily="2" charset="-122"/>
                <a:ea typeface="宋体" pitchFamily="2" charset="-122"/>
              </a:rPr>
              <a:t>）</a:t>
            </a:r>
            <a:endParaRPr lang="en-US" altLang="zh-CN" sz="2400" b="1" dirty="0" smtClean="0">
              <a:latin typeface="Times New Roman" pitchFamily="18" charset="0"/>
              <a:ea typeface="宋体" pitchFamily="2" charset="-122"/>
              <a:cs typeface="Times New Roman" pitchFamily="18" charset="0"/>
            </a:endParaRPr>
          </a:p>
          <a:p>
            <a:pPr>
              <a:lnSpc>
                <a:spcPts val="358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美</a:t>
            </a:r>
            <a:r>
              <a:rPr lang="zh-CN" altLang="en-US" sz="2400" b="1" dirty="0" smtClean="0">
                <a:latin typeface="宋体" pitchFamily="2" charset="-122"/>
                <a:ea typeface="宋体" pitchFamily="2" charset="-122"/>
              </a:rPr>
              <a:t>苏两极格局形成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一超多</a:t>
            </a:r>
            <a:r>
              <a:rPr lang="zh-CN" altLang="en-US" sz="2400" b="1" dirty="0" smtClean="0">
                <a:latin typeface="宋体" pitchFamily="2" charset="-122"/>
                <a:ea typeface="宋体" pitchFamily="2" charset="-122"/>
              </a:rPr>
              <a:t>强格局形成</a:t>
            </a:r>
            <a:endParaRPr lang="en-US" altLang="zh-CN" sz="2400" b="1" dirty="0" smtClean="0">
              <a:latin typeface="宋体" pitchFamily="2" charset="-122"/>
              <a:ea typeface="宋体" pitchFamily="2" charset="-122"/>
            </a:endParaRPr>
          </a:p>
          <a:p>
            <a:pPr>
              <a:lnSpc>
                <a:spcPts val="358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世界多极化趋势加强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世界各国势均力敌</a:t>
            </a:r>
            <a:endParaRPr lang="en-US" altLang="zh-CN" sz="2400" b="1" dirty="0" smtClean="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32893"/>
            <a:ext cx="4481069" cy="627895"/>
            <a:chOff x="1034884" y="629878"/>
            <a:chExt cx="3756416" cy="627895"/>
          </a:xfrm>
        </p:grpSpPr>
        <p:sp>
          <p:nvSpPr>
            <p:cNvPr id="7" name="圆角矩形 6"/>
            <p:cNvSpPr/>
            <p:nvPr>
              <p:custDataLst>
                <p:tags r:id="rId1"/>
              </p:custDataLst>
            </p:nvPr>
          </p:nvSpPr>
          <p:spPr>
            <a:xfrm flipH="1">
              <a:off x="2547180" y="664168"/>
              <a:ext cx="224412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政治多极化</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2" name="矩形 11"/>
          <p:cNvSpPr/>
          <p:nvPr/>
        </p:nvSpPr>
        <p:spPr>
          <a:xfrm>
            <a:off x="3237319" y="4505368"/>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唐山路北区一</a:t>
            </a:r>
            <a:r>
              <a:rPr lang="zh-CN" altLang="en-US" sz="2400" b="1" dirty="0">
                <a:latin typeface="宋体" pitchFamily="2" charset="-122"/>
                <a:ea typeface="宋体" pitchFamily="2" charset="-122"/>
              </a:rPr>
              <a:t>模）联合国秘书长古特雷斯于</a:t>
            </a:r>
            <a:r>
              <a:rPr lang="en-US" altLang="zh-CN" sz="2400" b="1" dirty="0">
                <a:latin typeface="宋体" pitchFamily="2" charset="-122"/>
                <a:ea typeface="宋体" pitchFamily="2" charset="-122"/>
              </a:rPr>
              <a:t>2019</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1</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16</a:t>
            </a:r>
            <a:r>
              <a:rPr lang="zh-CN" altLang="en-US" sz="2400" b="1" dirty="0">
                <a:latin typeface="宋体" pitchFamily="2" charset="-122"/>
                <a:ea typeface="宋体" pitchFamily="2" charset="-122"/>
              </a:rPr>
              <a:t>日在联大发表</a:t>
            </a:r>
            <a:r>
              <a:rPr lang="zh-CN" altLang="en-US" sz="2400" b="1" dirty="0" smtClean="0">
                <a:latin typeface="宋体" pitchFamily="2" charset="-122"/>
                <a:ea typeface="宋体" pitchFamily="2" charset="-122"/>
              </a:rPr>
              <a:t>讲话，表示</a:t>
            </a:r>
            <a:r>
              <a:rPr lang="zh-CN" altLang="en-US" sz="2400" b="1" dirty="0">
                <a:latin typeface="宋体" pitchFamily="2" charset="-122"/>
                <a:ea typeface="宋体" pitchFamily="2" charset="-122"/>
              </a:rPr>
              <a:t>应对气候变化、推进可持续发展和新技术应用将是</a:t>
            </a:r>
            <a:r>
              <a:rPr lang="en-US" altLang="zh-CN" sz="2400" b="1" dirty="0">
                <a:latin typeface="宋体" pitchFamily="2" charset="-122"/>
                <a:ea typeface="宋体" pitchFamily="2" charset="-122"/>
              </a:rPr>
              <a:t>2019</a:t>
            </a:r>
            <a:r>
              <a:rPr lang="zh-CN" altLang="en-US" sz="2400" b="1" dirty="0">
                <a:latin typeface="宋体" pitchFamily="2" charset="-122"/>
                <a:ea typeface="宋体" pitchFamily="2" charset="-122"/>
              </a:rPr>
              <a:t>年联合国的关键行动领域。材料体现了联合国哪方面的职能（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维护国际和平与安全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预防</a:t>
            </a:r>
            <a:r>
              <a:rPr lang="zh-CN" altLang="en-US" sz="2400" b="1" dirty="0" smtClean="0">
                <a:latin typeface="宋体" pitchFamily="2" charset="-122"/>
                <a:ea typeface="宋体" pitchFamily="2" charset="-122"/>
              </a:rPr>
              <a:t>疾病，增进健康</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解决人类</a:t>
            </a:r>
            <a:r>
              <a:rPr lang="zh-CN" altLang="en-US" sz="2400" b="1" dirty="0" smtClean="0">
                <a:latin typeface="宋体" pitchFamily="2" charset="-122"/>
                <a:ea typeface="宋体" pitchFamily="2" charset="-122"/>
              </a:rPr>
              <a:t>发展的共同问题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发展各国间的友好往来</a:t>
            </a:r>
            <a:endParaRPr lang="zh-CN" altLang="zh-CN" sz="2400" b="1" dirty="0">
              <a:latin typeface="宋体" pitchFamily="2" charset="-122"/>
              <a:ea typeface="宋体" pitchFamily="2" charset="-122"/>
            </a:endParaRPr>
          </a:p>
        </p:txBody>
      </p:sp>
      <p:sp>
        <p:nvSpPr>
          <p:cNvPr id="8" name="矩形 7"/>
          <p:cNvSpPr/>
          <p:nvPr/>
        </p:nvSpPr>
        <p:spPr>
          <a:xfrm>
            <a:off x="8373793" y="3549277"/>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62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911231"/>
            <a:ext cx="1080643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2019</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21</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1975</a:t>
            </a:r>
            <a:r>
              <a:rPr lang="zh-CN" altLang="en-US" sz="2400" b="1" dirty="0">
                <a:latin typeface="宋体" pitchFamily="2" charset="-122"/>
                <a:ea typeface="宋体" pitchFamily="2" charset="-122"/>
              </a:rPr>
              <a:t>年生产计算机软件的微软公司仅是一家小型</a:t>
            </a:r>
            <a:r>
              <a:rPr lang="zh-CN" altLang="en-US" sz="2400" b="1" dirty="0" smtClean="0">
                <a:latin typeface="宋体" pitchFamily="2" charset="-122"/>
                <a:ea typeface="宋体" pitchFamily="2" charset="-122"/>
              </a:rPr>
              <a:t>企业，比</a:t>
            </a:r>
            <a:r>
              <a:rPr lang="zh-CN" altLang="en-US" sz="2400" b="1" dirty="0">
                <a:latin typeface="宋体" pitchFamily="2" charset="-122"/>
                <a:ea typeface="宋体" pitchFamily="2" charset="-122"/>
              </a:rPr>
              <a:t>尔</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盖茨为其创始人之一。到</a:t>
            </a:r>
            <a:r>
              <a:rPr lang="en-US" altLang="zh-CN" sz="2400" b="1" dirty="0">
                <a:latin typeface="宋体" pitchFamily="2" charset="-122"/>
                <a:ea typeface="宋体" pitchFamily="2" charset="-122"/>
              </a:rPr>
              <a:t>1999</a:t>
            </a:r>
            <a:r>
              <a:rPr lang="zh-CN" altLang="en-US" sz="2400" b="1" dirty="0" smtClean="0">
                <a:latin typeface="宋体" pitchFamily="2" charset="-122"/>
                <a:ea typeface="宋体" pitchFamily="2" charset="-122"/>
              </a:rPr>
              <a:t>年，在</a:t>
            </a:r>
            <a:r>
              <a:rPr lang="zh-CN" altLang="en-US" sz="2400" b="1" dirty="0">
                <a:latin typeface="宋体" pitchFamily="2" charset="-122"/>
                <a:ea typeface="宋体" pitchFamily="2" charset="-122"/>
              </a:rPr>
              <a:t>短短的</a:t>
            </a:r>
            <a:r>
              <a:rPr lang="en-US" altLang="zh-CN" sz="2400" b="1" dirty="0">
                <a:latin typeface="宋体" pitchFamily="2" charset="-122"/>
                <a:ea typeface="宋体" pitchFamily="2" charset="-122"/>
              </a:rPr>
              <a:t>24</a:t>
            </a:r>
            <a:r>
              <a:rPr lang="zh-CN" altLang="en-US" sz="2400" b="1" dirty="0">
                <a:latin typeface="宋体" pitchFamily="2" charset="-122"/>
                <a:ea typeface="宋体" pitchFamily="2" charset="-122"/>
              </a:rPr>
              <a:t>年</a:t>
            </a:r>
            <a:r>
              <a:rPr lang="zh-CN" altLang="en-US" sz="2400" b="1" dirty="0" smtClean="0">
                <a:latin typeface="宋体" pitchFamily="2" charset="-122"/>
                <a:ea typeface="宋体" pitchFamily="2" charset="-122"/>
              </a:rPr>
              <a:t>间，公司</a:t>
            </a:r>
            <a:r>
              <a:rPr lang="zh-CN" altLang="en-US" sz="2400" b="1" dirty="0">
                <a:latin typeface="宋体" pitchFamily="2" charset="-122"/>
                <a:ea typeface="宋体" pitchFamily="2" charset="-122"/>
              </a:rPr>
              <a:t>销售收入增长了</a:t>
            </a:r>
            <a:r>
              <a:rPr lang="en-US" altLang="zh-CN" sz="2400" b="1" dirty="0">
                <a:latin typeface="宋体" pitchFamily="2" charset="-122"/>
                <a:ea typeface="宋体" pitchFamily="2" charset="-122"/>
              </a:rPr>
              <a:t>90.5</a:t>
            </a:r>
            <a:r>
              <a:rPr lang="zh-CN" altLang="en-US" sz="2400" b="1" dirty="0" smtClean="0">
                <a:latin typeface="宋体" pitchFamily="2" charset="-122"/>
                <a:ea typeface="宋体" pitchFamily="2" charset="-122"/>
              </a:rPr>
              <a:t>万倍，公司</a:t>
            </a:r>
            <a:r>
              <a:rPr lang="zh-CN" altLang="en-US" sz="2400" b="1" dirty="0">
                <a:latin typeface="宋体" pitchFamily="2" charset="-122"/>
                <a:ea typeface="宋体" pitchFamily="2" charset="-122"/>
              </a:rPr>
              <a:t>市值达</a:t>
            </a:r>
            <a:r>
              <a:rPr lang="en-US" altLang="zh-CN" sz="2400" b="1" dirty="0">
                <a:latin typeface="宋体" pitchFamily="2" charset="-122"/>
                <a:ea typeface="宋体" pitchFamily="2" charset="-122"/>
              </a:rPr>
              <a:t>5000</a:t>
            </a:r>
            <a:r>
              <a:rPr lang="zh-CN" altLang="en-US" sz="2400" b="1" dirty="0">
                <a:latin typeface="宋体" pitchFamily="2" charset="-122"/>
                <a:ea typeface="宋体" pitchFamily="2" charset="-122"/>
              </a:rPr>
              <a:t>亿美元左右。该史实应纳入的学习主题是（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战争与革命的时代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社会保障</a:t>
            </a:r>
            <a:r>
              <a:rPr lang="zh-CN" altLang="en-US" sz="2400" b="1" dirty="0" smtClean="0">
                <a:latin typeface="宋体" pitchFamily="2" charset="-122"/>
                <a:ea typeface="宋体" pitchFamily="2" charset="-122"/>
              </a:rPr>
              <a:t>制度的建立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经济</a:t>
            </a:r>
            <a:r>
              <a:rPr lang="zh-CN" altLang="en-US" sz="2400" b="1" dirty="0" smtClean="0">
                <a:latin typeface="宋体" pitchFamily="2" charset="-122"/>
                <a:ea typeface="宋体" pitchFamily="2" charset="-122"/>
              </a:rPr>
              <a:t>全球化的开启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信息</a:t>
            </a:r>
            <a:r>
              <a:rPr lang="zh-CN" altLang="en-US" sz="2400" b="1" dirty="0" smtClean="0">
                <a:latin typeface="宋体" pitchFamily="2" charset="-122"/>
                <a:ea typeface="宋体" pitchFamily="2" charset="-122"/>
              </a:rPr>
              <a:t>时代经济的迅速发展</a:t>
            </a:r>
            <a:endParaRPr lang="en-US" altLang="zh-CN" sz="2400" b="1" dirty="0" smtClean="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5518561" cy="627895"/>
            <a:chOff x="1034884" y="629878"/>
            <a:chExt cx="4448357" cy="627895"/>
          </a:xfrm>
        </p:grpSpPr>
        <p:sp>
          <p:nvSpPr>
            <p:cNvPr id="7" name="圆角矩形 6"/>
            <p:cNvSpPr/>
            <p:nvPr>
              <p:custDataLst>
                <p:tags r:id="rId1"/>
              </p:custDataLst>
            </p:nvPr>
          </p:nvSpPr>
          <p:spPr>
            <a:xfrm flipH="1">
              <a:off x="2547176" y="664168"/>
              <a:ext cx="2936065"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科技与现代社会</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1" name="矩形 10"/>
          <p:cNvSpPr/>
          <p:nvPr/>
        </p:nvSpPr>
        <p:spPr>
          <a:xfrm>
            <a:off x="10319199" y="398315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4612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2018·</a:t>
            </a:r>
            <a:r>
              <a:rPr lang="zh-CN" altLang="en-US" sz="2400" b="1" dirty="0" smtClean="0">
                <a:latin typeface="宋体" pitchFamily="2" charset="-122"/>
                <a:ea typeface="宋体" pitchFamily="2" charset="-122"/>
              </a:rPr>
              <a:t>河北，</a:t>
            </a:r>
            <a:r>
              <a:rPr lang="en-US" altLang="zh-CN" sz="2400" b="1" dirty="0" smtClean="0">
                <a:latin typeface="宋体" pitchFamily="2" charset="-122"/>
                <a:ea typeface="宋体" pitchFamily="2" charset="-122"/>
              </a:rPr>
              <a:t>19</a:t>
            </a:r>
            <a:r>
              <a:rPr lang="zh-CN" altLang="en-US" sz="2400" b="1" dirty="0">
                <a:latin typeface="宋体" pitchFamily="2" charset="-122"/>
                <a:ea typeface="宋体" pitchFamily="2" charset="-122"/>
              </a:rPr>
              <a:t>）下列科技成就在彭树智</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世纪科技革命与世界历史进程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一书</a:t>
            </a:r>
            <a:r>
              <a:rPr lang="zh-CN" altLang="en-US" sz="2400" b="1" dirty="0" smtClean="0">
                <a:latin typeface="宋体" pitchFamily="2" charset="-122"/>
                <a:ea typeface="宋体" pitchFamily="2" charset="-122"/>
              </a:rPr>
              <a:t>中，应</a:t>
            </a:r>
            <a:r>
              <a:rPr lang="zh-CN" altLang="en-US" sz="2400" b="1" dirty="0">
                <a:latin typeface="宋体" pitchFamily="2" charset="-122"/>
                <a:ea typeface="宋体" pitchFamily="2" charset="-122"/>
              </a:rPr>
              <a:t>重点阐释的是（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瓦特改良的蒸汽机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法拉第</a:t>
            </a:r>
            <a:r>
              <a:rPr lang="zh-CN" altLang="en-US" sz="2400" b="1" dirty="0" smtClean="0">
                <a:latin typeface="宋体" pitchFamily="2" charset="-122"/>
                <a:ea typeface="宋体" pitchFamily="2" charset="-122"/>
              </a:rPr>
              <a:t>发现的电磁感应现象</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卡尔</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本茨制造的汽车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电子计算机的发明及应用</a:t>
            </a:r>
            <a:endParaRPr lang="zh-CN" altLang="zh-CN" sz="2400" b="1" dirty="0">
              <a:latin typeface="宋体" pitchFamily="2" charset="-122"/>
              <a:ea typeface="宋体" pitchFamily="2" charset="-122"/>
            </a:endParaRPr>
          </a:p>
        </p:txBody>
      </p:sp>
      <p:sp>
        <p:nvSpPr>
          <p:cNvPr id="8" name="矩形 7"/>
          <p:cNvSpPr/>
          <p:nvPr/>
        </p:nvSpPr>
        <p:spPr>
          <a:xfrm>
            <a:off x="5307036" y="2907439"/>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1775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021239"/>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张家口二</a:t>
            </a:r>
            <a:r>
              <a:rPr lang="zh-CN" altLang="en-US" sz="2400" b="1" dirty="0">
                <a:latin typeface="宋体" pitchFamily="2" charset="-122"/>
                <a:ea typeface="宋体" pitchFamily="2" charset="-122"/>
              </a:rPr>
              <a:t>模）今年线上娱乐变得异常</a:t>
            </a:r>
            <a:r>
              <a:rPr lang="zh-CN" altLang="en-US" sz="2400" b="1" dirty="0" smtClean="0">
                <a:latin typeface="宋体" pitchFamily="2" charset="-122"/>
                <a:ea typeface="宋体" pitchFamily="2" charset="-122"/>
              </a:rPr>
              <a:t>活跃，手</a:t>
            </a:r>
            <a:r>
              <a:rPr lang="zh-CN" altLang="en-US" sz="2400" b="1" dirty="0">
                <a:latin typeface="宋体" pitchFamily="2" charset="-122"/>
                <a:ea typeface="宋体" pitchFamily="2" charset="-122"/>
              </a:rPr>
              <a:t>游与短视频成为打发时间的重要方式。人们外出采购</a:t>
            </a:r>
            <a:r>
              <a:rPr lang="zh-CN" altLang="en-US" sz="2400" b="1" dirty="0" smtClean="0">
                <a:latin typeface="宋体" pitchFamily="2" charset="-122"/>
                <a:ea typeface="宋体" pitchFamily="2" charset="-122"/>
              </a:rPr>
              <a:t>减少，线</a:t>
            </a:r>
            <a:r>
              <a:rPr lang="zh-CN" altLang="en-US" sz="2400" b="1" dirty="0">
                <a:latin typeface="宋体" pitchFamily="2" charset="-122"/>
                <a:ea typeface="宋体" pitchFamily="2" charset="-122"/>
              </a:rPr>
              <a:t>上生鲜订单</a:t>
            </a:r>
            <a:r>
              <a:rPr lang="zh-CN" altLang="en-US" sz="2400" b="1" dirty="0" smtClean="0">
                <a:latin typeface="宋体" pitchFamily="2" charset="-122"/>
                <a:ea typeface="宋体" pitchFamily="2" charset="-122"/>
              </a:rPr>
              <a:t>激增，线</a:t>
            </a:r>
            <a:r>
              <a:rPr lang="zh-CN" altLang="en-US" sz="2400" b="1" dirty="0">
                <a:latin typeface="宋体" pitchFamily="2" charset="-122"/>
                <a:ea typeface="宋体" pitchFamily="2" charset="-122"/>
              </a:rPr>
              <a:t>上教育与办公平台由于疫情影响获得更多机构与企业的入驻。这些变化说明（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互联网取代了传统的交往方式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信息技术深刻影响了社会生活</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知识经济提高了社会生产效率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科技发展推动企业经营的创新</a:t>
            </a:r>
            <a:endParaRPr lang="zh-CN" altLang="zh-CN" sz="2400" b="1" dirty="0">
              <a:latin typeface="宋体" pitchFamily="2" charset="-122"/>
              <a:ea typeface="宋体" pitchFamily="2" charset="-122"/>
            </a:endParaRPr>
          </a:p>
        </p:txBody>
      </p:sp>
      <p:sp>
        <p:nvSpPr>
          <p:cNvPr id="8" name="矩形 7"/>
          <p:cNvSpPr/>
          <p:nvPr/>
        </p:nvSpPr>
        <p:spPr>
          <a:xfrm>
            <a:off x="9246052" y="308328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802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010299"/>
            <a:ext cx="10483948"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河北模拟）</a:t>
            </a:r>
            <a:r>
              <a:rPr lang="en-US" altLang="zh-CN" sz="2400" b="1" dirty="0">
                <a:latin typeface="宋体" pitchFamily="2" charset="-122"/>
                <a:ea typeface="宋体" pitchFamily="2" charset="-122"/>
              </a:rPr>
              <a:t>2020</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6</a:t>
            </a:r>
            <a:r>
              <a:rPr lang="zh-CN" altLang="en-US" sz="2400" b="1" dirty="0" smtClean="0">
                <a:latin typeface="宋体" pitchFamily="2" charset="-122"/>
                <a:ea typeface="宋体" pitchFamily="2" charset="-122"/>
              </a:rPr>
              <a:t>月，工</a:t>
            </a:r>
            <a:r>
              <a:rPr lang="zh-CN" altLang="en-US" sz="2400" b="1" dirty="0">
                <a:latin typeface="宋体" pitchFamily="2" charset="-122"/>
                <a:ea typeface="宋体" pitchFamily="2" charset="-122"/>
              </a:rPr>
              <a:t>信部官网公布</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在科技支撑抗击新冠肺炎疫情中表现突出的人工智能企业名单</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，众多</a:t>
            </a:r>
            <a:r>
              <a:rPr lang="zh-CN" altLang="en-US" sz="2400" b="1" dirty="0">
                <a:latin typeface="宋体" pitchFamily="2" charset="-122"/>
                <a:ea typeface="宋体" pitchFamily="2" charset="-122"/>
              </a:rPr>
              <a:t>企业旗下的智能服务机器人因在新冠疫情防控中表现</a:t>
            </a:r>
            <a:r>
              <a:rPr lang="zh-CN" altLang="en-US" sz="2400" b="1" dirty="0" smtClean="0">
                <a:latin typeface="宋体" pitchFamily="2" charset="-122"/>
                <a:ea typeface="宋体" pitchFamily="2" charset="-122"/>
              </a:rPr>
              <a:t>出色</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成功</a:t>
            </a:r>
            <a:r>
              <a:rPr lang="zh-CN" altLang="en-US" sz="2400" b="1" dirty="0">
                <a:latin typeface="宋体" pitchFamily="2" charset="-122"/>
                <a:ea typeface="宋体" pitchFamily="2" charset="-122"/>
              </a:rPr>
              <a:t>入选该名单。该史实应纳入的学习主题是（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战争与革命的时代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社会保障</a:t>
            </a:r>
            <a:r>
              <a:rPr lang="zh-CN" altLang="en-US" sz="2400" b="1" dirty="0" smtClean="0">
                <a:latin typeface="Times New Roman" pitchFamily="18" charset="0"/>
                <a:ea typeface="宋体" pitchFamily="2" charset="-122"/>
                <a:cs typeface="Times New Roman" pitchFamily="18" charset="0"/>
              </a:rPr>
              <a:t>制度的建立</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经济全球化的开启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信息</a:t>
            </a:r>
            <a:r>
              <a:rPr lang="zh-CN" altLang="en-US" sz="2400" b="1" dirty="0" smtClean="0">
                <a:latin typeface="Times New Roman" pitchFamily="18" charset="0"/>
                <a:ea typeface="宋体" pitchFamily="2" charset="-122"/>
                <a:cs typeface="Times New Roman" pitchFamily="18" charset="0"/>
              </a:rPr>
              <a:t>时代经济的迅速发展</a:t>
            </a:r>
            <a:endParaRPr lang="zh-CN" altLang="zh-CN" sz="2400" b="1" dirty="0">
              <a:latin typeface="宋体" pitchFamily="2" charset="-122"/>
              <a:ea typeface="宋体" pitchFamily="2" charset="-122"/>
            </a:endParaRPr>
          </a:p>
        </p:txBody>
      </p:sp>
      <p:sp>
        <p:nvSpPr>
          <p:cNvPr id="8" name="矩形 7"/>
          <p:cNvSpPr/>
          <p:nvPr/>
        </p:nvSpPr>
        <p:spPr>
          <a:xfrm>
            <a:off x="1640645" y="361961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02156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保定</a:t>
            </a:r>
            <a:r>
              <a:rPr lang="zh-CN" altLang="en-US" sz="2400" b="1" dirty="0">
                <a:latin typeface="宋体" pitchFamily="2" charset="-122"/>
                <a:ea typeface="宋体" pitchFamily="2" charset="-122"/>
              </a:rPr>
              <a:t>模拟）据世界卫生组织</a:t>
            </a:r>
            <a:r>
              <a:rPr lang="en-US" altLang="zh-CN" sz="2400" b="1" dirty="0">
                <a:latin typeface="宋体" pitchFamily="2" charset="-122"/>
                <a:ea typeface="宋体" pitchFamily="2" charset="-122"/>
              </a:rPr>
              <a:t>2016</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12</a:t>
            </a:r>
            <a:r>
              <a:rPr lang="zh-CN" altLang="en-US" sz="2400" b="1" dirty="0">
                <a:latin typeface="宋体" pitchFamily="2" charset="-122"/>
                <a:ea typeface="宋体" pitchFamily="2" charset="-122"/>
              </a:rPr>
              <a:t>日更新的城市空气质量数据库</a:t>
            </a:r>
            <a:r>
              <a:rPr lang="zh-CN" altLang="en-US" sz="2400" b="1" dirty="0" smtClean="0">
                <a:latin typeface="宋体" pitchFamily="2" charset="-122"/>
                <a:ea typeface="宋体" pitchFamily="2" charset="-122"/>
              </a:rPr>
              <a:t>显示，在</a:t>
            </a:r>
            <a:r>
              <a:rPr lang="zh-CN" altLang="en-US" sz="2400" b="1" dirty="0">
                <a:latin typeface="宋体" pitchFamily="2" charset="-122"/>
                <a:ea typeface="宋体" pitchFamily="2" charset="-122"/>
              </a:rPr>
              <a:t>全球</a:t>
            </a:r>
            <a:r>
              <a:rPr lang="en-US" altLang="zh-CN" sz="2400" b="1" dirty="0">
                <a:latin typeface="宋体" pitchFamily="2" charset="-122"/>
                <a:ea typeface="宋体" pitchFamily="2" charset="-122"/>
              </a:rPr>
              <a:t>103</a:t>
            </a:r>
            <a:r>
              <a:rPr lang="zh-CN" altLang="en-US" sz="2400" b="1" dirty="0">
                <a:latin typeface="宋体" pitchFamily="2" charset="-122"/>
                <a:ea typeface="宋体" pitchFamily="2" charset="-122"/>
              </a:rPr>
              <a:t>个国家和地区的</a:t>
            </a:r>
            <a:r>
              <a:rPr lang="en-US" altLang="zh-CN" sz="2400" b="1" dirty="0">
                <a:latin typeface="宋体" pitchFamily="2" charset="-122"/>
                <a:ea typeface="宋体" pitchFamily="2" charset="-122"/>
              </a:rPr>
              <a:t>3000</a:t>
            </a:r>
            <a:r>
              <a:rPr lang="zh-CN" altLang="en-US" sz="2400" b="1" dirty="0">
                <a:latin typeface="宋体" pitchFamily="2" charset="-122"/>
                <a:ea typeface="宋体" pitchFamily="2" charset="-122"/>
              </a:rPr>
              <a:t>多个监测空气质量的城市</a:t>
            </a:r>
            <a:r>
              <a:rPr lang="zh-CN" altLang="en-US" sz="2400" b="1" dirty="0" smtClean="0">
                <a:latin typeface="宋体" pitchFamily="2" charset="-122"/>
                <a:ea typeface="宋体" pitchFamily="2" charset="-122"/>
              </a:rPr>
              <a:t>中，</a:t>
            </a:r>
            <a:r>
              <a:rPr lang="en-US" altLang="zh-CN" sz="2400" b="1" dirty="0" smtClean="0">
                <a:latin typeface="宋体" pitchFamily="2" charset="-122"/>
                <a:ea typeface="宋体" pitchFamily="2" charset="-122"/>
              </a:rPr>
              <a:t>80</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以上城市空气中颗粒</a:t>
            </a:r>
            <a:r>
              <a:rPr lang="zh-CN" altLang="en-US" sz="2400" b="1" dirty="0" smtClean="0">
                <a:latin typeface="宋体" pitchFamily="2" charset="-122"/>
                <a:ea typeface="宋体" pitchFamily="2" charset="-122"/>
              </a:rPr>
              <a:t>物（</a:t>
            </a:r>
            <a:r>
              <a:rPr lang="en-US" altLang="zh-CN" sz="2400" b="1" dirty="0" smtClean="0">
                <a:latin typeface="宋体" pitchFamily="2" charset="-122"/>
                <a:ea typeface="宋体" pitchFamily="2" charset="-122"/>
              </a:rPr>
              <a:t>PM10</a:t>
            </a:r>
            <a:r>
              <a:rPr lang="zh-CN" altLang="en-US" sz="2400" b="1" dirty="0" smtClean="0">
                <a:latin typeface="宋体" pitchFamily="2" charset="-122"/>
                <a:ea typeface="宋体" pitchFamily="2" charset="-122"/>
              </a:rPr>
              <a:t>）和</a:t>
            </a:r>
            <a:r>
              <a:rPr lang="zh-CN" altLang="en-US" sz="2400" b="1" dirty="0">
                <a:latin typeface="宋体" pitchFamily="2" charset="-122"/>
                <a:ea typeface="宋体" pitchFamily="2" charset="-122"/>
              </a:rPr>
              <a:t>细颗粒</a:t>
            </a:r>
            <a:r>
              <a:rPr lang="zh-CN" altLang="en-US" sz="2400" b="1" dirty="0" smtClean="0">
                <a:latin typeface="宋体" pitchFamily="2" charset="-122"/>
                <a:ea typeface="宋体" pitchFamily="2" charset="-122"/>
              </a:rPr>
              <a:t>物（</a:t>
            </a:r>
            <a:r>
              <a:rPr lang="en-US" altLang="zh-CN" sz="2400" b="1" dirty="0" smtClean="0">
                <a:latin typeface="宋体" pitchFamily="2" charset="-122"/>
                <a:ea typeface="宋体" pitchFamily="2" charset="-122"/>
              </a:rPr>
              <a:t>PM2.5</a:t>
            </a:r>
            <a:r>
              <a:rPr lang="zh-CN" altLang="en-US" sz="2400" b="1" dirty="0" smtClean="0">
                <a:latin typeface="宋体" pitchFamily="2" charset="-122"/>
                <a:ea typeface="宋体" pitchFamily="2" charset="-122"/>
              </a:rPr>
              <a:t>）污染水平</a:t>
            </a:r>
            <a:r>
              <a:rPr lang="zh-CN" altLang="en-US" sz="2400" b="1" dirty="0">
                <a:latin typeface="宋体" pitchFamily="2" charset="-122"/>
                <a:ea typeface="宋体" pitchFamily="2" charset="-122"/>
              </a:rPr>
              <a:t>超过世卫组织建议</a:t>
            </a:r>
            <a:r>
              <a:rPr lang="zh-CN" altLang="en-US" sz="2400" b="1" dirty="0" smtClean="0">
                <a:latin typeface="宋体" pitchFamily="2" charset="-122"/>
                <a:ea typeface="宋体" pitchFamily="2" charset="-122"/>
              </a:rPr>
              <a:t>标准，中国</a:t>
            </a:r>
            <a:r>
              <a:rPr lang="zh-CN" altLang="en-US" sz="2400" b="1" dirty="0">
                <a:latin typeface="宋体" pitchFamily="2" charset="-122"/>
                <a:ea typeface="宋体" pitchFamily="2" charset="-122"/>
              </a:rPr>
              <a:t>城市空气污染状况堪忧。材料表明（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环境</a:t>
            </a:r>
            <a:r>
              <a:rPr lang="zh-CN" altLang="en-US" sz="2400" b="1" dirty="0" smtClean="0">
                <a:latin typeface="宋体" pitchFamily="2" charset="-122"/>
                <a:ea typeface="宋体" pitchFamily="2" charset="-122"/>
              </a:rPr>
              <a:t>问题日益严重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空气检测技术日益提高</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世界各国联系加强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中国成为发达国家</a:t>
            </a:r>
            <a:endParaRPr lang="zh-CN" altLang="zh-CN" sz="2400" b="1" dirty="0">
              <a:latin typeface="宋体" pitchFamily="2" charset="-122"/>
              <a:ea typeface="宋体" pitchFamily="2" charset="-122"/>
            </a:endParaRPr>
          </a:p>
        </p:txBody>
      </p:sp>
      <p:sp>
        <p:nvSpPr>
          <p:cNvPr id="8" name="矩形 7"/>
          <p:cNvSpPr/>
          <p:nvPr/>
        </p:nvSpPr>
        <p:spPr>
          <a:xfrm>
            <a:off x="7777674" y="405044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3997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906939"/>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a:t>
            </a:r>
            <a:r>
              <a:rPr lang="zh-CN" altLang="en-US" sz="2400" b="1" dirty="0">
                <a:latin typeface="宋体" pitchFamily="2" charset="-122"/>
                <a:ea typeface="宋体" pitchFamily="2" charset="-122"/>
              </a:rPr>
              <a:t>模拟</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2017</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8</a:t>
            </a:r>
            <a:r>
              <a:rPr lang="zh-CN" altLang="en-US" sz="2400" b="1" dirty="0">
                <a:latin typeface="宋体" pitchFamily="2" charset="-122"/>
                <a:ea typeface="宋体" pitchFamily="2" charset="-122"/>
              </a:rPr>
              <a:t>月英国媒体列出</a:t>
            </a:r>
            <a:r>
              <a:rPr lang="en-US" altLang="zh-CN" sz="2400" b="1" dirty="0">
                <a:latin typeface="宋体" pitchFamily="2" charset="-122"/>
                <a:ea typeface="宋体" pitchFamily="2" charset="-122"/>
              </a:rPr>
              <a:t>2050</a:t>
            </a:r>
            <a:r>
              <a:rPr lang="zh-CN" altLang="en-US" sz="2400" b="1" dirty="0">
                <a:latin typeface="宋体" pitchFamily="2" charset="-122"/>
                <a:ea typeface="宋体" pitchFamily="2" charset="-122"/>
              </a:rPr>
              <a:t>年前人类面临的十大</a:t>
            </a:r>
            <a:r>
              <a:rPr lang="zh-CN" altLang="en-US" sz="2400" b="1" dirty="0" smtClean="0">
                <a:latin typeface="宋体" pitchFamily="2" charset="-122"/>
                <a:ea typeface="宋体" pitchFamily="2" charset="-122"/>
              </a:rPr>
              <a:t>挑战：人类</a:t>
            </a:r>
            <a:r>
              <a:rPr lang="zh-CN" altLang="en-US" sz="2400" b="1" dirty="0">
                <a:latin typeface="宋体" pitchFamily="2" charset="-122"/>
                <a:ea typeface="宋体" pitchFamily="2" charset="-122"/>
              </a:rPr>
              <a:t>基因编辑技术、人口老龄化、城市逐渐减少、社交媒体发展、自然资源紧缺、定居其他星球、增强智力技术、新地缘政治困局、汽车数量猛增以及人工智能变强。这说明（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人类正在面临着越来越多的共同难题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人类已经拥有了改造生存环境的能力</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人类在飞速发展的同时也面临重大社会问题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人类的发展在破坏着地球的环境</a:t>
            </a:r>
            <a:endParaRPr lang="zh-CN" altLang="zh-CN" sz="2400" b="1" dirty="0">
              <a:latin typeface="宋体" pitchFamily="2" charset="-122"/>
              <a:ea typeface="宋体" pitchFamily="2" charset="-122"/>
            </a:endParaRPr>
          </a:p>
        </p:txBody>
      </p:sp>
      <p:sp>
        <p:nvSpPr>
          <p:cNvPr id="8" name="矩形 7"/>
          <p:cNvSpPr/>
          <p:nvPr/>
        </p:nvSpPr>
        <p:spPr>
          <a:xfrm>
            <a:off x="3787726" y="3570752"/>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928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9973" y="2111668"/>
            <a:ext cx="377450" cy="2836158"/>
            <a:chOff x="6371138" y="2374856"/>
            <a:chExt cx="377449" cy="2729194"/>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98067" y="352378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1138" y="4733210"/>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07329" y="1946516"/>
            <a:ext cx="7749759" cy="3643163"/>
            <a:chOff x="3448177" y="2694105"/>
            <a:chExt cx="7099844" cy="3642194"/>
          </a:xfrm>
        </p:grpSpPr>
        <p:sp>
          <p:nvSpPr>
            <p:cNvPr id="18" name="文本框 2">
              <a:hlinkClick r:id="rId2" action="ppaction://hlinksldjump"/>
            </p:cNvPr>
            <p:cNvSpPr txBox="1"/>
            <p:nvPr/>
          </p:nvSpPr>
          <p:spPr>
            <a:xfrm>
              <a:off x="3462783" y="2694105"/>
              <a:ext cx="6996430" cy="1200010"/>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联合国、世界经济全球化发展趋势、世界</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贸易组织</a:t>
              </a:r>
              <a:endParaRPr lang="zh-CN" altLang="en-US"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0" name="文本框 2">
              <a:hlinkClick r:id="rId3" action="ppaction://hlinksldjump"/>
            </p:cNvPr>
            <p:cNvSpPr txBox="1"/>
            <p:nvPr/>
          </p:nvSpPr>
          <p:spPr>
            <a:xfrm>
              <a:off x="3448178" y="3909981"/>
              <a:ext cx="7010148" cy="1113470"/>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霸权主义与地区冲突、世界多极化发展趋</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势、建立国际新秩序的努力</a:t>
              </a:r>
            </a:p>
          </p:txBody>
        </p:sp>
        <p:sp>
          <p:nvSpPr>
            <p:cNvPr id="23" name="文本框 2">
              <a:hlinkClick r:id="rId4" action="ppaction://hlinksldjump"/>
            </p:cNvPr>
            <p:cNvSpPr txBox="1"/>
            <p:nvPr/>
          </p:nvSpPr>
          <p:spPr>
            <a:xfrm>
              <a:off x="3448177" y="5136289"/>
              <a:ext cx="7099844" cy="1200010"/>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计算机网络、妇女地位的提高、生态问题、</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人口问题</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5721" y="2167303"/>
            <a:ext cx="8879009" cy="42990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3639"/>
            <a:ext cx="10084529" cy="632424"/>
            <a:chOff x="1034884" y="625349"/>
            <a:chExt cx="11270406" cy="632424"/>
          </a:xfrm>
        </p:grpSpPr>
        <p:sp>
          <p:nvSpPr>
            <p:cNvPr id="17" name="圆角矩形 6"/>
            <p:cNvSpPr/>
            <p:nvPr>
              <p:custDataLst>
                <p:tags r:id="rId2"/>
              </p:custDataLst>
            </p:nvPr>
          </p:nvSpPr>
          <p:spPr>
            <a:xfrm flipH="1">
              <a:off x="2671850" y="625349"/>
              <a:ext cx="9633440"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联合国、</a:t>
              </a:r>
              <a:r>
                <a:rPr lang="zh-CN" altLang="en-US" sz="2800" b="1" dirty="0">
                  <a:latin typeface="黑体" panose="02010609060101010101" pitchFamily="49" charset="-122"/>
                  <a:ea typeface="黑体" panose="02010609060101010101" pitchFamily="49" charset="-122"/>
                  <a:sym typeface="宋体" panose="02010600030101010101" pitchFamily="2" charset="-122"/>
                </a:rPr>
                <a:t>世界</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经济全球化发展趋势、世界贸易组织</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29908" y="3323282"/>
            <a:ext cx="8259889" cy="646331"/>
          </a:xfrm>
          <a:prstGeom prst="rect">
            <a:avLst/>
          </a:prstGeom>
        </p:spPr>
        <p:txBody>
          <a:bodyPr wrap="square">
            <a:spAutoFit/>
          </a:bodyPr>
          <a:lstStyle/>
          <a:p>
            <a:pPr>
              <a:lnSpc>
                <a:spcPct val="150000"/>
              </a:lnSpc>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itchFamily="2" charset="-122"/>
                <a:ea typeface="宋体" pitchFamily="2" charset="-122"/>
                <a:cs typeface="Times New Roman" panose="02020603050405020304" pitchFamily="18" charset="0"/>
              </a:rPr>
              <a:t>初步理解联合国和世界贸易组织的宗旨和作用。</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8505234"/>
              </p:ext>
            </p:extLst>
          </p:nvPr>
        </p:nvGraphicFramePr>
        <p:xfrm>
          <a:off x="691802" y="3899275"/>
          <a:ext cx="10807977" cy="2762446"/>
        </p:xfrm>
        <a:graphic>
          <a:graphicData uri="http://schemas.openxmlformats.org/drawingml/2006/table">
            <a:tbl>
              <a:tblPr firstRow="1" bandRow="1">
                <a:tableStyleId>{5940675A-B579-460E-94D1-54222C63F5DA}</a:tableStyleId>
              </a:tblPr>
              <a:tblGrid>
                <a:gridCol w="413947"/>
                <a:gridCol w="757660"/>
                <a:gridCol w="9636370"/>
              </a:tblGrid>
              <a:tr h="775921">
                <a:tc rowSpan="3">
                  <a:txBody>
                    <a:bodyPr/>
                    <a:lstStyle/>
                    <a:p>
                      <a:pPr marL="0" indent="0"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联合国</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背景</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第二次世界大战中，世界反法西斯国家提出了建立战后国际安全组织的主张</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7886">
                <a:tc vMerge="1">
                  <a:txBody>
                    <a:bodyPr/>
                    <a:lstStyle/>
                    <a:p>
                      <a:pPr marL="0" indent="0" algn="l" defTabSz="914400" rtl="0" eaLnBrk="1" latinLnBrk="0" hangingPunct="1">
                        <a:lnSpc>
                          <a:spcPct val="120000"/>
                        </a:lnSpc>
                        <a:buNone/>
                      </a:pP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建立</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月，联合国正式成立，是影响最大的国际政治组织，是人类构建和平的成果</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7886">
                <a:tc vMerge="1">
                  <a:txBody>
                    <a:bodyPr/>
                    <a:lstStyle/>
                    <a:p>
                      <a:endParaRPr lang="zh-CN" altLang="en-US"/>
                    </a:p>
                  </a:txBody>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总部</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设在美国纽约</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8158029" y="3050665"/>
            <a:ext cx="3320871" cy="369332"/>
          </a:xfrm>
          <a:prstGeom prst="rect">
            <a:avLst/>
          </a:prstGeom>
          <a:noFill/>
        </p:spPr>
        <p:txBody>
          <a:bodyPr wrap="square" rtlCol="0">
            <a:spAutoFit/>
          </a:bodyPr>
          <a:lstStyle/>
          <a:p>
            <a:r>
              <a:rPr lang="zh-CN" altLang="en-US" dirty="0" smtClean="0">
                <a:latin typeface="宋体" pitchFamily="2" charset="-122"/>
                <a:ea typeface="宋体" pitchFamily="2" charset="-122"/>
              </a:rPr>
              <a:t>统编教材九下第</a:t>
            </a:r>
            <a:r>
              <a:rPr lang="en-US" altLang="zh-CN" dirty="0" smtClean="0">
                <a:latin typeface="宋体" pitchFamily="2" charset="-122"/>
                <a:ea typeface="宋体" pitchFamily="2" charset="-122"/>
              </a:rPr>
              <a:t>20</a:t>
            </a:r>
            <a:r>
              <a:rPr lang="zh-CN" altLang="en-US" dirty="0" smtClean="0">
                <a:latin typeface="宋体" pitchFamily="2" charset="-122"/>
                <a:ea typeface="宋体" pitchFamily="2" charset="-122"/>
              </a:rPr>
              <a:t>课（</a:t>
            </a:r>
            <a:r>
              <a:rPr lang="en-US" altLang="zh-CN" dirty="0" smtClean="0">
                <a:latin typeface="Times New Roman" pitchFamily="18" charset="0"/>
                <a:ea typeface="宋体" pitchFamily="2" charset="-122"/>
                <a:cs typeface="Times New Roman" pitchFamily="18" charset="0"/>
              </a:rPr>
              <a:t>P92~P96</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129143300"/>
              </p:ext>
            </p:extLst>
          </p:nvPr>
        </p:nvGraphicFramePr>
        <p:xfrm>
          <a:off x="604914" y="1351379"/>
          <a:ext cx="10965765" cy="5295900"/>
        </p:xfrm>
        <a:graphic>
          <a:graphicData uri="http://schemas.openxmlformats.org/drawingml/2006/table">
            <a:tbl>
              <a:tblPr firstRow="1" bandRow="1">
                <a:tableStyleId>{5940675A-B579-460E-94D1-54222C63F5DA}</a:tableStyleId>
              </a:tblPr>
              <a:tblGrid>
                <a:gridCol w="458957"/>
                <a:gridCol w="782516"/>
                <a:gridCol w="7095392"/>
                <a:gridCol w="2628900"/>
              </a:tblGrid>
              <a:tr h="2480397">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联合国</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主要机构</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a:t>
                      </a:r>
                      <a:r>
                        <a:rPr lang="zh-CN" altLang="en-US" sz="2400" b="0" dirty="0" smtClean="0">
                          <a:solidFill>
                            <a:srgbClr val="000000"/>
                          </a:solidFill>
                          <a:latin typeface="宋体" pitchFamily="2" charset="-122"/>
                          <a:ea typeface="宋体" pitchFamily="2" charset="-122"/>
                          <a:cs typeface="NEU-BZ-S92" charset="0"/>
                        </a:rPr>
                        <a:t>）联合国大会简称“联大”，由全体会员国组成，每年举行一届大会</a:t>
                      </a:r>
                    </a:p>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）联合国安全理事会，简称“安理会”，担负着维护国际和平与安全的主要责任。安理会由中国、法国、俄罗斯、英国、美国等</a:t>
                      </a:r>
                      <a:r>
                        <a:rPr lang="en-US" altLang="zh-CN" sz="2400" b="0" dirty="0" smtClean="0">
                          <a:solidFill>
                            <a:srgbClr val="000000"/>
                          </a:solidFill>
                          <a:latin typeface="宋体" pitchFamily="2" charset="-122"/>
                          <a:ea typeface="宋体" pitchFamily="2" charset="-122"/>
                          <a:cs typeface="NEU-BZ-S92" charset="0"/>
                        </a:rPr>
                        <a:t>5</a:t>
                      </a:r>
                      <a:r>
                        <a:rPr lang="zh-CN" altLang="en-US" sz="2400" b="0" dirty="0" smtClean="0">
                          <a:solidFill>
                            <a:srgbClr val="000000"/>
                          </a:solidFill>
                          <a:latin typeface="宋体" pitchFamily="2" charset="-122"/>
                          <a:ea typeface="宋体" pitchFamily="2" charset="-122"/>
                          <a:cs typeface="NEU-BZ-S92" charset="0"/>
                        </a:rPr>
                        <a:t>个常任理事国和</a:t>
                      </a:r>
                      <a:r>
                        <a:rPr lang="en-US" altLang="zh-CN" sz="2400" b="0" dirty="0" smtClean="0">
                          <a:solidFill>
                            <a:srgbClr val="000000"/>
                          </a:solidFill>
                          <a:latin typeface="宋体" pitchFamily="2" charset="-122"/>
                          <a:ea typeface="宋体" pitchFamily="2" charset="-122"/>
                          <a:cs typeface="NEU-BZ-S92" charset="0"/>
                        </a:rPr>
                        <a:t>10</a:t>
                      </a:r>
                      <a:r>
                        <a:rPr lang="zh-CN" altLang="en-US" sz="2400" b="0" dirty="0" smtClean="0">
                          <a:solidFill>
                            <a:srgbClr val="000000"/>
                          </a:solidFill>
                          <a:latin typeface="宋体" pitchFamily="2" charset="-122"/>
                          <a:ea typeface="宋体" pitchFamily="2" charset="-122"/>
                          <a:cs typeface="NEU-BZ-S92" charset="0"/>
                        </a:rPr>
                        <a:t>个非常任理事国组成，常任理事国拥有否决权</a:t>
                      </a: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3</a:t>
                      </a:r>
                      <a:r>
                        <a:rPr lang="zh-CN" altLang="en-US" sz="2400" b="0" dirty="0" smtClean="0">
                          <a:solidFill>
                            <a:srgbClr val="000000"/>
                          </a:solidFill>
                          <a:latin typeface="宋体" pitchFamily="2" charset="-122"/>
                          <a:ea typeface="宋体" pitchFamily="2" charset="-122"/>
                          <a:cs typeface="NEU-BZ-S92" charset="0"/>
                        </a:rPr>
                        <a:t>）联合国秘书处是联合国的行政秘书事务机构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0" dirty="0" smtClean="0">
                          <a:solidFill>
                            <a:srgbClr val="000000"/>
                          </a:solidFill>
                          <a:latin typeface="仿宋" pitchFamily="49" charset="-122"/>
                          <a:ea typeface="仿宋" pitchFamily="49" charset="-122"/>
                          <a:cs typeface="NEU-BZ-S92" charset="0"/>
                        </a:rPr>
                        <a:t>联合国旗帜</a:t>
                      </a:r>
                      <a:endParaRPr lang="en-US" altLang="zh-CN" sz="2000" b="0" dirty="0" smtClean="0">
                        <a:solidFill>
                          <a:srgbClr val="000000"/>
                        </a:solidFill>
                        <a:latin typeface="仿宋" pitchFamily="49" charset="-122"/>
                        <a:ea typeface="仿宋" pitchFamily="49"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496">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0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书宋_GBK" charset="0"/>
                        </a:rPr>
                        <a:t>首要宗旨</a:t>
                      </a:r>
                      <a:endParaRPr lang="zh-CN" altLang="en-US" sz="2400" b="0" kern="120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a:lnSpc>
                          <a:spcPts val="3880"/>
                        </a:lnSpc>
                      </a:pPr>
                      <a:r>
                        <a:rPr lang="zh-CN" altLang="en-US" sz="2400" b="0" dirty="0" smtClean="0">
                          <a:solidFill>
                            <a:srgbClr val="000000"/>
                          </a:solidFill>
                          <a:latin typeface="宋体" pitchFamily="2" charset="-122"/>
                          <a:ea typeface="宋体" pitchFamily="2" charset="-122"/>
                          <a:cs typeface="NEU-BZ-S92" charset="0"/>
                        </a:rPr>
                        <a:t>维护国际和平及安全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nSpc>
                          <a:spcPct val="150000"/>
                        </a:lnSpc>
                      </a:pP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1622">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作用</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在国际和平与安全方面发挥了积极作用，使许多国家和地区避免了一些可能发生的战争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124119" y="1999884"/>
            <a:ext cx="2270712" cy="1567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413065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4219433280"/>
              </p:ext>
            </p:extLst>
          </p:nvPr>
        </p:nvGraphicFramePr>
        <p:xfrm>
          <a:off x="509956" y="1636180"/>
          <a:ext cx="11139853" cy="4729451"/>
        </p:xfrm>
        <a:graphic>
          <a:graphicData uri="http://schemas.openxmlformats.org/drawingml/2006/table">
            <a:tbl>
              <a:tblPr firstRow="1" bandRow="1">
                <a:tableStyleId>{5940675A-B579-460E-94D1-54222C63F5DA}</a:tableStyleId>
              </a:tblPr>
              <a:tblGrid>
                <a:gridCol w="518745"/>
                <a:gridCol w="615462"/>
                <a:gridCol w="10005646"/>
              </a:tblGrid>
              <a:tr h="1986251">
                <a:tc grid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维护国际安全的方式</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80000"/>
                        </a:lnSpc>
                        <a:buNone/>
                      </a:pP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a:t>
                      </a:r>
                      <a:r>
                        <a:rPr lang="zh-CN" altLang="en-US" sz="2400" b="0" dirty="0" smtClean="0">
                          <a:solidFill>
                            <a:srgbClr val="000000"/>
                          </a:solidFill>
                          <a:latin typeface="宋体" pitchFamily="2" charset="-122"/>
                          <a:ea typeface="宋体" pitchFamily="2" charset="-122"/>
                          <a:cs typeface="NEU-BZ-S92" charset="0"/>
                        </a:rPr>
                        <a:t>）根据安理会或联大的决议，联合国可以向冲突地区派出军事人员，以恢复或维持和平</a:t>
                      </a: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）以联合国名义派出的武装力量，被人们称为“联合国维持和平部队”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07931">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经济全球化</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书宋_GBK" charset="0"/>
                        </a:rPr>
                        <a:t>背景</a:t>
                      </a:r>
                      <a:endParaRPr lang="zh-CN" altLang="en-US" sz="2400" b="0" kern="120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世纪八九十年代以来，世界局势趋于缓和，和平与发展成为时代主题</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）各国把发展经济作为首要任务，生产力和科技水平有了新的提高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4931">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趋势</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国家之间的经济联系日益紧密，世界经济全球化的趋势加强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070753864"/>
              </p:ext>
            </p:extLst>
          </p:nvPr>
        </p:nvGraphicFramePr>
        <p:xfrm>
          <a:off x="1081454" y="2246142"/>
          <a:ext cx="9961684" cy="3451274"/>
        </p:xfrm>
        <a:graphic>
          <a:graphicData uri="http://schemas.openxmlformats.org/drawingml/2006/table">
            <a:tbl>
              <a:tblPr firstRow="1" bandRow="1">
                <a:tableStyleId>{5940675A-B579-460E-94D1-54222C63F5DA}</a:tableStyleId>
              </a:tblPr>
              <a:tblGrid>
                <a:gridCol w="465991"/>
                <a:gridCol w="1046286"/>
                <a:gridCol w="8449407"/>
              </a:tblGrid>
              <a:tr h="1974166">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经济全球化</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表现</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）国际投资和国际贸易迅速增长</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）跨国公司的影响日益增大</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）生产活动的全球化趋势明显，世界贸易组织建立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77108">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认识</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经济全球化出现波折，逆全球化和贸易保护主义阻碍了世界经济的健康发展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518402432"/>
              </p:ext>
            </p:extLst>
          </p:nvPr>
        </p:nvGraphicFramePr>
        <p:xfrm>
          <a:off x="958360" y="1745185"/>
          <a:ext cx="10445262" cy="4470976"/>
        </p:xfrm>
        <a:graphic>
          <a:graphicData uri="http://schemas.openxmlformats.org/drawingml/2006/table">
            <a:tbl>
              <a:tblPr firstRow="1" bandRow="1">
                <a:tableStyleId>{5940675A-B579-460E-94D1-54222C63F5DA}</a:tableStyleId>
              </a:tblPr>
              <a:tblGrid>
                <a:gridCol w="430823"/>
                <a:gridCol w="773724"/>
                <a:gridCol w="6145823"/>
                <a:gridCol w="3094892"/>
              </a:tblGrid>
              <a:tr h="813376">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世界贸易组织</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前身</a:t>
                      </a:r>
                      <a:endParaRPr lang="zh-CN" altLang="zh-CN" sz="2400" b="0" kern="1200" dirty="0" smtClean="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关税及贸易总协定（成立于</a:t>
                      </a:r>
                      <a:r>
                        <a:rPr lang="en-US" altLang="zh-CN" sz="2400" kern="1200" dirty="0" smtClean="0">
                          <a:solidFill>
                            <a:schemeClr val="tx1"/>
                          </a:solidFill>
                          <a:effectLst/>
                          <a:latin typeface="宋体" pitchFamily="2" charset="-122"/>
                          <a:ea typeface="宋体" pitchFamily="2" charset="-122"/>
                          <a:cs typeface="+mn-cs"/>
                        </a:rPr>
                        <a:t>1947</a:t>
                      </a:r>
                      <a:r>
                        <a:rPr lang="zh-CN" altLang="en-US" sz="2400" kern="1200" dirty="0" smtClean="0">
                          <a:solidFill>
                            <a:schemeClr val="tx1"/>
                          </a:solidFill>
                          <a:effectLst/>
                          <a:latin typeface="宋体" pitchFamily="2" charset="-122"/>
                          <a:ea typeface="宋体" pitchFamily="2" charset="-122"/>
                          <a:cs typeface="+mn-cs"/>
                        </a:rPr>
                        <a:t>年）</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1800" kern="1200" dirty="0" smtClean="0">
                        <a:solidFill>
                          <a:schemeClr val="tx1"/>
                        </a:solidFill>
                        <a:effectLst/>
                        <a:latin typeface="仿宋" pitchFamily="49" charset="-122"/>
                        <a:ea typeface="仿宋" pitchFamily="49" charset="-122"/>
                        <a:cs typeface="+mn-cs"/>
                      </a:endParaRPr>
                    </a:p>
                    <a:p>
                      <a:pPr algn="ctr"/>
                      <a:r>
                        <a:rPr lang="zh-CN" altLang="en-US" sz="1800" kern="1200" dirty="0" smtClean="0">
                          <a:solidFill>
                            <a:schemeClr val="tx1"/>
                          </a:solidFill>
                          <a:effectLst/>
                          <a:latin typeface="仿宋" pitchFamily="49" charset="-122"/>
                          <a:ea typeface="仿宋" pitchFamily="49" charset="-122"/>
                          <a:cs typeface="+mn-cs"/>
                        </a:rPr>
                        <a:t>位于日内瓦的世界贸易组织总部大厦</a:t>
                      </a:r>
                      <a:endParaRPr lang="zh-CN" altLang="zh-CN" sz="1800" kern="1200" dirty="0" smtClean="0">
                        <a:solidFill>
                          <a:schemeClr val="tx1"/>
                        </a:solidFill>
                        <a:effectLst/>
                        <a:latin typeface="仿宋" pitchFamily="49" charset="-122"/>
                        <a:ea typeface="仿宋"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4062">
                <a:tc vMerge="1">
                  <a:txBody>
                    <a:bodyPr/>
                    <a:lstStyle/>
                    <a:p>
                      <a:endParaRPr lang="zh-CN" altLang="en-US"/>
                    </a:p>
                  </a:txBody>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总部</a:t>
                      </a:r>
                      <a:endParaRPr lang="zh-CN" altLang="zh-CN" sz="2400" b="0" kern="1200" dirty="0" smtClean="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瑞士日内瓦</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870438">
                <a:tc vMerge="1">
                  <a:txBody>
                    <a:bodyPr/>
                    <a:lstStyle/>
                    <a:p>
                      <a:endParaRPr lang="zh-CN" altLang="en-US"/>
                    </a:p>
                  </a:txBody>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时间</a:t>
                      </a:r>
                      <a:endParaRPr lang="zh-CN" altLang="zh-CN" sz="2400" b="0" kern="1200" dirty="0" smtClean="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1995</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月</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日，正式成立</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943100">
                <a:tc vMerge="1">
                  <a:txBody>
                    <a:bodyPr/>
                    <a:lstStyle/>
                    <a:p>
                      <a:endParaRPr lang="zh-CN" altLang="en-US"/>
                    </a:p>
                  </a:txBody>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宗旨</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是以非歧视性、开放、公平为原则，促进全球贸易和经济发展，保证就业、收入与需求的增长，提高人类的生活水平</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680665" y="2751992"/>
            <a:ext cx="2275604" cy="1907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993994248"/>
              </p:ext>
            </p:extLst>
          </p:nvPr>
        </p:nvGraphicFramePr>
        <p:xfrm>
          <a:off x="1232810" y="1939193"/>
          <a:ext cx="9819121" cy="4329722"/>
        </p:xfrm>
        <a:graphic>
          <a:graphicData uri="http://schemas.openxmlformats.org/drawingml/2006/table">
            <a:tbl>
              <a:tblPr firstRow="1" bandRow="1">
                <a:tableStyleId>{5940675A-B579-460E-94D1-54222C63F5DA}</a:tableStyleId>
              </a:tblPr>
              <a:tblGrid>
                <a:gridCol w="877344"/>
                <a:gridCol w="826477"/>
                <a:gridCol w="8115300"/>
              </a:tblGrid>
              <a:tr h="1278791">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世界贸易组织</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职能</a:t>
                      </a:r>
                      <a:endParaRPr lang="zh-CN" altLang="en-US" sz="2400" b="0" kern="1200" dirty="0">
                        <a:solidFill>
                          <a:srgbClr val="000000"/>
                        </a:solidFill>
                        <a:latin typeface="黑体" panose="02010609060101010101" pitchFamily="49" charset="-122"/>
                        <a:ea typeface="黑体" panose="02010609060101010101" pitchFamily="49" charset="-122"/>
                        <a:cs typeface="NEU-BZ-S92" charset="0"/>
                      </a:endParaRPr>
                    </a:p>
                  </a:txBody>
                  <a:tcPr anchor="ctr"/>
                </a:tc>
                <a:tc>
                  <a:txBody>
                    <a:bodyPr/>
                    <a:lstStyle/>
                    <a:p>
                      <a:pPr>
                        <a:lnSpc>
                          <a:spcPct val="150000"/>
                        </a:lnSpc>
                      </a:pPr>
                      <a:r>
                        <a:rPr lang="zh-CN" altLang="en-US" sz="2400" dirty="0" smtClean="0">
                          <a:latin typeface="宋体" pitchFamily="2" charset="-122"/>
                          <a:ea typeface="宋体" pitchFamily="2" charset="-122"/>
                        </a:rPr>
                        <a:t>主要是制定和规范多边贸易协定、组织贸易谈判、解决贸易争端等</a:t>
                      </a:r>
                      <a:endParaRPr lang="zh-CN" altLang="en-US" sz="2400" dirty="0">
                        <a:latin typeface="宋体" pitchFamily="2" charset="-122"/>
                        <a:ea typeface="宋体" pitchFamily="2" charset="-122"/>
                      </a:endParaRPr>
                    </a:p>
                  </a:txBody>
                  <a:tcPr anchor="ctr"/>
                </a:tc>
              </a:tr>
              <a:tr h="3050931">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NEU-BZ-S92" charset="0"/>
                        </a:rPr>
                        <a:t>作用</a:t>
                      </a:r>
                      <a:endParaRPr lang="zh-CN" altLang="en-US" sz="2400" b="0" kern="1200" dirty="0">
                        <a:solidFill>
                          <a:srgbClr val="000000"/>
                        </a:solidFill>
                        <a:latin typeface="黑体" panose="02010609060101010101" pitchFamily="49" charset="-122"/>
                        <a:ea typeface="黑体" panose="02010609060101010101" pitchFamily="49" charset="-122"/>
                        <a:cs typeface="NEU-BZ-S92" charset="0"/>
                      </a:endParaRPr>
                    </a:p>
                  </a:txBody>
                  <a:tcPr anchor="ct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）世界贸易组织成立后，其成员的关税水平普遍降低，贸易壁垒进一步减少，促进了全球贸易和世界经济的发展</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）世界贸易组织已经成为具有重大影响力的国际组织，它与联合国成为支撑、协调世界经济和政治的两大支柱，推动着世界的和平与发展</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5" y="1457919"/>
            <a:ext cx="11172939" cy="899464"/>
            <a:chOff x="944095" y="643213"/>
            <a:chExt cx="9019508" cy="899464"/>
          </a:xfrm>
        </p:grpSpPr>
        <p:sp>
          <p:nvSpPr>
            <p:cNvPr id="17" name="圆角矩形 6"/>
            <p:cNvSpPr/>
            <p:nvPr>
              <p:custDataLst>
                <p:tags r:id="rId2"/>
              </p:custDataLst>
            </p:nvPr>
          </p:nvSpPr>
          <p:spPr>
            <a:xfrm flipH="1">
              <a:off x="2455635" y="643213"/>
              <a:ext cx="7507968" cy="899464"/>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霸权主义与地区冲突、世界多极化发展趋势、建立国际新秩序的努力</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5" y="64381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7" y="2902812"/>
            <a:ext cx="10946397" cy="572464"/>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初步了解“冷战”后世界多极化的发展趋势。</a:t>
            </a:r>
            <a:endParaRPr lang="zh-CN" altLang="en-US" sz="2400" dirty="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extLst>
              <p:ext uri="{D42A27DB-BD31-4B8C-83A1-F6EECF244321}">
                <p14:modId xmlns:p14="http://schemas.microsoft.com/office/powerpoint/2010/main" xmlns="" val="2826712308"/>
              </p:ext>
            </p:extLst>
          </p:nvPr>
        </p:nvGraphicFramePr>
        <p:xfrm>
          <a:off x="713447" y="3587262"/>
          <a:ext cx="10813487" cy="2883877"/>
        </p:xfrm>
        <a:graphic>
          <a:graphicData uri="http://schemas.openxmlformats.org/drawingml/2006/table">
            <a:tbl>
              <a:tblPr firstRow="1" bandRow="1">
                <a:tableStyleId>{5940675A-B579-460E-94D1-54222C63F5DA}</a:tableStyleId>
              </a:tblPr>
              <a:tblGrid>
                <a:gridCol w="974675"/>
                <a:gridCol w="888023"/>
                <a:gridCol w="8950789"/>
              </a:tblGrid>
              <a:tr h="1538653">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霸权主义与地区冲突</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冷战的结束使世界形势发展的总趋势走向缓和，和平与发展成为时代的主题，但仍然存在着很多矛盾和冲突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5224">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霸权主义</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美国为维护世界霸主地位，不断加强对其他国家和地区的军事干预，严重干扰着世界的和平与发展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798556" y="2502702"/>
            <a:ext cx="3842458"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21</a:t>
            </a:r>
            <a:r>
              <a:rPr lang="zh-CN" altLang="en-US" sz="2000" dirty="0" smtClean="0">
                <a:latin typeface="宋体" pitchFamily="2" charset="-122"/>
                <a:ea typeface="宋体" pitchFamily="2" charset="-122"/>
              </a:rPr>
              <a:t>课</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P97~P101</a:t>
            </a:r>
            <a:r>
              <a:rPr lang="zh-CN" altLang="en-US" sz="2000" dirty="0" smtClean="0">
                <a:latin typeface="Times New Roman" pitchFamily="18" charset="0"/>
                <a:ea typeface="宋体" pitchFamily="2" charset="-122"/>
                <a:cs typeface="Times New Roman" pitchFamily="18" charset="0"/>
              </a:rPr>
              <a:t>）</a:t>
            </a:r>
            <a:endParaRPr lang="zh-CN" altLang="en-US" sz="2000"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069670678"/>
              </p:ext>
            </p:extLst>
          </p:nvPr>
        </p:nvGraphicFramePr>
        <p:xfrm>
          <a:off x="580292" y="1383030"/>
          <a:ext cx="11007969" cy="5212080"/>
        </p:xfrm>
        <a:graphic>
          <a:graphicData uri="http://schemas.openxmlformats.org/drawingml/2006/table">
            <a:tbl>
              <a:tblPr firstRow="1" bandRow="1">
                <a:tableStyleId>{5940675A-B579-460E-94D1-54222C63F5DA}</a:tableStyleId>
              </a:tblPr>
              <a:tblGrid>
                <a:gridCol w="404446"/>
                <a:gridCol w="808893"/>
                <a:gridCol w="7297615"/>
                <a:gridCol w="2497015"/>
              </a:tblGrid>
              <a:tr h="1237078">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霸权主义与地区冲突</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地区冲突</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ts val="3280"/>
                        </a:lnSpc>
                      </a:pPr>
                      <a:r>
                        <a:rPr lang="zh-CN" altLang="en-US" sz="2400" dirty="0" smtClean="0">
                          <a:latin typeface="宋体" pitchFamily="2" charset="-122"/>
                          <a:ea typeface="宋体" pitchFamily="2" charset="-122"/>
                        </a:rPr>
                        <a:t>两极格局被打破后，一些国家和地区内部长期以来抑而不发的深层矛盾爆发，地区冲突、民族矛盾和宗教纷争不断，恐怖主义抬头，威胁着世界安全</a:t>
                      </a:r>
                      <a:endParaRPr lang="zh-CN" altLang="en-US" sz="2400" dirty="0">
                        <a:latin typeface="宋体" pitchFamily="2" charset="-122"/>
                        <a:ea typeface="宋体" pitchFamily="2" charset="-122"/>
                      </a:endParaRPr>
                    </a:p>
                  </a:txBody>
                  <a:tcPr anchor="ctr"/>
                </a:tc>
                <a:tc rowSpan="2">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000" dirty="0" smtClean="0">
                        <a:latin typeface="仿宋" pitchFamily="49" charset="-122"/>
                        <a:ea typeface="仿宋" pitchFamily="49" charset="-122"/>
                      </a:endParaRPr>
                    </a:p>
                    <a:p>
                      <a:pPr>
                        <a:lnSpc>
                          <a:spcPct val="150000"/>
                        </a:lnSpc>
                      </a:pPr>
                      <a:endParaRPr lang="en-US" altLang="zh-CN" sz="2000" dirty="0" smtClean="0">
                        <a:latin typeface="仿宋" pitchFamily="49" charset="-122"/>
                        <a:ea typeface="仿宋" pitchFamily="49" charset="-122"/>
                      </a:endParaRPr>
                    </a:p>
                    <a:p>
                      <a:pPr algn="ctr">
                        <a:lnSpc>
                          <a:spcPct val="150000"/>
                        </a:lnSpc>
                      </a:pPr>
                      <a:r>
                        <a:rPr lang="zh-CN" altLang="en-US" sz="1800" dirty="0" smtClean="0">
                          <a:latin typeface="仿宋" pitchFamily="49" charset="-122"/>
                          <a:ea typeface="仿宋" pitchFamily="49" charset="-122"/>
                        </a:rPr>
                        <a:t>美军轰炸南斯拉夫联盟共和国</a:t>
                      </a:r>
                      <a:endParaRPr lang="en-US" altLang="zh-CN" sz="1800" dirty="0" smtClean="0">
                        <a:latin typeface="仿宋" pitchFamily="49" charset="-122"/>
                        <a:ea typeface="仿宋" pitchFamily="49" charset="-122"/>
                      </a:endParaRPr>
                    </a:p>
                  </a:txBody>
                  <a:tcPr anchor="ctr"/>
                </a:tc>
              </a:tr>
              <a:tr h="2514600">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主要战争</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ts val="328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1999</a:t>
                      </a:r>
                      <a:r>
                        <a:rPr lang="zh-CN" altLang="en-US" sz="2400" dirty="0" smtClean="0">
                          <a:latin typeface="宋体" pitchFamily="2" charset="-122"/>
                          <a:ea typeface="宋体" pitchFamily="2" charset="-122"/>
                        </a:rPr>
                        <a:t>年，以美国为首的北约打着“人权高于主权”的幌子，越过联合国安理会，对南斯拉夫联盟共和国进行了持续</a:t>
                      </a:r>
                      <a:r>
                        <a:rPr lang="en-US" altLang="zh-CN" sz="2400" dirty="0" smtClean="0">
                          <a:latin typeface="宋体" pitchFamily="2" charset="-122"/>
                          <a:ea typeface="宋体" pitchFamily="2" charset="-122"/>
                        </a:rPr>
                        <a:t>78</a:t>
                      </a:r>
                      <a:r>
                        <a:rPr lang="zh-CN" altLang="en-US" sz="2400" dirty="0" smtClean="0">
                          <a:latin typeface="宋体" pitchFamily="2" charset="-122"/>
                          <a:ea typeface="宋体" pitchFamily="2" charset="-122"/>
                        </a:rPr>
                        <a:t>天的轰炸（这就是科索沃战争）。</a:t>
                      </a:r>
                      <a:r>
                        <a:rPr lang="en-US" altLang="zh-CN" sz="2400" dirty="0" smtClean="0">
                          <a:latin typeface="宋体" pitchFamily="2" charset="-122"/>
                          <a:ea typeface="宋体" pitchFamily="2" charset="-122"/>
                        </a:rPr>
                        <a:t>1999</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月</a:t>
                      </a:r>
                      <a:r>
                        <a:rPr lang="en-US" altLang="zh-CN" sz="2400" dirty="0" smtClean="0">
                          <a:latin typeface="宋体" pitchFamily="2" charset="-122"/>
                          <a:ea typeface="宋体" pitchFamily="2" charset="-122"/>
                        </a:rPr>
                        <a:t>8</a:t>
                      </a:r>
                      <a:r>
                        <a:rPr lang="zh-CN" altLang="en-US" sz="2400" dirty="0" smtClean="0">
                          <a:latin typeface="宋体" pitchFamily="2" charset="-122"/>
                          <a:ea typeface="宋体" pitchFamily="2" charset="-122"/>
                        </a:rPr>
                        <a:t>日</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中国驻南大使馆遭到北约导弹袭击</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名中国记者不幸牺牲</a:t>
                      </a:r>
                      <a:endParaRPr lang="en-US" altLang="zh-CN" sz="2400" dirty="0" smtClean="0">
                        <a:latin typeface="宋体" pitchFamily="2" charset="-122"/>
                        <a:ea typeface="宋体" pitchFamily="2" charset="-122"/>
                      </a:endParaRPr>
                    </a:p>
                    <a:p>
                      <a:pPr>
                        <a:lnSpc>
                          <a:spcPts val="328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2001</a:t>
                      </a:r>
                      <a:r>
                        <a:rPr lang="zh-CN" altLang="en-US" sz="2400" dirty="0" smtClean="0">
                          <a:latin typeface="宋体" pitchFamily="2" charset="-122"/>
                          <a:ea typeface="宋体" pitchFamily="2" charset="-122"/>
                        </a:rPr>
                        <a:t>年，美国发生“</a:t>
                      </a:r>
                      <a:r>
                        <a:rPr lang="en-US" altLang="zh-CN" sz="2400" dirty="0" smtClean="0">
                          <a:latin typeface="宋体" pitchFamily="2" charset="-122"/>
                          <a:ea typeface="宋体" pitchFamily="2" charset="-122"/>
                        </a:rPr>
                        <a:t>9•11”</a:t>
                      </a:r>
                      <a:r>
                        <a:rPr lang="zh-CN" altLang="en-US" sz="2400" dirty="0" smtClean="0">
                          <a:latin typeface="宋体" pitchFamily="2" charset="-122"/>
                          <a:ea typeface="宋体" pitchFamily="2" charset="-122"/>
                        </a:rPr>
                        <a:t>事件（恐怖袭击）</a:t>
                      </a:r>
                      <a:endParaRPr lang="en-US" altLang="zh-CN" sz="2400" dirty="0" smtClean="0">
                        <a:latin typeface="宋体" pitchFamily="2" charset="-122"/>
                        <a:ea typeface="宋体" pitchFamily="2" charset="-122"/>
                      </a:endParaRPr>
                    </a:p>
                    <a:p>
                      <a:pPr>
                        <a:lnSpc>
                          <a:spcPts val="328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2003</a:t>
                      </a:r>
                      <a:r>
                        <a:rPr lang="zh-CN" altLang="en-US" sz="2400" dirty="0" smtClean="0">
                          <a:latin typeface="宋体" pitchFamily="2" charset="-122"/>
                          <a:ea typeface="宋体" pitchFamily="2" charset="-122"/>
                        </a:rPr>
                        <a:t>年，美国以伊拉克拥有大规模杀伤性武器为借口，未经联合国授权，拉拢部分国家，发动战争，占领伊拉克</a:t>
                      </a:r>
                      <a:endParaRPr lang="zh-CN" altLang="en-US" sz="2400" dirty="0">
                        <a:latin typeface="宋体" pitchFamily="2" charset="-122"/>
                        <a:ea typeface="宋体" pitchFamily="2" charset="-122"/>
                      </a:endParaRPr>
                    </a:p>
                  </a:txBody>
                  <a:tcPr anchor="ctr"/>
                </a:tc>
                <a:tc vMerge="1">
                  <a:txBody>
                    <a:bodyPr/>
                    <a:lstStyle/>
                    <a:p>
                      <a:endParaRPr lang="zh-CN" altLang="en-US"/>
                    </a:p>
                  </a:txBody>
                  <a:tcPr/>
                </a:tc>
              </a:tr>
            </a:tbl>
          </a:graphicData>
        </a:graphic>
      </p:graphicFrame>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352082" y="2838695"/>
            <a:ext cx="1953847" cy="17379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973966398"/>
              </p:ext>
            </p:extLst>
          </p:nvPr>
        </p:nvGraphicFramePr>
        <p:xfrm>
          <a:off x="1056983" y="1808625"/>
          <a:ext cx="10038910" cy="4534098"/>
        </p:xfrm>
        <a:graphic>
          <a:graphicData uri="http://schemas.openxmlformats.org/drawingml/2006/table">
            <a:tbl>
              <a:tblPr firstRow="1" bandRow="1">
                <a:tableStyleId>{5940675A-B579-460E-94D1-54222C63F5DA}</a:tableStyleId>
              </a:tblPr>
              <a:tblGrid>
                <a:gridCol w="697230"/>
                <a:gridCol w="742802"/>
                <a:gridCol w="879231"/>
                <a:gridCol w="7719647"/>
              </a:tblGrid>
              <a:tr h="1805013">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世界多极化趋势的发展</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美国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dirty="0" smtClean="0">
                          <a:latin typeface="宋体" pitchFamily="2" charset="-122"/>
                          <a:ea typeface="宋体" pitchFamily="2" charset="-122"/>
                        </a:rPr>
                        <a:t>苏联解体后，美国成为唯一的超级大国。美国认为自己“最有能力领导这个世界”，企图凭借强大的经济、军事和科技力量，建立一个以美国为主导的“单极世界”</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1828800">
                <a:tc vMerge="1">
                  <a:txBody>
                    <a:bodyPr/>
                    <a:lstStyle/>
                    <a:p>
                      <a:endParaRPr lang="zh-CN" altLang="en-US"/>
                    </a:p>
                  </a:txBody>
                  <a:tcPr/>
                </a:tc>
                <a:tc rowSpan="2">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重要力量</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欧盟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成立后，欧洲的实力进一步增强，地位进一步提高。它希望摆脱对美国的依赖，发出自己的声音，在国际事务中发挥日益重要的作用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0285">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日本</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积极谋求政治大国的地位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146932818"/>
              </p:ext>
            </p:extLst>
          </p:nvPr>
        </p:nvGraphicFramePr>
        <p:xfrm>
          <a:off x="977853" y="1615193"/>
          <a:ext cx="10381809" cy="4759230"/>
        </p:xfrm>
        <a:graphic>
          <a:graphicData uri="http://schemas.openxmlformats.org/drawingml/2006/table">
            <a:tbl>
              <a:tblPr firstRow="1" bandRow="1">
                <a:tableStyleId>{5940675A-B579-460E-94D1-54222C63F5DA}</a:tableStyleId>
              </a:tblPr>
              <a:tblGrid>
                <a:gridCol w="697230"/>
                <a:gridCol w="734010"/>
                <a:gridCol w="975946"/>
                <a:gridCol w="7974623"/>
              </a:tblGrid>
              <a:tr h="1822599">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世界多极化趋势的发展</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重要力量</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中国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通过改革开放，经济快速发展，国家综合实力显著增强。</a:t>
                      </a:r>
                      <a:r>
                        <a:rPr lang="en-US" altLang="zh-CN" sz="2400" dirty="0" smtClean="0">
                          <a:latin typeface="宋体" pitchFamily="2" charset="-122"/>
                          <a:ea typeface="宋体" pitchFamily="2" charset="-122"/>
                        </a:rPr>
                        <a:t>2010</a:t>
                      </a:r>
                      <a:r>
                        <a:rPr lang="zh-CN" altLang="en-US" sz="2400" dirty="0" smtClean="0">
                          <a:latin typeface="宋体" pitchFamily="2" charset="-122"/>
                          <a:ea typeface="宋体" pitchFamily="2" charset="-122"/>
                        </a:rPr>
                        <a:t>年，中国的经济规模已经位居世界第二，仅次于美国，中国的和平崛起对世界格局产生重大影响</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24354">
                <a:tc vMerge="1">
                  <a:txBody>
                    <a:bodyPr/>
                    <a:lstStyle/>
                    <a:p>
                      <a:endParaRPr lang="zh-CN" altLang="en-US"/>
                    </a:p>
                  </a:txBody>
                  <a:tcPr/>
                </a:tc>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俄罗斯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地大物博，在度过苏联解体的社会动荡期后，力求在国际舞台上扮演更重要的角色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12277">
                <a:tc vMerge="1">
                  <a:txBody>
                    <a:bodyPr/>
                    <a:lstStyle/>
                    <a:p>
                      <a:endParaRPr lang="zh-CN" altLang="en-US"/>
                    </a:p>
                  </a:txBody>
                  <a:tcPr/>
                </a:tc>
                <a:tc vMerge="1">
                  <a:txBody>
                    <a:bodyPr/>
                    <a:lstStyle/>
                    <a:p>
                      <a:pPr indent="0" algn="ctr">
                        <a:lnSpc>
                          <a:spcPct val="120000"/>
                        </a:lnSpc>
                        <a:buNone/>
                      </a:pP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发展中国家</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它们的总体实力在不断增强，国际影响不断扩大，成为推动世界多极化趋势发展的一支不可忽视的力量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067795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2527284863"/>
              </p:ext>
            </p:extLst>
          </p:nvPr>
        </p:nvGraphicFramePr>
        <p:xfrm>
          <a:off x="536332" y="2278703"/>
          <a:ext cx="11166231" cy="4389120"/>
        </p:xfrm>
        <a:graphic>
          <a:graphicData uri="http://schemas.openxmlformats.org/drawingml/2006/table">
            <a:tbl>
              <a:tblPr firstRow="1" bandRow="1">
                <a:tableStyleId>{5940675A-B579-460E-94D1-54222C63F5DA}</a:tableStyleId>
              </a:tblPr>
              <a:tblGrid>
                <a:gridCol w="1811215"/>
                <a:gridCol w="826477"/>
                <a:gridCol w="1125414"/>
                <a:gridCol w="782516"/>
                <a:gridCol w="2681655"/>
                <a:gridCol w="1890345"/>
                <a:gridCol w="2048609"/>
              </a:tblGrid>
              <a:tr h="684305">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464497">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联合国与世界贸易组织</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2020</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lnSpc>
                          <a:spcPct val="150000"/>
                        </a:lnSpc>
                      </a:pPr>
                      <a:r>
                        <a:rPr lang="en-US" altLang="zh-CN" sz="2400" dirty="0" smtClean="0">
                          <a:latin typeface="宋体" pitchFamily="2" charset="-122"/>
                          <a:ea typeface="宋体" pitchFamily="2" charset="-122"/>
                        </a:rPr>
                        <a:t>28</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15</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联合国的权力及中国与联合国</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史事、原因、条件、影响</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73282">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经济全球化</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557784">
                <a:tc vMerge="1">
                  <a:txBody>
                    <a:bodyPr/>
                    <a:lstStyle/>
                    <a:p>
                      <a:endParaRPr lang="zh-CN" altLang="en-US"/>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2016</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3</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中国加入世贸组织</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图片材料分析题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影响、背景</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373855636"/>
              </p:ext>
            </p:extLst>
          </p:nvPr>
        </p:nvGraphicFramePr>
        <p:xfrm>
          <a:off x="923192" y="1740534"/>
          <a:ext cx="10357339" cy="4695092"/>
        </p:xfrm>
        <a:graphic>
          <a:graphicData uri="http://schemas.openxmlformats.org/drawingml/2006/table">
            <a:tbl>
              <a:tblPr firstRow="1" bandRow="1">
                <a:tableStyleId>{5940675A-B579-460E-94D1-54222C63F5DA}</a:tableStyleId>
              </a:tblPr>
              <a:tblGrid>
                <a:gridCol w="668216"/>
                <a:gridCol w="703384"/>
                <a:gridCol w="8985739"/>
              </a:tblGrid>
              <a:tr h="2532528">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世界多极化趋势的发展</a:t>
                      </a:r>
                      <a:endParaRPr lang="en-US" altLang="zh-CN"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影响多极化发展的因素</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）决定性因素：以经济为核心的综合国力</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）美国挑战多极化，如科索沃战争</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）经济多强推动政治多极化</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4</a:t>
                      </a:r>
                      <a:r>
                        <a:rPr lang="zh-CN" altLang="en-US" sz="2400" kern="1200" dirty="0" smtClean="0">
                          <a:solidFill>
                            <a:schemeClr val="tx1"/>
                          </a:solidFill>
                          <a:effectLst/>
                          <a:latin typeface="宋体" pitchFamily="2" charset="-122"/>
                          <a:ea typeface="宋体" pitchFamily="2" charset="-122"/>
                          <a:cs typeface="+mn-cs"/>
                        </a:rPr>
                        <a:t>）经济全球化趋势的加强</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51892">
                <a:tc vMerge="1">
                  <a:txBody>
                    <a:bodyPr/>
                    <a:lstStyle/>
                    <a:p>
                      <a:endParaRPr lang="zh-CN" altLang="en-US"/>
                    </a:p>
                  </a:txBody>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欧盟、日本、中国和俄罗斯等一些具备较强综合实力的国家联盟或国家在国际和地区事务中发挥着重要作用，推动世界朝着多极化方向发展</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689833517"/>
              </p:ext>
            </p:extLst>
          </p:nvPr>
        </p:nvGraphicFramePr>
        <p:xfrm>
          <a:off x="553524" y="1382738"/>
          <a:ext cx="11166620" cy="5448300"/>
        </p:xfrm>
        <a:graphic>
          <a:graphicData uri="http://schemas.openxmlformats.org/drawingml/2006/table">
            <a:tbl>
              <a:tblPr firstRow="1" bandRow="1">
                <a:tableStyleId>{5940675A-B579-460E-94D1-54222C63F5DA}</a:tableStyleId>
              </a:tblPr>
              <a:tblGrid>
                <a:gridCol w="751205"/>
                <a:gridCol w="954893"/>
                <a:gridCol w="773723"/>
                <a:gridCol w="8686799"/>
              </a:tblGrid>
              <a:tr h="847530">
                <a:tc rowSpan="4">
                  <a:txBody>
                    <a:bodyPr/>
                    <a:lstStyle/>
                    <a:p>
                      <a:pPr indent="0" algn="ctr">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建立国际新秩序的努力</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第二次世界大战后</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背景</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ts val="38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确立了以美国和苏联为主导的国际秩序，形成了两大集团对峙的冷战局面</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88844">
                <a:tc vMerge="1">
                  <a:txBody>
                    <a:bodyPr/>
                    <a:lstStyle/>
                    <a:p>
                      <a:endParaRPr lang="zh-CN" altLang="en-US"/>
                    </a:p>
                  </a:txBody>
                  <a:tcPr/>
                </a:tc>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努力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ts val="38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从</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50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年代开始，一些新独立的民族国家为了维护国家独立，摆脱美国和苏联的控制，实行和平、不结盟的对外政策，发起了不结盟运动。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1961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年，不结盟运动正式成立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2149">
                <a:tc vMerge="1">
                  <a:txBody>
                    <a:bodyPr/>
                    <a:lstStyle/>
                    <a:p>
                      <a:endParaRPr lang="zh-CN" altLang="en-US"/>
                    </a:p>
                  </a:txBody>
                  <a:tcPr/>
                </a:tc>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ts val="38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不结盟运动的兴起，标志着广大发展中国家已经成为国际政治舞台上的一支重要力量，在一定程度上冲击着两极格局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70662">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冷战结束后</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ts val="38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）背景：随着世界多极化趋势的发展，建立公正、合理的国际政治经济新秩序，成为大多数国家的要求</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ts val="38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）努力：各国致力于发展经济，力争增强经济实力，在新的世界格局中占据有利地位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378113413"/>
              </p:ext>
            </p:extLst>
          </p:nvPr>
        </p:nvGraphicFramePr>
        <p:xfrm>
          <a:off x="491979" y="1667070"/>
          <a:ext cx="11166620" cy="4557884"/>
        </p:xfrm>
        <a:graphic>
          <a:graphicData uri="http://schemas.openxmlformats.org/drawingml/2006/table">
            <a:tbl>
              <a:tblPr firstRow="1" bandRow="1">
                <a:tableStyleId>{5940675A-B579-460E-94D1-54222C63F5DA}</a:tableStyleId>
              </a:tblPr>
              <a:tblGrid>
                <a:gridCol w="751205"/>
                <a:gridCol w="488901"/>
                <a:gridCol w="9926514"/>
              </a:tblGrid>
              <a:tr h="4557884">
                <a:tc>
                  <a:txBody>
                    <a:bodyPr/>
                    <a:lstStyle/>
                    <a:p>
                      <a:pPr indent="0" algn="ctr">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建立国际新秩序的努力</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中国的努力</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）作为最大的发展中国家，主张在国际关系中弘扬平等互信、包容互鉴、合作共赢的精神，共同维护国际公平正义</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）始终不渝地走和平发展道路，坚定地奉行独立自主的和平外交政策</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）反对各种形式的霸权主义和强权政治，绝不干涉别国内政</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）积极发展全球伙伴关系，扩大同各国的利益交汇点，推进大国协调和合作，构建人类命运共同体，建设持久和平、普遍安全、共同繁荣、开放包容、清洁美丽的世界</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）积极推动全球治理变革，为解决人类问题贡献中国智慧和中国方案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325686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10955241" cy="627895"/>
            <a:chOff x="1034884" y="629878"/>
            <a:chExt cx="9428793" cy="627895"/>
          </a:xfrm>
        </p:grpSpPr>
        <p:sp>
          <p:nvSpPr>
            <p:cNvPr id="17" name="圆角矩形 6"/>
            <p:cNvSpPr/>
            <p:nvPr>
              <p:custDataLst>
                <p:tags r:id="rId2"/>
              </p:custDataLst>
            </p:nvPr>
          </p:nvSpPr>
          <p:spPr>
            <a:xfrm flipH="1">
              <a:off x="2642904" y="664167"/>
              <a:ext cx="7820773"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计算机网络、妇女地位的提高、生态问题、人口问题</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07704" y="2638477"/>
            <a:ext cx="11588289" cy="1113766"/>
          </a:xfrm>
          <a:prstGeom prst="rect">
            <a:avLst/>
          </a:prstGeom>
          <a:noFill/>
          <a:ln w="9525">
            <a:noFill/>
          </a:ln>
        </p:spPr>
        <p:txBody>
          <a:bodyPr wrap="square">
            <a:spAutoFit/>
          </a:bodyPr>
          <a:lstStyle/>
          <a:p>
            <a:pPr indent="0">
              <a:lnSpc>
                <a:spcPct val="150000"/>
              </a:lnSpc>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以计算机网络、生态与人口等问题为例，了解现代人类社会的发展及面临的挑战。</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1725440818"/>
              </p:ext>
            </p:extLst>
          </p:nvPr>
        </p:nvGraphicFramePr>
        <p:xfrm>
          <a:off x="559495" y="3822581"/>
          <a:ext cx="11100274" cy="2720312"/>
        </p:xfrm>
        <a:graphic>
          <a:graphicData uri="http://schemas.openxmlformats.org/drawingml/2006/table">
            <a:tbl>
              <a:tblPr firstRow="1" bandRow="1">
                <a:tableStyleId>{5940675A-B579-460E-94D1-54222C63F5DA}</a:tableStyleId>
              </a:tblPr>
              <a:tblGrid>
                <a:gridCol w="655013"/>
                <a:gridCol w="795718"/>
                <a:gridCol w="9649543"/>
              </a:tblGrid>
              <a:tr h="1392673">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计算机网络</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建立</a:t>
                      </a:r>
                      <a:endParaRPr 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第二次世界大战后，随着电子计算机的发明和普及，数据库和计算机网络建立起来（第三次科技革命）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27639">
                <a:tc vMerge="1">
                  <a:txBody>
                    <a:bodyPr/>
                    <a:lstStyle/>
                    <a:p>
                      <a:pPr marL="0" indent="0" algn="ctr" defTabSz="914400" rtl="0" eaLnBrk="1" latinLnBrk="0" hangingPunct="1">
                        <a:lnSpc>
                          <a:spcPct val="130000"/>
                        </a:lnSpc>
                        <a:buNone/>
                      </a:pP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普及</a:t>
                      </a:r>
                      <a:endParaRPr 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90</a:t>
                      </a:r>
                      <a:r>
                        <a:rPr lang="zh-CN" altLang="en-US" sz="2400" kern="1200" dirty="0" smtClean="0">
                          <a:solidFill>
                            <a:schemeClr val="tx1"/>
                          </a:solidFill>
                          <a:effectLst/>
                          <a:latin typeface="宋体" pitchFamily="2" charset="-122"/>
                          <a:ea typeface="宋体" pitchFamily="2" charset="-122"/>
                          <a:cs typeface="+mn-cs"/>
                        </a:rPr>
                        <a:t>年代以来，互联网在全球迅速普及，成为现代社会重要的基础设施，标志着人类社会开始进入“信息时代”</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7816362" y="2238367"/>
            <a:ext cx="3843407"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22</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P102~P106</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981022989"/>
              </p:ext>
            </p:extLst>
          </p:nvPr>
        </p:nvGraphicFramePr>
        <p:xfrm>
          <a:off x="439614" y="1529860"/>
          <a:ext cx="11359664" cy="4937760"/>
        </p:xfrm>
        <a:graphic>
          <a:graphicData uri="http://schemas.openxmlformats.org/drawingml/2006/table">
            <a:tbl>
              <a:tblPr firstRow="1" bandRow="1">
                <a:tableStyleId>{5940675A-B579-460E-94D1-54222C63F5DA}</a:tableStyleId>
              </a:tblPr>
              <a:tblGrid>
                <a:gridCol w="474785"/>
                <a:gridCol w="817685"/>
                <a:gridCol w="7447085"/>
                <a:gridCol w="2620109"/>
              </a:tblGrid>
              <a:tr h="308399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计算机网络</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）渗透到政治、经济、文化、娱乐、人际交往等领域，对现代社会生活产生了前所未有的冲击，现代社会也因互联网的存在而更加丰富多彩</a:t>
                      </a:r>
                      <a:endParaRPr lang="en-US" altLang="zh-CN" sz="2400" dirty="0" smtClean="0">
                        <a:latin typeface="宋体" pitchFamily="2" charset="-122"/>
                        <a:ea typeface="宋体" pitchFamily="2" charset="-122"/>
                      </a:endParaRP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）将世界各地联结成一个整体，创造了人类新的生活模式和文化观念</a:t>
                      </a:r>
                      <a:endParaRPr lang="en-US" altLang="zh-CN" sz="2400" dirty="0" smtClean="0">
                        <a:latin typeface="宋体" pitchFamily="2" charset="-122"/>
                        <a:ea typeface="宋体" pitchFamily="2" charset="-122"/>
                      </a:endParaRP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）不仅极大地拓展了人类的生活空间，还对人类的经济活动产生了直接影响，推动了全球经济的一体化</a:t>
                      </a:r>
                      <a:endParaRPr lang="en-US" altLang="zh-CN" sz="2400" dirty="0" smtClean="0">
                        <a:latin typeface="宋体" pitchFamily="2" charset="-122"/>
                        <a:ea typeface="宋体" pitchFamily="2" charset="-122"/>
                      </a:endParaRP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）随着互联网的发展，网络安全问题日益凸显，引起社会的广泛关注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lgn="ctr"/>
                      <a:r>
                        <a:rPr lang="zh-CN" altLang="en-US" sz="2000" dirty="0" smtClean="0">
                          <a:latin typeface="仿宋" pitchFamily="49" charset="-122"/>
                          <a:ea typeface="仿宋" pitchFamily="49" charset="-122"/>
                        </a:rPr>
                        <a:t>孩子们通过互</a:t>
                      </a:r>
                      <a:endParaRPr lang="en-US" altLang="zh-CN" sz="2000" dirty="0" smtClean="0">
                        <a:latin typeface="仿宋" pitchFamily="49" charset="-122"/>
                        <a:ea typeface="仿宋" pitchFamily="49" charset="-122"/>
                      </a:endParaRPr>
                    </a:p>
                    <a:p>
                      <a:pPr algn="ctr"/>
                      <a:r>
                        <a:rPr lang="zh-CN" altLang="en-US" sz="2000" dirty="0" smtClean="0">
                          <a:latin typeface="仿宋" pitchFamily="49" charset="-122"/>
                          <a:ea typeface="仿宋" pitchFamily="49" charset="-122"/>
                        </a:rPr>
                        <a:t>联网学习知识</a:t>
                      </a:r>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760372" y="2661261"/>
            <a:ext cx="1468193" cy="18826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410638609"/>
              </p:ext>
            </p:extLst>
          </p:nvPr>
        </p:nvGraphicFramePr>
        <p:xfrm>
          <a:off x="633094" y="1767255"/>
          <a:ext cx="10911206" cy="4519245"/>
        </p:xfrm>
        <a:graphic>
          <a:graphicData uri="http://schemas.openxmlformats.org/drawingml/2006/table">
            <a:tbl>
              <a:tblPr firstRow="1" bandRow="1">
                <a:tableStyleId>{5940675A-B579-460E-94D1-54222C63F5DA}</a:tableStyleId>
              </a:tblPr>
              <a:tblGrid>
                <a:gridCol w="439568"/>
                <a:gridCol w="773723"/>
                <a:gridCol w="773723"/>
                <a:gridCol w="8924192"/>
              </a:tblGrid>
              <a:tr h="931983">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妇女地位的提高</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背景</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随着经济向工业化的发展，妇女的经济地位和社会角色发生变化</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87262">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表现</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选举权</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a:t>
                      </a:r>
                      <a:r>
                        <a:rPr lang="zh-CN" altLang="en-US" sz="2400" dirty="0" smtClean="0">
                          <a:latin typeface="宋体" pitchFamily="2" charset="-122"/>
                          <a:ea typeface="宋体" pitchFamily="2" charset="-122"/>
                        </a:rPr>
                        <a:t>世纪末</a:t>
                      </a:r>
                      <a:r>
                        <a:rPr lang="en-US" altLang="zh-CN" sz="2400" dirty="0" smtClean="0">
                          <a:latin typeface="宋体" pitchFamily="2" charset="-122"/>
                          <a:ea typeface="宋体" pitchFamily="2" charset="-122"/>
                        </a:rPr>
                        <a:t>20</a:t>
                      </a:r>
                      <a:r>
                        <a:rPr lang="zh-CN" altLang="en-US" sz="2400" dirty="0" smtClean="0">
                          <a:latin typeface="宋体" pitchFamily="2" charset="-122"/>
                          <a:ea typeface="宋体" pitchFamily="2" charset="-122"/>
                        </a:rPr>
                        <a:t>世纪初，西方资本主义国家的妇女开始获得选举权</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20</a:t>
                      </a:r>
                      <a:r>
                        <a:rPr lang="zh-CN" altLang="en-US" sz="2400" dirty="0" smtClean="0">
                          <a:latin typeface="宋体" pitchFamily="2" charset="-122"/>
                          <a:ea typeface="宋体" pitchFamily="2" charset="-122"/>
                        </a:rPr>
                        <a:t>世纪六七十年代，随着妇女解放运动的发展，欧美发达国家妇女的独立意识增强。不少国家制定了专门法规，以保障妇女的权利，妇女的地位有了明显的提高</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）今天，全世界绝大多数的国家和地区的妇女都有了选举权</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437956409"/>
              </p:ext>
            </p:extLst>
          </p:nvPr>
        </p:nvGraphicFramePr>
        <p:xfrm>
          <a:off x="738601" y="1424355"/>
          <a:ext cx="10911206" cy="5099537"/>
        </p:xfrm>
        <a:graphic>
          <a:graphicData uri="http://schemas.openxmlformats.org/drawingml/2006/table">
            <a:tbl>
              <a:tblPr firstRow="1" bandRow="1">
                <a:tableStyleId>{5940675A-B579-460E-94D1-54222C63F5DA}</a:tableStyleId>
              </a:tblPr>
              <a:tblGrid>
                <a:gridCol w="457153"/>
                <a:gridCol w="835269"/>
                <a:gridCol w="879231"/>
                <a:gridCol w="8739553"/>
              </a:tblGrid>
              <a:tr h="3385037">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妇女地位的提高</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表现</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社会工作</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）背景：</a:t>
                      </a:r>
                      <a:r>
                        <a:rPr lang="en-US" altLang="zh-CN" sz="2400" dirty="0" smtClean="0">
                          <a:latin typeface="宋体" pitchFamily="2" charset="-122"/>
                          <a:ea typeface="宋体" pitchFamily="2" charset="-122"/>
                        </a:rPr>
                        <a:t>①</a:t>
                      </a:r>
                      <a:r>
                        <a:rPr lang="zh-CN" altLang="en-US" sz="2400" dirty="0" smtClean="0">
                          <a:latin typeface="宋体" pitchFamily="2" charset="-122"/>
                          <a:ea typeface="宋体" pitchFamily="2" charset="-122"/>
                        </a:rPr>
                        <a:t>随着受教育程度的提升，妇女获得了更多的知识和技能；</a:t>
                      </a:r>
                      <a:r>
                        <a:rPr lang="en-US" altLang="zh-CN" sz="2400" dirty="0" smtClean="0">
                          <a:latin typeface="宋体" pitchFamily="2" charset="-122"/>
                          <a:ea typeface="宋体" pitchFamily="2" charset="-122"/>
                        </a:rPr>
                        <a:t>②</a:t>
                      </a:r>
                      <a:r>
                        <a:rPr lang="zh-CN" altLang="en-US" sz="2400" dirty="0" smtClean="0">
                          <a:latin typeface="宋体" pitchFamily="2" charset="-122"/>
                          <a:ea typeface="宋体" pitchFamily="2" charset="-122"/>
                        </a:rPr>
                        <a:t>无论在发达国家还是发展中国家，越来越多的妇女摆脱家庭的束缚，参加社会工作</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）表现：在现代社会几乎所有的行业中，都活跃着女性的身影。女性就业率持续增长，以往男性独占的领域，涌现出不少杰出的女性，如曾任英国首相的撒切尔夫人</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14500">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认识</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）受历史、文化传统等诸多因素影响，妇女在许多方面还没有取得与男性完全平等的权利</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）实现妇女和男性的完全平等，还需要人类社会不断努力</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9569439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745436739"/>
              </p:ext>
            </p:extLst>
          </p:nvPr>
        </p:nvGraphicFramePr>
        <p:xfrm>
          <a:off x="457247" y="1587010"/>
          <a:ext cx="11262899" cy="4712677"/>
        </p:xfrm>
        <a:graphic>
          <a:graphicData uri="http://schemas.openxmlformats.org/drawingml/2006/table">
            <a:tbl>
              <a:tblPr firstRow="1" bandRow="1">
                <a:tableStyleId>{5940675A-B579-460E-94D1-54222C63F5DA}</a:tableStyleId>
              </a:tblPr>
              <a:tblGrid>
                <a:gridCol w="386815"/>
                <a:gridCol w="756138"/>
                <a:gridCol w="7825154"/>
                <a:gridCol w="2294792"/>
              </a:tblGrid>
              <a:tr h="677008">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生态问题</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原因</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随着全球范围内工业化的推进，环境恶化成为严重的问题</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r>
                        <a:rPr lang="zh-CN" altLang="en-US" sz="1800" dirty="0" smtClean="0">
                          <a:latin typeface="仿宋" pitchFamily="49" charset="-122"/>
                          <a:ea typeface="仿宋" pitchFamily="49" charset="-122"/>
                        </a:rPr>
                        <a:t>加速融化的南极冰山</a:t>
                      </a:r>
                      <a:endParaRPr lang="en-US" altLang="zh-CN" sz="1800"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8169">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表现</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引发了温室效应；臭氧层遭到破坏；淡水资源面临短缺危机；土地荒漠化严重；乱砍滥伐森林资源</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5754">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认识</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环境危机不仅是生态问题，也是现代社会面临的重大经济和社会问题</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61746">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应对措施</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提高对生态问题的认识，加强国际合作；转变经济发展方式，建立资源节约型、环境友好型社会；加强环保教育，改善人们的生活消费观念</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717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619270" y="2980591"/>
            <a:ext cx="1950885" cy="15738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09934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554996831"/>
              </p:ext>
            </p:extLst>
          </p:nvPr>
        </p:nvGraphicFramePr>
        <p:xfrm>
          <a:off x="612384" y="1820007"/>
          <a:ext cx="10851517" cy="4475285"/>
        </p:xfrm>
        <a:graphic>
          <a:graphicData uri="http://schemas.openxmlformats.org/drawingml/2006/table">
            <a:tbl>
              <a:tblPr firstRow="1" bandRow="1">
                <a:tableStyleId>{5940675A-B579-460E-94D1-54222C63F5DA}</a:tableStyleId>
              </a:tblPr>
              <a:tblGrid>
                <a:gridCol w="485140"/>
                <a:gridCol w="713692"/>
                <a:gridCol w="9652685"/>
              </a:tblGrid>
              <a:tr h="1389185">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人口问题</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问题</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人口增长过快，是人类社会面临的另一个严重问题。</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2011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年，世界人口达到</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亿，联合国把每年的</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日定为世界人口日</a:t>
                      </a:r>
                      <a:endParaRPr lang="en-US" sz="2400" b="0" dirty="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861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）人口过快增长带来了巨大的环境压力，世界粮食问题日益凸显。在教育、就业、住房、社会保障等方面，人口过快增长也带来了新的挑战（</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2</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）由于发展程度不同，不同国家人们的生活质量存在着巨大的差距。在不少发展中国家，人们的卫生和健康状况难以得到迅速改善。同时，耕地和水资源的缺乏，加上自然灾害的影响，经常导致普遍的饥饿</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57" y="2262832"/>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15088" y="308841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101078"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884146" y="1072803"/>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914876"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1285648854"/>
              </p:ext>
            </p:extLst>
          </p:nvPr>
        </p:nvGraphicFramePr>
        <p:xfrm>
          <a:off x="957139" y="1436127"/>
          <a:ext cx="10393729" cy="5108866"/>
        </p:xfrm>
        <a:graphic>
          <a:graphicData uri="http://schemas.openxmlformats.org/drawingml/2006/table">
            <a:tbl>
              <a:tblPr firstRow="1" bandRow="1">
                <a:tableStyleId>{5940675A-B579-460E-94D1-54222C63F5DA}</a:tableStyleId>
              </a:tblPr>
              <a:tblGrid>
                <a:gridCol w="1680552"/>
                <a:gridCol w="817685"/>
                <a:gridCol w="800100"/>
                <a:gridCol w="782515"/>
                <a:gridCol w="2628900"/>
                <a:gridCol w="1846385"/>
                <a:gridCol w="1837592"/>
              </a:tblGrid>
              <a:tr h="426055">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知识点</a:t>
                      </a:r>
                      <a:endParaRPr lang="en-US" alt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年份</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题号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分值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考查点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题型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设问类型</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8658">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冷战后的世界格局</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2018</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18</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3</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世界多极化的发展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9570">
                <a:tc vMerge="1">
                  <a:txBody>
                    <a:bodyPr/>
                    <a:lstStyle/>
                    <a:p>
                      <a:endParaRPr lang="zh-CN" altLang="en-US"/>
                    </a:p>
                  </a:txBody>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2016</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27</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3</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霸权主义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图片材料分析题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影响、背景</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89807">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不断发展的现代社会</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2019</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21</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3</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计算机网络</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主题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8368">
                <a:tc vMerge="1">
                  <a:txBody>
                    <a:bodyPr/>
                    <a:lstStyle/>
                    <a:p>
                      <a:endParaRPr lang="zh-CN" altLang="en-US"/>
                    </a:p>
                  </a:txBody>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2018</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19</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计算机</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373" y="3149893"/>
            <a:ext cx="10703560" cy="3416320"/>
          </a:xfrm>
          <a:prstGeom prst="rect">
            <a:avLst/>
          </a:prstGeom>
          <a:noFill/>
          <a:ln w="9525">
            <a:solidFill>
              <a:schemeClr val="tx1"/>
            </a:solidFill>
          </a:ln>
        </p:spPr>
        <p:txBody>
          <a:bodyPr wrap="square">
            <a:spAutoFit/>
          </a:bodyPr>
          <a:lstStyle/>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联合国成立于</a:t>
            </a:r>
            <a:r>
              <a:rPr lang="en-US" altLang="zh-CN" sz="2400" dirty="0">
                <a:latin typeface="宋体" pitchFamily="2" charset="-122"/>
                <a:ea typeface="宋体" pitchFamily="2" charset="-122"/>
              </a:rPr>
              <a:t>1945</a:t>
            </a:r>
            <a:r>
              <a:rPr lang="zh-CN" altLang="en-US" sz="2400" dirty="0" smtClean="0">
                <a:latin typeface="宋体" pitchFamily="2" charset="-122"/>
                <a:ea typeface="宋体" pitchFamily="2" charset="-122"/>
              </a:rPr>
              <a:t>年，是</a:t>
            </a:r>
            <a:r>
              <a:rPr lang="zh-CN" altLang="en-US" sz="2400" dirty="0">
                <a:latin typeface="宋体" pitchFamily="2" charset="-122"/>
                <a:ea typeface="宋体" pitchFamily="2" charset="-122"/>
              </a:rPr>
              <a:t>政治</a:t>
            </a:r>
            <a:r>
              <a:rPr lang="zh-CN" altLang="en-US" sz="2400" dirty="0" smtClean="0">
                <a:latin typeface="宋体" pitchFamily="2" charset="-122"/>
                <a:ea typeface="宋体" pitchFamily="2" charset="-122"/>
              </a:rPr>
              <a:t>组织；而</a:t>
            </a:r>
            <a:r>
              <a:rPr lang="zh-CN" altLang="en-US" sz="2400" dirty="0">
                <a:latin typeface="宋体" pitchFamily="2" charset="-122"/>
                <a:ea typeface="宋体" pitchFamily="2" charset="-122"/>
              </a:rPr>
              <a:t>世界贸易组织成立于</a:t>
            </a:r>
            <a:r>
              <a:rPr lang="en-US" altLang="zh-CN" sz="2400" dirty="0">
                <a:latin typeface="宋体" pitchFamily="2" charset="-122"/>
                <a:ea typeface="宋体" pitchFamily="2" charset="-122"/>
              </a:rPr>
              <a:t>1995</a:t>
            </a:r>
            <a:r>
              <a:rPr lang="zh-CN" altLang="en-US" sz="2400" dirty="0" smtClean="0">
                <a:latin typeface="宋体" pitchFamily="2" charset="-122"/>
                <a:ea typeface="宋体" pitchFamily="2" charset="-122"/>
              </a:rPr>
              <a:t>年，是</a:t>
            </a:r>
            <a:r>
              <a:rPr lang="zh-CN" altLang="en-US" sz="2400" dirty="0">
                <a:latin typeface="宋体" pitchFamily="2" charset="-122"/>
                <a:ea typeface="宋体" pitchFamily="2" charset="-122"/>
              </a:rPr>
              <a:t>经济组织。都是世界性的</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世界贸易组织是全球性的经济</a:t>
            </a:r>
            <a:r>
              <a:rPr lang="zh-CN" altLang="en-US" sz="2400" dirty="0" smtClean="0">
                <a:latin typeface="宋体" pitchFamily="2" charset="-122"/>
                <a:ea typeface="宋体" pitchFamily="2" charset="-122"/>
              </a:rPr>
              <a:t>组织，而欧洲联盟（即欧盟）是</a:t>
            </a:r>
            <a:r>
              <a:rPr lang="zh-CN" altLang="en-US" sz="2400" dirty="0">
                <a:latin typeface="宋体" pitchFamily="2" charset="-122"/>
                <a:ea typeface="宋体" pitchFamily="2" charset="-122"/>
              </a:rPr>
              <a:t>区域性的经济组织</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经济全球化发展</a:t>
            </a:r>
            <a:r>
              <a:rPr lang="zh-CN" altLang="en-US" sz="2400" dirty="0" smtClean="0">
                <a:latin typeface="宋体" pitchFamily="2" charset="-122"/>
                <a:ea typeface="宋体" pitchFamily="2" charset="-122"/>
              </a:rPr>
              <a:t>趋势，使</a:t>
            </a:r>
            <a:r>
              <a:rPr lang="zh-CN" altLang="en-US" sz="2400" dirty="0">
                <a:latin typeface="宋体" pitchFamily="2" charset="-122"/>
                <a:ea typeface="宋体" pitchFamily="2" charset="-122"/>
              </a:rPr>
              <a:t>目前国际经济风险、发达国家与发展中国家之间的差距</a:t>
            </a:r>
            <a:r>
              <a:rPr lang="zh-CN" altLang="en-US" sz="2400" dirty="0" smtClean="0">
                <a:latin typeface="宋体" pitchFamily="2" charset="-122"/>
                <a:ea typeface="宋体" pitchFamily="2" charset="-122"/>
              </a:rPr>
              <a:t>加大，而</a:t>
            </a:r>
            <a:r>
              <a:rPr lang="zh-CN" altLang="en-US" sz="2400" dirty="0">
                <a:latin typeface="宋体" pitchFamily="2" charset="-122"/>
                <a:ea typeface="宋体" pitchFamily="2" charset="-122"/>
              </a:rPr>
              <a:t>没有减小</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449540"/>
            <a:ext cx="3103246" cy="580390"/>
            <a:chOff x="2455866" y="664479"/>
            <a:chExt cx="2770987" cy="580390"/>
          </a:xfrm>
        </p:grpSpPr>
        <p:sp>
          <p:nvSpPr>
            <p:cNvPr id="7" name="圆角矩形 6"/>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60583" y="1730155"/>
            <a:ext cx="9873763" cy="4524315"/>
          </a:xfrm>
          <a:prstGeom prst="rect">
            <a:avLst/>
          </a:prstGeom>
          <a:noFill/>
          <a:ln>
            <a:solidFill>
              <a:schemeClr val="tx1"/>
            </a:solidFill>
          </a:ln>
        </p:spPr>
        <p:txBody>
          <a:bodyPr wrap="square" rtlCol="0">
            <a:spAutoFit/>
          </a:bodyPr>
          <a:lstStyle/>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4</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经济全球化对发达国家</a:t>
            </a:r>
            <a:r>
              <a:rPr lang="zh-CN" altLang="en-US" sz="2400" dirty="0" smtClean="0">
                <a:latin typeface="宋体" pitchFamily="2" charset="-122"/>
                <a:ea typeface="宋体" pitchFamily="2" charset="-122"/>
              </a:rPr>
              <a:t>有利，对</a:t>
            </a:r>
            <a:r>
              <a:rPr lang="zh-CN" altLang="en-US" sz="2400" dirty="0">
                <a:latin typeface="宋体" pitchFamily="2" charset="-122"/>
                <a:ea typeface="宋体" pitchFamily="2" charset="-122"/>
              </a:rPr>
              <a:t>广大发展中国家也</a:t>
            </a:r>
            <a:r>
              <a:rPr lang="zh-CN" altLang="en-US" sz="2400" dirty="0" smtClean="0">
                <a:latin typeface="宋体" pitchFamily="2" charset="-122"/>
                <a:ea typeface="宋体" pitchFamily="2" charset="-122"/>
              </a:rPr>
              <a:t>有利，但</a:t>
            </a:r>
            <a:r>
              <a:rPr lang="zh-CN" altLang="en-US" sz="2400" dirty="0">
                <a:latin typeface="宋体" pitchFamily="2" charset="-122"/>
                <a:ea typeface="宋体" pitchFamily="2" charset="-122"/>
              </a:rPr>
              <a:t>对发达国家最有利</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当今世界政治格局多极化趋势不断</a:t>
            </a:r>
            <a:r>
              <a:rPr lang="zh-CN" altLang="en-US" sz="2400" dirty="0" smtClean="0">
                <a:latin typeface="宋体" pitchFamily="2" charset="-122"/>
                <a:ea typeface="宋体" pitchFamily="2" charset="-122"/>
              </a:rPr>
              <a:t>加强，新</a:t>
            </a:r>
            <a:r>
              <a:rPr lang="zh-CN" altLang="en-US" sz="2400" dirty="0">
                <a:latin typeface="宋体" pitchFamily="2" charset="-122"/>
                <a:ea typeface="宋体" pitchFamily="2" charset="-122"/>
              </a:rPr>
              <a:t>的世界格局尚未</a:t>
            </a:r>
            <a:r>
              <a:rPr lang="zh-CN" altLang="en-US" sz="2400" dirty="0" smtClean="0">
                <a:latin typeface="宋体" pitchFamily="2" charset="-122"/>
                <a:ea typeface="宋体" pitchFamily="2" charset="-122"/>
              </a:rPr>
              <a:t>形成，而</a:t>
            </a:r>
            <a:r>
              <a:rPr lang="zh-CN" altLang="en-US" sz="2400" dirty="0">
                <a:latin typeface="宋体" pitchFamily="2" charset="-122"/>
                <a:ea typeface="宋体" pitchFamily="2" charset="-122"/>
              </a:rPr>
              <a:t>不是已经形成</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第三次科技革命开始于</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世纪</a:t>
            </a:r>
            <a:r>
              <a:rPr lang="zh-CN" altLang="en-US" sz="2400" dirty="0" smtClean="0">
                <a:latin typeface="宋体" pitchFamily="2" charset="-122"/>
                <a:ea typeface="宋体" pitchFamily="2" charset="-122"/>
              </a:rPr>
              <a:t>四五十年代，其</a:t>
            </a:r>
            <a:r>
              <a:rPr lang="zh-CN" altLang="en-US" sz="2400" dirty="0">
                <a:latin typeface="宋体" pitchFamily="2" charset="-122"/>
                <a:ea typeface="宋体" pitchFamily="2" charset="-122"/>
              </a:rPr>
              <a:t>典型的时代特征是信息化</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7</a:t>
            </a:r>
            <a:r>
              <a:rPr lang="zh-CN" altLang="en-US" sz="2400" dirty="0">
                <a:latin typeface="宋体" panose="02010600030101010101" pitchFamily="2" charset="-122"/>
                <a:ea typeface="宋体" panose="02010600030101010101" pitchFamily="2" charset="-122"/>
                <a:cs typeface="宋体" panose="02010600030101010101" pitchFamily="2" charset="-122"/>
              </a:rPr>
              <a:t>）第三次科技革命的标志是电子计算机的广泛使用和互联网的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普及，把</a:t>
            </a:r>
            <a:r>
              <a:rPr lang="zh-CN" altLang="en-US" sz="2400" dirty="0">
                <a:latin typeface="宋体" panose="02010600030101010101" pitchFamily="2" charset="-122"/>
                <a:ea typeface="宋体" panose="02010600030101010101" pitchFamily="2" charset="-122"/>
                <a:cs typeface="宋体" panose="02010600030101010101" pitchFamily="2" charset="-122"/>
              </a:rPr>
              <a:t>人类社会带进“信息时代”。</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extLst>
              <p:ext uri="{D42A27DB-BD31-4B8C-83A1-F6EECF244321}">
                <p14:modId xmlns:p14="http://schemas.microsoft.com/office/powerpoint/2010/main" xmlns="" val="2907611774"/>
              </p:ext>
            </p:extLst>
          </p:nvPr>
        </p:nvGraphicFramePr>
        <p:xfrm>
          <a:off x="706373" y="2519524"/>
          <a:ext cx="10771424" cy="3907653"/>
        </p:xfrm>
        <a:graphic>
          <a:graphicData uri="http://schemas.openxmlformats.org/drawingml/2006/table">
            <a:tbl>
              <a:tblPr firstRow="1" bandRow="1">
                <a:tableStyleId>{5940675A-B579-460E-94D1-54222C63F5DA}</a:tableStyleId>
              </a:tblPr>
              <a:tblGrid>
                <a:gridCol w="1397977"/>
                <a:gridCol w="9373447"/>
              </a:tblGrid>
              <a:tr h="628123">
                <a:tc gridSpan="2">
                  <a:txBody>
                    <a:bodyPr/>
                    <a:lstStyle/>
                    <a:p>
                      <a:pPr indent="0" algn="ctr">
                        <a:lnSpc>
                          <a:spcPct val="14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20</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世纪</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90</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年代以来经济全球化加速发展的原因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0338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动力</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科技进步和生产力水平的提高是经济全球化的根本动力</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096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表现</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跨国公司蓬勃发展，成为推动经济全球化的关键因素</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700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环境</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冷战的结束为经济全球化创造了有利的国际环境</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816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条件</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国际协调机制不断加强，成为经济全球化发展的必要条件。由此可见，经济全球化趋势的出现是人类社会生产力发展的必然</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425719066"/>
              </p:ext>
            </p:extLst>
          </p:nvPr>
        </p:nvGraphicFramePr>
        <p:xfrm>
          <a:off x="819199" y="1956320"/>
          <a:ext cx="10434955" cy="4198295"/>
        </p:xfrm>
        <a:graphic>
          <a:graphicData uri="http://schemas.openxmlformats.org/drawingml/2006/table">
            <a:tbl>
              <a:tblPr firstRow="1" bandRow="1">
                <a:tableStyleId>{5940675A-B579-460E-94D1-54222C63F5DA}</a:tableStyleId>
              </a:tblPr>
              <a:tblGrid>
                <a:gridCol w="1449070"/>
                <a:gridCol w="8985885"/>
              </a:tblGrid>
              <a:tr h="663788">
                <a:tc gridSpan="2">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二：正确认识世界格局多极化发展趋势</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7700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经济实力</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中国要大力发展经济，增强综合国力和国际竞争力，提高国际地位</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063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科学技术</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大力发展科学技术，实施科教兴国战略</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734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改革开放</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加大改革开放力度，引进先进技术和管理经验</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821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合作交流</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加强国际交流合作，坚决反对霸权主义和强权政治</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9130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主要方式</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以和平的方式解决国际争端</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738396314"/>
              </p:ext>
            </p:extLst>
          </p:nvPr>
        </p:nvGraphicFramePr>
        <p:xfrm>
          <a:off x="836782" y="1533818"/>
          <a:ext cx="10522878" cy="4875774"/>
        </p:xfrm>
        <a:graphic>
          <a:graphicData uri="http://schemas.openxmlformats.org/drawingml/2006/table">
            <a:tbl>
              <a:tblPr firstRow="1" bandRow="1">
                <a:tableStyleId>{5940675A-B579-460E-94D1-54222C63F5DA}</a:tableStyleId>
              </a:tblPr>
              <a:tblGrid>
                <a:gridCol w="1449070"/>
                <a:gridCol w="9073808"/>
              </a:tblGrid>
              <a:tr h="717013">
                <a:tc gridSpan="2">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三：科技革命给我们的启示</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285999">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国家层面</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作为国家，应该坚持以经济建设为中心，为科技的发展奠定物质基础；发展科教事业，实施科教兴国战略，重视人才；必须坚持改革开放，积极学习外来先进技术和经验，加强国际合作与交流，以交流促发展</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7276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个人层面</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作为青少年，要学习科学家刻苦钻研、勤于思考、勇于实践的科学精神；要努力学习，积极参与社会实践，注意对创新意识和创新精神的培养，为实现中华民族的伟大复兴而奋斗</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028384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53054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extLst>
              <p:ext uri="{D42A27DB-BD31-4B8C-83A1-F6EECF244321}">
                <p14:modId xmlns:p14="http://schemas.microsoft.com/office/powerpoint/2010/main" xmlns="" val="1042357189"/>
              </p:ext>
            </p:extLst>
          </p:nvPr>
        </p:nvGraphicFramePr>
        <p:xfrm>
          <a:off x="545123" y="2312378"/>
          <a:ext cx="11175023" cy="4123591"/>
        </p:xfrm>
        <a:graphic>
          <a:graphicData uri="http://schemas.openxmlformats.org/drawingml/2006/table">
            <a:tbl>
              <a:tblPr firstRow="1" bandRow="1">
                <a:tableStyleId>{5940675A-B579-460E-94D1-54222C63F5DA}</a:tableStyleId>
              </a:tblPr>
              <a:tblGrid>
                <a:gridCol w="1266092"/>
                <a:gridCol w="9908931"/>
              </a:tblGrid>
              <a:tr h="562706">
                <a:tc gridSpan="2">
                  <a:txBody>
                    <a:bodyPr/>
                    <a:lstStyle/>
                    <a:p>
                      <a:pPr indent="0" algn="ctr">
                        <a:lnSpc>
                          <a:spcPct val="13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：两极格局时期的“极”与多极化趋势的“极”</a:t>
                      </a:r>
                      <a:endPar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72329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具体对象不同</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两极格局中的“极”，实际上是指美、苏两个超级大国；构成多极化中的“极”，既有国家，又有国家集团，如欧盟，在一定意义上还包括某些影响较大的世界性或地区性国际组织</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3759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作用和影响不同</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两极格局中的“极”，是通过政治、军事实力来控制、操纵其他国家；多极化中堪称一“极”的，主要是凭借综合国力，即科技、经济实力及在国际事务中的协调作用，对其他国家、地区乃至全球产生影响和作用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3381971356"/>
              </p:ext>
            </p:extLst>
          </p:nvPr>
        </p:nvGraphicFramePr>
        <p:xfrm>
          <a:off x="1150569" y="2623088"/>
          <a:ext cx="9787061" cy="2634712"/>
        </p:xfrm>
        <a:graphic>
          <a:graphicData uri="http://schemas.openxmlformats.org/drawingml/2006/table">
            <a:tbl>
              <a:tblPr firstRow="1" bandRow="1">
                <a:tableStyleId>{5940675A-B579-460E-94D1-54222C63F5DA}</a:tableStyleId>
              </a:tblPr>
              <a:tblGrid>
                <a:gridCol w="1680552"/>
                <a:gridCol w="8106509"/>
              </a:tblGrid>
              <a:tr h="263471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根据近五年河北中考分析，在全面复习本讲的基础上重点关注联合国的成立及其作用、世界贸易组织的成立与宗旨、</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世纪世界政治格局的三次演变、妇女地位的提高、生态与人口问题、注意当前世界经济发展的现状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6126730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4823" y="3005616"/>
            <a:ext cx="350520" cy="1617649"/>
            <a:chOff x="621031" y="3039984"/>
            <a:chExt cx="350520" cy="1617649"/>
          </a:xfrm>
        </p:grpSpPr>
        <p:grpSp>
          <p:nvGrpSpPr>
            <p:cNvPr id="14" name="组合 13"/>
            <p:cNvGrpSpPr/>
            <p:nvPr/>
          </p:nvGrpSpPr>
          <p:grpSpPr>
            <a:xfrm>
              <a:off x="621031" y="3039984"/>
              <a:ext cx="350520" cy="1004645"/>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1031" y="4309970"/>
              <a:ext cx="347662" cy="347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3" name="圆角矩形 2"/>
          <p:cNvSpPr/>
          <p:nvPr/>
        </p:nvSpPr>
        <p:spPr>
          <a:xfrm>
            <a:off x="1236461"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65595"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810448" y="167113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596550" y="1049906"/>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5242432" y="2921534"/>
            <a:ext cx="5462201" cy="1736099"/>
            <a:chOff x="5317168" y="3279980"/>
            <a:chExt cx="5462201" cy="1736099"/>
          </a:xfrm>
        </p:grpSpPr>
        <p:grpSp>
          <p:nvGrpSpPr>
            <p:cNvPr id="15" name="组合 14"/>
            <p:cNvGrpSpPr/>
            <p:nvPr/>
          </p:nvGrpSpPr>
          <p:grpSpPr>
            <a:xfrm>
              <a:off x="5317169" y="3279980"/>
              <a:ext cx="5462200" cy="1123095"/>
              <a:chOff x="4904446" y="3211740"/>
              <a:chExt cx="5462200" cy="1123095"/>
            </a:xfrm>
          </p:grpSpPr>
          <p:sp>
            <p:nvSpPr>
              <p:cNvPr id="18" name="文本框 2">
                <a:hlinkClick r:id="rId3" action="ppaction://hlinksldjump"/>
              </p:cNvPr>
              <p:cNvSpPr txBox="1"/>
              <p:nvPr/>
            </p:nvSpPr>
            <p:spPr>
              <a:xfrm>
                <a:off x="4904446" y="3211740"/>
                <a:ext cx="5462200" cy="46166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经济全球化（高频考点）</a:t>
                </a:r>
                <a:endParaRPr lang="zh-CN" altLang="zh-CN" sz="2400" dirty="0">
                  <a:latin typeface="黑体" panose="02010609060101010101" pitchFamily="49" charset="-122"/>
                  <a:ea typeface="黑体" panose="02010609060101010101" pitchFamily="49" charset="-122"/>
                </a:endParaRPr>
              </a:p>
            </p:txBody>
          </p:sp>
          <p:sp>
            <p:nvSpPr>
              <p:cNvPr id="7" name="文本框 2">
                <a:hlinkClick r:id="rId4" action="ppaction://hlinksldjump"/>
              </p:cNvPr>
              <p:cNvSpPr txBox="1"/>
              <p:nvPr/>
            </p:nvSpPr>
            <p:spPr>
              <a:xfrm>
                <a:off x="4904446" y="3874460"/>
                <a:ext cx="4838065"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政治多极化</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2" name="TextBox 1">
              <a:hlinkClick r:id="rId5" action="ppaction://hlinksldjump"/>
            </p:cNvPr>
            <p:cNvSpPr txBox="1"/>
            <p:nvPr/>
          </p:nvSpPr>
          <p:spPr>
            <a:xfrm>
              <a:off x="5317168" y="4554414"/>
              <a:ext cx="5312731" cy="46166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命题</a:t>
              </a:r>
              <a:r>
                <a:rPr lang="zh-CN" altLang="en-US" sz="2400" b="1" dirty="0" smtClean="0">
                  <a:latin typeface="黑体" panose="02010609060101010101" pitchFamily="49" charset="-122"/>
                  <a:ea typeface="黑体" panose="02010609060101010101" pitchFamily="49" charset="-122"/>
                </a:rPr>
                <a:t>点 </a:t>
              </a:r>
              <a:r>
                <a:rPr lang="en-US" altLang="zh-CN" sz="2400" b="1" dirty="0" smtClean="0">
                  <a:solidFill>
                    <a:schemeClr val="bg1"/>
                  </a:solidFill>
                  <a:latin typeface="黑体" panose="02010609060101010101" pitchFamily="49" charset="-122"/>
                  <a:ea typeface="黑体" panose="02010609060101010101" pitchFamily="49" charset="-122"/>
                </a:rPr>
                <a:t>3</a:t>
              </a:r>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科技与现代社会</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6465102" cy="627895"/>
            <a:chOff x="1034884" y="629878"/>
            <a:chExt cx="5419605" cy="627895"/>
          </a:xfrm>
        </p:grpSpPr>
        <p:sp>
          <p:nvSpPr>
            <p:cNvPr id="7" name="圆角矩形 6"/>
            <p:cNvSpPr/>
            <p:nvPr>
              <p:custDataLst>
                <p:tags r:id="rId1"/>
              </p:custDataLst>
            </p:nvPr>
          </p:nvSpPr>
          <p:spPr>
            <a:xfrm flipH="1">
              <a:off x="2547176" y="664168"/>
              <a:ext cx="39073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经济全球化（高频考点）</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6" y="3149570"/>
            <a:ext cx="11386379"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2017·</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19</a:t>
            </a:r>
            <a:r>
              <a:rPr lang="zh-CN" altLang="en-US" sz="2400" b="1" dirty="0">
                <a:latin typeface="宋体" pitchFamily="2" charset="-122"/>
                <a:ea typeface="宋体" pitchFamily="2" charset="-122"/>
              </a:rPr>
              <a:t>）有学者</a:t>
            </a:r>
            <a:r>
              <a:rPr lang="zh-CN" altLang="en-US" sz="2400" b="1" dirty="0" smtClean="0">
                <a:latin typeface="宋体" pitchFamily="2" charset="-122"/>
                <a:ea typeface="宋体" pitchFamily="2" charset="-122"/>
              </a:rPr>
              <a:t>指出：</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反□□□在发达国家</a:t>
            </a:r>
            <a:r>
              <a:rPr lang="zh-CN" altLang="en-US" sz="2400" b="1" dirty="0" smtClean="0">
                <a:latin typeface="宋体" pitchFamily="2" charset="-122"/>
                <a:ea typeface="宋体" pitchFamily="2" charset="-122"/>
              </a:rPr>
              <a:t>有，在</a:t>
            </a:r>
            <a:r>
              <a:rPr lang="zh-CN" altLang="en-US" sz="2400" b="1" dirty="0">
                <a:latin typeface="宋体" pitchFamily="2" charset="-122"/>
                <a:ea typeface="宋体" pitchFamily="2" charset="-122"/>
              </a:rPr>
              <a:t>发展中国家也有。前者主要是因为产业</a:t>
            </a:r>
            <a:r>
              <a:rPr lang="zh-CN" altLang="en-US" sz="2400" b="1" dirty="0" smtClean="0">
                <a:latin typeface="宋体" pitchFamily="2" charset="-122"/>
                <a:ea typeface="宋体" pitchFamily="2" charset="-122"/>
              </a:rPr>
              <a:t>转移，外来</a:t>
            </a:r>
            <a:r>
              <a:rPr lang="zh-CN" altLang="en-US" sz="2400" b="1" dirty="0">
                <a:latin typeface="宋体" pitchFamily="2" charset="-122"/>
                <a:ea typeface="宋体" pitchFamily="2" charset="-122"/>
              </a:rPr>
              <a:t>移民</a:t>
            </a:r>
            <a:r>
              <a:rPr lang="zh-CN" altLang="en-US" sz="2400" b="1" dirty="0" smtClean="0">
                <a:latin typeface="宋体" pitchFamily="2" charset="-122"/>
                <a:ea typeface="宋体" pitchFamily="2" charset="-122"/>
              </a:rPr>
              <a:t>增加；后者</a:t>
            </a:r>
            <a:r>
              <a:rPr lang="zh-CN" altLang="en-US" sz="2400" b="1" dirty="0">
                <a:latin typeface="宋体" pitchFamily="2" charset="-122"/>
                <a:ea typeface="宋体" pitchFamily="2" charset="-122"/>
              </a:rPr>
              <a:t>则是因为外国大公司</a:t>
            </a:r>
            <a:r>
              <a:rPr lang="zh-CN" altLang="en-US" sz="2400" b="1" dirty="0" smtClean="0">
                <a:latin typeface="宋体" pitchFamily="2" charset="-122"/>
                <a:ea typeface="宋体" pitchFamily="2" charset="-122"/>
              </a:rPr>
              <a:t>垄断，大量</a:t>
            </a:r>
            <a:r>
              <a:rPr lang="zh-CN" altLang="en-US" sz="2400" b="1" dirty="0">
                <a:latin typeface="宋体" pitchFamily="2" charset="-122"/>
                <a:ea typeface="宋体" pitchFamily="2" charset="-122"/>
              </a:rPr>
              <a:t>排放污染等。”“□□□”应是（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814723" y="4974317"/>
            <a:ext cx="1007305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工业化</a:t>
            </a:r>
            <a:r>
              <a:rPr lang="zh-CN"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城市化</a:t>
            </a:r>
            <a:endParaRPr lang="zh-CN" altLang="zh-CN" sz="2400" b="1" dirty="0">
              <a:latin typeface="宋体" pitchFamily="2" charset="-122"/>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多极化</a:t>
            </a:r>
            <a:r>
              <a:rPr lang="en-US"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全球化</a:t>
            </a:r>
            <a:endParaRPr lang="zh-CN" altLang="zh-CN"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888241" y="4352434"/>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唐山路南区一</a:t>
            </a:r>
            <a:r>
              <a:rPr lang="zh-CN" altLang="en-US" sz="2400" b="1" dirty="0">
                <a:latin typeface="宋体" pitchFamily="2" charset="-122"/>
                <a:ea typeface="宋体" pitchFamily="2" charset="-122"/>
              </a:rPr>
              <a:t>模）“世界变得越来越</a:t>
            </a:r>
            <a:r>
              <a:rPr lang="zh-CN" altLang="en-US" sz="2400" b="1" dirty="0" smtClean="0">
                <a:latin typeface="宋体" pitchFamily="2" charset="-122"/>
                <a:ea typeface="宋体" pitchFamily="2" charset="-122"/>
              </a:rPr>
              <a:t>小，因为</a:t>
            </a:r>
            <a:r>
              <a:rPr lang="zh-CN" altLang="en-US" sz="2400" b="1" dirty="0">
                <a:latin typeface="宋体" pitchFamily="2" charset="-122"/>
                <a:ea typeface="宋体" pitchFamily="2" charset="-122"/>
              </a:rPr>
              <a:t>通信和交通越来越方便。没有国家可以孤立存在</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这个世界上</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这样的</a:t>
            </a:r>
            <a:r>
              <a:rPr lang="zh-CN" altLang="en-US" sz="2400" b="1" dirty="0" smtClean="0">
                <a:latin typeface="宋体" pitchFamily="2" charset="-122"/>
                <a:ea typeface="宋体" pitchFamily="2" charset="-122"/>
              </a:rPr>
              <a:t>舞台，使</a:t>
            </a:r>
            <a:r>
              <a:rPr lang="zh-CN" altLang="en-US" sz="2400" b="1" dirty="0">
                <a:latin typeface="宋体" pitchFamily="2" charset="-122"/>
                <a:ea typeface="宋体" pitchFamily="2" charset="-122"/>
              </a:rPr>
              <a:t>各国的命运你中有</a:t>
            </a:r>
            <a:r>
              <a:rPr lang="zh-CN" altLang="en-US" sz="2400" b="1" dirty="0" smtClean="0">
                <a:latin typeface="宋体" pitchFamily="2" charset="-122"/>
                <a:ea typeface="宋体" pitchFamily="2" charset="-122"/>
              </a:rPr>
              <a:t>我，我</a:t>
            </a:r>
            <a:r>
              <a:rPr lang="zh-CN" altLang="en-US" sz="2400" b="1" dirty="0">
                <a:latin typeface="宋体" pitchFamily="2" charset="-122"/>
                <a:ea typeface="宋体" pitchFamily="2" charset="-122"/>
              </a:rPr>
              <a:t>中有你。任何国家都不可能成为世界经济海洋中的孤岛。”以上材料说明经济全球化（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冲击</a:t>
            </a:r>
            <a:r>
              <a:rPr lang="zh-CN" altLang="en-US" sz="2400" b="1" dirty="0" smtClean="0">
                <a:latin typeface="宋体" pitchFamily="2" charset="-122"/>
                <a:ea typeface="宋体" pitchFamily="2" charset="-122"/>
              </a:rPr>
              <a:t>了发展中国家的国家</a:t>
            </a:r>
            <a:r>
              <a:rPr lang="zh-CN" altLang="en-US" sz="2400" b="1" dirty="0">
                <a:latin typeface="宋体" pitchFamily="2" charset="-122"/>
                <a:ea typeface="宋体" pitchFamily="2" charset="-122"/>
              </a:rPr>
              <a:t>主权</a:t>
            </a:r>
            <a:r>
              <a:rPr lang="zh-CN" altLang="en-US" sz="2400" b="1" dirty="0" smtClean="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使得各国经济相互依存性进一步加强</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带来</a:t>
            </a:r>
            <a:r>
              <a:rPr lang="zh-CN" altLang="en-US" sz="2400" b="1" dirty="0" smtClean="0">
                <a:latin typeface="宋体" pitchFamily="2" charset="-122"/>
                <a:ea typeface="宋体" pitchFamily="2" charset="-122"/>
              </a:rPr>
              <a:t>了日益增多的全球性问题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对发展中国家来说既是机遇也是挑战</a:t>
            </a:r>
            <a:endParaRPr lang="zh-CN" altLang="zh-CN" sz="2400" b="1" dirty="0">
              <a:latin typeface="宋体" pitchFamily="2" charset="-122"/>
              <a:ea typeface="宋体" pitchFamily="2" charset="-122"/>
            </a:endParaRPr>
          </a:p>
        </p:txBody>
      </p:sp>
      <p:sp>
        <p:nvSpPr>
          <p:cNvPr id="8" name="矩形 7"/>
          <p:cNvSpPr/>
          <p:nvPr/>
        </p:nvSpPr>
        <p:spPr>
          <a:xfrm>
            <a:off x="3803551" y="339569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17453" y="1697744"/>
            <a:ext cx="10698480" cy="46628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2016</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河北，</a:t>
            </a:r>
            <a:r>
              <a:rPr lang="en-US" altLang="zh-CN" sz="2400" b="1" dirty="0" smtClean="0">
                <a:latin typeface="宋体" pitchFamily="2" charset="-122"/>
                <a:ea typeface="宋体" pitchFamily="2" charset="-122"/>
              </a:rPr>
              <a:t>27</a:t>
            </a:r>
            <a:r>
              <a:rPr lang="zh-CN" altLang="en-US" sz="2400" b="1" dirty="0" smtClean="0">
                <a:latin typeface="宋体" pitchFamily="2" charset="-122"/>
                <a:ea typeface="宋体" pitchFamily="2" charset="-122"/>
              </a:rPr>
              <a:t>）读图，回答问题。（</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r>
              <a:rPr lang="zh-CN" altLang="en-US" dirty="0" smtClean="0">
                <a:latin typeface="仿宋" pitchFamily="49" charset="-122"/>
                <a:ea typeface="仿宋" pitchFamily="49" charset="-122"/>
              </a:rPr>
              <a:t>            图一  </a:t>
            </a:r>
            <a:r>
              <a:rPr lang="en-US" altLang="zh-CN" dirty="0" smtClean="0">
                <a:latin typeface="仿宋" pitchFamily="49" charset="-122"/>
                <a:ea typeface="仿宋" pitchFamily="49" charset="-122"/>
              </a:rPr>
              <a:t>2001</a:t>
            </a:r>
            <a:r>
              <a:rPr lang="zh-CN" altLang="en-US" dirty="0" smtClean="0">
                <a:latin typeface="仿宋" pitchFamily="49" charset="-122"/>
                <a:ea typeface="仿宋" pitchFamily="49" charset="-122"/>
              </a:rPr>
              <a:t>年</a:t>
            </a:r>
            <a:r>
              <a:rPr lang="en-US" altLang="zh-CN" dirty="0" smtClean="0">
                <a:latin typeface="仿宋" pitchFamily="49" charset="-122"/>
                <a:ea typeface="仿宋" pitchFamily="49" charset="-122"/>
              </a:rPr>
              <a:t>9</a:t>
            </a:r>
            <a:r>
              <a:rPr lang="zh-CN" altLang="en-US" dirty="0" smtClean="0">
                <a:latin typeface="仿宋" pitchFamily="49" charset="-122"/>
                <a:ea typeface="仿宋" pitchFamily="49" charset="-122"/>
              </a:rPr>
              <a:t>月</a:t>
            </a:r>
            <a:r>
              <a:rPr lang="en-US" altLang="zh-CN" dirty="0" smtClean="0">
                <a:latin typeface="仿宋" pitchFamily="49" charset="-122"/>
                <a:ea typeface="仿宋" pitchFamily="49" charset="-122"/>
              </a:rPr>
              <a:t>11</a:t>
            </a:r>
            <a:r>
              <a:rPr lang="zh-CN" altLang="en-US" dirty="0" smtClean="0">
                <a:latin typeface="仿宋" pitchFamily="49" charset="-122"/>
                <a:ea typeface="仿宋" pitchFamily="49" charset="-122"/>
              </a:rPr>
              <a:t>日，        图二  </a:t>
            </a:r>
            <a:r>
              <a:rPr lang="en-US" altLang="zh-CN" dirty="0" smtClean="0">
                <a:latin typeface="仿宋" pitchFamily="49" charset="-122"/>
                <a:ea typeface="仿宋" pitchFamily="49" charset="-122"/>
              </a:rPr>
              <a:t>2001</a:t>
            </a:r>
            <a:r>
              <a:rPr lang="zh-CN" altLang="en-US" dirty="0" smtClean="0">
                <a:latin typeface="仿宋" pitchFamily="49" charset="-122"/>
                <a:ea typeface="仿宋" pitchFamily="49" charset="-122"/>
              </a:rPr>
              <a:t>年</a:t>
            </a:r>
            <a:r>
              <a:rPr lang="en-US" altLang="zh-CN" dirty="0" smtClean="0">
                <a:latin typeface="仿宋" pitchFamily="49" charset="-122"/>
                <a:ea typeface="仿宋" pitchFamily="49" charset="-122"/>
              </a:rPr>
              <a:t>11</a:t>
            </a:r>
            <a:r>
              <a:rPr lang="zh-CN" altLang="en-US" dirty="0" smtClean="0">
                <a:latin typeface="仿宋" pitchFamily="49" charset="-122"/>
                <a:ea typeface="仿宋" pitchFamily="49" charset="-122"/>
              </a:rPr>
              <a:t>月</a:t>
            </a:r>
            <a:r>
              <a:rPr lang="en-US" altLang="zh-CN" dirty="0" smtClean="0">
                <a:latin typeface="仿宋" pitchFamily="49" charset="-122"/>
                <a:ea typeface="仿宋" pitchFamily="49" charset="-122"/>
              </a:rPr>
              <a:t>11</a:t>
            </a:r>
            <a:r>
              <a:rPr lang="zh-CN" altLang="en-US" dirty="0" smtClean="0">
                <a:latin typeface="仿宋" pitchFamily="49" charset="-122"/>
                <a:ea typeface="仿宋" pitchFamily="49" charset="-122"/>
              </a:rPr>
              <a:t>日，</a:t>
            </a:r>
            <a:endParaRPr lang="en-US" altLang="zh-CN" dirty="0" smtClean="0">
              <a:latin typeface="仿宋" pitchFamily="49" charset="-122"/>
              <a:ea typeface="仿宋" pitchFamily="49" charset="-122"/>
            </a:endParaRPr>
          </a:p>
          <a:p>
            <a:pPr>
              <a:lnSpc>
                <a:spcPct val="150000"/>
              </a:lnSpc>
            </a:pPr>
            <a:r>
              <a:rPr lang="zh-CN" altLang="en-US" dirty="0" smtClean="0">
                <a:latin typeface="仿宋" pitchFamily="49" charset="-122"/>
                <a:ea typeface="仿宋" pitchFamily="49" charset="-122"/>
              </a:rPr>
              <a:t>            美国遭受恐怖袭击，即震       中国代表团团长石广生在</a:t>
            </a:r>
            <a:endParaRPr lang="en-US" altLang="zh-CN" dirty="0" smtClean="0">
              <a:latin typeface="仿宋" pitchFamily="49" charset="-122"/>
              <a:ea typeface="仿宋" pitchFamily="49" charset="-122"/>
            </a:endParaRPr>
          </a:p>
          <a:p>
            <a:pPr>
              <a:lnSpc>
                <a:spcPct val="150000"/>
              </a:lnSpc>
            </a:pPr>
            <a:r>
              <a:rPr lang="zh-CN" altLang="en-US" dirty="0" smtClean="0">
                <a:latin typeface="仿宋" pitchFamily="49" charset="-122"/>
                <a:ea typeface="仿宋" pitchFamily="49" charset="-122"/>
              </a:rPr>
              <a:t>            惊世界的“</a:t>
            </a:r>
            <a:r>
              <a:rPr lang="en-US" altLang="zh-CN" dirty="0" smtClean="0">
                <a:latin typeface="仿宋" pitchFamily="49" charset="-122"/>
                <a:ea typeface="仿宋" pitchFamily="49" charset="-122"/>
              </a:rPr>
              <a:t>9·11</a:t>
            </a:r>
            <a:r>
              <a:rPr lang="zh-CN" altLang="en-US" dirty="0" smtClean="0">
                <a:latin typeface="仿宋" pitchFamily="49" charset="-122"/>
                <a:ea typeface="仿宋" pitchFamily="49" charset="-122"/>
              </a:rPr>
              <a:t>”事件        中国入世协定书上签字</a:t>
            </a:r>
            <a:endParaRPr lang="en-US" altLang="zh-CN" dirty="0" smtClean="0">
              <a:latin typeface="仿宋" pitchFamily="49" charset="-122"/>
              <a:ea typeface="仿宋" pitchFamily="49" charset="-122"/>
            </a:endParaRPr>
          </a:p>
          <a:p>
            <a:pPr>
              <a:lnSpc>
                <a:spcPct val="150000"/>
              </a:lnSpc>
            </a:pPr>
            <a:endParaRPr lang="zh-CN" altLang="en-US" sz="2400" b="1" dirty="0">
              <a:latin typeface="宋体" panose="02010600030101010101" pitchFamily="2" charset="-122"/>
              <a:ea typeface="宋体" panose="02010600030101010101" pitchFamily="2" charset="-122"/>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37751" y="2333081"/>
            <a:ext cx="5758710" cy="20366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148076a0-0724-405f-af9a-08f982efbd4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TotalTime>
  <Words>4065</Words>
  <Application>Microsoft Office PowerPoint</Application>
  <PresentationFormat>自定义</PresentationFormat>
  <Paragraphs>433</Paragraphs>
  <Slides>45</Slides>
  <Notes>4</Notes>
  <HiddenSlides>0</HiddenSlides>
  <MMClips>0</MMClips>
  <ScaleCrop>false</ScaleCrop>
  <HeadingPairs>
    <vt:vector size="4" baseType="variant">
      <vt:variant>
        <vt:lpstr>主题</vt:lpstr>
      </vt:variant>
      <vt:variant>
        <vt:i4>5</vt:i4>
      </vt:variant>
      <vt:variant>
        <vt:lpstr>幻灯片标题</vt:lpstr>
      </vt:variant>
      <vt:variant>
        <vt:i4>45</vt:i4>
      </vt:variant>
    </vt:vector>
  </HeadingPairs>
  <TitlesOfParts>
    <vt:vector size="50"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1108</cp:revision>
  <dcterms:created xsi:type="dcterms:W3CDTF">2020-07-19T08:35:00Z</dcterms:created>
  <dcterms:modified xsi:type="dcterms:W3CDTF">2022-02-25T16:06:25Z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