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4.xml" ContentType="application/vnd.openxmlformats-officedocument.presentationml.tags+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3"/>
  </p:notesMasterIdLst>
  <p:handoutMasterIdLst>
    <p:handoutMasterId r:id="rId94"/>
  </p:handoutMasterIdLst>
  <p:sldIdLst>
    <p:sldId id="257" r:id="rId2"/>
    <p:sldId id="258" r:id="rId3"/>
    <p:sldId id="259" r:id="rId4"/>
    <p:sldId id="271" r:id="rId5"/>
    <p:sldId id="272" r:id="rId6"/>
    <p:sldId id="261" r:id="rId7"/>
    <p:sldId id="266" r:id="rId8"/>
    <p:sldId id="273" r:id="rId9"/>
    <p:sldId id="260" r:id="rId10"/>
    <p:sldId id="265" r:id="rId11"/>
    <p:sldId id="274" r:id="rId12"/>
    <p:sldId id="275" r:id="rId13"/>
    <p:sldId id="276" r:id="rId14"/>
    <p:sldId id="277" r:id="rId15"/>
    <p:sldId id="278" r:id="rId16"/>
    <p:sldId id="279" r:id="rId17"/>
    <p:sldId id="280" r:id="rId18"/>
    <p:sldId id="281" r:id="rId19"/>
    <p:sldId id="282" r:id="rId20"/>
    <p:sldId id="357"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358" r:id="rId38"/>
    <p:sldId id="299" r:id="rId39"/>
    <p:sldId id="300" r:id="rId40"/>
    <p:sldId id="301" r:id="rId41"/>
    <p:sldId id="302" r:id="rId42"/>
    <p:sldId id="303" r:id="rId43"/>
    <p:sldId id="304" r:id="rId44"/>
    <p:sldId id="305" r:id="rId45"/>
    <p:sldId id="306" r:id="rId46"/>
    <p:sldId id="359" r:id="rId47"/>
    <p:sldId id="360" r:id="rId48"/>
    <p:sldId id="307" r:id="rId49"/>
    <p:sldId id="308" r:id="rId50"/>
    <p:sldId id="309" r:id="rId51"/>
    <p:sldId id="361" r:id="rId52"/>
    <p:sldId id="310" r:id="rId53"/>
    <p:sldId id="311" r:id="rId54"/>
    <p:sldId id="312" r:id="rId55"/>
    <p:sldId id="362" r:id="rId56"/>
    <p:sldId id="313" r:id="rId57"/>
    <p:sldId id="314" r:id="rId58"/>
    <p:sldId id="315" r:id="rId59"/>
    <p:sldId id="363" r:id="rId60"/>
    <p:sldId id="316" r:id="rId61"/>
    <p:sldId id="317" r:id="rId62"/>
    <p:sldId id="318" r:id="rId63"/>
    <p:sldId id="319" r:id="rId64"/>
    <p:sldId id="320" r:id="rId65"/>
    <p:sldId id="321" r:id="rId66"/>
    <p:sldId id="322" r:id="rId67"/>
    <p:sldId id="424" r:id="rId68"/>
    <p:sldId id="425" r:id="rId69"/>
    <p:sldId id="428" r:id="rId70"/>
    <p:sldId id="426" r:id="rId71"/>
    <p:sldId id="427" r:id="rId72"/>
    <p:sldId id="429" r:id="rId73"/>
    <p:sldId id="364" r:id="rId74"/>
    <p:sldId id="365" r:id="rId75"/>
    <p:sldId id="323" r:id="rId76"/>
    <p:sldId id="324" r:id="rId77"/>
    <p:sldId id="325" r:id="rId78"/>
    <p:sldId id="326" r:id="rId79"/>
    <p:sldId id="327" r:id="rId80"/>
    <p:sldId id="328" r:id="rId81"/>
    <p:sldId id="366" r:id="rId82"/>
    <p:sldId id="329" r:id="rId83"/>
    <p:sldId id="330" r:id="rId84"/>
    <p:sldId id="331" r:id="rId85"/>
    <p:sldId id="332" r:id="rId86"/>
    <p:sldId id="333" r:id="rId87"/>
    <p:sldId id="367" r:id="rId88"/>
    <p:sldId id="334" r:id="rId89"/>
    <p:sldId id="335" r:id="rId90"/>
    <p:sldId id="336" r:id="rId91"/>
    <p:sldId id="337" r:id="rId9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88"/>
        <p:guide pos="390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2875"/>
            <a:ext cx="5923915" cy="69726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西方人文精神的起源</a:t>
            </a:r>
          </a:p>
        </p:txBody>
      </p:sp>
      <p:sp>
        <p:nvSpPr>
          <p:cNvPr id="100" name="文本框 99"/>
          <p:cNvSpPr txBox="1"/>
          <p:nvPr/>
        </p:nvSpPr>
        <p:spPr>
          <a:xfrm>
            <a:off x="402590" y="93916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一、智者学派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(1)经济基础:工商业发达,城邦经济繁荣。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(2)政治基础:古希腊城邦民主政治发展到顶峰。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(3)思想基础:古希腊神话蕴含着人文关怀和对自由的追求;古希腊一些学者把研究重点转移到“人”本身。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7010"/>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(1)出现时间:公元前5世纪。</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(2)探索主题:人和人类社会。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(3)思想主张:特别强调人的价值,提出“人是万物的尺度”;反对迷信,强调自由;在社会道德方面,每个人都应该有自己的判断标准,不应强求一律。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(4)代表人物:普罗泰格拉。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(1)积极:这是在原始宗教和自然统治之下人类自我意识的第一次觉醒;强调人的价值,重视人的作用,树立了人的尊严和权威,是西方人文精神的滥觞;推动了雅典民主政治的发展。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消极:把人的感知作为一切真理的标准,否定客观真理的存在,容易导致主观唯心主义;过分强调个人的主观感受,否定制度、法律和道德对人行为的约束力,给极端个人主义打开了方便之门,不利于建立正常的社会秩序和维护社会道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智者学派只是否定神的意志是衡量一切的尺度,主张以人为中心,但没有否定神的存在。</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古希腊早期思想的演变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公元前7世纪以前的希腊神话时代,宙斯被称为众神之王、人类之王,人们按神谕安排事情,这是“以神为中心”的时代。公元前6世纪,泰勒斯提出“万物皆源于水”的观点,赫拉克利特提出“世界是一团永恒的火”,将研究中心从神转向自然界,这是“以自然为中心”的时代。公元前5世纪,普罗泰格拉提出“人是万物的尺度”,主张以人取代神的地位,进入“以人为中心”的时代。</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[2019全国卷Ⅱ第32题]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二、苏格拉底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1.背景:智者学派重视人的作用,但忽视道德;雅典社会世风日下,道德沦丧;苏格拉底希望重新建立人们的道德价值观,以挽救衰颓中的城邦制度。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2.观点及意义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(1)观点:“有思想力的人是万物的尺度”。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意义:确立了人的理性主体地位。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(2)观点:“美德即知识”“善是人的内在灵魂”“罪恶源于无知”“教育对美德同样重要”。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意义:强调人的理性与道德,重视教育,但观点具有片面性,知识和道德并不是完全统一的,不能直接等同。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(3)观点:“认识你自己”。(提高自我意识,认识到自己是一个有灵魂、有理性的人,人应该觉悟到人所具有的尊严,应该能够运用思考对事物作出独立的判断。)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意义:强调认识人的灵魂,关键是运用自己的理性与智慧。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(4)观点:主张有德才的少数人治国,反对激进的民主政治。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意义:有利于民主政治的理性发展,有利于道德建设。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3.影响:苏格拉底对人性本身的研究,是人类精神觉醒的一个重要表现,使哲学真正成为一门研究“人”的学问。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智者学派和苏格拉底思想的异同</a:t>
            </a:r>
          </a:p>
        </p:txBody>
      </p:sp>
      <p:graphicFrame>
        <p:nvGraphicFramePr>
          <p:cNvPr id="2" name="表格 1"/>
          <p:cNvGraphicFramePr/>
          <p:nvPr>
            <p:custDataLst>
              <p:tags r:id="rId1"/>
            </p:custDataLst>
          </p:nvPr>
        </p:nvGraphicFramePr>
        <p:xfrm>
          <a:off x="524827" y="953135"/>
          <a:ext cx="11153140" cy="5428615"/>
        </p:xfrm>
        <a:graphic>
          <a:graphicData uri="http://schemas.openxmlformats.org/drawingml/2006/table">
            <a:tbl>
              <a:tblPr firstRow="1" bandRow="1">
                <a:tableStyleId>{5940675A-B579-460E-94D1-54222C63F5DA}</a:tableStyleId>
              </a:tblPr>
              <a:tblGrid>
                <a:gridCol w="502285"/>
                <a:gridCol w="986155"/>
                <a:gridCol w="4620895"/>
                <a:gridCol w="5043805"/>
              </a:tblGrid>
              <a:tr h="722630">
                <a:tc gridSpan="2">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智者学派(感性人文主义)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苏格拉底(理性人文主义)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1985">
                <a:tc gridSpan="2">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都否认绝对权威,体现了人文主义精神,研究的领域由神和自然转向了人和人类社会。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283970">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不同点</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对道德的认识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强调人的价值和决定作用,认为知识是提高人的能力的基础,忽视道德。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主张“美德即知识”,道德行为必须以知识为基础,强调道德。</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460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民主政治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主张民主政治,有些激进学者还提出城邦公民应该人人平等。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主张有知识、有德识的少数人治国,反对激进的民主政治。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397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历史地位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人类自我意识的第一次觉醒,是西方人文主义精神的滥觞。</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第一次在哲学意义上发现自我,使哲学真正成为研究“人”的学问。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古代中国儒家思想与古希腊人文精神的异同</a:t>
            </a:r>
          </a:p>
        </p:txBody>
      </p:sp>
      <p:graphicFrame>
        <p:nvGraphicFramePr>
          <p:cNvPr id="2" name="表格 1"/>
          <p:cNvGraphicFramePr/>
          <p:nvPr>
            <p:custDataLst>
              <p:tags r:id="rId1"/>
            </p:custDataLst>
          </p:nvPr>
        </p:nvGraphicFramePr>
        <p:xfrm>
          <a:off x="569277" y="1058545"/>
          <a:ext cx="11042015" cy="5123180"/>
        </p:xfrm>
        <a:graphic>
          <a:graphicData uri="http://schemas.openxmlformats.org/drawingml/2006/table">
            <a:tbl>
              <a:tblPr firstRow="1" bandRow="1">
                <a:tableStyleId>{5940675A-B579-460E-94D1-54222C63F5DA}</a:tableStyleId>
              </a:tblPr>
              <a:tblGrid>
                <a:gridCol w="477520"/>
                <a:gridCol w="1611630"/>
                <a:gridCol w="4421505"/>
                <a:gridCol w="4531360"/>
              </a:tblGrid>
              <a:tr h="628650">
                <a:tc gridSpan="2">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古代中国儒家思想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古希腊人文精神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4835">
                <a:tc gridSpan="2">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相同点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gridSpan="2">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都关注人与人类社会,都主张以德治国。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17600">
                <a:tc rowSpan="3">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不同点</a:t>
                      </a:r>
                    </a:p>
                    <a:p>
                      <a:pPr indent="0">
                        <a:lnSpc>
                          <a:spcPct val="16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60000"/>
                        </a:lnSpc>
                        <a:buNone/>
                      </a:pPr>
                      <a:r>
                        <a:rPr lang="en-US" altLang="zh-CN" sz="2400" b="0">
                          <a:solidFill>
                            <a:srgbClr val="000000"/>
                          </a:solidFill>
                          <a:latin typeface="微软雅黑" panose="020B0503020204020204" charset="-122"/>
                          <a:ea typeface="微软雅黑" panose="020B0503020204020204" charset="-122"/>
                          <a:cs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对人的属性的关注点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强调社会中的“人”,强调个人在社会人伦关系中的地位。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特别强调人的“个体”,强调人的主观感受。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7449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处理个人与社会关系的着眼点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强调社会等级秩序,重视伦理道德,对维护封建专制统治起了重要作用。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强调人的平等,为西方近代民主政治的产生奠定了思想基础。</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1760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60000"/>
                        </a:lnSpc>
                        <a:buNone/>
                      </a:pPr>
                      <a:r>
                        <a:rPr lang="en-US" sz="2400" b="0">
                          <a:solidFill>
                            <a:srgbClr val="000000"/>
                          </a:solidFill>
                          <a:latin typeface="微软雅黑" panose="020B0503020204020204" charset="-122"/>
                          <a:ea typeface="微软雅黑" panose="020B0503020204020204" charset="-122"/>
                          <a:cs typeface="NEU-BZ-S92" charset="0"/>
                        </a:rPr>
                        <a:t>研究自然科学的态度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将社会和人文问题作为研究的主题,忽视对自然科学的探究。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6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充满理性与激情,关注自然界与人类社会,注重实事求是的科研方法。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三、柏拉图和亚里士多德</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1.柏拉图(苏格拉底的学生)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①关注的焦点是人类社会,主张根据智慧品德把每个人明确分工,各司其职。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②鼓励人们独立理性思考。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(2)影响:为理性主义的发展奠定了基础,对欧洲哲学乃至整个欧洲文化的发展都有深远影响。</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2.亚里士多德(柏拉图的学生)</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(1)主张:关注自然界和人类生活,强调在整个自然界中,人类是最高级的。</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(2)影响:创立了逻辑学;进一步发展了人文主义思想,使哲学成为一门独立的学科。</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古希腊人文精神的基本内涵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1.把探讨重点从认识自然转移到认识社会再到认识人自身。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2.提倡怀疑精神,反对迷信和绝对权威。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3.强调人的价值,崇尚人的理性,追求思想自由。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4.重视知识的作用,强调好学深思、发挥人的主体作用。</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520190"/>
            <a:ext cx="9886950" cy="1567180"/>
          </a:xfrm>
          <a:ln>
            <a:noFill/>
          </a:ln>
        </p:spPr>
        <p:txBody>
          <a:bodyPr wrap="square"/>
          <a:lstStyle/>
          <a:p>
            <a:r>
              <a:rPr lang="zh-CN" altLang="en-US" sz="5330" b="1" dirty="0" smtClean="0">
                <a:sym typeface="+mn-ea"/>
              </a:rPr>
              <a:t>第十四单元   西方人文精神的</a:t>
            </a:r>
            <a:br>
              <a:rPr lang="zh-CN" altLang="en-US" sz="5330" b="1" dirty="0" smtClean="0">
                <a:sym typeface="+mn-ea"/>
              </a:rPr>
            </a:br>
            <a:r>
              <a:rPr lang="zh-CN" altLang="en-US" sz="5330" b="1" dirty="0" smtClean="0">
                <a:sym typeface="+mn-ea"/>
              </a:rPr>
              <a:t>                    起源及其发展</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2875"/>
            <a:ext cx="5923915" cy="6769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文艺复兴和宗教改革</a:t>
            </a:r>
          </a:p>
        </p:txBody>
      </p:sp>
      <p:sp>
        <p:nvSpPr>
          <p:cNvPr id="100" name="文本框 99"/>
          <p:cNvSpPr txBox="1"/>
          <p:nvPr/>
        </p:nvSpPr>
        <p:spPr>
          <a:xfrm>
            <a:off x="402590" y="93916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一、文艺复兴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1.含义:14—17世纪,欧洲新兴资产阶级借助复兴希腊罗马古典文化所发起的资产阶级的思想文化运动。它发源于意大利,15世纪后期扩展到欧洲各地,主要表现在文学、艺术、科学、教育等领域。</a:t>
            </a:r>
            <a:r>
              <a:rPr lang="en-US" sz="2800">
                <a:solidFill>
                  <a:srgbClr val="FF0000"/>
                </a:solidFill>
                <a:latin typeface="微软雅黑" panose="020B0503020204020204" charset="-122"/>
                <a:ea typeface="微软雅黑" panose="020B0503020204020204" charset="-122"/>
                <a:cs typeface="微软雅黑" panose="020B0503020204020204" charset="-122"/>
              </a:rPr>
              <a:t>[2020江苏高考第23题第(1)问]</a:t>
            </a:r>
          </a:p>
          <a:p>
            <a:pPr indent="0">
              <a:lnSpc>
                <a:spcPct val="150000"/>
              </a:lnSpc>
            </a:pPr>
            <a:endParaRPr 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(1)经济:14、15世纪,意大利最早出现资本主义生产关系的萌芽。</a:t>
            </a:r>
            <a:r>
              <a:rPr lang="en-US" sz="2800">
                <a:solidFill>
                  <a:srgbClr val="FF0000"/>
                </a:solidFill>
                <a:latin typeface="微软雅黑" panose="020B0503020204020204" charset="-122"/>
                <a:ea typeface="微软雅黑" panose="020B0503020204020204" charset="-122"/>
                <a:cs typeface="微软雅黑" panose="020B0503020204020204" charset="-122"/>
              </a:rPr>
              <a:t>[2017全国卷Ⅱ第33题]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(2)政治:新兴资产阶级追求现世享乐,要求摆脱中世纪教会的“禁欲”观念。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(3)文化:意大利保存了大量古希腊罗马文化遗存和典籍,又从东方汲取了大量文化养料,还聚集了一批具有新思想的学者文人。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(4)基础:中世纪西欧文化自身的传承与发展。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(5)社会:欧洲“黑死病”流行,促使人们关注现世生活。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(6)技术:造纸术与印刷术传入欧洲,极大地便利了文化的传播。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中世纪(5—15世纪)在西欧发展史上起着承前启后的作用,封君封臣制度、庄园与农奴制度是其基本特征,基督教会在中古西欧地位显赫。10—15世纪,随着工商业的发展,城市逐渐兴起并发展,封建庄园制度逐渐解体,市民进一步追求政治权利,大学逐渐兴办起来,反映市民利益的世俗文化不断发展,这些为西欧由中世纪步入近代社会奠定了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3.核心思想</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[2020全国卷Ⅰ第33题]</a:t>
            </a:r>
          </a:p>
        </p:txBody>
      </p:sp>
      <p:pic>
        <p:nvPicPr>
          <p:cNvPr id="755" name="18DY-1.EPS" descr="id:2147501157;FounderCES"/>
          <p:cNvPicPr>
            <a:picLocks noChangeAspect="1"/>
          </p:cNvPicPr>
          <p:nvPr/>
        </p:nvPicPr>
        <p:blipFill>
          <a:blip r:embed="rId2"/>
          <a:stretch>
            <a:fillRect/>
          </a:stretch>
        </p:blipFill>
        <p:spPr>
          <a:xfrm>
            <a:off x="2278380" y="1092200"/>
            <a:ext cx="6210935" cy="3782060"/>
          </a:xfrm>
          <a:prstGeom prst="rect">
            <a:avLst/>
          </a:prstGeom>
        </p:spPr>
      </p:pic>
      <p:sp>
        <p:nvSpPr>
          <p:cNvPr id="2" name="文本框 1"/>
          <p:cNvSpPr txBox="1"/>
          <p:nvPr/>
        </p:nvSpPr>
        <p:spPr>
          <a:xfrm>
            <a:off x="626110" y="5012055"/>
            <a:ext cx="8486140" cy="521970"/>
          </a:xfrm>
          <a:prstGeom prst="rect">
            <a:avLst/>
          </a:prstGeom>
          <a:noFill/>
          <a:ln w="9525">
            <a:noFill/>
          </a:ln>
        </p:spPr>
        <p:txBody>
          <a:bodyPr wrap="square">
            <a:spAutoFit/>
          </a:bodyPr>
          <a:lstStyle/>
          <a:p>
            <a:pPr indent="0"/>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实质</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创立符合新兴资产阶级需要的新文化。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    认识文艺复兴的实质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文艺复兴”一词,原意是指“希腊罗马古典文化的再生”。但是,当时西欧各国新兴资产阶级掀起的文化运动包括一系列重大的历史事件,其中主要有人文主义的兴起、艺术风格的更新、近代自然科学的兴起、印刷术的应用和科学文化知识的传播等。这一系列的重大事件,与其说是“古典文化的再生”,不如说是“近代文化的开端”;与其说是“复兴”,不如说是“创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文艺复兴”在人类文明发展史上是一个伟大的转折。它宣传的是新文化,它的兴起是当时社会经济基础和阶级结构变动的反映,是新兴资产阶级在思想和文化领域里的反封建斗争。简单来说,文艺复兴的实质是资产阶级的思想解放运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5.主要成就</a:t>
            </a:r>
          </a:p>
        </p:txBody>
      </p:sp>
      <p:graphicFrame>
        <p:nvGraphicFramePr>
          <p:cNvPr id="2" name="表格 1"/>
          <p:cNvGraphicFramePr/>
          <p:nvPr>
            <p:custDataLst>
              <p:tags r:id="rId1"/>
            </p:custDataLst>
          </p:nvPr>
        </p:nvGraphicFramePr>
        <p:xfrm>
          <a:off x="526097" y="1030605"/>
          <a:ext cx="11328400" cy="5409565"/>
        </p:xfrm>
        <a:graphic>
          <a:graphicData uri="http://schemas.openxmlformats.org/drawingml/2006/table">
            <a:tbl>
              <a:tblPr firstRow="1" bandRow="1">
                <a:tableStyleId>{5940675A-B579-460E-94D1-54222C63F5DA}</a:tableStyleId>
              </a:tblPr>
              <a:tblGrid>
                <a:gridCol w="587375"/>
                <a:gridCol w="994410"/>
                <a:gridCol w="1536065"/>
                <a:gridCol w="8210550"/>
              </a:tblGrid>
              <a:tr h="670560">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领域</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代表人物</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代表作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地位和作用</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3255">
                <a:tc rowSpan="4">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文学</a:t>
                      </a:r>
                    </a:p>
                    <a:p>
                      <a:pPr indent="0">
                        <a:lnSpc>
                          <a:spcPct val="110000"/>
                        </a:lnSpc>
                        <a:buNone/>
                      </a:pPr>
                      <a:r>
                        <a:rPr lang="en-US" altLang="zh-CN" sz="22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2200" b="0">
                          <a:solidFill>
                            <a:srgbClr val="000000"/>
                          </a:solidFill>
                          <a:latin typeface="微软雅黑" panose="020B0503020204020204" charset="-122"/>
                          <a:ea typeface="微软雅黑" panose="020B0503020204020204" charset="-122"/>
                        </a:rPr>
                        <a:t> </a:t>
                      </a:r>
                    </a:p>
                    <a:p>
                      <a:pPr indent="0">
                        <a:lnSpc>
                          <a:spcPct val="110000"/>
                        </a:lnSpc>
                        <a:buNone/>
                      </a:pPr>
                      <a:r>
                        <a:rPr lang="en-US" altLang="zh-CN" sz="2200" b="0">
                          <a:solidFill>
                            <a:srgbClr val="000000"/>
                          </a:solidFill>
                          <a:latin typeface="微软雅黑" panose="020B0503020204020204" charset="-122"/>
                          <a:ea typeface="微软雅黑" panose="020B0503020204020204" charset="-122"/>
                        </a:rPr>
                        <a:t> </a:t>
                      </a:r>
                      <a:endParaRPr 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薄伽丘</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《十日谈》</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抨击封建道德和教会的禁欲思想,宣传人类平等,主张发展人的个性。</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26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但丁</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《神曲》</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但丁被称为中世纪的最后一位诗人,新时代的最初一位诗人。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26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彼特拉克</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《歌集》</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最早提出要以“人的学问”代替“神的学问”,被称为“人文主义之父”。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226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莎士比亚</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《哈姆雷特》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莎士比亚善于在作品中刻画人的内心世界,使文艺复兴从质朴走向高雅。</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7860">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艺术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达·芬奇　　</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NEU-BZ-S92" charset="0"/>
                        </a:rPr>
                        <a:t>《最后的晚餐》《蒙娜丽莎》</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他根据自己的感受和对人类世界的细致观察,自由发挥,表现出高超的技艺。</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6.评价</a:t>
            </a:r>
          </a:p>
        </p:txBody>
      </p:sp>
      <p:graphicFrame>
        <p:nvGraphicFramePr>
          <p:cNvPr id="2" name="表格 1"/>
          <p:cNvGraphicFramePr/>
          <p:nvPr>
            <p:custDataLst>
              <p:tags r:id="rId1"/>
            </p:custDataLst>
          </p:nvPr>
        </p:nvGraphicFramePr>
        <p:xfrm>
          <a:off x="692785" y="929005"/>
          <a:ext cx="10917555" cy="5472430"/>
        </p:xfrm>
        <a:graphic>
          <a:graphicData uri="http://schemas.openxmlformats.org/drawingml/2006/table">
            <a:tbl>
              <a:tblPr firstRow="1" bandRow="1">
                <a:tableStyleId>{5940675A-B579-460E-94D1-54222C63F5DA}</a:tableStyleId>
              </a:tblPr>
              <a:tblGrid>
                <a:gridCol w="1055370"/>
                <a:gridCol w="1452245"/>
                <a:gridCol w="8409940"/>
              </a:tblGrid>
              <a:tr h="472440">
                <a:tc rowSpan="7">
                  <a:txBody>
                    <a:bodyPr/>
                    <a:lstStyle/>
                    <a:p>
                      <a:pPr indent="0">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积极方面</a:t>
                      </a:r>
                      <a:r>
                        <a:rPr lang="en-US" sz="1800" b="0">
                          <a:solidFill>
                            <a:srgbClr val="FF0000"/>
                          </a:solidFill>
                          <a:latin typeface="微软雅黑" panose="020B0503020204020204" charset="-122"/>
                          <a:ea typeface="微软雅黑" panose="020B0503020204020204" charset="-122"/>
                          <a:cs typeface="微软雅黑" panose="020B0503020204020204" charset="-122"/>
                        </a:rPr>
                        <a:t>[2018北京高考第40题第(2)问]</a:t>
                      </a:r>
                      <a:endParaRPr lang="en-US" sz="1800" b="0">
                        <a:solidFill>
                          <a:srgbClr val="00FFFF"/>
                        </a:solidFill>
                        <a:latin typeface="微软雅黑" panose="020B0503020204020204" charset="-122"/>
                        <a:ea typeface="微软雅黑" panose="020B0503020204020204" charset="-122"/>
                        <a:cs typeface="微软雅黑" panose="020B0503020204020204" charset="-122"/>
                      </a:endParaRP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经济</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促进了欧洲资本主义的发展。</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7752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政治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一定程度上冲击了封建秩序。</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388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思想文化</a:t>
                      </a:r>
                    </a:p>
                    <a:p>
                      <a:pPr indent="0">
                        <a:buNone/>
                      </a:pP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解放了长期被宗教戒律压抑和禁锢的人性,唤醒了人的自我意识。</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912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打破了宗教神秘主义一统天下的局面,有力地推动和影响了宗教改革运动。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994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打破了以神学为核心的经院哲学主宰思想界的局面,使世俗哲学兴起,促进了思想解放。</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57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创造出了大量精湛的文学艺术杰作,丰富了人类文艺宝库。</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690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00000"/>
                        </a:lnSpc>
                        <a:buNone/>
                      </a:pPr>
                      <a:r>
                        <a:rPr lang="en-US" sz="1800">
                          <a:solidFill>
                            <a:srgbClr val="000000"/>
                          </a:solidFill>
                          <a:latin typeface="微软雅黑" panose="020B0503020204020204" charset="-122"/>
                          <a:ea typeface="微软雅黑" panose="020B0503020204020204" charset="-122"/>
                          <a:cs typeface="微软雅黑" panose="020B0503020204020204" charset="-122"/>
                          <a:sym typeface="+mn-ea"/>
                        </a:rPr>
                        <a:t>提倡科学方法和科学实验,促进了自然科学的兴起。</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866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消极</a:t>
                      </a:r>
                    </a:p>
                    <a:p>
                      <a:pPr indent="0" algn="ctr">
                        <a:buNone/>
                      </a:pPr>
                      <a:r>
                        <a:rPr lang="en-US" sz="1800" b="0">
                          <a:solidFill>
                            <a:srgbClr val="000000"/>
                          </a:solidFill>
                          <a:latin typeface="微软雅黑" panose="020B0503020204020204" charset="-122"/>
                          <a:ea typeface="微软雅黑" panose="020B0503020204020204" charset="-122"/>
                          <a:cs typeface="NEU-BZ-S92" charset="0"/>
                        </a:rPr>
                        <a:t>方面</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文艺复兴过分强调人的价值,在后期造成私欲膨胀、追求物质享受和奢靡思想泛滥,产生了一系列负面影响。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83820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局限性</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文艺复兴在当时仅局限于社会上层,并没有发展成为大规模的社会文化运动,其根源在于当时资本主义尚处于萌芽阶段,资产阶级力量弱小。</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文艺复兴时期的科学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随着文艺复兴和宗教改革的深入发展,人们对自然界各种现象的认识发生了革命性变化;注重实践的时代精神,激励人们用科学的态度探索自然现象。在此背景下,16—17世纪,近代自然科学兴起,它是以天文学的革命为开端的,比如哥白尼提出日心说,开普勒提出开普勒三定律,布鲁诺提出宇宙无限论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二、宗教改革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r>
              <a:rPr lang="en-US" sz="2800">
                <a:solidFill>
                  <a:srgbClr val="FF0000"/>
                </a:solidFill>
                <a:latin typeface="微软雅黑" panose="020B0503020204020204" charset="-122"/>
                <a:ea typeface="微软雅黑" panose="020B0503020204020204" charset="-122"/>
                <a:cs typeface="微软雅黑" panose="020B0503020204020204" charset="-122"/>
              </a:rPr>
              <a:t>[2018江苏高考第15题]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(1)经济(根本原因):天主教会阻碍了资本主义的发展。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(2)政治:新兴资产阶级形成,人们民族意识增强。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(3)思想:文艺复兴宣扬人文主义,解放了思想,教会权威受到质疑。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(4)导火索:罗马教廷兜售赎罪券。</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2.过程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(1)德意志马丁·路德的宗教改革</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①序幕:1517年,马丁·路德发表《九十五条论纲》,痛斥教廷推销赎罪券的欺骗行为。</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西方人文精神的起源</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文艺复兴和宗教改革</a:t>
            </a:r>
          </a:p>
        </p:txBody>
      </p:sp>
      <p:sp>
        <p:nvSpPr>
          <p:cNvPr id="2" name="矩形 1">
            <a:hlinkClick r:id="rId2" action="ppaction://hlinksldjump"/>
          </p:cNvPr>
          <p:cNvSpPr/>
          <p:nvPr/>
        </p:nvSpPr>
        <p:spPr>
          <a:xfrm>
            <a:off x="689450" y="334966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启蒙运动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7225" y="217805"/>
            <a:ext cx="11066780"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a.主张“因信称义”,认为只要有虔诚的信仰,灵魂便可得救。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b.每个基督徒都有直接阅读和解释《圣经》的权利。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c.简化宗教仪式。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d.主张建立独立的民族教会和廉俭教会。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③结果:确定了“教随国定”原则,形成了路德派新教,并在德意志取得合法地位。</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概念辨析</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“因行称义”与“因信称义”</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1.“因行称义”:主张依靠以教皇为首的教阶制度和复杂的圣礼才能得救,为教皇树立绝对权威提供理论基础。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2.“因信称义”:主张人依靠虔诚的信仰即可得救,否定了教皇的特权,使人获得精神上的自由,带有鲜明的人文主义色彩。</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(2)扩展:出现了加尔文派和英国国教等新的基督教派。</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3.实质:新兴资产阶级在宗教改革的掩护下发动的一场反对封建统治和罗马教皇神权统治的思想解放运动和政治运动。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4.历史影响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[2020全国卷Ⅲ第32题]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(1)政治:打击了天主教会的神权统治,西欧各国王权得到加强,推动了西欧民族国家的形成。</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(2)经济:确立了适应资产阶级需要的伦理规范和生活方式,有利于欧洲资本主义经济的发展。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(3)思想文化:进一步解放了思想,传播和发展了人文主义,推进了西欧各国文化教育事业的发展。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chemeClr val="tx1"/>
                </a:solidFill>
                <a:latin typeface="微软雅黑" panose="020B0503020204020204" charset="-122"/>
                <a:ea typeface="微软雅黑" panose="020B0503020204020204" charset="-122"/>
                <a:cs typeface="微软雅黑" panose="020B0503020204020204" charset="-122"/>
              </a:rPr>
              <a:t>宗教改革的局限性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宗教改革是早期资产阶级反封建的思想解放运动,它借助宗教形式反对教会的特权,提倡人的思想解放,宣扬王权高于教权,但其并没有抛弃宗教神学思想,本质上依然具有浓厚的反科学、反理性色彩。路德等人用信仰的权威取代罗马教会的权威,这种虔信主义对科学与理性的发展也造成了巨大障碍。因此,当宗教改革运动以虔信主义为武器打破了罗马天主教会的专制统治之后,17世纪发轫的启蒙运动就开始以理性精神为武器,来突破宗教改革运动所营造的虔信主义氛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宗教改革与民族国家的形成</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1.宗教改革运动沉重打击了罗马教会的神学权威,否定了罗马天主教会对各个国家教会的控制,从而使欧洲各个国家能建立民族性的宗教信仰体系。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2.宗教改革运动的领导者普遍受到文艺复兴思潮的影响,重视人自身的价值,这有利于欧洲中世纪的“臣民”向近代民族国家的“国民”转变。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3.民族国家建立的前提是民族主义的发展,欧洲各地发生的宗教改革运动不同程度上培育了世俗民族精神。在宗教改革运动的影响下,罗马教皇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渐渐被排挤,各国的王权得以加强。随着资产阶级力量的发展和世俗阶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层的扩大,一些城市通过赎买等手段取得了自治权。世俗阶层开始参与国家管理,国家的主权属性慢慢表现出来。</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4.在宗教改革运动中,宗教改革者的一些翻译活动推动了一些国家民族语言的发展,这也为民族国家的产生创造了条件。</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文艺复兴与宗教改革的比较</a:t>
            </a:r>
          </a:p>
        </p:txBody>
      </p:sp>
      <p:graphicFrame>
        <p:nvGraphicFramePr>
          <p:cNvPr id="2" name="表格 1"/>
          <p:cNvGraphicFramePr/>
          <p:nvPr>
            <p:custDataLst>
              <p:tags r:id="rId1"/>
            </p:custDataLst>
          </p:nvPr>
        </p:nvGraphicFramePr>
        <p:xfrm>
          <a:off x="579437" y="994410"/>
          <a:ext cx="11277600" cy="5699760"/>
        </p:xfrm>
        <a:graphic>
          <a:graphicData uri="http://schemas.openxmlformats.org/drawingml/2006/table">
            <a:tbl>
              <a:tblPr firstRow="1" bandRow="1">
                <a:tableStyleId>{5940675A-B579-460E-94D1-54222C63F5DA}</a:tableStyleId>
              </a:tblPr>
              <a:tblGrid>
                <a:gridCol w="363220"/>
                <a:gridCol w="545465"/>
                <a:gridCol w="4521200"/>
                <a:gridCol w="5847715"/>
              </a:tblGrid>
              <a:tr h="361315">
                <a:tc gridSpan="2">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 </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文艺复兴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宗教改革</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2960">
                <a:tc rowSpan="5">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相同点</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背景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都是资本主义经济发展在意识形态上的反映;都反映了新兴资产阶级的利益和要求。</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36195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目标</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都将矛头指向封建教会。</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36004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性质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都是资产阶级性质的思想解放运动,都体现了浓郁的人文主义色彩。</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36068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结果</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都促进了人们的思想解放和近代文化的繁荣。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36258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范围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2">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都波及西欧的广大地区。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822960">
                <a:tc rowSpan="4">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不同点</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p>
                    <a:p>
                      <a:pPr indent="0">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形式</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借复兴古典文化之名宣扬资产阶级的世界观。</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披着宗教的外衣反封建。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135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内容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肯定人性,反对神性,将人从神的束缚中解放出来。</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主张信仰得救,强调人可以直接与上帝对话。</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262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范围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从意大利开始,主要在思想文化领域展开。</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从德意志开始,是一场社会各阶层广泛参与的思想解放运动。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329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作用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把人们从封建神学的束缚中解放出来,促进了近代自然科学的产生。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使人们进一步挣脱罗马天主教会的思想束缚,为后来的资产阶级革命提供了思想武器。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8933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启蒙运动</a:t>
            </a:r>
          </a:p>
        </p:txBody>
      </p:sp>
      <p:sp>
        <p:nvSpPr>
          <p:cNvPr id="100" name="文本框 99"/>
          <p:cNvSpPr txBox="1"/>
          <p:nvPr/>
        </p:nvSpPr>
        <p:spPr>
          <a:xfrm>
            <a:off x="468630" y="842010"/>
            <a:ext cx="1144460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一、背景和概念</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(1)随着文艺复兴、宗教改革和近代科学的发展,人们的思想得到进一步解放。</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(2)新兴资产阶级要求摆脱封建专制统治和教会的思想束缚。</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(3)西欧资本主义经济有了较大发展。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2.概念:指发生在17—18世纪的一场由新兴资产阶级发起的,以理性为核心的,反封建、反教会的思想解放运动。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3.精神内核:理性,即人的思考和判断。它强调凡事要运用自己的智力,以自己的思维去认识、判断和解决问题,而不依赖天意和神的旨意。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4.内容</a:t>
            </a:r>
            <a:r>
              <a:rPr lang="en-US" sz="2800">
                <a:solidFill>
                  <a:srgbClr val="FF0000"/>
                </a:solidFill>
                <a:latin typeface="微软雅黑" panose="020B0503020204020204" charset="-122"/>
                <a:ea typeface="微软雅黑" panose="020B0503020204020204" charset="-122"/>
                <a:cs typeface="微软雅黑" panose="020B0503020204020204" charset="-122"/>
              </a:rPr>
              <a:t>[2020山东高考第11题]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(1)追求民主,反对专制王权。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(2)追求自由,反对宗教神权。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(3)追求平等,反对贵族特权。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(4)追求科学,反对愚昧迷信。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二、过程</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[2018全国卷Ⅲ第33题]</a:t>
            </a:r>
          </a:p>
        </p:txBody>
      </p:sp>
      <p:graphicFrame>
        <p:nvGraphicFramePr>
          <p:cNvPr id="2" name="表格 1"/>
          <p:cNvGraphicFramePr/>
          <p:nvPr>
            <p:custDataLst>
              <p:tags r:id="rId1"/>
            </p:custDataLst>
          </p:nvPr>
        </p:nvGraphicFramePr>
        <p:xfrm>
          <a:off x="738505" y="1121410"/>
          <a:ext cx="10648950" cy="4897755"/>
        </p:xfrm>
        <a:graphic>
          <a:graphicData uri="http://schemas.openxmlformats.org/drawingml/2006/table">
            <a:tbl>
              <a:tblPr firstRow="1" bandRow="1">
                <a:tableStyleId>{5940675A-B579-460E-94D1-54222C63F5DA}</a:tableStyleId>
              </a:tblPr>
              <a:tblGrid>
                <a:gridCol w="917575"/>
                <a:gridCol w="916940"/>
                <a:gridCol w="1283970"/>
                <a:gridCol w="4987290"/>
                <a:gridCol w="2543175"/>
              </a:tblGrid>
              <a:tr h="6305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代表作品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1110">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兴起</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英国</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霍布斯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①提出“自然状态”和国家起源的社会契约说,反对君权神授,主张君主专制。②主张利用“国教”来管束人民,维护秩序。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《利维坦》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111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洛克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①提出人民主权说,主张社会契约论。②提出“分权学说”,赞成君主立宪制。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《政府论》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111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亚当·斯密</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劳动是财富的源泉和衡量价值的尺度,主张自由竞争,反对重商主义。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《国富论》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1045" y="2158365"/>
            <a:ext cx="10065385" cy="9715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西方人文精神的起源</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文艺复兴</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宗教改革</a:t>
            </a:r>
          </a:p>
        </p:txBody>
      </p:sp>
      <p:sp>
        <p:nvSpPr>
          <p:cNvPr id="100" name="文本框 99"/>
          <p:cNvSpPr txBox="1"/>
          <p:nvPr/>
        </p:nvSpPr>
        <p:spPr>
          <a:xfrm>
            <a:off x="741045" y="3547110"/>
            <a:ext cx="10983595" cy="1383665"/>
          </a:xfrm>
          <a:prstGeom prst="rect">
            <a:avLst/>
          </a:prstGeom>
          <a:noFill/>
          <a:ln w="9525">
            <a:noFill/>
          </a:ln>
        </p:spPr>
        <p:txBody>
          <a:bodyPr wrap="square">
            <a:spAutoFit/>
          </a:bodyPr>
          <a:lstStyle/>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考法</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4   启蒙运动</a:t>
            </a:r>
          </a:p>
        </p:txBody>
      </p:sp>
      <p:sp>
        <p:nvSpPr>
          <p:cNvPr id="6" name="文本框 5"/>
          <p:cNvSpPr txBox="1"/>
          <p:nvPr/>
        </p:nvSpPr>
        <p:spPr>
          <a:xfrm>
            <a:off x="3647440" y="191389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541395" y="502602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矩形 3">
            <a:hlinkClick r:id="rId2" action="ppaction://hlinksldjump"/>
          </p:cNvPr>
          <p:cNvSpPr/>
          <p:nvPr/>
        </p:nvSpPr>
        <p:spPr>
          <a:xfrm>
            <a:off x="741045" y="4930775"/>
            <a:ext cx="10606405" cy="11106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启蒙思想及其实践</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89280" y="594995"/>
          <a:ext cx="11189970" cy="5633720"/>
        </p:xfrm>
        <a:graphic>
          <a:graphicData uri="http://schemas.openxmlformats.org/drawingml/2006/table">
            <a:tbl>
              <a:tblPr firstRow="1" bandRow="1">
                <a:tableStyleId>{5940675A-B579-460E-94D1-54222C63F5DA}</a:tableStyleId>
              </a:tblPr>
              <a:tblGrid>
                <a:gridCol w="765175"/>
                <a:gridCol w="831850"/>
                <a:gridCol w="1398270"/>
                <a:gridCol w="5546090"/>
                <a:gridCol w="2648585"/>
              </a:tblGrid>
              <a:tr h="7035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代表作品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9065">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高潮</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法国</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p>
                    <a:p>
                      <a:pPr indent="0">
                        <a:lnSpc>
                          <a:spcPct val="130000"/>
                        </a:lnSpc>
                        <a:buNone/>
                      </a:pPr>
                      <a:r>
                        <a:rPr lang="en-US" altLang="zh-CN" sz="2400" b="0">
                          <a:solidFill>
                            <a:srgbClr val="000000"/>
                          </a:solidFill>
                          <a:latin typeface="微软雅黑" panose="020B0503020204020204" charset="-122"/>
                          <a:ea typeface="微软雅黑" panose="020B0503020204020204" charset="-122"/>
                        </a:rPr>
                        <a:t> </a:t>
                      </a:r>
                      <a:endParaRPr 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伏尔泰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①抨击天主教会。②倡导君主立宪制。③提倡“天赋人权”、自由平等。④法律面前人人平等。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《哲学通信》《路易十四时代》</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843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孟德斯鸠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①提出“三权分立”学说。②反对封建专制,主张君主立宪制。③法律应当是理性的体现。</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《论法的精神》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1264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卢梭</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①社会契约论和人民主权说。②认为人类不平等的根源在于财产的私有,提议改革税制,征收遗产税及累进税等。③主张民主共和制,反对代议制,主张实行直接民主。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《社会契约论》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55980" y="944880"/>
          <a:ext cx="9947275" cy="4176395"/>
        </p:xfrm>
        <a:graphic>
          <a:graphicData uri="http://schemas.openxmlformats.org/drawingml/2006/table">
            <a:tbl>
              <a:tblPr firstRow="1" bandRow="1">
                <a:tableStyleId>{5940675A-B579-460E-94D1-54222C63F5DA}</a:tableStyleId>
              </a:tblPr>
              <a:tblGrid>
                <a:gridCol w="617220"/>
                <a:gridCol w="1057910"/>
                <a:gridCol w="1531620"/>
                <a:gridCol w="3893820"/>
                <a:gridCol w="2846705"/>
              </a:tblGrid>
              <a:tr h="67310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思想主张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代表作品</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44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 高</a:t>
                      </a:r>
                    </a:p>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b="0">
                          <a:solidFill>
                            <a:srgbClr val="000000"/>
                          </a:solidFill>
                          <a:latin typeface="微软雅黑" panose="020B0503020204020204" charset="-122"/>
                          <a:ea typeface="微软雅黑" panose="020B0503020204020204" charset="-122"/>
                          <a:cs typeface="微软雅黑" panose="020B0503020204020204" charset="-122"/>
                        </a:rPr>
                        <a:t>法国</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狄德罗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 ①反对迷信和专制,宣扬科学和理性。②主张天赋人权。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《百科全书》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488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扩展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德意志</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康德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①启蒙运动的核心是理性。②主权属于人民。③自由和平等只能在法律范围之内。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《纯粹理性批判》</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三、历史影响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a:t>
            </a:r>
            <a:r>
              <a:rPr lang="en-US" sz="2800">
                <a:solidFill>
                  <a:srgbClr val="FF0000"/>
                </a:solidFill>
                <a:latin typeface="微软雅黑" panose="020B0503020204020204" charset="-122"/>
                <a:ea typeface="微软雅黑" panose="020B0503020204020204" charset="-122"/>
                <a:cs typeface="微软雅黑" panose="020B0503020204020204" charset="-122"/>
              </a:rPr>
              <a:t>[2016全国卷Ⅰ第41题]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(1)推动了欧美国家的资产阶级革命和改革,启蒙思想成为资产阶级夺取政权、建设政权的强大思想武器。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(2)鼓舞了殖民地和半殖民地人民争取民族独立的斗争。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2.经济:启蒙思想的传播推动了资本主义经济的发展。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3.思想:启蒙思想家阐释的自由、平等、民主等思想,丰富和发展了人文精神,进一步解放了人们的思想。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新教材连线</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启蒙运动与浪漫主义的关系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浪漫主义运动是法国大革命、欧洲民主运动和民族解放运动高涨的产物。它反映了资产阶级上升时期对个性解放的要求,是政治上对封建领主统治的反抗,也是文艺上对法国新古典主义的反抗。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启蒙运动在政治上为法国革命作了思想准备,在文艺上也为欧洲各国浪漫主义运动作了思想准备。但是,法国大革命胜利后所确立的资产阶级专政和资本主义社会秩序,却宣告了启蒙运动理想的破灭。席卷欧洲的浪漫主义运动,正是当时社会各阶层对法国革命的后果以及启蒙思想家提出的“理性王国”普遍感到失望的一种反映。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浪漫主义虽源自对理性主义的失望,但事实上是启蒙运动的继续。它注重表现人的感情,是对理性主义的补充,是人文主义的发展。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启蒙运动对文艺复兴时期人文主义的发展</a:t>
            </a:r>
            <a:r>
              <a:rPr lang="en-US" sz="2800">
                <a:solidFill>
                  <a:srgbClr val="FF0000"/>
                </a:solidFill>
                <a:latin typeface="微软雅黑" panose="020B0503020204020204" charset="-122"/>
                <a:ea typeface="微软雅黑" panose="020B0503020204020204" charset="-122"/>
                <a:cs typeface="微软雅黑" panose="020B0503020204020204" charset="-122"/>
              </a:rPr>
              <a:t>[2017江苏高考</a:t>
            </a:r>
          </a:p>
          <a:p>
            <a:pPr indent="0">
              <a:lnSpc>
                <a:spcPct val="150000"/>
              </a:lnSpc>
            </a:pPr>
            <a:r>
              <a:rPr lang="en-US" sz="2800">
                <a:solidFill>
                  <a:srgbClr val="FF0000"/>
                </a:solidFill>
                <a:latin typeface="微软雅黑" panose="020B0503020204020204" charset="-122"/>
                <a:ea typeface="微软雅黑" panose="020B0503020204020204" charset="-122"/>
                <a:cs typeface="微软雅黑" panose="020B0503020204020204" charset="-122"/>
              </a:rPr>
              <a:t>                 第23题第(1)问]</a:t>
            </a:r>
          </a:p>
        </p:txBody>
      </p:sp>
      <p:graphicFrame>
        <p:nvGraphicFramePr>
          <p:cNvPr id="2" name="表格 1"/>
          <p:cNvGraphicFramePr/>
          <p:nvPr>
            <p:custDataLst>
              <p:tags r:id="rId1"/>
            </p:custDataLst>
          </p:nvPr>
        </p:nvGraphicFramePr>
        <p:xfrm>
          <a:off x="568960" y="1590040"/>
          <a:ext cx="11096625" cy="4614545"/>
        </p:xfrm>
        <a:graphic>
          <a:graphicData uri="http://schemas.openxmlformats.org/drawingml/2006/table">
            <a:tbl>
              <a:tblPr firstRow="1" bandRow="1">
                <a:tableStyleId>{5940675A-B579-460E-94D1-54222C63F5DA}</a:tableStyleId>
              </a:tblPr>
              <a:tblGrid>
                <a:gridCol w="1804035"/>
                <a:gridCol w="9292590"/>
              </a:tblGrid>
              <a:tr h="1083945">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批判对象</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文艺复兴运动将矛头指向天主教会的神学世界观,而启蒙运动直指整个“黑暗的中世纪”,重点批判封建专制制度。</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4580">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涉及领域</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文艺复兴集中于文学、艺术领域,启蒙运动扩展到哲学、经济、政治、史学等领域。</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3945">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批判形式</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启蒙运动摆脱了文艺复兴的宗教外衣,提倡理性的思考和判断。</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2075">
                <a:tc>
                  <a:txBody>
                    <a:bodyPr/>
                    <a:lstStyle/>
                    <a:p>
                      <a:pPr indent="0" algn="ctr">
                        <a:lnSpc>
                          <a:spcPct val="120000"/>
                        </a:lnSpc>
                        <a:buNone/>
                      </a:pPr>
                      <a:r>
                        <a:rPr lang="en-US" sz="2800" b="0">
                          <a:solidFill>
                            <a:srgbClr val="000000"/>
                          </a:solidFill>
                          <a:latin typeface="微软雅黑" panose="020B0503020204020204" charset="-122"/>
                          <a:ea typeface="微软雅黑" panose="020B0503020204020204" charset="-122"/>
                          <a:cs typeface="NEU-BZ-S92" charset="0"/>
                        </a:rPr>
                        <a:t>思想特点</a:t>
                      </a:r>
                      <a:endParaRPr lang="en-US" altLang="en-US" sz="2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800" b="0">
                          <a:solidFill>
                            <a:srgbClr val="000000"/>
                          </a:solidFill>
                          <a:latin typeface="微软雅黑" panose="020B0503020204020204" charset="-122"/>
                          <a:ea typeface="微软雅黑" panose="020B0503020204020204" charset="-122"/>
                          <a:cs typeface="微软雅黑" panose="020B0503020204020204" charset="-122"/>
                        </a:rPr>
                        <a:t>启蒙思想家不再承认外界的任何权威,而把理性作为判断是非的唯一标准,他们高举民主、科学的大旗,为未来的“理性社会”设计了一幅蓝图。</a:t>
                      </a:r>
                      <a:endParaRPr lang="en-US" altLang="en-US" sz="2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632290" y="256670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西方人文精神的起源</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文艺复兴</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宗教改革</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启蒙运动</a:t>
            </a:r>
          </a:p>
        </p:txBody>
      </p:sp>
      <p:sp>
        <p:nvSpPr>
          <p:cNvPr id="2" name="文本框 1"/>
          <p:cNvSpPr txBox="1"/>
          <p:nvPr/>
        </p:nvSpPr>
        <p:spPr>
          <a:xfrm>
            <a:off x="6588125" y="104013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24650" y="435546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6" name="矩形 15">
            <a:hlinkClick r:id="rId2" action="ppaction://hlinksldjump"/>
          </p:cNvPr>
          <p:cNvSpPr/>
          <p:nvPr/>
        </p:nvSpPr>
        <p:spPr>
          <a:xfrm>
            <a:off x="5722620" y="5026025"/>
            <a:ext cx="9975215" cy="5499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启蒙思想及其实践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西方人文精神的起源</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近几年高考对本知识点的考查一般运用新材料设置新情境(如结合古希腊神话、戏剧、思想家的言行等)考查人文精神的内涵 。题型以选择题为主,非选择题也有涉及。备考时,要注意将古希腊人文精神与古代雅典民主政治的相关内容进行关联,梳理政治与文化之间的关系。此外,也要关注人文主义的广泛内涵。</a:t>
            </a:r>
          </a:p>
        </p:txBody>
      </p:sp>
      <p:graphicFrame>
        <p:nvGraphicFramePr>
          <p:cNvPr id="5" name="表格 4"/>
          <p:cNvGraphicFramePr/>
          <p:nvPr>
            <p:custDataLst>
              <p:tags r:id="rId1"/>
            </p:custDataLst>
          </p:nvPr>
        </p:nvGraphicFramePr>
        <p:xfrm>
          <a:off x="641985" y="4323080"/>
          <a:ext cx="10361930" cy="1781810"/>
        </p:xfrm>
        <a:graphic>
          <a:graphicData uri="http://schemas.openxmlformats.org/drawingml/2006/table">
            <a:tbl>
              <a:tblPr firstRow="1" bandRow="1">
                <a:tableStyleId>{5940675A-B579-460E-94D1-54222C63F5DA}</a:tableStyleId>
              </a:tblPr>
              <a:tblGrid>
                <a:gridCol w="5252720"/>
                <a:gridCol w="510921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古希腊人文主义的渊源及内涵</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1.古希腊人文主义对社会的影响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2.古希腊人文主义的内涵</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[2018全国卷Ⅰ,32,4分]古代雅典的梭伦在诗中写道:“作恶的人每每致富,而好人往往贫穷;但是,我们不愿意把我们的道德和他们的财富交换,因为道德是永远存在的,而财富每天在更换主人。”据此可知,梭伦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A.反对奴隶制度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B.主张权利平等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C.抨击贫富差别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D.具有人文精神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梭伦的诗歌切入,考查人文精神。材料中梭伦要求人们关注道德要超过关注财富,关注道德也就是关注人,这是人文精神的体现,故D项正确;材料并未体现梭伦反对奴隶制度,也未体现他主张权利平等,故A、B两项错误;材料反映了梭伦主张宁可贫穷也要有道德,说明他不是在抨击贫富差别,排除C项。</a:t>
            </a:r>
          </a:p>
        </p:txBody>
      </p:sp>
      <p:sp>
        <p:nvSpPr>
          <p:cNvPr id="2" name="文本框 1"/>
          <p:cNvSpPr txBox="1"/>
          <p:nvPr/>
        </p:nvSpPr>
        <p:spPr>
          <a:xfrm>
            <a:off x="468630" y="36360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871470"/>
            <a:ext cx="10698480" cy="61595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运用唯物史观、时空观念、历史解释解读西方人文精神</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的起源及其发展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554195" y="453222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对理想政治的共同追求:韩非与亚里士多德的政治思想</a:t>
            </a:r>
          </a:p>
        </p:txBody>
      </p:sp>
      <p:sp>
        <p:nvSpPr>
          <p:cNvPr id="9" name="文本框 8"/>
          <p:cNvSpPr txBox="1"/>
          <p:nvPr/>
        </p:nvSpPr>
        <p:spPr>
          <a:xfrm>
            <a:off x="3669665" y="39268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195" y="522056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人文主义思想的价值:对文艺复兴历史地位的多角度理解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从2016年全国卷Ⅰ第24题考查“儒学植根于久远的历史传统”,到2017年全国卷Ⅰ第32题考查“古代雅典人文思想根植于传统文化”,再到本题考查梭伦的人文精神,再次印证了“人文思想根植于传统文化”。教材对古代希腊人文思想的叙述以普罗泰格拉、苏格拉底、柏拉图、亚里士多德为主线展开,而高考命题却别出心裁,更加注重溯其源流,一方面凸显了对传统文化的关注,另一方面也体现了以主干知识为命题依据的特点。在复习备考时,要对高考真题进行深度研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文艺复兴</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近几年高考试题设置灵活,以选择题为主,非选择题也有出现。试题往往以文艺复兴时期的文学、艺术作品等为切入点,考查文艺复兴的背景、人文主义的丰富内涵及影响等。</a:t>
            </a:r>
          </a:p>
        </p:txBody>
      </p:sp>
      <p:graphicFrame>
        <p:nvGraphicFramePr>
          <p:cNvPr id="3" name="表格 2"/>
          <p:cNvGraphicFramePr/>
          <p:nvPr>
            <p:custDataLst>
              <p:tags r:id="rId1"/>
            </p:custDataLst>
          </p:nvPr>
        </p:nvGraphicFramePr>
        <p:xfrm>
          <a:off x="575945" y="3259455"/>
          <a:ext cx="10406380" cy="2540635"/>
        </p:xfrm>
        <a:graphic>
          <a:graphicData uri="http://schemas.openxmlformats.org/drawingml/2006/table">
            <a:tbl>
              <a:tblPr firstRow="1" bandRow="1">
                <a:tableStyleId>{5940675A-B579-460E-94D1-54222C63F5DA}</a:tableStyleId>
              </a:tblPr>
              <a:tblGrid>
                <a:gridCol w="5275580"/>
                <a:gridCol w="5130800"/>
              </a:tblGrid>
              <a:tr h="4679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7264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1.文艺复兴的背景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2.文艺复兴时期人文精神的内涵及影响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1.文艺复兴时期人文精神的内涵在现代社会的遗存</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2.文艺复兴的影响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全国卷Ⅰ,33,4分]16世纪的思想家蒙田从教育要培养“完全的绅士”理念出发,强调要注重培养身心和谐发展的“完整的人”,即不仅体魄强健、知识渊博,而且具有良好的判断力和爱国、坚韧、勇敢、关心公益等优秀品质。蒙田的教育主张</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A.体现了文艺复兴思想对人的认识</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B.推动了资产阶级革命的高涨</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C.反映了启蒙运动生而平等的理念</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D.摆脱了宗教观念的长期束缚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通过16世纪的思想家蒙田的教育主张考查文艺复兴运动的发展。根据材料“16世纪的思想家”“完全的绅士”“完整的人”并结合所学知识可知,蒙田注重人的全面发展,其教育主张体现了对人的重视,故A项正确。资产阶级革命高涨与16世纪的时代特征不符,故B项错误。16世纪启蒙运动尚未开始,故C项错误。D项表述用词绝对化,且不符合史实,排除。</a:t>
            </a:r>
          </a:p>
        </p:txBody>
      </p:sp>
      <p:sp>
        <p:nvSpPr>
          <p:cNvPr id="2" name="文本框 1"/>
          <p:cNvSpPr txBox="1"/>
          <p:nvPr/>
        </p:nvSpPr>
        <p:spPr>
          <a:xfrm>
            <a:off x="468630" y="4187190"/>
            <a:ext cx="1118870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63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高考剖析</a:t>
            </a:r>
            <a:r>
              <a:rPr lang="en-US" sz="2800">
                <a:solidFill>
                  <a:srgbClr val="000000"/>
                </a:solidFill>
                <a:latin typeface="微软雅黑" panose="020B0503020204020204" charset="-122"/>
                <a:ea typeface="微软雅黑" panose="020B0503020204020204" charset="-122"/>
                <a:cs typeface="微软雅黑" panose="020B0503020204020204" charset="-122"/>
              </a:rPr>
              <a:t>　文艺复兴是高考高频考点,在复习过程中要特别注意理解文艺复兴发生的背景,准确定位文艺复兴的时空,充分理解文艺复兴在文学、艺术、教育等多方面的丰富内涵。本题中蒙田强调教育要培养“完全的绅士”,这与2020年全国卷Ⅱ第33题西尔维乌斯强调教育应培养身心俱健的人如出一辙。两道试题反映了现代教育兴起阶段思想家们对教育内容及目的的探索,也契合了当今教育注重培养身心全面发展的人这一理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233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宗教改革</a:t>
            </a:r>
          </a:p>
        </p:txBody>
      </p:sp>
      <p:sp>
        <p:nvSpPr>
          <p:cNvPr id="2" name="文本框 1"/>
          <p:cNvSpPr txBox="1"/>
          <p:nvPr/>
        </p:nvSpPr>
        <p:spPr>
          <a:xfrm>
            <a:off x="431165" y="10267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宗教改革是高考的常规考点,其中宗教改革时期的人文主义、各国王权的加强、民族国家的形成等是常见的命题方向。备考时要关注宗教改革前欧洲国家民族意识的增强、宗教改革对人文精神的发展以及宗教改革的影响等知识点。</a:t>
            </a:r>
          </a:p>
        </p:txBody>
      </p:sp>
      <p:graphicFrame>
        <p:nvGraphicFramePr>
          <p:cNvPr id="3" name="表格 2"/>
          <p:cNvGraphicFramePr/>
          <p:nvPr>
            <p:custDataLst>
              <p:tags r:id="rId1"/>
            </p:custDataLst>
          </p:nvPr>
        </p:nvGraphicFramePr>
        <p:xfrm>
          <a:off x="631190" y="3749675"/>
          <a:ext cx="10782300" cy="2891155"/>
        </p:xfrm>
        <a:graphic>
          <a:graphicData uri="http://schemas.openxmlformats.org/drawingml/2006/table">
            <a:tbl>
              <a:tblPr firstRow="1" bandRow="1">
                <a:tableStyleId>{5940675A-B579-460E-94D1-54222C63F5DA}</a:tableStyleId>
              </a:tblPr>
              <a:tblGrid>
                <a:gridCol w="4886325"/>
                <a:gridCol w="5895975"/>
              </a:tblGrid>
              <a:tr h="412750">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已考视角</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200" b="0">
                          <a:solidFill>
                            <a:srgbClr val="000000"/>
                          </a:solidFill>
                          <a:latin typeface="微软雅黑" panose="020B0503020204020204" charset="-122"/>
                          <a:ea typeface="微软雅黑" panose="020B0503020204020204" charset="-122"/>
                          <a:cs typeface="NEU-BZ-S92" charset="0"/>
                        </a:rPr>
                        <a:t>预测视角</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478405">
                <a:tc>
                  <a:txBody>
                    <a:bodyPr/>
                    <a:lstStyle/>
                    <a:p>
                      <a:pPr indent="0">
                        <a:lnSpc>
                          <a:spcPct val="14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1.宗教改革的背景</a:t>
                      </a:r>
                    </a:p>
                    <a:p>
                      <a:pPr indent="0">
                        <a:lnSpc>
                          <a:spcPct val="14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2.宗教改革的实践</a:t>
                      </a:r>
                    </a:p>
                    <a:p>
                      <a:pPr indent="0">
                        <a:lnSpc>
                          <a:spcPct val="14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3.宗教改革的影响(对经济发展、思想解放的影响)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1.宗教改革的背景</a:t>
                      </a:r>
                    </a:p>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2.宗教改革中的人文主义精神</a:t>
                      </a:r>
                    </a:p>
                    <a:p>
                      <a:pPr indent="0">
                        <a:lnSpc>
                          <a:spcPct val="15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3.宗教改革的影响(对民族国家形成、封建专制的影响)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示例3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[2020全国卷Ⅲ,32,4分]1549—1560年,约4 776名法国逃难者进入加尔文派控制下的日内瓦,其中1 536人是工匠。他们将技术和资金由奢侈品行业投入普通的钟表业,日内瓦逐步发展成为世界钟表业的摇篮。这反映出,当时</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A.人文主义传播缓和了社会矛盾</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B.经济发展不平衡促进技术转移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C.工匠精神决定了城市生活面貌</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D.宗教改革助推日内瓦经济发展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考查16世纪欧洲宗教改革。1549—1560年正值欧洲宗教改革之际,加尔文派是在这场宗教改革中涌现出的新教派,这一时期加尔文教派控制下的日内瓦吸收了上千名从法国逃难而来的工匠,这些工匠中的一部分人投身到钟表业,这是后来日内瓦能够成为世界钟表业摇篮的重要原因,故D项正确。</a:t>
            </a:r>
          </a:p>
        </p:txBody>
      </p:sp>
      <p:sp>
        <p:nvSpPr>
          <p:cNvPr id="2" name="文本框 1"/>
          <p:cNvSpPr txBox="1"/>
          <p:nvPr/>
        </p:nvSpPr>
        <p:spPr>
          <a:xfrm>
            <a:off x="535305" y="35407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答题规律总结</a:t>
            </a:r>
            <a:r>
              <a:rPr lang="en-US" sz="2800">
                <a:solidFill>
                  <a:srgbClr val="000000"/>
                </a:solidFill>
                <a:latin typeface="微软雅黑" panose="020B0503020204020204" charset="-122"/>
                <a:ea typeface="微软雅黑" panose="020B0503020204020204" charset="-122"/>
                <a:cs typeface="微软雅黑" panose="020B0503020204020204" charset="-122"/>
              </a:rPr>
              <a:t>　本题考查的是法国逃难者进入日内瓦,带去技术和资金,助推日内瓦经济发展。与这种命题角度类似的还有古代中国北方人口南迁,带去先进的技术,促进南方经济的发展;内陆向边疆地区的人口迁徙,促进边疆的开发;中国向东南亚移民,促进东南亚的开发及发展等,类似的材料设问角度为“影响”的,一般从积极影响方面思考回答。</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233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启蒙运动</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高考对该知识点的考查集中在启蒙运动对近代西方资产阶级代议制的影响上。备考时,除了解掌握启蒙思想家的主张及对其评价外,还应重点关注启蒙运动在各个方面的影响。</a:t>
            </a:r>
          </a:p>
        </p:txBody>
      </p:sp>
      <p:graphicFrame>
        <p:nvGraphicFramePr>
          <p:cNvPr id="3" name="表格 2"/>
          <p:cNvGraphicFramePr/>
          <p:nvPr>
            <p:custDataLst>
              <p:tags r:id="rId1"/>
            </p:custDataLst>
          </p:nvPr>
        </p:nvGraphicFramePr>
        <p:xfrm>
          <a:off x="631190" y="3316605"/>
          <a:ext cx="10151110" cy="2728595"/>
        </p:xfrm>
        <a:graphic>
          <a:graphicData uri="http://schemas.openxmlformats.org/drawingml/2006/table">
            <a:tbl>
              <a:tblPr firstRow="1" bandRow="1">
                <a:tableStyleId>{5940675A-B579-460E-94D1-54222C63F5DA}</a:tableStyleId>
              </a:tblPr>
              <a:tblGrid>
                <a:gridCol w="4921885"/>
                <a:gridCol w="5229225"/>
              </a:tblGrid>
              <a:tr h="6000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2852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1.启蒙思想的发展</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2.启蒙思想对资产阶级代议制的影响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1.自然科学发展对启蒙运动的影响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2.启蒙运动对人文主义思想的发展</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3.对启蒙思想家思想的评价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694" name="表头1.jpg" descr="id:2147500706;FounderCES"/>
          <p:cNvPicPr>
            <a:picLocks noChangeAspect="1"/>
          </p:cNvPicPr>
          <p:nvPr/>
        </p:nvPicPr>
        <p:blipFill>
          <a:blip r:embed="rId3"/>
          <a:stretch>
            <a:fillRect/>
          </a:stretch>
        </p:blipFill>
        <p:spPr>
          <a:xfrm>
            <a:off x="436880" y="821690"/>
            <a:ext cx="11539855" cy="459105"/>
          </a:xfrm>
          <a:prstGeom prst="rect">
            <a:avLst/>
          </a:prstGeom>
        </p:spPr>
      </p:pic>
      <p:graphicFrame>
        <p:nvGraphicFramePr>
          <p:cNvPr id="2" name="表格 1"/>
          <p:cNvGraphicFramePr/>
          <p:nvPr>
            <p:custDataLst>
              <p:tags r:id="rId1"/>
            </p:custDataLst>
          </p:nvPr>
        </p:nvGraphicFramePr>
        <p:xfrm>
          <a:off x="447992" y="1284605"/>
          <a:ext cx="11495405" cy="5285105"/>
        </p:xfrm>
        <a:graphic>
          <a:graphicData uri="http://schemas.openxmlformats.org/drawingml/2006/table">
            <a:tbl>
              <a:tblPr firstRow="1" bandRow="1">
                <a:tableStyleId>{5940675A-B579-460E-94D1-54222C63F5DA}</a:tableStyleId>
              </a:tblPr>
              <a:tblGrid>
                <a:gridCol w="2855595"/>
                <a:gridCol w="2202180"/>
                <a:gridCol w="2482850"/>
                <a:gridCol w="2440940"/>
                <a:gridCol w="1513840"/>
              </a:tblGrid>
              <a:tr h="895985">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1.了解古代希腊智者学派和苏格拉底等人对人的价值的阐述,理解人文精神的内涵</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西方人文精神的起源</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古希腊人文主义的渊源及内涵</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9600">
                <a:tc rowSpan="5">
                  <a:txBody>
                    <a:bodyPr/>
                    <a:lstStyle/>
                    <a:p>
                      <a:pPr indent="0">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2.知道薄伽丘等人的主要作品和马丁·路德等人的主要思想,认识文艺复兴和宗教改革时期人文主义的含义</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gn="ctr">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buNone/>
                      </a:pPr>
                      <a:r>
                        <a:rPr lang="en-US" sz="1600" b="0">
                          <a:solidFill>
                            <a:srgbClr val="000000"/>
                          </a:solidFill>
                          <a:latin typeface="微软雅黑" panose="020B0503020204020204" charset="-122"/>
                          <a:ea typeface="微软雅黑" panose="020B0503020204020204" charset="-122"/>
                          <a:cs typeface="NEU-BZ-S92" charset="0"/>
                        </a:rPr>
                        <a:t>文艺复兴和宗教改革</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p>
                    <a:p>
                      <a:pPr indent="0">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文艺复兴的背景</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2017全国卷Ⅱ,T33</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2019天津高考,T4</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625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文艺复兴时期人文精神的内涵及影响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2020全国卷Ⅰ,T33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403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宗教改革的背景</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2018江苏高考,T15</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132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宗教改革的实践</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2019全国卷Ⅲ,T32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247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宗教改革的影响(对经济发展、思想解放的影响)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3395">
                <a:tc rowSpan="2">
                  <a:txBody>
                    <a:bodyPr/>
                    <a:lstStyle/>
                    <a:p>
                      <a:pPr indent="0">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3.简述孟德斯鸠、伏尔泰、卢梭、康德等启蒙思想家的观点,概括启蒙运动对人文主义思想的发展</a:t>
                      </a:r>
                    </a:p>
                    <a:p>
                      <a:pPr indent="0">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启蒙运动</a:t>
                      </a:r>
                    </a:p>
                    <a:p>
                      <a:pPr indent="0">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启蒙思想的发展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2018全国卷Ⅲ,T33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403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启蒙思想对资产阶级代议制的影响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2016全国卷Ⅰ,T41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史料实证</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示例4</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[2018全国卷Ⅲ,33,4分]18世纪前半期的法国,先前往来于凡尔赛宫的思想家、文学家、戏剧家们,开始热衷于参加沙龙聚会,讨论的话题广泛,不再局限于传统的信仰和礼仪,思想极为活跃,上流社会不少人也乐于资助他们。这表明</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A.启蒙思想逐渐流行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B.宫廷文化普及到民间</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C.专制王权已经衰落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D.贵族与平民趋于平等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18世纪前半期法国知识界兴起沙龙聚会切入,考查启蒙运动的深入发展。根据材料可知,18世纪前半期的法国,知识分子通过沙龙聚会的形式发表各自的见解,思想极为活跃,结合所学知识可知,当时法国正处于启蒙运动时期,故A项正确;材料未涉及宫廷文化,故B项错误;18世纪前半期的法国专制王权还未衰落,故C项错误;材料没有反映出贵族与平民地位的变化,故D项错误。</a:t>
            </a:r>
          </a:p>
        </p:txBody>
      </p:sp>
      <p:sp>
        <p:nvSpPr>
          <p:cNvPr id="2" name="文本框 1"/>
          <p:cNvSpPr txBox="1"/>
          <p:nvPr/>
        </p:nvSpPr>
        <p:spPr>
          <a:xfrm>
            <a:off x="468630" y="43129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沙龙聚会作为小众的思想文化传播途径,往往是知识界的风向标,本题从启蒙运动时期这一新鲜事物的出现入手,令人耳目一新。明清以来,士人结社之风盛行,比较中外两种类似现象的出现,尤可见社会变迁与思潮萌发的内在脉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示例5</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[2016全国卷Ⅰ,41,12分]阅读材料,完成下列要求。</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材料　人民订立契约建立国家,他们是国家的主人。人民主权不可转让,也不可代表,议员不能是人民的代表,只能充当人民的“办事员”。英国人“只有在选举国会议员的期间,才是自由的;议员一旦选出之后,他们就是奴隶,他们就等于零了”。人民主权不可分割,否则主权者将被“弄成是一个支离破碎拼凑起来的怪物”。</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——据卢梭《社会契约论》</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结合材料与所学世界史的相关知识,围绕“制度构想与实践”自行拟定一个具体的论题,并就所拟论题进行简要阐述。(要求:明确写出所拟论题,阐述须有史实依据)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从卢梭《社会契约论》一书中关于“人民主权”的阐述切入,考查启蒙思想对欧美代议制的影响。明确题目设问要求,提取相关有效信息:一是“结合材料”,即从材料中提炼有效信息,如“人民订立契约建立国家”“人民主权不可转让”“人民主权不可分割”等;二是结合“所学世界史的相关知识”,即与材料有关的近代欧美资产阶级代议制确立与发展的相关知识;三是围绕“制度构想与实践”,即阐明卢梭的社会契约论(理论)与西方资产阶级代议制(实践)之间的关系;四是“拟定一个具体的论题”,即结合近代欧美资产阶级代议制确立与发展的具体实践,提炼一个能够证明卢梭的观点合理性或不足之处的论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示例　论题:美国的政治体制体现了卢梭的理论。(3分)美国总统和国会议员都由人民选举产生,最高法院的大法官由总统任命,国会批准。总统掌握行政权,国会掌握立法权,最高法院掌握司法权,都对人民负责。这体现了卢梭的社会契约论中“人民订立契约建立国家”的思想主张。(9分)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复习备考时,注意从政治、经济、文化等方面总结历史阶段特征,树立通史意识。在复习启蒙运动时,注意总结启蒙思想与这一时期西方代议制的发展之间的关系。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1.卢梭的社会契约论阐述了主权在民的思想,深刻地影响了近代欧洲资产阶级革命和美国独立战争。美国的《独立宣言》和法国的《人权宣言》及两国的宪法均体现了社会契约论的思想。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2.伏尔泰反对君主专制,倡导君主立宪制,认为法律面前人人平等。这些思想成为近代西方资产阶级革命和改革重要的思想来源。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3.孟德斯鸠提出三权分立学说,这成为资产阶级政治制度的基本原则,美国1787年宪法就是这一理论的实践。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10490"/>
            <a:ext cx="5347970" cy="6939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启蒙思想及其实践</a:t>
            </a:r>
          </a:p>
        </p:txBody>
      </p:sp>
      <p:sp>
        <p:nvSpPr>
          <p:cNvPr id="100" name="文本框 99"/>
          <p:cNvSpPr txBox="1"/>
          <p:nvPr/>
        </p:nvSpPr>
        <p:spPr>
          <a:xfrm>
            <a:off x="468630" y="842010"/>
            <a:ext cx="1144460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材料一　人是生而自由的,但却无往不在枷锁之中。……人民的自由虽可用法律加以保障,但它原是天所赐予的,为任何人所必不可少。</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——卢梭《社会契约论》</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材料二　我们认为这些真理是不言而喻的:人人生而平等,他们都从他们的“造物主”那边被赋予了某些不可转让的权利,其中包括生命权、自由权和追求幸福的权利。</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——1776年美国《独立宣言》</a:t>
            </a:r>
          </a:p>
          <a:p>
            <a:pPr indent="0">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       材料三　第一条　在权利方面,人们生来是而且始终是自由平等的。只有在公共利用上面才显出社会上的差别。</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——1789年法国《人权宣言》</a:t>
            </a:r>
          </a:p>
          <a:p>
            <a:pPr indent="0">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1.史料价值与高考导向:</a:t>
            </a:r>
            <a:r>
              <a:rPr lang="en-US" sz="2800">
                <a:solidFill>
                  <a:srgbClr val="000000"/>
                </a:solidFill>
                <a:latin typeface="微软雅黑" panose="020B0503020204020204" charset="-122"/>
                <a:ea typeface="微软雅黑" panose="020B0503020204020204" charset="-122"/>
                <a:cs typeface="微软雅黑" panose="020B0503020204020204" charset="-122"/>
              </a:rPr>
              <a:t>材料出自名家经典或著名历史文件,具有较高的史料价值。从知识点来看,材料涉及的启蒙思想和资产阶级革命属于教材主干知识,也是难点知识,更是高考的重要考点。2016年全国卷Ⅰ就曾以卢梭的《社会契约论》为切入点,设置开放型试题,选择题中对启蒙思想的考查也屡见不鲜,由此可见该考点在高考中的地位非常重要。</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2.材料剖析:</a:t>
            </a:r>
            <a:r>
              <a:rPr lang="en-US" sz="2800">
                <a:solidFill>
                  <a:srgbClr val="000000"/>
                </a:solidFill>
                <a:latin typeface="微软雅黑" panose="020B0503020204020204" charset="-122"/>
                <a:ea typeface="微软雅黑" panose="020B0503020204020204" charset="-122"/>
                <a:cs typeface="微软雅黑" panose="020B0503020204020204" charset="-122"/>
              </a:rPr>
              <a:t>16、17世纪,自然科学的发展使人类对自然的认知有了很大突破,这推动了致力于构建资产阶级理性王国的启蒙运动兴起。卢梭的社会契约论、人民主权说等,是美国革命和法国革命的理论基础。美国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2512695" y="818515"/>
            <a:ext cx="8021955" cy="58439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《独立宣言》就是启蒙思想的产物,被称为“第一个人权宣言”,法国大革命期间颁布的《人权宣言》比较完整地把启蒙运动的思想变成了资产阶级法律文献。</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3.材料的影响力:</a:t>
            </a:r>
            <a:r>
              <a:rPr lang="en-US" sz="2800">
                <a:solidFill>
                  <a:srgbClr val="000000"/>
                </a:solidFill>
                <a:latin typeface="微软雅黑" panose="020B0503020204020204" charset="-122"/>
                <a:ea typeface="微软雅黑" panose="020B0503020204020204" charset="-122"/>
                <a:cs typeface="微软雅黑" panose="020B0503020204020204" charset="-122"/>
              </a:rPr>
              <a:t>卢梭是启蒙运动的代表人物,也是激进的资产阶级民主主义者,他的思想成为近代资产阶级革命的理论武器。美国《独立宣言》成为美国立国的理论基础。法国的《人权宣言》不仅指导了法国大革命,还推动了其他国家民主思想的发展,推动了世界资产阶级民主化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解读材料,提炼出一个观点,并结合所学世界史知识进行简要论述。(要求:观点明确,史论结合,表述清晰)</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1015" y="217805"/>
            <a:ext cx="11222990" cy="720090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观点:近代西方的人权思想从理论走向实践。</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论述:近代以来,西方的人权思想经历了由理论到实践逐步发展的过程。在启蒙运动中,以伏尔泰、孟德斯鸠、卢梭为代表的法国启蒙思想家,逐步厘清了近代人权的基本内涵,即生命权、自由权、财产权等。这些理论首先在欧美国家中成为法律文献,如美国的《独立宣言》、法国的《人权宣言》,并指导了欧美的资产阶级革命。革命后的美国,历经多次宪法修正案才基本实现了《独立宣言》中的人权理论,但在具体实践中仍存在较多不足。法国人权的实现,和其民主发展进程一样,经历了曲折的历程。</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537835" y="1563370"/>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运用唯物史观、时空观念、历史</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解释解读西方人文精神的起源及</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其发展</a:t>
            </a:r>
          </a:p>
        </p:txBody>
      </p:sp>
      <p:sp>
        <p:nvSpPr>
          <p:cNvPr id="8" name="文本框 7"/>
          <p:cNvSpPr txBox="1"/>
          <p:nvPr/>
        </p:nvSpPr>
        <p:spPr>
          <a:xfrm>
            <a:off x="7014845" y="732155"/>
            <a:ext cx="2828290" cy="565150"/>
          </a:xfrm>
          <a:prstGeom prst="rect">
            <a:avLst/>
          </a:prstGeom>
          <a:noFill/>
        </p:spPr>
        <p:txBody>
          <a:bodyPr wrap="squar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312483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467233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对理想政治的共同追求:韩非与</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亚里士多德的政治思想</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人文主义思想的价值:对文艺复兴</a:t>
            </a:r>
          </a:p>
          <a:p>
            <a:pPr algn="l">
              <a:lnSpc>
                <a:spcPct val="14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历史地位的多角度理解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5895"/>
            <a:ext cx="953706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运用唯物史观、时空观念、历史解释解读西方</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人文精神的起源及其发展</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1.起源</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公元前6世纪早期,随着奴隶制经济的发展,古希腊出现了人的精神觉醒。自然学派开始关注外在世界的本原,展开对世界本原的探索。公元前5世纪,智者学派将人置于宇宙中心,强调人的价值,提出“人是万物的尺度”,以人和人类社会为探索主题,研究人类,反思人类自己。他们以人的眼光去考察和认识社会、政治和法律问题,关注人与人之间的关系、社会组织、风俗习惯和伦理规范。智者学派重视人的作用,但忽视道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苏格拉底真正开始关注人的理性价值,倡导“有思想力的人是万物的尺度”,阐述了美德和教育对人的重要性,丰富了人文精神的内涵,他对人性本身的研究,是人类理性精神觉醒的一个重要表现。柏拉图和亚里士多德运用理性精神分析政治生活和自然界,对雅典日益泛滥的精致利己主义进行反思,用科学调查的方式研究自然界,进一步发展了人文精神。</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十四五世纪,西欧出现了资本主义生产关系萌芽,一批具有新思想的学者以学习和复兴古希腊罗马古典文化为号召,开始创立符合新兴资产阶级需要的新文化,其精神内核是人文主义。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文艺复兴时期的思想家们主张以人为中心,要求肯定人的价值和尊严,使西方文化中的人文精神大放光彩,同时也叩开了工业时代科学理性精神的大门。人文主义运动使越来越多的人从封建愚昧中解放出来,开始更多地关注人及人生活的世界。</a:t>
            </a:r>
          </a:p>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在16世纪开始的宗教改革运动中,新兴资产阶级主张人人都可以阅读和解释圣经,依靠虔诚的信仰即可得救,使人获得精神上的自由和灵魂得救的自主权,人文精神得到了发展。</a:t>
            </a:r>
          </a:p>
          <a:p>
            <a:pPr indent="711200" fontAlgn="auto">
              <a:lnSpc>
                <a:spcPct val="150000"/>
              </a:lnSpc>
              <a:extLst>
                <a:ext uri="{35155182-B16C-46BC-9424-99874614C6A1}">
                  <wpsdc:indentchars xmlns:wpsdc="http://www.wps.cn/officeDocument/2017/drawingmlCustomData" xmlns="" val="200" checksum="3773799597"/>
                </a:ext>
              </a:extLst>
            </a:pPr>
            <a:r>
              <a:rPr lang="en-US" sz="2800">
                <a:solidFill>
                  <a:srgbClr val="000000"/>
                </a:solidFill>
                <a:latin typeface="微软雅黑" panose="020B0503020204020204" charset="-122"/>
                <a:ea typeface="微软雅黑" panose="020B0503020204020204" charset="-122"/>
                <a:cs typeface="微软雅黑" panose="020B0503020204020204" charset="-122"/>
              </a:rPr>
              <a:t>随着资本主义的发展,新兴资产阶级要求摆脱封建专制统治和教会压迫的愿望日益强烈,一场轰轰烈烈的思想解放运动——启蒙运动由此展开。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启蒙运动是一场以理性和科学的光芒驱散蒙昧、迷信、宗教狂热和专制统治带来的黑暗并照亮人们精神世界的思想解放运动。启蒙思想家们以理性为武器,通过戏剧、小说等形式,猛烈批判政治专制、宗教特权、等级制度,呼唤科学、民主、平等、自由,要求人本身的彻底解放,建构资产阶级的理性王国。</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但是对理性的过度推崇逐渐造成人文精神的危机。资本主义社会中物的升值与人的贬值并存,对技术的崇拜、崇尚量化的经济观使得人类的发展丧失了价值关怀。对人的本能、潜意识等非理性因素的研究,对科技理性的反思批判开辟了人文精神的新视野。这一思想延续至20世纪,影响了西方现代主义文学、艺术及自然科学等领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马克思深刻分析了资本主义社会的阶级矛盾,强调个人的解放是大众解放的前提,个人只有在集体中才能发挥作用,主张个人、集体和人类的统一。在关注社会关系的同时,他还关注了人与自然的关系以及科学技术的作用,提出只有实现人与人、人与自然的和谐统一,才能实现人自由而全面的发展,为构建新的人文精神指明了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[2020全国卷Ⅱ,33,4分]15世纪中叶,西尔维乌斯在《论自由教育》一文中,强调培养身心俱健的人,要求通过体育、军事训练与合理饮食来强健身体,通过文学、哲学和文艺的学习来丰富精神世界,使人拥有信仰、美德、知识和智慧。这一主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A.丰富了人文主义的教育思想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B.重申了启蒙运动的思想内容</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C.强调信仰对教育的决定作用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D.奠定了宗教改革的理论基础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706" name="时空坐标18单元.eps" descr="id:2147500798;FounderCES"/>
          <p:cNvPicPr>
            <a:picLocks noChangeAspect="1"/>
          </p:cNvPicPr>
          <p:nvPr/>
        </p:nvPicPr>
        <p:blipFill>
          <a:blip r:embed="rId2"/>
          <a:stretch>
            <a:fillRect/>
          </a:stretch>
        </p:blipFill>
        <p:spPr>
          <a:xfrm>
            <a:off x="607060" y="1995170"/>
            <a:ext cx="10782935" cy="28911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文艺复兴。根据材料及所学知识可知,15世纪中叶西方处于文艺复兴时期,西尔维乌斯强调要培养身心俱健的人,注重人的全面发展,这一主张丰富了人文主义的教育思想,故A项正确。启蒙运动发生在17、18世纪,与材料信息“15世纪中叶”不符,故B项错误。C项误读材料,排除。宗教改革的理论基础是神学思想,排除D项。</a:t>
            </a:r>
          </a:p>
        </p:txBody>
      </p:sp>
      <p:sp>
        <p:nvSpPr>
          <p:cNvPr id="2" name="文本框 1"/>
          <p:cNvSpPr txBox="1"/>
          <p:nvPr/>
        </p:nvSpPr>
        <p:spPr>
          <a:xfrm>
            <a:off x="535305" y="3540760"/>
            <a:ext cx="1127760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00870" cy="120407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对理想政治的共同追求:韩非与亚里士多德</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的政治思想      </a:t>
            </a:r>
          </a:p>
        </p:txBody>
      </p:sp>
      <p:sp>
        <p:nvSpPr>
          <p:cNvPr id="100" name="文本框 99"/>
          <p:cNvSpPr txBox="1"/>
          <p:nvPr/>
        </p:nvSpPr>
        <p:spPr>
          <a:xfrm>
            <a:off x="288925" y="1404620"/>
            <a:ext cx="11458575" cy="73723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p>
        </p:txBody>
      </p:sp>
      <p:sp>
        <p:nvSpPr>
          <p:cNvPr id="2" name="文本框 1"/>
          <p:cNvSpPr txBox="1"/>
          <p:nvPr/>
        </p:nvSpPr>
        <p:spPr>
          <a:xfrm>
            <a:off x="390525" y="1404620"/>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材料一　韩非提出①</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“事在四方,要在中央,圣人执要,四方来效”,认为“万乘之主,千乘之君,所以制天下而征诸侯者,以其威势也”</a:t>
            </a:r>
            <a:r>
              <a:rPr lang="en-US" sz="2800">
                <a:solidFill>
                  <a:srgbClr val="000000"/>
                </a:solidFill>
                <a:latin typeface="微软雅黑" panose="020B0503020204020204" charset="-122"/>
                <a:ea typeface="微软雅黑" panose="020B0503020204020204" charset="-122"/>
                <a:cs typeface="微软雅黑" panose="020B0503020204020204" charset="-122"/>
              </a:rPr>
              <a:t>。②</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韩非还要求“废先王之教”“以法为教”,做到“法不阿贵”“刑过不避大臣,赏善不遗匹夫”</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——据《韩非子》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③</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凡是不凭感情因素治事的统治者总比感情用事的人们较为优良。法律恰好是没有感情的;人类的本性(灵魂)都难免有感情……在这样的一人为治的城邦中,一切政务还得以整部法律为依归</a:t>
            </a:r>
            <a:r>
              <a:rPr lang="en-US" sz="2800">
                <a:solidFill>
                  <a:srgbClr val="000000"/>
                </a:solidFill>
                <a:latin typeface="微软雅黑" panose="020B0503020204020204" charset="-122"/>
                <a:ea typeface="微软雅黑" panose="020B0503020204020204" charset="-122"/>
                <a:cs typeface="微软雅黑" panose="020B0503020204020204" charset="-122"/>
              </a:rPr>
              <a:t>,只在法律所不能包括而失其权威的问题上才可让个人运用其理智。法律所未及的问题或法律虽有所涉及而并不周详的问题确实是有的。这时候④</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就需要运用理智,那么应该求之于最好的一人抑或求之于全体人民……若干好人的集体一定较不易于腐败,这已经很明显了</a:t>
            </a:r>
            <a:r>
              <a:rPr lang="en-US" sz="2800">
                <a:solidFill>
                  <a:srgbClr val="000000"/>
                </a:solidFill>
                <a:latin typeface="微软雅黑" panose="020B0503020204020204" charset="-122"/>
                <a:ea typeface="微软雅黑" panose="020B0503020204020204" charset="-122"/>
                <a:cs typeface="微软雅黑" panose="020B0503020204020204" charset="-122"/>
              </a:rPr>
              <a:t>……(适宜于大多数人的)最好的生活方式就应该是行于中庸,行于每个人都能达到的中庸……在一切城邦中,所有公民可以分为三个部分(阶级)——极富、极贫和两者之间的中产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阶级……⑤(</a:t>
            </a:r>
            <a:r>
              <a:rPr lang="en-US"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中产阶级)最能顺从理性……中产阶级的人们还有一个长处,他们很少有野心……他们既不像穷人那样希图他人的财物,他们的资产也不像富人那样多得足以引起穷人的觊觎。他们既不对别人抱有任何阴谋,也不会自相残害,过着无所忧惧的平安生活……于是,很明显,最好的政治团体必须由中产阶级掌握政权</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——摘编自亚里士多德《政治学》</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一主要展现了韩非的政治思想,其中①说明他主张建立专制主义中央集权;②反映了韩非主张变革和实行法治。材料二展现的是亚里士多德的政治主张,其中③说明他重视法律在治理国家方面的作用;④说明他主张实行民主政治;⑤说明他认为中产阶级最适合执掌政权。两则材料论述了韩非和亚里士多德的政治思想,凸显了史料实证、时空观念、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(1)根据材料,概括韩非和亚里士多德的政治思想。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(2)根据材料并结合所学知识,指出两种政治思想的命运并说明其原因。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(1)韩非:实行专制主义中央集权;主张国家要不断改革和实行法治。亚里士多德:以法律为依据治理国家;实行民主政治;主张中产阶级掌握政权。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韩非的政治思想在当时受到推崇,对中国封建社会产生了深远影响。原因:韩非的思想符合战国时期社会转型的需要,符合新兴地主阶级的愿望和要求,有利于结束战乱实现统一。亚里士多德的政治思想没有得到广泛的认同和实施,伴随着雅典城邦体制的灭亡而湮没。但是他的思想对近现代民主政治的发展产生了影响。原因:亚里士多德的思想诞生于雅典城邦的衰落时期,既不能解决现实问题,也缺乏实施的社会环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54305"/>
            <a:ext cx="10177145" cy="120407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人文主义思想的价值:对文艺复兴历史地位的</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多角度理解      </a:t>
            </a:r>
          </a:p>
        </p:txBody>
      </p:sp>
      <p:sp>
        <p:nvSpPr>
          <p:cNvPr id="100" name="文本框 99"/>
          <p:cNvSpPr txBox="1"/>
          <p:nvPr/>
        </p:nvSpPr>
        <p:spPr>
          <a:xfrm>
            <a:off x="367030" y="1593215"/>
            <a:ext cx="114585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①</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文艺复兴所表现出来的人文主义精神是一种为创造现世的幸福而奋斗的进取精神</a:t>
            </a:r>
            <a:r>
              <a:rPr sz="2800">
                <a:solidFill>
                  <a:srgbClr val="000000"/>
                </a:solidFill>
                <a:latin typeface="微软雅黑" panose="020B0503020204020204" charset="-122"/>
                <a:ea typeface="微软雅黑" panose="020B0503020204020204" charset="-122"/>
                <a:cs typeface="微软雅黑" panose="020B0503020204020204" charset="-122"/>
              </a:rPr>
              <a:t>,而②</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地理大发现就是在这种精神的鼓舞下完成的。文艺复兴也推动了宗教改革</a:t>
            </a:r>
            <a:r>
              <a:rPr sz="2800">
                <a:solidFill>
                  <a:srgbClr val="000000"/>
                </a:solidFill>
                <a:latin typeface="微软雅黑" panose="020B0503020204020204" charset="-122"/>
                <a:ea typeface="微软雅黑" panose="020B0503020204020204" charset="-122"/>
                <a:cs typeface="微软雅黑" panose="020B0503020204020204" charset="-122"/>
              </a:rPr>
              <a:t>:人文主义者谴责天主教会的黑暗腐败,为宗教改革派提供了攻击天主教的论据,人文主义者对《圣经》的原文及基督教的原始教义的研究,也为新教教义的形成开辟了道路。</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——摘编自吴于廑、齐世荣主编《世界史:近代史编》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与旧有模式的脱离始于文艺复兴,它首先在14、15世纪的意大利发展起来。③</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这种复兴的意义不应被夸大,因为更多的重大变革是在后来独立发展起来的</a:t>
            </a:r>
            <a:r>
              <a:rPr lang="en-US" sz="2800">
                <a:solidFill>
                  <a:srgbClr val="000000"/>
                </a:solidFill>
                <a:latin typeface="微软雅黑" panose="020B0503020204020204" charset="-122"/>
                <a:ea typeface="微软雅黑" panose="020B0503020204020204" charset="-122"/>
                <a:cs typeface="微软雅黑" panose="020B0503020204020204" charset="-122"/>
              </a:rPr>
              <a:t>。但是,④</a:t>
            </a:r>
            <a:r>
              <a:rPr lang="en-US" sz="2800" u="wavy">
                <a:solidFill>
                  <a:srgbClr val="000000"/>
                </a:solidFill>
                <a:uFillTx/>
                <a:latin typeface="微软雅黑" panose="020B0503020204020204" charset="-122"/>
                <a:ea typeface="微软雅黑" panose="020B0503020204020204" charset="-122"/>
                <a:cs typeface="微软雅黑" panose="020B0503020204020204" charset="-122"/>
              </a:rPr>
              <a:t>文艺复兴的确对中世纪的知识价值和风格发起了挑战</a:t>
            </a:r>
            <a:r>
              <a:rPr lang="en-US" sz="2800">
                <a:solidFill>
                  <a:srgbClr val="000000"/>
                </a:solidFill>
                <a:latin typeface="微软雅黑" panose="020B0503020204020204" charset="-122"/>
                <a:ea typeface="微软雅黑" panose="020B0503020204020204" charset="-122"/>
                <a:cs typeface="微软雅黑" panose="020B0503020204020204" charset="-122"/>
              </a:rPr>
              <a:t>。它倡导了一些政治创新,并建立了一种更商品化的经济。文艺复兴还描绘出了一种新的</a:t>
            </a:r>
            <a:r>
              <a:rPr lang="en-US" sz="2800">
                <a:solidFill>
                  <a:srgbClr val="000000"/>
                </a:solidFill>
                <a:uFillTx/>
                <a:latin typeface="微软雅黑" panose="020B0503020204020204" charset="-122"/>
                <a:ea typeface="微软雅黑" panose="020B0503020204020204" charset="-122"/>
                <a:cs typeface="微软雅黑" panose="020B0503020204020204" charset="-122"/>
              </a:rPr>
              <a:t>自信</a:t>
            </a:r>
            <a:r>
              <a:rPr lang="en-US" sz="2800">
                <a:solidFill>
                  <a:srgbClr val="000000"/>
                </a:solidFill>
                <a:latin typeface="微软雅黑" panose="020B0503020204020204" charset="-122"/>
                <a:ea typeface="微软雅黑" panose="020B0503020204020204" charset="-122"/>
                <a:cs typeface="微软雅黑" panose="020B0503020204020204" charset="-122"/>
              </a:rPr>
              <a:t>的精神,这种精神可能会鼓励人们对陌生的水域进行探险,或者对古老的真理重新加以检验。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——皮特·N.斯特恩斯等著《全球文明史》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       材料一反映了中国学者对文艺复兴地位的认识,突出其历史进步性,其中①指明了文艺复兴时期人文主义精神的内涵;②反映出人文主义精神推动了地理大发现和宗教改革的进程。材料二反映了西方学者对文艺复兴地位的认识,其中③④分别指出了文艺复兴的局限性及进步性,在承认文艺复兴具有重大历史意义的基础上进行客观审慎的评价。两则材料反映出中外学者从不同角度认识文艺复兴的历史地位,凸显了唯物史观、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西方人文精神的起源</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文艺复兴和宗教改革</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3</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启蒙运动</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(1)根据材料一,概括文艺复兴的作用。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(2)根据上述材料,指出材料一与材料二观点上的差异。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(1)作用:文艺复兴宣扬了创造现世幸福的人文主义精神;推动了地理大发现和宗教改革的进程。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(2)差异:材料一认为文艺复兴影响巨大,材料二认为不应夸大文艺复兴的意义,但也承认文艺复兴对中世纪的知识价值和风格发起了挑战。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8e0b06e-6798-4b0e-917c-54bc34bdef98}"/>
  <p:tag name="TABLE_ENDDRAG_ORIGIN_RECT" val="905*412"/>
  <p:tag name="TABLE_ENDDRAG_RECT" val="35*101*905*41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a39a58d4-9879-46bf-bf1c-a5676db66afc}"/>
  <p:tag name="TABLE_ENDDRAG_ORIGIN_RECT" val="873*363"/>
  <p:tag name="TABLE_ENDDRAG_RECT" val="44*125*873*363"/>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9*200"/>
  <p:tag name="TABLE_ENDDRAG_RECT" val="45*256*819*200"/>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49*227"/>
  <p:tag name="TABLE_ENDDRAG_RECT" val="49*295*849*227"/>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799*214"/>
  <p:tag name="TABLE_ENDDRAG_RECT" val="49*261*799*21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6c21ab7-34d6-4177-a8fe-a8a80deaf8bd}"/>
  <p:tag name="TABLE_ENDDRAG_ORIGIN_RECT" val="878*410"/>
  <p:tag name="TABLE_ENDDRAG_RECT" val="41*75*878*41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54bccfc-e529-46b6-a019-c42c4080f74f}"/>
  <p:tag name="TABLE_ENDDRAG_ORIGIN_RECT" val="869*401"/>
  <p:tag name="TABLE_ENDDRAG_RECT" val="44*83*869*401"/>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2d499fee-a876-40f2-a4b7-57d30d1e83fa}"/>
  <p:tag name="TABLE_ENDDRAG_ORIGIN_RECT" val="892*425"/>
  <p:tag name="TABLE_ENDDRAG_RECT" val="41*81*892*425"/>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75340e90-301a-404a-91fb-fbeba196d848}"/>
  <p:tag name="TABLE_ENDDRAG_ORIGIN_RECT" val="857*451"/>
  <p:tag name="TABLE_ENDDRAG_RECT" val="54*74*857*451"/>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ed447eff-2e84-4b4f-a35b-68e3e08dc94c}"/>
  <p:tag name="TABLE_ENDDRAG_ORIGIN_RECT" val="888*446"/>
  <p:tag name="TABLE_ENDDRAG_RECT" val="45*80*888*446"/>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178c1bef-b413-48bf-968f-ab0b2963d016}"/>
  <p:tag name="TABLE_ENDDRAG_ORIGIN_RECT" val="838*347"/>
  <p:tag name="TABLE_ENDDRAG_RECT" val="58*88*838*347"/>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2444bd60-3e5d-4437-bb70-b205cb1435ac}"/>
  <p:tag name="TABLE_ENDDRAG_ORIGIN_RECT" val="881*443"/>
  <p:tag name="TABLE_ENDDRAG_RECT" val="46*46*881*443"/>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2c02c163-d68f-449c-bace-e5d536c6ed67}"/>
  <p:tag name="TABLE_ENDDRAG_ORIGIN_RECT" val="783*348"/>
  <p:tag name="TABLE_ENDDRAG_RECT" val="67*74*783*34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3428</Words>
  <Application>WPS 演示</Application>
  <PresentationFormat>自定义</PresentationFormat>
  <Paragraphs>553</Paragraphs>
  <Slides>91</Slides>
  <Notes>0</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Office 主题​​</vt:lpstr>
      <vt:lpstr>幻灯片 1</vt:lpstr>
      <vt:lpstr>第十四单元   西方人文精神的                     起源及其发展</vt:lpstr>
      <vt:lpstr>幻灯片 3</vt:lpstr>
      <vt:lpstr>幻灯片 4</vt:lpstr>
      <vt:lpstr>幻灯片 5</vt:lpstr>
      <vt:lpstr>  考情解读</vt:lpstr>
      <vt:lpstr>  知识体系构建</vt:lpstr>
      <vt:lpstr>  时空坐标通览</vt:lpstr>
      <vt:lpstr>幻灯片 9</vt:lpstr>
      <vt:lpstr>  考点1   西方人文精神的起源</vt:lpstr>
      <vt:lpstr>幻灯片 11</vt:lpstr>
      <vt:lpstr>幻灯片 12</vt:lpstr>
      <vt:lpstr>幻灯片 13</vt:lpstr>
      <vt:lpstr>幻灯片 14</vt:lpstr>
      <vt:lpstr>幻灯片 15</vt:lpstr>
      <vt:lpstr>幻灯片 16</vt:lpstr>
      <vt:lpstr>幻灯片 17</vt:lpstr>
      <vt:lpstr>幻灯片 18</vt:lpstr>
      <vt:lpstr>幻灯片 19</vt:lpstr>
      <vt:lpstr>  考点2   文艺复兴和宗教改革</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  考点3   启蒙运动</vt:lpstr>
      <vt:lpstr>幻灯片 38</vt:lpstr>
      <vt:lpstr>幻灯片 39</vt:lpstr>
      <vt:lpstr>幻灯片 40</vt:lpstr>
      <vt:lpstr>幻灯片 41</vt:lpstr>
      <vt:lpstr>幻灯片 42</vt:lpstr>
      <vt:lpstr>幻灯片 43</vt:lpstr>
      <vt:lpstr>幻灯片 44</vt:lpstr>
      <vt:lpstr>幻灯片 45</vt:lpstr>
      <vt:lpstr>幻灯片 46</vt:lpstr>
      <vt:lpstr>  考法1   西方人文精神的起源</vt:lpstr>
      <vt:lpstr>幻灯片 48</vt:lpstr>
      <vt:lpstr>幻灯片 49</vt:lpstr>
      <vt:lpstr>幻灯片 50</vt:lpstr>
      <vt:lpstr>  考法2   文艺复兴</vt:lpstr>
      <vt:lpstr>幻灯片 52</vt:lpstr>
      <vt:lpstr>幻灯片 53</vt:lpstr>
      <vt:lpstr>幻灯片 54</vt:lpstr>
      <vt:lpstr>  考法3   宗教改革</vt:lpstr>
      <vt:lpstr>幻灯片 56</vt:lpstr>
      <vt:lpstr>幻灯片 57</vt:lpstr>
      <vt:lpstr>幻灯片 58</vt:lpstr>
      <vt:lpstr>  考法4   启蒙运动</vt:lpstr>
      <vt:lpstr>幻灯片 60</vt:lpstr>
      <vt:lpstr>幻灯片 61</vt:lpstr>
      <vt:lpstr>幻灯片 62</vt:lpstr>
      <vt:lpstr>幻灯片 63</vt:lpstr>
      <vt:lpstr>幻灯片 64</vt:lpstr>
      <vt:lpstr>幻灯片 65</vt:lpstr>
      <vt:lpstr>幻灯片 66</vt:lpstr>
      <vt:lpstr>  情境   启蒙思想及其实践</vt:lpstr>
      <vt:lpstr>幻灯片 68</vt:lpstr>
      <vt:lpstr>幻灯片 69</vt:lpstr>
      <vt:lpstr>幻灯片 70</vt:lpstr>
      <vt:lpstr>幻灯片 71</vt:lpstr>
      <vt:lpstr>幻灯片 72</vt:lpstr>
      <vt:lpstr>幻灯片 73</vt:lpstr>
      <vt:lpstr>素养   运用唯物史观、时空观念、历史解释解读西方          人文精神的起源及其发展</vt:lpstr>
      <vt:lpstr>幻灯片 75</vt:lpstr>
      <vt:lpstr>幻灯片 76</vt:lpstr>
      <vt:lpstr>幻灯片 77</vt:lpstr>
      <vt:lpstr>幻灯片 78</vt:lpstr>
      <vt:lpstr>幻灯片 79</vt:lpstr>
      <vt:lpstr>幻灯片 80</vt:lpstr>
      <vt:lpstr>研析1   对理想政治的共同追求:韩非与亚里士多德             的政治思想      </vt:lpstr>
      <vt:lpstr>幻灯片 82</vt:lpstr>
      <vt:lpstr>幻灯片 83</vt:lpstr>
      <vt:lpstr>幻灯片 84</vt:lpstr>
      <vt:lpstr>幻灯片 85</vt:lpstr>
      <vt:lpstr>幻灯片 86</vt:lpstr>
      <vt:lpstr>研析2   人文主义思想的价值:对文艺复兴历史地位的             多角度理解      </vt:lpstr>
      <vt:lpstr>幻灯片 88</vt:lpstr>
      <vt:lpstr>幻灯片 89</vt:lpstr>
      <vt:lpstr>幻灯片 90</vt:lpstr>
      <vt:lpstr>幻灯片 91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71</cp:revision>
  <dcterms:created xsi:type="dcterms:W3CDTF">2021-01-08T01:23:00Z</dcterms:created>
  <dcterms:modified xsi:type="dcterms:W3CDTF">2021-09-23T07:25:41Z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