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5" r:id="rId2"/>
    <p:sldId id="266" r:id="rId3"/>
    <p:sldId id="331" r:id="rId4"/>
    <p:sldId id="332" r:id="rId5"/>
    <p:sldId id="333" r:id="rId6"/>
    <p:sldId id="334" r:id="rId7"/>
    <p:sldId id="321" r:id="rId8"/>
    <p:sldId id="335" r:id="rId9"/>
    <p:sldId id="336" r:id="rId10"/>
    <p:sldId id="337" r:id="rId11"/>
    <p:sldId id="338"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68" d="100"/>
          <a:sy n="68" d="100"/>
        </p:scale>
        <p:origin x="-11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8.emf"/><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Microsoft_Office_Word___2.docx"/><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248287" y="692696"/>
            <a:ext cx="46474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72715819"/>
              </p:ext>
            </p:extLst>
          </p:nvPr>
        </p:nvGraphicFramePr>
        <p:xfrm>
          <a:off x="508000" y="1154902"/>
          <a:ext cx="8128000" cy="5802490"/>
        </p:xfrm>
        <a:graphic>
          <a:graphicData uri="http://schemas.openxmlformats.org/presentationml/2006/ole">
            <p:oleObj spid="_x0000_s2051" name="文档" r:id="rId3" imgW="4000258" imgH="2855983"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新中国成立之初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全国各高校遵照中央政府要求开设公共必修课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恩格斯所著《劳动在从猿到人转变过程中的作用》成为指定教科书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文化部还举办了以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从猿到人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等为宣传主题的大型科学知识展览会。其主要目的是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构建与国家政权相适应的意识形态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确立马克思主义在全党的指导地位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用科学文化知识破除封建迷信思想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探索引导宣传舆论工作的全新形式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材料列举的相关史实有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开设公共必修课</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举办了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大型科学知识展览会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新中国成立之初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这一背景予以判断可知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这些活动的目的是构建与新民主主义国家政权相适应的新型的意识形态</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项符合题意。其他三项均为对材料的表面理解。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020272" y="2348880"/>
            <a:ext cx="359637" cy="361175"/>
          </a:xfrm>
          <a:prstGeom prst="rect">
            <a:avLst/>
          </a:prstGeom>
        </p:spPr>
      </p:pic>
    </p:spTree>
    <p:extLst>
      <p:ext uri="{BB962C8B-B14F-4D97-AF65-F5344CB8AC3E}">
        <p14:creationId xmlns:p14="http://schemas.microsoft.com/office/powerpoint/2010/main" xmlns="" val="26439428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NEU-BZ-S92"/>
                <a:ea typeface="方正宋黑_GBK" panose="03000509000000000000" pitchFamily="65" charset="-122"/>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中国人的平均寿命从</a:t>
            </a:r>
            <a:r>
              <a:rPr lang="en-US" altLang="zh-CN" sz="2200">
                <a:solidFill>
                  <a:srgbClr val="000000"/>
                </a:solidFill>
                <a:latin typeface="Times New Roman" panose="02020603050405020304" pitchFamily="18" charset="0"/>
                <a:cs typeface="Times New Roman" panose="02020603050405020304" pitchFamily="18" charset="0"/>
              </a:rPr>
              <a:t>36</a:t>
            </a:r>
            <a:r>
              <a:rPr lang="zh-CN" altLang="zh-CN" sz="2200">
                <a:solidFill>
                  <a:srgbClr val="000000"/>
                </a:solidFill>
                <a:latin typeface="Times New Roman" panose="02020603050405020304" pitchFamily="18" charset="0"/>
                <a:cs typeface="Times New Roman" panose="02020603050405020304" pitchFamily="18" charset="0"/>
              </a:rPr>
              <a:t>岁延长到</a:t>
            </a:r>
            <a:r>
              <a:rPr lang="en-US" altLang="zh-CN" sz="2200">
                <a:solidFill>
                  <a:srgbClr val="000000"/>
                </a:solidFill>
                <a:latin typeface="Times New Roman" panose="02020603050405020304" pitchFamily="18" charset="0"/>
                <a:cs typeface="Times New Roman" panose="02020603050405020304" pitchFamily="18" charset="0"/>
              </a:rPr>
              <a:t>57</a:t>
            </a:r>
            <a:r>
              <a:rPr lang="zh-CN" altLang="zh-CN" sz="2200">
                <a:solidFill>
                  <a:srgbClr val="000000"/>
                </a:solidFill>
                <a:latin typeface="Times New Roman" panose="02020603050405020304" pitchFamily="18" charset="0"/>
                <a:cs typeface="Times New Roman" panose="02020603050405020304" pitchFamily="18" charset="0"/>
              </a:rPr>
              <a:t>岁。学龄儿童的入学率同期从</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增至</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进入大中学校的人数也大量增加。这主要取决于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人们对健康和教育的重视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教育卫生事业的健康发展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社会主义经济体系的完善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社会主义制度的逐步建立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从人均年龄的增长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学龄儿童的入学率来看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我国的教育和卫生事业有所发展</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项不是决定性因素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排除。社会主义经济体系尚未完善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项。教育卫生事业的健康发展是社会主义制度逐步建立的一个方面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6516216" y="2204864"/>
            <a:ext cx="359637" cy="361175"/>
          </a:xfrm>
          <a:prstGeom prst="rect">
            <a:avLst/>
          </a:prstGeom>
        </p:spPr>
      </p:pic>
    </p:spTree>
    <p:extLst>
      <p:ext uri="{BB962C8B-B14F-4D97-AF65-F5344CB8AC3E}">
        <p14:creationId xmlns:p14="http://schemas.microsoft.com/office/powerpoint/2010/main" xmlns="" val="39202841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12" name="矩形 11"/>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考点</a:t>
            </a:r>
            <a:r>
              <a:rPr lang="en-US" altLang="zh-CN" sz="2200">
                <a:solidFill>
                  <a:srgbClr val="000000"/>
                </a:solidFill>
                <a:cs typeface="Times New Roman" panose="02020603050405020304" pitchFamily="18" charset="0"/>
              </a:rPr>
              <a:t>68</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科学技术与文学艺术的主要成就</a:t>
            </a:r>
            <a:r>
              <a:rPr lang="zh-CN" altLang="en-US" sz="2200">
                <a:solidFill>
                  <a:srgbClr val="000000"/>
                </a:solidFill>
                <a:latin typeface="宋体" panose="02010600030101010101" pitchFamily="2" charset="-122"/>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.(2019·</a:t>
            </a:r>
            <a:r>
              <a:rPr lang="zh-CN" altLang="en-US"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cs typeface="Times New Roman" panose="02020603050405020304" pitchFamily="18" charset="0"/>
              </a:rPr>
              <a:t>,16,2</a:t>
            </a:r>
            <a:r>
              <a:rPr lang="zh-CN" altLang="en-US"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科学技术是推动时代进步的重要力量。从</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马拉火车</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的天下奇观到磁悬浮列车的运行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行行复行行</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的历史面貌下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其所反映的是</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ea typeface="NEU-BZ-S92"/>
                <a:cs typeface="宋体" panose="02010600030101010101" pitchFamily="2" charset="-122"/>
              </a:rPr>
              <a:t>①</a:t>
            </a:r>
            <a:r>
              <a:rPr lang="zh-CN" altLang="en-US" sz="2200">
                <a:solidFill>
                  <a:srgbClr val="000000"/>
                </a:solidFill>
                <a:latin typeface="宋体" panose="02010600030101010101" pitchFamily="2" charset="-122"/>
                <a:cs typeface="Times New Roman" panose="02020603050405020304" pitchFamily="18" charset="0"/>
              </a:rPr>
              <a:t>交通事业近代化的开始　</a:t>
            </a:r>
            <a:r>
              <a:rPr lang="zh-CN" altLang="en-US" sz="2200">
                <a:solidFill>
                  <a:srgbClr val="000000"/>
                </a:solidFill>
                <a:ea typeface="NEU-BZ-S92"/>
                <a:cs typeface="宋体" panose="02010600030101010101" pitchFamily="2" charset="-122"/>
              </a:rPr>
              <a:t>②</a:t>
            </a:r>
            <a:r>
              <a:rPr lang="zh-CN" altLang="en-US" sz="2200">
                <a:solidFill>
                  <a:srgbClr val="000000"/>
                </a:solidFill>
                <a:latin typeface="宋体" panose="02010600030101010101" pitchFamily="2" charset="-122"/>
                <a:cs typeface="Times New Roman" panose="02020603050405020304" pitchFamily="18" charset="0"/>
              </a:rPr>
              <a:t>新式交通工具改变民众生活　</a:t>
            </a:r>
            <a:r>
              <a:rPr lang="zh-CN" altLang="en-US" sz="2200">
                <a:solidFill>
                  <a:srgbClr val="000000"/>
                </a:solidFill>
                <a:ea typeface="NEU-BZ-S92"/>
                <a:cs typeface="宋体" panose="02010600030101010101" pitchFamily="2" charset="-122"/>
              </a:rPr>
              <a:t>③</a:t>
            </a:r>
            <a:r>
              <a:rPr lang="zh-CN" altLang="en-US" sz="2200">
                <a:solidFill>
                  <a:srgbClr val="000000"/>
                </a:solidFill>
                <a:latin typeface="宋体" panose="02010600030101010101" pitchFamily="2" charset="-122"/>
                <a:cs typeface="Times New Roman" panose="02020603050405020304" pitchFamily="18" charset="0"/>
              </a:rPr>
              <a:t>交通工具左右地区经济发展　</a:t>
            </a:r>
            <a:r>
              <a:rPr lang="zh-CN" altLang="en-US" sz="2200">
                <a:solidFill>
                  <a:srgbClr val="000000"/>
                </a:solidFill>
                <a:ea typeface="NEU-BZ-S92"/>
                <a:cs typeface="宋体" panose="02010600030101010101" pitchFamily="2" charset="-122"/>
              </a:rPr>
              <a:t>④</a:t>
            </a:r>
            <a:r>
              <a:rPr lang="zh-CN" altLang="en-US" sz="2200">
                <a:solidFill>
                  <a:srgbClr val="000000"/>
                </a:solidFill>
                <a:latin typeface="宋体" panose="02010600030101010101" pitchFamily="2" charset="-122"/>
                <a:cs typeface="Times New Roman" panose="02020603050405020304" pitchFamily="18" charset="0"/>
              </a:rPr>
              <a:t>交通事业现代化的进程和社会的进步</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en-US" altLang="zh-CN" sz="2200">
                <a:solidFill>
                  <a:srgbClr val="000000"/>
                </a:solidFill>
                <a:ea typeface="NEU-BZ-S92"/>
                <a:cs typeface="宋体" panose="02010600030101010101" pitchFamily="2" charset="-122"/>
              </a:rPr>
              <a:t>①③</a:t>
            </a:r>
            <a:r>
              <a:rPr lang="en-US" altLang="zh-CN" sz="2200">
                <a:solidFill>
                  <a:srgbClr val="000000"/>
                </a:solidFill>
                <a:cs typeface="Times New Roman" panose="02020603050405020304" pitchFamily="18" charset="0"/>
              </a:rPr>
              <a:t>	B.</a:t>
            </a:r>
            <a:r>
              <a:rPr lang="en-US" altLang="zh-CN" sz="2200">
                <a:solidFill>
                  <a:srgbClr val="000000"/>
                </a:solidFill>
                <a:ea typeface="NEU-BZ-S92"/>
                <a:cs typeface="宋体" panose="02010600030101010101" pitchFamily="2" charset="-122"/>
              </a:rPr>
              <a:t>①④</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en-US" altLang="zh-CN" sz="2200">
                <a:solidFill>
                  <a:srgbClr val="000000"/>
                </a:solidFill>
                <a:ea typeface="NEU-BZ-S92"/>
                <a:cs typeface="宋体" panose="02010600030101010101" pitchFamily="2" charset="-122"/>
              </a:rPr>
              <a:t>②③</a:t>
            </a:r>
            <a:r>
              <a:rPr lang="en-US" altLang="zh-CN" sz="2200">
                <a:solidFill>
                  <a:srgbClr val="000000"/>
                </a:solidFill>
                <a:cs typeface="Times New Roman" panose="02020603050405020304" pitchFamily="18" charset="0"/>
              </a:rPr>
              <a:t>	D.</a:t>
            </a:r>
            <a:r>
              <a:rPr lang="en-US" altLang="zh-CN" sz="2200">
                <a:solidFill>
                  <a:srgbClr val="000000"/>
                </a:solidFill>
                <a:ea typeface="NEU-BZ-S92"/>
                <a:cs typeface="宋体" panose="02010600030101010101" pitchFamily="2" charset="-122"/>
              </a:rPr>
              <a:t>②④</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磁悬浮列车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可知不是交通事业近代化的开始</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①</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结合所学知识可知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交通工具的进步改变了人们的出行方式</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②</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正确</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③</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说法太过于绝对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夸大了交通工具的作用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错误</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④</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符合题意。故选</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pic>
        <p:nvPicPr>
          <p:cNvPr id="5" name="图片 4"/>
          <p:cNvPicPr>
            <a:picLocks noChangeAspect="1"/>
          </p:cNvPicPr>
          <p:nvPr/>
        </p:nvPicPr>
        <p:blipFill>
          <a:blip r:embed="rId4"/>
          <a:stretch>
            <a:fillRect/>
          </a:stretch>
        </p:blipFill>
        <p:spPr>
          <a:xfrm>
            <a:off x="4932040" y="2204864"/>
            <a:ext cx="359637" cy="361175"/>
          </a:xfrm>
          <a:prstGeom prst="rect">
            <a:avLst/>
          </a:prstGeom>
        </p:spPr>
      </p:pic>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5" end="5"/>
                                            </p:txEl>
                                          </p:spTgt>
                                        </p:tgtEl>
                                        <p:attrNameLst>
                                          <p:attrName>style.visibility</p:attrName>
                                        </p:attrNameLst>
                                      </p:cBhvr>
                                      <p:to>
                                        <p:strVal val="visible"/>
                                      </p:to>
                                    </p:set>
                                    <p:animEffect transition="in" filter="wipe(down)">
                                      <p:cBhvr>
                                        <p:cTn id="12"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NEU-BZ-S92"/>
                <a:ea typeface="方正宋黑_GBK" panose="03000509000000000000" pitchFamily="65" charset="-122"/>
                <a:cs typeface="Times New Roman" panose="02020603050405020304" pitchFamily="18" charset="0"/>
              </a:rPr>
              <a:t>江苏</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《我国经济建设的历史经验》文章中提到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中国的经验第一条就是自力更生为主。我们很多东西是靠自己搞出来的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就可以振奋起整个国家奋发图强的精神。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改革开放以来我国取得的科技成就中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能印证这一观点的是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首颗人造卫星发射成功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掌握载人航天技术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第一颗原子弹爆炸成功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成功培育杂交水稻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本题考查新中国的科技成就。注意题干的时间要求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载人航天技术是</a:t>
            </a:r>
            <a:r>
              <a:rPr lang="en-US" altLang="zh-CN" sz="2200">
                <a:solidFill>
                  <a:srgbClr val="000000"/>
                </a:solidFill>
                <a:latin typeface="Times New Roman" panose="02020603050405020304" pitchFamily="18" charset="0"/>
                <a:cs typeface="Times New Roman" panose="02020603050405020304" pitchFamily="18" charset="0"/>
              </a:rPr>
              <a:t>2003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年取得的科技成就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项正确。首颗人造地球卫星发射成功是在</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年、第一颗原子弹爆炸成功是在</a:t>
            </a:r>
            <a:r>
              <a:rPr lang="en-US" altLang="zh-CN" sz="2200">
                <a:solidFill>
                  <a:srgbClr val="000000"/>
                </a:solidFill>
                <a:latin typeface="Times New Roman" panose="02020603050405020304" pitchFamily="18" charset="0"/>
                <a:cs typeface="Times New Roman" panose="02020603050405020304" pitchFamily="18" charset="0"/>
              </a:rPr>
              <a:t>1964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年、成功培育杂交水稻是在</a:t>
            </a:r>
            <a:r>
              <a:rPr lang="en-US" altLang="zh-CN" sz="2200">
                <a:solidFill>
                  <a:srgbClr val="000000"/>
                </a:solidFill>
                <a:latin typeface="Times New Roman" panose="02020603050405020304" pitchFamily="18" charset="0"/>
                <a:cs typeface="Times New Roman" panose="02020603050405020304" pitchFamily="18" charset="0"/>
              </a:rPr>
              <a:t>1973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这三者都是在改革开放之前取得的成就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三项均可排除。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884368" y="2204864"/>
            <a:ext cx="359637" cy="361175"/>
          </a:xfrm>
          <a:prstGeom prst="rect">
            <a:avLst/>
          </a:prstGeom>
        </p:spPr>
      </p:pic>
    </p:spTree>
    <p:extLst>
      <p:ext uri="{BB962C8B-B14F-4D97-AF65-F5344CB8AC3E}">
        <p14:creationId xmlns:p14="http://schemas.microsoft.com/office/powerpoint/2010/main" xmlns="" val="22398521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3,31,4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右图为</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cs typeface="Times New Roman" panose="02020603050405020304" pitchFamily="18" charset="0"/>
              </a:rPr>
              <a:t>年某画家创作的《婆媳上冬学》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继承了传统文人画的特点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受同期西方流行画派影响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体现了现实主义绘画风格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注重表现作者的艺术想象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本题考查现代中国的绘画艺术。从图片来看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作品反映了</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年我国开展扫盲教育的现状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具有明显的现实主义色彩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项正确。作品具有明显的写实色彩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不具有文人画的特点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项错误。同时期的西方主要流行现代主义绘画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项错误。作品具有明显的写实风格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不具有艺术想象力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X86.eps" descr="id:2147492698;FounderCES"/>
          <p:cNvPicPr/>
          <p:nvPr/>
        </p:nvPicPr>
        <p:blipFill>
          <a:blip r:embed="rId4"/>
          <a:stretch>
            <a:fillRect/>
          </a:stretch>
        </p:blipFill>
        <p:spPr>
          <a:xfrm>
            <a:off x="6660232" y="1772816"/>
            <a:ext cx="1617436" cy="2016224"/>
          </a:xfrm>
          <a:prstGeom prst="rect">
            <a:avLst/>
          </a:prstGeom>
        </p:spPr>
      </p:pic>
      <p:pic>
        <p:nvPicPr>
          <p:cNvPr id="6" name="图片 5"/>
          <p:cNvPicPr>
            <a:picLocks noChangeAspect="1"/>
          </p:cNvPicPr>
          <p:nvPr/>
        </p:nvPicPr>
        <p:blipFill>
          <a:blip r:embed="rId5"/>
          <a:stretch>
            <a:fillRect/>
          </a:stretch>
        </p:blipFill>
        <p:spPr>
          <a:xfrm>
            <a:off x="3224479" y="1794326"/>
            <a:ext cx="359637" cy="361175"/>
          </a:xfrm>
          <a:prstGeom prst="rect">
            <a:avLst/>
          </a:prstGeom>
        </p:spPr>
      </p:pic>
    </p:spTree>
    <p:extLst>
      <p:ext uri="{BB962C8B-B14F-4D97-AF65-F5344CB8AC3E}">
        <p14:creationId xmlns:p14="http://schemas.microsoft.com/office/powerpoint/2010/main" xmlns="" val="10541625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77281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NEU-BZ-S92"/>
                <a:ea typeface="方正宋黑_GBK" panose="03000509000000000000" pitchFamily="65"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新中国成立时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世界已进入核时代。曾长期领导核科学事业的聂荣臻元帅回忆道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我们国家很大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不可能靠购买武器来支撑国防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唯一的出路只有尽可能吸取国外先进成果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走自己研制的道路。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中国跨入原子能时代开始于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	B.20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	D.20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年中国第一座实验性原子反应堆建成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标志中国开始迈入原子能时代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7524328" y="3064167"/>
            <a:ext cx="359637" cy="361175"/>
          </a:xfrm>
          <a:prstGeom prst="rect">
            <a:avLst/>
          </a:prstGeom>
        </p:spPr>
      </p:pic>
    </p:spTree>
    <p:extLst>
      <p:ext uri="{BB962C8B-B14F-4D97-AF65-F5344CB8AC3E}">
        <p14:creationId xmlns:p14="http://schemas.microsoft.com/office/powerpoint/2010/main" xmlns="" val="38318155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68</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3"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69</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4" name="矩形 3"/>
          <p:cNvSpPr>
            <a:spLocks noChangeAspect="1"/>
          </p:cNvSpPr>
          <p:nvPr/>
        </p:nvSpPr>
        <p:spPr>
          <a:xfrm>
            <a:off x="508000" y="191173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一堆</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一器我国跨进原子能时代的里程碑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在苏联的援助下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重水反应堆和回旋加速器在北京近郊动工。反应堆是实现大规模可控核裂变链式反应的装置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是一种向人类提供核能的装置。加速器是用人工方法产生高能量的粒子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并用它来击破原子核的设备。它是研究原子核内部复杂结构的最重要工具。</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27</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我国第一座试验性原子反应堆和回旋加速器正式建成。原子反应堆和回旋加速器的建成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标志着我国已经跨进了原子能时代。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视野拓展.eps" descr="id:2147492705;FounderCES"/>
          <p:cNvPicPr/>
          <p:nvPr/>
        </p:nvPicPr>
        <p:blipFill>
          <a:blip r:embed="rId4"/>
          <a:stretch>
            <a:fillRect/>
          </a:stretch>
        </p:blipFill>
        <p:spPr>
          <a:xfrm>
            <a:off x="789599" y="1974081"/>
            <a:ext cx="942491" cy="300391"/>
          </a:xfrm>
          <a:prstGeom prst="rect">
            <a:avLst/>
          </a:prstGeom>
        </p:spPr>
      </p:pic>
    </p:spTree>
    <p:extLst>
      <p:ext uri="{BB962C8B-B14F-4D97-AF65-F5344CB8AC3E}">
        <p14:creationId xmlns:p14="http://schemas.microsoft.com/office/powerpoint/2010/main" xmlns="" val="33490753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3"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4"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21460"/>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a:solidFill>
                  <a:srgbClr val="000000"/>
                </a:solidFill>
                <a:latin typeface="Times New Roman" panose="02020603050405020304" pitchFamily="18" charset="0"/>
                <a:cs typeface="Times New Roman" panose="02020603050405020304" pitchFamily="18" charset="0"/>
              </a:rPr>
              <a:t>69</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教育事业的发展</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2,31,4</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)1977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我国各大专院校录取新生</a:t>
            </a:r>
            <a:r>
              <a:rPr lang="en-US" altLang="zh-CN" sz="2200">
                <a:solidFill>
                  <a:srgbClr val="000000"/>
                </a:solidFill>
                <a:latin typeface="Times New Roman" panose="02020603050405020304" pitchFamily="18" charset="0"/>
                <a:cs typeface="Times New Roman" panose="02020603050405020304" pitchFamily="18" charset="0"/>
              </a:rPr>
              <a:t>27.3</a:t>
            </a:r>
            <a:r>
              <a:rPr lang="zh-CN" altLang="zh-CN" sz="2200">
                <a:solidFill>
                  <a:srgbClr val="000000"/>
                </a:solidFill>
                <a:latin typeface="Times New Roman" panose="02020603050405020304" pitchFamily="18" charset="0"/>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1988</a:t>
            </a:r>
            <a:r>
              <a:rPr lang="zh-CN" altLang="zh-CN" sz="2200">
                <a:solidFill>
                  <a:srgbClr val="000000"/>
                </a:solidFill>
                <a:latin typeface="Times New Roman" panose="02020603050405020304" pitchFamily="18" charset="0"/>
                <a:cs typeface="Times New Roman" panose="02020603050405020304" pitchFamily="18" charset="0"/>
              </a:rPr>
              <a:t>年高校在校生总规模达</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Times New Roman" panose="02020603050405020304" pitchFamily="18" charset="0"/>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cs typeface="Times New Roman" panose="02020603050405020304" pitchFamily="18" charset="0"/>
              </a:rPr>
              <a:t>年增长至</a:t>
            </a:r>
            <a:r>
              <a:rPr lang="en-US" altLang="zh-CN" sz="2200">
                <a:solidFill>
                  <a:srgbClr val="000000"/>
                </a:solidFill>
                <a:latin typeface="Times New Roman" panose="02020603050405020304" pitchFamily="18" charset="0"/>
                <a:cs typeface="Times New Roman" panose="02020603050405020304" pitchFamily="18" charset="0"/>
              </a:rPr>
              <a:t>719</a:t>
            </a:r>
            <a:r>
              <a:rPr lang="zh-CN" altLang="zh-CN" sz="2200">
                <a:solidFill>
                  <a:srgbClr val="000000"/>
                </a:solidFill>
                <a:latin typeface="Times New Roman" panose="02020603050405020304" pitchFamily="18" charset="0"/>
                <a:cs typeface="Times New Roman" panose="02020603050405020304" pitchFamily="18" charset="0"/>
              </a:rPr>
              <a:t>万人。在此期间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高等职业教育和各种形式的成人高等教育的入学人数也有很大增长。由此可知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社会对专业人才的需求得到了解决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高等教育实现了与生产劳动相结合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人才选拔制度的改革适应了经济社会发展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恢复统一高考制度促进了高等教育的普及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本题主要考查考生阅读材料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最大限度获取有效信息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对有效信息进行完整、准确、合理解读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说明历史现象的能力。从材料信息看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我国高等教育、高等职业教育、成人高等教育都有显著发展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这为社会发展培养了大批人才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人才选拔制度的改革适应了经济社会发展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材料没有体现教育与生产劳动相结合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457723919"/>
              </p:ext>
            </p:extLst>
          </p:nvPr>
        </p:nvGraphicFramePr>
        <p:xfrm>
          <a:off x="5004048" y="2276872"/>
          <a:ext cx="1828800" cy="534988"/>
        </p:xfrm>
        <a:graphic>
          <a:graphicData uri="http://schemas.openxmlformats.org/presentationml/2006/ole">
            <p:oleObj spid="_x0000_s3075" name="文档" r:id="rId5" imgW="870545" imgH="254889" progId="Word.Document.12">
              <p:embed/>
            </p:oleObj>
          </a:graphicData>
        </a:graphic>
      </p:graphicFrame>
      <p:pic>
        <p:nvPicPr>
          <p:cNvPr id="6" name="图片 5"/>
          <p:cNvPicPr>
            <a:picLocks noChangeAspect="1"/>
          </p:cNvPicPr>
          <p:nvPr/>
        </p:nvPicPr>
        <p:blipFill>
          <a:blip r:embed="rId6"/>
          <a:stretch>
            <a:fillRect/>
          </a:stretch>
        </p:blipFill>
        <p:spPr>
          <a:xfrm>
            <a:off x="4545391" y="2363778"/>
            <a:ext cx="359637" cy="361175"/>
          </a:xfrm>
          <a:prstGeom prst="rect">
            <a:avLst/>
          </a:prstGeom>
        </p:spPr>
      </p:pic>
    </p:spTree>
    <p:extLst>
      <p:ext uri="{BB962C8B-B14F-4D97-AF65-F5344CB8AC3E}">
        <p14:creationId xmlns:p14="http://schemas.microsoft.com/office/powerpoint/2010/main" xmlns="" val="4005233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838747"/>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NEU-BZ-S92"/>
                <a:ea typeface="方正宋黑_GBK" panose="03000509000000000000" pitchFamily="65"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2,31,4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新中国已建立多所俄文专科学校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北京大学、清华大学等多所高校和一批中学开设了俄文课程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许多中小城镇也掀起学习俄语的热潮。这是我国当时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外交政策转变的需要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计划经济体制的需要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文化教育改革的需要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国家发展战略的需要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本题主要考查考生对有效信息进行正确解读、运用历史学知识加以理解的能力。解题时需把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俄语热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放到</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年底中国的时代背景下思考。中华人民共和国成立后我国实行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的外交方针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为引进苏联的技术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需要培养大量懂俄文的人才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项虽然也有一定的道理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项全面和准确。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两项与题干材料不符。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39481" y="2204864"/>
            <a:ext cx="359637" cy="361175"/>
          </a:xfrm>
          <a:prstGeom prst="rect">
            <a:avLst/>
          </a:prstGeom>
        </p:spPr>
      </p:pic>
    </p:spTree>
    <p:extLst>
      <p:ext uri="{BB962C8B-B14F-4D97-AF65-F5344CB8AC3E}">
        <p14:creationId xmlns:p14="http://schemas.microsoft.com/office/powerpoint/2010/main" xmlns="" val="5392487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圆角 1">
            <a:hlinkClick r:id="rId2" action="ppaction://hlinksldjump"/>
            <a:extLst>
              <a:ext uri="{FF2B5EF4-FFF2-40B4-BE49-F238E27FC236}">
                <a16:creationId xmlns="" xmlns:a16="http://schemas.microsoft.com/office/drawing/2014/main" id="{1F7020BA-36AE-4972-96B1-3F5EA4ADEA64}"/>
              </a:ext>
            </a:extLst>
          </p:cNvPr>
          <p:cNvSpPr/>
          <p:nvPr/>
        </p:nvSpPr>
        <p:spPr>
          <a:xfrm>
            <a:off x="302484" y="548680"/>
            <a:ext cx="692008" cy="272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tx1"/>
                </a:solidFill>
                <a:latin typeface="Adobe 黑体 Std R" panose="020B0400000000000000" pitchFamily="34" charset="-122"/>
                <a:ea typeface="Adobe 黑体 Std R" panose="020B0400000000000000" pitchFamily="34" charset="-122"/>
              </a:rPr>
              <a:t>考点</a:t>
            </a:r>
            <a:r>
              <a:rPr lang="en-US" altLang="zh-CN" sz="1200" smtClean="0">
                <a:solidFill>
                  <a:schemeClr val="tx1"/>
                </a:solidFill>
                <a:latin typeface="Adobe 黑体 Std R" panose="020B0400000000000000" pitchFamily="34" charset="-122"/>
                <a:ea typeface="Adobe 黑体 Std R" panose="020B0400000000000000" pitchFamily="34" charset="-122"/>
              </a:rPr>
              <a:t>68</a:t>
            </a:r>
            <a:endParaRPr lang="zh-CN" altLang="en-US" sz="1200" dirty="0">
              <a:solidFill>
                <a:schemeClr val="tx1"/>
              </a:solidFill>
              <a:latin typeface="Adobe 黑体 Std R" panose="020B0400000000000000" pitchFamily="34" charset="-122"/>
              <a:ea typeface="Adobe 黑体 Std R" panose="020B0400000000000000" pitchFamily="34" charset="-122"/>
            </a:endParaRPr>
          </a:p>
        </p:txBody>
      </p:sp>
      <p:sp>
        <p:nvSpPr>
          <p:cNvPr id="8" name="矩形: 圆角 2">
            <a:hlinkClick r:id="rId3" action="ppaction://hlinksldjump"/>
            <a:extLst>
              <a:ext uri="{FF2B5EF4-FFF2-40B4-BE49-F238E27FC236}">
                <a16:creationId xmlns="" xmlns:a16="http://schemas.microsoft.com/office/drawing/2014/main" id="{ED0713C6-A59E-4732-B140-8665BDCD42E7}"/>
              </a:ext>
            </a:extLst>
          </p:cNvPr>
          <p:cNvSpPr/>
          <p:nvPr/>
        </p:nvSpPr>
        <p:spPr>
          <a:xfrm>
            <a:off x="1019300" y="548680"/>
            <a:ext cx="692008" cy="272780"/>
          </a:xfrm>
          <a:prstGeom prst="roundRect">
            <a:avLst/>
          </a:prstGeom>
          <a:solidFill>
            <a:srgbClr val="03B6AD"/>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Adobe 黑体 Std R" panose="020B0400000000000000" pitchFamily="34" charset="-122"/>
                <a:ea typeface="Adobe 黑体 Std R" panose="020B0400000000000000" pitchFamily="34" charset="-122"/>
              </a:rPr>
              <a:t>考点</a:t>
            </a:r>
            <a:r>
              <a:rPr lang="en-US" altLang="zh-CN" sz="1200" smtClean="0">
                <a:solidFill>
                  <a:schemeClr val="bg1"/>
                </a:solidFill>
                <a:latin typeface="Adobe 黑体 Std R" panose="020B0400000000000000" pitchFamily="34" charset="-122"/>
                <a:ea typeface="Adobe 黑体 Std R" panose="020B0400000000000000" pitchFamily="34" charset="-122"/>
              </a:rPr>
              <a:t>69</a:t>
            </a:r>
            <a:endParaRPr lang="zh-CN" altLang="en-US" sz="1200" dirty="0">
              <a:solidFill>
                <a:schemeClr val="bg1"/>
              </a:solidFill>
              <a:latin typeface="Adobe 黑体 Std R" panose="020B0400000000000000" pitchFamily="34" charset="-122"/>
              <a:ea typeface="Adobe 黑体 Std R" panose="020B0400000000000000" pitchFamily="34" charset="-122"/>
            </a:endParaRPr>
          </a:p>
        </p:txBody>
      </p:sp>
      <p:sp>
        <p:nvSpPr>
          <p:cNvPr id="2" name="矩形 1"/>
          <p:cNvSpPr>
            <a:spLocks noChangeAspect="1"/>
          </p:cNvSpPr>
          <p:nvPr/>
        </p:nvSpPr>
        <p:spPr>
          <a:xfrm>
            <a:off x="508000" y="90872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NEU-BZ-S92"/>
                <a:ea typeface="方正宋黑_GBK" panose="03000509000000000000" pitchFamily="65"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NEU-BZ-S92"/>
                <a:ea typeface="方正宋黑_GBK" panose="03000509000000000000" pitchFamily="65"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cs typeface="Times New Roman" panose="02020603050405020304" pitchFamily="18" charset="0"/>
              </a:rPr>
              <a:t>年我国高校进行院系调整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如调整后的天津大学下设土木建筑、电信、机械等</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个工科系、</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个专业和</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个专修科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从综合型大学转变为多科性工业大学。这种调整主要是为了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促进国民经济的恢复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培养经济建设专门人才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提升国民的科技素养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推动天津经济建设发展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年我国国民经济恢复工作基本完成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即将开始大规模的经济建设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许多高校进行院系调整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特别是多科性工业大学的出现主要是为了培养经济建设的专门人才。故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国民经济恢复工作完成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提升国民科技素养扩大了题干范围</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天津只是题干中的一个例子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2555776" y="2204864"/>
            <a:ext cx="359637" cy="361175"/>
          </a:xfrm>
          <a:prstGeom prst="rect">
            <a:avLst/>
          </a:prstGeom>
        </p:spPr>
      </p:pic>
    </p:spTree>
    <p:extLst>
      <p:ext uri="{BB962C8B-B14F-4D97-AF65-F5344CB8AC3E}">
        <p14:creationId xmlns:p14="http://schemas.microsoft.com/office/powerpoint/2010/main" xmlns="" val="17643782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13</TotalTime>
  <Words>567</Words>
  <Application>Microsoft Office PowerPoint</Application>
  <PresentationFormat>全屏显示(4:3)</PresentationFormat>
  <Paragraphs>76</Paragraphs>
  <Slides>11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13"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2021-06-17T16:20:57Z</dcterms:modified>
</cp:coreProperties>
</file>