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1"/>
  </p:notesMasterIdLst>
  <p:handoutMasterIdLst>
    <p:handoutMasterId r:id="rId82"/>
  </p:handoutMasterIdLst>
  <p:sldIdLst>
    <p:sldId id="257" r:id="rId2"/>
    <p:sldId id="258" r:id="rId3"/>
    <p:sldId id="259" r:id="rId4"/>
    <p:sldId id="271" r:id="rId5"/>
    <p:sldId id="272" r:id="rId6"/>
    <p:sldId id="261" r:id="rId7"/>
    <p:sldId id="266" r:id="rId8"/>
    <p:sldId id="273" r:id="rId9"/>
    <p:sldId id="260" r:id="rId10"/>
    <p:sldId id="265" r:id="rId11"/>
    <p:sldId id="262"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315"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45" r:id="rId44"/>
    <p:sldId id="368" r:id="rId45"/>
    <p:sldId id="275" r:id="rId46"/>
    <p:sldId id="346" r:id="rId47"/>
    <p:sldId id="306" r:id="rId48"/>
    <p:sldId id="307" r:id="rId49"/>
    <p:sldId id="308" r:id="rId50"/>
    <p:sldId id="309" r:id="rId51"/>
    <p:sldId id="310" r:id="rId52"/>
    <p:sldId id="369" r:id="rId53"/>
    <p:sldId id="370" r:id="rId54"/>
    <p:sldId id="311" r:id="rId55"/>
    <p:sldId id="312" r:id="rId56"/>
    <p:sldId id="404" r:id="rId57"/>
    <p:sldId id="313" r:id="rId58"/>
    <p:sldId id="314" r:id="rId59"/>
    <p:sldId id="347" r:id="rId60"/>
    <p:sldId id="371" r:id="rId61"/>
    <p:sldId id="372" r:id="rId62"/>
    <p:sldId id="348" r:id="rId63"/>
    <p:sldId id="349" r:id="rId64"/>
    <p:sldId id="350" r:id="rId65"/>
    <p:sldId id="351" r:id="rId66"/>
    <p:sldId id="373" r:id="rId67"/>
    <p:sldId id="352" r:id="rId68"/>
    <p:sldId id="353" r:id="rId69"/>
    <p:sldId id="354" r:id="rId70"/>
    <p:sldId id="355" r:id="rId71"/>
    <p:sldId id="374" r:id="rId72"/>
    <p:sldId id="356" r:id="rId73"/>
    <p:sldId id="357" r:id="rId74"/>
    <p:sldId id="358" r:id="rId75"/>
    <p:sldId id="359" r:id="rId76"/>
    <p:sldId id="375" r:id="rId77"/>
    <p:sldId id="361" r:id="rId78"/>
    <p:sldId id="362" r:id="rId79"/>
    <p:sldId id="363" r:id="rId8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92"/>
        <p:guide pos="389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4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60240" cy="69326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雅典民主政治</a:t>
            </a:r>
          </a:p>
        </p:txBody>
      </p:sp>
      <p:sp>
        <p:nvSpPr>
          <p:cNvPr id="100" name="文本框 99"/>
          <p:cNvSpPr txBox="1"/>
          <p:nvPr/>
        </p:nvSpPr>
        <p:spPr>
          <a:xfrm>
            <a:off x="553085" y="1171575"/>
            <a:ext cx="10446385" cy="526224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一、古希腊历史分期</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爱琴文明时代:爱琴海地区青铜器时代,包括克里特文明与迈锡尼文明,时间约为公元前20世纪至公元前12世纪。约公元前12世纪,迈锡尼文明被尚处在原始社会的多利亚人毁灭,氏族制度重新盛行,古希腊历史发展出现了暂时的倒退。</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2.荷马时代:铁器时代开始,时间约为公元前11世纪至公元前9世纪,原始公社制度逐渐瓦解,奴隶制出现,古希腊处在阶级社会的前夜。</a:t>
            </a:r>
          </a:p>
          <a:p>
            <a:pPr indent="0">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3969385"/>
          </a:xfrm>
          <a:prstGeom prst="rect">
            <a:avLst/>
          </a:prstGeom>
          <a:noFill/>
          <a:ln w="9525">
            <a:noFill/>
          </a:ln>
        </p:spPr>
        <p:txBody>
          <a:bodyPr wrap="square">
            <a:spAutoFit/>
          </a:bodyPr>
          <a:lstStyle/>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3.早期希腊:约公元前8世纪至公元前6世纪,希腊奴隶制城邦形成时期。</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4.希腊古典时代:约公元前5世纪至公元前4世纪,希腊奴隶制城邦的兴盛和衰亡时期。</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5.马其顿统治下的希腊:公元前4世纪至公元前2世纪中期被马其顿控制,之后进入罗马征服和统治时期。</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二、雅典民主政治</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1.形成条件</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(1)地理:相对隔绝的狭小谷地和海岛地形,有利于城邦的形成和海洋贸易的发展。</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(2)经济:海外贸易和工商业比较发达,新兴工商业者阶层力量壮大。</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(3)政治:小国寡民和独立自主的城邦便于公民直接参与城邦政治、积极追求民主权利。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332295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(4)人文:宽松自由的社会环境、平等互利的观念、强烈的集体荣誉感和较高的公民意识。</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(5)客观:靠近两河流域文明和古埃及文明,便于从亚非文明中汲取营养。</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(6)主观:思想家、政治家的改革和推进。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　</a:t>
            </a:r>
            <a:r>
              <a:rPr lang="en-US" sz="2800" b="1">
                <a:solidFill>
                  <a:srgbClr val="000000"/>
                </a:solidFill>
                <a:latin typeface="微软雅黑" panose="020B0503020204020204" charset="-122"/>
                <a:ea typeface="微软雅黑" panose="020B0503020204020204" charset="-122"/>
                <a:cs typeface="微软雅黑" panose="020B0503020204020204" charset="-122"/>
              </a:rPr>
              <a:t>       　地理环境与文明的关系</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地理环境是文明赖以产生和发展的客观条件,但其绝非影响地区文明的决定因素。人类对客观环境的适应性、应变性和创造性才是文明得以产生和发展的关键。古代中国和古代希腊文明虽受地理环境差异的影响而不同,但二者的不同并不由地理环境决定,而是经济、政治和文化等因素综合作用的结果;同样是海洋环境的英国也曾是专制的封建国家,而与中国地理环境大体相当的美国却建立了民主政治体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793750" y="1120775"/>
          <a:ext cx="10871835" cy="5347970"/>
        </p:xfrm>
        <a:graphic>
          <a:graphicData uri="http://schemas.openxmlformats.org/drawingml/2006/table">
            <a:tbl>
              <a:tblPr firstRow="1" bandRow="1">
                <a:tableStyleId>{5940675A-B579-460E-94D1-54222C63F5DA}</a:tableStyleId>
              </a:tblPr>
              <a:tblGrid>
                <a:gridCol w="668655"/>
                <a:gridCol w="1047750"/>
                <a:gridCol w="469265"/>
                <a:gridCol w="4410075"/>
                <a:gridCol w="4276090"/>
              </a:tblGrid>
              <a:tr h="7410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人物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改革内容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60692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奠基</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公元前6世纪初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梭伦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①公民等级:根据财产多寡,将公民分为四个等级,财产越多者等级越高、权利越大。②机构改革:设公民大会为最高权力机关;建立四百人议事会和公民陪审法庭。</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③经济措施:废除债务奴隶制。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动摇了旧氏族贵族世袭特权,保障了公民的民主权利,为雅典民主政治奠定了基础。</a:t>
                      </a:r>
                      <a:r>
                        <a:rPr lang="en-US" sz="2400" b="0">
                          <a:solidFill>
                            <a:srgbClr val="FF0000"/>
                          </a:solidFill>
                          <a:latin typeface="微软雅黑" panose="020B0503020204020204" charset="-122"/>
                          <a:ea typeface="微软雅黑" panose="020B0503020204020204" charset="-122"/>
                          <a:cs typeface="微软雅黑" panose="020B0503020204020204" charset="-122"/>
                        </a:rPr>
                        <a:t>[2017江苏高考第14题]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793750" y="532130"/>
            <a:ext cx="5134610" cy="521970"/>
          </a:xfrm>
          <a:prstGeom prst="rect">
            <a:avLst/>
          </a:prstGeom>
          <a:noFill/>
          <a:ln w="9525">
            <a:noFill/>
          </a:ln>
        </p:spPr>
        <p:txBody>
          <a:bodyPr wrap="square">
            <a:spAutoFit/>
          </a:bodyPr>
          <a:lstStyle/>
          <a:p>
            <a:pPr indent="0"/>
            <a:r>
              <a:rPr lang="en-US" sz="2800" b="0">
                <a:solidFill>
                  <a:srgbClr val="000000"/>
                </a:solidFill>
                <a:latin typeface="微软雅黑" panose="020B0503020204020204" charset="-122"/>
                <a:ea typeface="微软雅黑" panose="020B0503020204020204" charset="-122"/>
                <a:cs typeface="微软雅黑" panose="020B0503020204020204" charset="-122"/>
              </a:rPr>
              <a:t>2.</a:t>
            </a:r>
            <a:r>
              <a:rPr lang="zh-CN" sz="2800" b="0">
                <a:solidFill>
                  <a:srgbClr val="000000"/>
                </a:solidFill>
                <a:latin typeface="微软雅黑" panose="020B0503020204020204" charset="-122"/>
                <a:ea typeface="微软雅黑" panose="020B0503020204020204" charset="-122"/>
                <a:cs typeface="微软雅黑" panose="020B0503020204020204" charset="-122"/>
              </a:rPr>
              <a:t>发展历程</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509905" y="416560"/>
          <a:ext cx="11172825" cy="6025515"/>
        </p:xfrm>
        <a:graphic>
          <a:graphicData uri="http://schemas.openxmlformats.org/drawingml/2006/table">
            <a:tbl>
              <a:tblPr firstRow="1" bandRow="1">
                <a:tableStyleId>{5940675A-B579-460E-94D1-54222C63F5DA}</a:tableStyleId>
              </a:tblPr>
              <a:tblGrid>
                <a:gridCol w="688975"/>
                <a:gridCol w="734060"/>
                <a:gridCol w="906145"/>
                <a:gridCol w="4665345"/>
                <a:gridCol w="4178300"/>
              </a:tblGrid>
              <a:tr h="5022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人物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改革内容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意义</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0124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确立</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公元前6世纪末　</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克利斯提尼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①选举制度:建立十个地区部落,以部落为单位进行选举。②机构改革:设立五百人议事会,由各部落轮流执政;成立十将军委员会;继续扩大公民大会的权力。③监督制度:陶片放逐法。</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基本铲除了旧氏族贵族的政治特权,公民参政权空前扩大,雅典的民主政治确立起来。</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1079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顶峰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公元前5世纪</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伯利克里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①权利开放:所有成年男性公民可以担任几乎一切官职。②机构改革:扩大五百人议事会的职能;陪审法庭成为最高司法与监察机关。③激励措施:实行津贴制。</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雅典民主政治发展到顶峰,进入“黄金时代”。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867390" cy="332295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3.特征</a:t>
            </a:r>
            <a:r>
              <a:rPr lang="en-US" sz="2800" b="0">
                <a:solidFill>
                  <a:srgbClr val="FF0000"/>
                </a:solidFill>
                <a:latin typeface="微软雅黑" panose="020B0503020204020204" charset="-122"/>
                <a:ea typeface="微软雅黑" panose="020B0503020204020204" charset="-122"/>
                <a:cs typeface="微软雅黑" panose="020B0503020204020204" charset="-122"/>
              </a:rPr>
              <a:t>[高频点]</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(1)人民主权:①公民大会是国家最高权力机关。②全体公民皆可参与公民大会,具有同等的政治地位。③雅典政治向全体公民开放,官职几乎不再受财富和门第的限制。</a:t>
            </a:r>
            <a:r>
              <a:rPr lang="en-US" sz="2800" b="0">
                <a:solidFill>
                  <a:srgbClr val="FF0000"/>
                </a:solidFill>
                <a:latin typeface="微软雅黑" panose="020B0503020204020204" charset="-122"/>
                <a:ea typeface="微软雅黑" panose="020B0503020204020204" charset="-122"/>
                <a:cs typeface="微软雅黑" panose="020B0503020204020204" charset="-122"/>
              </a:rPr>
              <a:t>[2019海南高考第14题]</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(2)轮番而治:实行任期制,国家公职人员的选举几乎都用抽签方式决定。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900410"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(3)权力制约:城邦的公民集体对官吏进行监督和制约。如五百人议事会受公民大会和陪审法庭的制约。</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(4)法律至上:法律神圣不可侵犯。</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(5)公民意识:城邦至上、政治为本,成为雅典人的共识。</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(6)直接民主:公民直接参与城邦的政治活动。</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[2020江苏高考第14题]</a:t>
            </a:r>
            <a:endParaRPr lang="en-US" sz="2800" b="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138366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4.主要职能部门</a:t>
            </a:r>
            <a:r>
              <a:rPr lang="en-US" sz="2800" b="0">
                <a:solidFill>
                  <a:srgbClr val="FF0000"/>
                </a:solidFill>
                <a:latin typeface="微软雅黑" panose="020B0503020204020204" charset="-122"/>
                <a:ea typeface="微软雅黑" panose="020B0503020204020204" charset="-122"/>
                <a:cs typeface="微软雅黑" panose="020B0503020204020204" charset="-122"/>
              </a:rPr>
              <a:t>[高频点]</a:t>
            </a:r>
          </a:p>
          <a:p>
            <a:pPr indent="0">
              <a:lnSpc>
                <a:spcPct val="150000"/>
              </a:lnSpc>
            </a:pPr>
            <a:endParaRPr lang="en-US" sz="2800" b="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340" name="2DY-1.EPS" descr="id:2147494661;FounderCES"/>
          <p:cNvPicPr>
            <a:picLocks noChangeAspect="1"/>
          </p:cNvPicPr>
          <p:nvPr/>
        </p:nvPicPr>
        <p:blipFill>
          <a:blip r:embed="rId2"/>
          <a:stretch>
            <a:fillRect/>
          </a:stretch>
        </p:blipFill>
        <p:spPr>
          <a:xfrm>
            <a:off x="2426335" y="1764665"/>
            <a:ext cx="5313680" cy="1996440"/>
          </a:xfrm>
          <a:prstGeom prst="rect">
            <a:avLst/>
          </a:prstGeom>
        </p:spPr>
      </p:pic>
      <p:sp>
        <p:nvSpPr>
          <p:cNvPr id="2" name="文本框 1"/>
          <p:cNvSpPr txBox="1"/>
          <p:nvPr/>
        </p:nvSpPr>
        <p:spPr>
          <a:xfrm>
            <a:off x="570865" y="4376420"/>
            <a:ext cx="10639425" cy="203009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b="0">
                <a:solidFill>
                  <a:srgbClr val="000000"/>
                </a:solidFill>
                <a:latin typeface="微软雅黑" panose="020B0503020204020204" charset="-122"/>
                <a:ea typeface="微软雅黑" panose="020B0503020204020204" charset="-122"/>
                <a:cs typeface="微软雅黑" panose="020B0503020204020204" charset="-122"/>
              </a:rPr>
              <a:t>　雅典国家机构的权限交叉,公职人员的权限也部分交叉,以此实现了权力的相互制约。因此,在雅典,没有总揽国家权力的最高官员。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4000" y="1609725"/>
            <a:ext cx="11685270" cy="1567180"/>
          </a:xfrm>
          <a:ln>
            <a:noFill/>
          </a:ln>
        </p:spPr>
        <p:txBody>
          <a:bodyPr wrap="square"/>
          <a:lstStyle/>
          <a:p>
            <a:r>
              <a:rPr lang="zh-CN" altLang="en-US" sz="5330" b="1" dirty="0" smtClean="0">
                <a:sym typeface="+mn-ea"/>
              </a:rPr>
              <a:t>第十三单元  古代希腊、罗马的</a:t>
            </a:r>
            <a:br>
              <a:rPr lang="zh-CN" altLang="en-US" sz="5330" b="1" dirty="0" smtClean="0">
                <a:sym typeface="+mn-ea"/>
              </a:rPr>
            </a:br>
            <a:r>
              <a:rPr lang="zh-CN" altLang="en-US" sz="5330" b="1" dirty="0" smtClean="0">
                <a:sym typeface="+mn-ea"/>
              </a:rPr>
              <a:t>      政治制度</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3695" y="151765"/>
            <a:ext cx="11256010" cy="526224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5.评价</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(1)进步性</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①对雅典:推动了文化事业的发展。民主政治重视全体公民的个体自由和责任感,铸就了雅典人民渴求知识、乐于探究的民族性格,使雅典在文化领域取得众多辉煌成就,如出现了苏格拉底、亚里士多德等思想家。</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②对近代西方:雅典民主政治以民主机构为载体,以法律程序为依托,创造出了集体决策、差额选举、任期制、比例代表制、群众监督等多种民主运作方式,为近代西方资产阶级代议制的发展提供了借鉴。</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78845" cy="461581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(2)局限性</a:t>
            </a:r>
            <a:r>
              <a:rPr lang="en-US" sz="2800" b="0">
                <a:solidFill>
                  <a:srgbClr val="FF0000"/>
                </a:solidFill>
                <a:latin typeface="微软雅黑" panose="020B0503020204020204" charset="-122"/>
                <a:ea typeface="微软雅黑" panose="020B0503020204020204" charset="-122"/>
                <a:cs typeface="微软雅黑" panose="020B0503020204020204" charset="-122"/>
              </a:rPr>
              <a:t>[2016江苏高考第14题]</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①民主范围的狭隘性:仅限于占城邦人口小部分的成年男性公民,众多妇女、外邦人、广大奴隶被排除在外。</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②民主性质的原始性:是原始的、过于泛滥的直接民主,只适用于小国寡民的城邦。</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③民主运作方式的随意性:抽签选举和轮流执政很可能导致国家权力的滥用和误用。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2296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雅典民主政治与近现代西方民主政治的区别与联系</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1.区别</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在民主运作方式上,古代雅典属于直接民主,近现代西方是代议制民主,属于间接民主;在适用范围、制约机制、管理机制、运作程序等方面,近现代西方民主政治比古代雅典民主政治要广泛和完善。</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2.联系</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雅典民主政治为人类提供了一种集体管理的新形式,是近现代西方民主政治的思想渊源,具体表现在: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1188085" y="788035"/>
          <a:ext cx="9639935" cy="5210175"/>
        </p:xfrm>
        <a:graphic>
          <a:graphicData uri="http://schemas.openxmlformats.org/drawingml/2006/table">
            <a:tbl>
              <a:tblPr firstRow="1" bandRow="1">
                <a:tableStyleId>{5940675A-B579-460E-94D1-54222C63F5DA}</a:tableStyleId>
              </a:tblPr>
              <a:tblGrid>
                <a:gridCol w="3150235"/>
                <a:gridCol w="6489700"/>
              </a:tblGrid>
              <a:tr h="120205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雅典民主政治的表现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对近现代西方民主政治的影响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0200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执政官由选举产生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选举制的起源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006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人民主权</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“主权在民”思想的开端</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0205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五百人议事会规定任期</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资产阶级代议制下任期制的起源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0337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五百人议事会按公民人数分配名额</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比例代表制的起源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6024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罗马法</a:t>
            </a:r>
          </a:p>
        </p:txBody>
      </p:sp>
      <p:sp>
        <p:nvSpPr>
          <p:cNvPr id="100" name="文本框 99"/>
          <p:cNvSpPr txBox="1"/>
          <p:nvPr/>
        </p:nvSpPr>
        <p:spPr>
          <a:xfrm>
            <a:off x="553085" y="1171575"/>
            <a:ext cx="10923270" cy="526224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一、罗马国家的兴衰</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1.王政时代(约公元前753—前509年):约公元前753年罗慕路斯始建罗马城;公元前6世纪中叶的塞尔维乌斯改革,促使罗马国家形态产生。</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2.共和时代(公元前509—前27年):公元前509年,罗马人赶走暴虐无道的塔克文,建立起由罗马贵族掌权的共和国,国家的主要机构是执政官、元老院和公民大会。公元前2世纪,罗马扩张成为地跨欧、亚、非三大洲的大国。</a:t>
            </a:r>
          </a:p>
          <a:p>
            <a:pPr indent="0">
              <a:lnSpc>
                <a:spcPct val="150000"/>
              </a:lnSpc>
            </a:pP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34395" cy="332295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3.帝国时代(公元前27— 476年):公元前27年,屋大维确立个人独裁统治。因其采用“元首”称号,这种制度被称为元首制,元首制实质上是披着共和外衣的君主专制。395年,罗马帝国分裂为东、西两部分,西罗马帝国仍以罗马为都城,东罗马帝国以君士坦丁堡为都城。476年,西罗马帝国为日耳曼人所灭;1453年,东罗马帝国(即拜占庭帝国)为奥斯曼帝国所灭。</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41960" y="161925"/>
            <a:ext cx="10446385" cy="138366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二、罗马法的演变历程</a:t>
            </a:r>
          </a:p>
          <a:p>
            <a:pPr indent="0">
              <a:lnSpc>
                <a:spcPct val="150000"/>
              </a:lnSpc>
            </a:pPr>
            <a:r>
              <a:rPr sz="2800" b="0">
                <a:solidFill>
                  <a:srgbClr val="000000"/>
                </a:solidFill>
                <a:latin typeface="微软雅黑" panose="020B0503020204020204" charset="-122"/>
                <a:ea typeface="微软雅黑" panose="020B0503020204020204" charset="-122"/>
                <a:cs typeface="微软雅黑" panose="020B0503020204020204" charset="-122"/>
              </a:rPr>
              <a:t>1.起源:从习惯法到成文法</a:t>
            </a:r>
          </a:p>
        </p:txBody>
      </p:sp>
      <p:graphicFrame>
        <p:nvGraphicFramePr>
          <p:cNvPr id="4" name="表格 3"/>
          <p:cNvGraphicFramePr/>
          <p:nvPr>
            <p:custDataLst>
              <p:tags r:id="rId1"/>
            </p:custDataLst>
          </p:nvPr>
        </p:nvGraphicFramePr>
        <p:xfrm>
          <a:off x="666115" y="1617980"/>
          <a:ext cx="10860405" cy="4754880"/>
        </p:xfrm>
        <a:graphic>
          <a:graphicData uri="http://schemas.openxmlformats.org/drawingml/2006/table">
            <a:tbl>
              <a:tblPr firstRow="1" bandRow="1">
                <a:tableStyleId>{5940675A-B579-460E-94D1-54222C63F5DA}</a:tableStyleId>
              </a:tblPr>
              <a:tblGrid>
                <a:gridCol w="836930"/>
                <a:gridCol w="3727450"/>
                <a:gridCol w="6296025"/>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习惯法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成文法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9728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时间</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公元前6世纪末至公元前5世纪中期。</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公元前5世纪中期以后(以《十二铜表法》的颁布为标志)。</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630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特点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法律与习惯之间界限模糊,具有很大的伸缩性和不确定性。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内容相当广泛,条文比较明晰,审判、量刑皆有法可依。</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288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贵族垄断立法权和司法权,常常随心所欲地解释法律,保护自己,损害平民利益。</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贵族对法律的随意解释受到限制,平民利益得到保护;保留了一些比较野蛮的习惯法,如同态复仇法。</a:t>
                      </a:r>
                      <a:r>
                        <a:rPr lang="en-US" sz="2400" b="0">
                          <a:solidFill>
                            <a:srgbClr val="FF0000"/>
                          </a:solidFill>
                          <a:latin typeface="微软雅黑" panose="020B0503020204020204" charset="-122"/>
                          <a:ea typeface="微软雅黑" panose="020B0503020204020204" charset="-122"/>
                          <a:cs typeface="微软雅黑" panose="020B0503020204020204" charset="-122"/>
                        </a:rPr>
                        <a:t>[2018全国卷Ⅱ第32题]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50800" marR="508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1.《十二铜表法》并没有完全废除习惯法,它的制定也不是为了削弱贵族特权。它的进步之处在于使罗马法从习惯法发展为成文法。</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2.《十二铜表法》限制了贵族对法律的随意解释,在一定程度上保护了平民利益,但从根本上来说它维护的仍然是贵族的利益。</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3.《十二铜表法》和习惯法都是罗马公民法的组成部分,两者只是在法律的呈现方式上有差异,即成文和不成文。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461581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2.发展:从公民法到万民法</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(1)公民法</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①定义:从公元前509年罗马共和国建立到公元前3世纪早期,罗马产生的法律统称为公民法。</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②特点:只适用于罗马公民;注重形式,程序烦琐,缺乏变通;内容上侧重于国家事务和法律程序等方面,涉及个人财产关系等问题的私法规范则不够完善。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526224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(2)万民法</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①背景:随着罗马版图的拓展、商品经济和贸易的发展,社会矛盾增多,原有的公民法已经不再适应新的形势;罗马设置的外事裁判官提供了司法实践。</a:t>
            </a:r>
            <a:r>
              <a:rPr lang="en-US" sz="2800" b="0">
                <a:solidFill>
                  <a:srgbClr val="FF0000"/>
                </a:solidFill>
                <a:latin typeface="微软雅黑" panose="020B0503020204020204" charset="-122"/>
                <a:ea typeface="微软雅黑" panose="020B0503020204020204" charset="-122"/>
                <a:cs typeface="微软雅黑" panose="020B0503020204020204" charset="-122"/>
              </a:rPr>
              <a:t>[2019天津高考第3题,2018海南高考第14题]</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②特点:适用于罗马统治范围内的一切自由民;在不触动原有公民法体系的前提下,更简洁灵活且实用有效,注重调解贸易及财产等经济和民事纠纷,规定了私有财产神圣不可侵犯。</a:t>
            </a:r>
          </a:p>
          <a:p>
            <a:pPr indent="0">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雅典民主政治</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罗马法</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③实质:巩固罗马统治的重要工具。</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④地位:公元3世纪,万民法成为适用于罗马统治范围内一切自由民的法律。</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⑤作用:帝国境内自由民内部公民与非公民的区别不复存在,稳定了社会秩序,维护了帝国统治。</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396938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3.完善:从零散法令到法令体系</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(1)零散法令:罗马帝国皇帝持续颁布法令;法学家积极编纂法典,进行法律解释。</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(2)法令体系:公元6世纪,东罗马帝国皇帝查士丁尼组织法学家,将历代颁布的法令加以系统化和法典化,汇编成《罗马民法大全》,罗马法体系最终完成。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31470" y="261620"/>
            <a:ext cx="1135570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三、罗马法形成和发展的原因</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法律是上层建筑的重要组成部分,它的形成和发展是社会政治、经济发展的产物。</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1.古希腊文明的影响。古罗马是古希腊文明的正统继承者和西方古典文明新的开拓者,在政治、思想文化、法律等方面,古罗马继承了古希腊的辉煌文明并有所发展。</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2.不断发展的罗马经济是罗马法逐渐形成的经济基础。</a:t>
            </a:r>
          </a:p>
          <a:p>
            <a:pPr indent="0">
              <a:lnSpc>
                <a:spcPct val="150000"/>
              </a:lnSpc>
            </a:pP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3.平民反对贵族的斗争、奴隶起义、统治阶级内部的矛盾和对外扩张活动是罗马法不断发展的动力。</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4.海外贸易的发展是罗马法成为“第一个世界性法律”和“充分预料到现代私有制的法律”的必不可少的前提条件。</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73723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辨析比较</a:t>
            </a:r>
            <a:r>
              <a:rPr sz="2800" b="1">
                <a:solidFill>
                  <a:srgbClr val="000000"/>
                </a:solidFill>
                <a:latin typeface="微软雅黑" panose="020B0503020204020204" charset="-122"/>
                <a:ea typeface="微软雅黑" panose="020B0503020204020204" charset="-122"/>
                <a:cs typeface="微软雅黑" panose="020B0503020204020204" charset="-122"/>
              </a:rPr>
              <a:t>　　　    古希腊与古罗马文明的比较</a:t>
            </a:r>
          </a:p>
        </p:txBody>
      </p:sp>
      <p:graphicFrame>
        <p:nvGraphicFramePr>
          <p:cNvPr id="2" name="表格 1"/>
          <p:cNvGraphicFramePr/>
          <p:nvPr>
            <p:custDataLst>
              <p:tags r:id="rId1"/>
            </p:custDataLst>
          </p:nvPr>
        </p:nvGraphicFramePr>
        <p:xfrm>
          <a:off x="1157605" y="2129790"/>
          <a:ext cx="10088245" cy="3912235"/>
        </p:xfrm>
        <a:graphic>
          <a:graphicData uri="http://schemas.openxmlformats.org/drawingml/2006/table">
            <a:tbl>
              <a:tblPr firstRow="1" bandRow="1">
                <a:tableStyleId>{5940675A-B579-460E-94D1-54222C63F5DA}</a:tableStyleId>
              </a:tblPr>
              <a:tblGrid>
                <a:gridCol w="783590"/>
                <a:gridCol w="3555365"/>
                <a:gridCol w="5749290"/>
              </a:tblGrid>
              <a:tr h="444500">
                <a:tc>
                  <a:txBody>
                    <a:bodyPr/>
                    <a:lstStyle/>
                    <a:p>
                      <a:pPr indent="0" algn="ctr">
                        <a:buNone/>
                      </a:pP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古希腊文明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古罗马文明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0022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拓展方式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通过殖民建立新的城邦,吸收外部文明并拓展希腊文明。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通过兼并战争扩大疆域,在继承希腊文明、吸收外部文明的同时拓展罗马文明。</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6751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国家形式</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分散的城邦制;各城邦的主要特征是小国寡民、独立自主。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统一的集权制;采取行省制度,实行总督统治。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1079182" y="826135"/>
          <a:ext cx="10344150" cy="4606290"/>
        </p:xfrm>
        <a:graphic>
          <a:graphicData uri="http://schemas.openxmlformats.org/drawingml/2006/table">
            <a:tbl>
              <a:tblPr firstRow="1" bandRow="1">
                <a:tableStyleId>{5940675A-B579-460E-94D1-54222C63F5DA}</a:tableStyleId>
              </a:tblPr>
              <a:tblGrid>
                <a:gridCol w="894080"/>
                <a:gridCol w="4196715"/>
                <a:gridCol w="5253355"/>
              </a:tblGrid>
              <a:tr h="501015">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 </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古希腊文明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古罗马文明</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90270">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政治体制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首次实现了公民普遍参与、轮番而治的民主制度。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建立共和国后没有进一步将贵族共和制演化为民主制;罗马帝国建立后,实行君主专制制度。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779270">
                <a:tc>
                  <a:txBody>
                    <a:bodyPr/>
                    <a:lstStyle/>
                    <a:p>
                      <a:pPr indent="0" algn="ctr">
                        <a:lnSpc>
                          <a:spcPct val="140000"/>
                        </a:lnSpc>
                        <a:buNone/>
                      </a:pPr>
                      <a:r>
                        <a:rPr lang="en-US" sz="2400" b="0">
                          <a:solidFill>
                            <a:srgbClr val="000000"/>
                          </a:solidFill>
                          <a:latin typeface="微软雅黑" panose="020B0503020204020204" charset="-122"/>
                          <a:ea typeface="微软雅黑" panose="020B0503020204020204" charset="-122"/>
                          <a:cs typeface="NEU-BZ-S92" charset="0"/>
                        </a:rPr>
                        <a:t>突出贡献</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以雅典为代表的民主政体的基本特点是人民主权和轮番而治,减少了以权谋私的可能性,为后世民主政治的发展积累了宝贵经验。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以《十二铜表法》为开端、《罗马民法大全》为总结的罗马法,是世界法学史上内容最丰富、体系最完善、对后世影响最广泛的古代法律,是古罗马政治文明中最伟大的成就。</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7840" y="250190"/>
            <a:ext cx="10446385" cy="138366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四、罗马法的内容和原则</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1.内容</a:t>
            </a:r>
          </a:p>
        </p:txBody>
      </p:sp>
      <p:graphicFrame>
        <p:nvGraphicFramePr>
          <p:cNvPr id="2" name="表格 1"/>
          <p:cNvGraphicFramePr/>
          <p:nvPr>
            <p:custDataLst>
              <p:tags r:id="rId1"/>
            </p:custDataLst>
          </p:nvPr>
        </p:nvGraphicFramePr>
        <p:xfrm>
          <a:off x="485140" y="1760220"/>
          <a:ext cx="11222355" cy="4684395"/>
        </p:xfrm>
        <a:graphic>
          <a:graphicData uri="http://schemas.openxmlformats.org/drawingml/2006/table">
            <a:tbl>
              <a:tblPr firstRow="1" bandRow="1">
                <a:tableStyleId>{5940675A-B579-460E-94D1-54222C63F5DA}</a:tableStyleId>
              </a:tblPr>
              <a:tblGrid>
                <a:gridCol w="721995"/>
                <a:gridCol w="10500360"/>
              </a:tblGrid>
              <a:tr h="197993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人法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人法是对在法律上作为权利和义务的主体的人的规定,包括自然人、法人的权利能力和行为能力以及婚姻家庭关系等内容。自然人必须具有法律人格,即享有权利和承担义务的资格。奴隶因其不具有法律人格,不能成为权利义务主体,而被视为权利客体。</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8394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物法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物法由物权、继承和债三部分构成,在私法体系中占有极其重要的地位,是罗马法的主体和核心,对后世资产阶级民法的影响最大。</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205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诉讼法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诉讼分为公诉和私诉两种,公诉是对直接损害国家利益案件的审理,私诉是根据个人的申诉对有关私人利益案件的审理。私诉是保护私权的法律手段,相当于后世的民事诉讼。</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911840" cy="396938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2.原则</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(1)自然法原则:追求法律面前人人平等。强调法律的制定要体现公平和正义,而非体现立法者的意志。</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(2)私法原则:保护私有财产。</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(3)理性原则:注重法律制度的规范和分类、法律的推理和方法的研究、法典化倾向,重视法学家的作用。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五、对罗马法的评价</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1.积极性</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(1)维系统治</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①罗马法是罗马统治的有力支柱。它为国家权力提供了法律依据,稳定了社会秩序,维护了统治阶级的政治和经济利益。</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②罗马法保护私有财产,提倡法律面前公民人人平等。这有利于调解社会和经济生活中的纠纷,缓和社会矛盾,稳固帝国的统治。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396938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(2)影响后世</a:t>
            </a:r>
            <a:r>
              <a:rPr lang="en-US" sz="2800" b="0">
                <a:solidFill>
                  <a:srgbClr val="FF0000"/>
                </a:solidFill>
                <a:latin typeface="微软雅黑" panose="020B0503020204020204" charset="-122"/>
                <a:ea typeface="微软雅黑" panose="020B0503020204020204" charset="-122"/>
                <a:cs typeface="微软雅黑" panose="020B0503020204020204" charset="-122"/>
              </a:rPr>
              <a:t>[2016全国卷Ⅰ第32题]</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罗马法是欧洲历史上第一个比较系统完备的法律体系。其对后世的影响,既表现在具体的法律制度上,还表现在抽象的法律精神上。</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①罗马法在司法实践中形成的具体的法律制度和原则对后世产生很大影响。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雅典民主政治</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罗马法</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45795" y="695325"/>
          <a:ext cx="11175365" cy="5446395"/>
        </p:xfrm>
        <a:graphic>
          <a:graphicData uri="http://schemas.openxmlformats.org/drawingml/2006/table">
            <a:tbl>
              <a:tblPr firstRow="1" bandRow="1">
                <a:tableStyleId>{5940675A-B579-460E-94D1-54222C63F5DA}</a:tableStyleId>
              </a:tblPr>
              <a:tblGrid>
                <a:gridCol w="4326255"/>
                <a:gridCol w="6849110"/>
              </a:tblGrid>
              <a:tr h="51054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罗马法内容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对近现代社会法律的影响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990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陪审制度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仍是西方国家的一项重要法律制度。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054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辩护人制度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演变为现代的律师制度。</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044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提倡自由民在“法律面前人人平等”</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是近现代“法律面前人人平等”思想的源头。</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5407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承认私有财产神圣不可侵犯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仍是西方法律的核心内容。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09905">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“不告不理”审判原则</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是“非经起诉,法官不得审判”原则的思想渊源。</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10540">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法源于自然</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是近代自然法学说的思想渊源。</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0445">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有关商品生产的各种法律关系的规定</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00"/>
                          </a:solidFill>
                          <a:latin typeface="微软雅黑" panose="020B0503020204020204" charset="-122"/>
                          <a:ea typeface="微软雅黑" panose="020B0503020204020204" charset="-122"/>
                          <a:cs typeface="NEU-BZ-S92" charset="0"/>
                        </a:rPr>
                        <a:t>对资本主义民法产生很大影响。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332295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②罗马法的法律精神对后世产生深远影响,近代资产阶级将其作为反对封建制度、推进资本主义发展的有力武器。</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2.局限性:对被统治者而言,不可能真正实现法律面前人人平等。因此,罗马法的实质是维护少数奴隶主利益的工具,属于奴隶制法律体系。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944860"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rPr>
              <a:t>　　                       罗马法的复兴</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12世纪初,西欧出现了采用罗马法的热潮,史称罗马法复兴。其根源在于当时西欧的法律状况同商品经济和社会的发展不适应,而罗马法是资本主义社会以前调整商品生产关系最完备的法律,满足了当时西欧一般财产和契约关系发展变化的需要。罗马法的复兴促进了西欧商品经济的发展,也促进了法学的发展,为商品经济的发展提供了法律保障;罗马法中的自然法精神为新兴资产阶级的反封建斗争提供了思想武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8965" y="262255"/>
            <a:ext cx="1044638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r>
              <a:rPr 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古代罗马与古代中国法制的区别</a:t>
            </a:r>
          </a:p>
        </p:txBody>
      </p:sp>
      <p:graphicFrame>
        <p:nvGraphicFramePr>
          <p:cNvPr id="2" name="表格 1"/>
          <p:cNvGraphicFramePr/>
          <p:nvPr>
            <p:custDataLst>
              <p:tags r:id="rId1"/>
            </p:custDataLst>
          </p:nvPr>
        </p:nvGraphicFramePr>
        <p:xfrm>
          <a:off x="751840" y="1275715"/>
          <a:ext cx="10821670" cy="5034280"/>
        </p:xfrm>
        <a:graphic>
          <a:graphicData uri="http://schemas.openxmlformats.org/drawingml/2006/table">
            <a:tbl>
              <a:tblPr firstRow="1" bandRow="1">
                <a:tableStyleId>{5940675A-B579-460E-94D1-54222C63F5DA}</a:tableStyleId>
              </a:tblPr>
              <a:tblGrid>
                <a:gridCol w="909320"/>
                <a:gridCol w="4620260"/>
                <a:gridCol w="5292090"/>
              </a:tblGrid>
              <a:tr h="349250">
                <a:tc>
                  <a:txBody>
                    <a:bodyPr/>
                    <a:lstStyle/>
                    <a:p>
                      <a:pPr indent="0" algn="ctr">
                        <a:buNone/>
                      </a:pP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古代罗马法制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000" b="0">
                          <a:solidFill>
                            <a:srgbClr val="000000"/>
                          </a:solidFill>
                          <a:latin typeface="微软雅黑" panose="020B0503020204020204" charset="-122"/>
                          <a:ea typeface="微软雅黑" panose="020B0503020204020204" charset="-122"/>
                          <a:cs typeface="NEU-BZ-S92" charset="0"/>
                        </a:rPr>
                        <a:t>古代中国法制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3853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法制</a:t>
                      </a:r>
                    </a:p>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理念</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带有浓厚的宗教色彩;按社会地位确定刑罚。</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援礼入法,德主刑辅;将人伦纲常内容法律化;刑罚彰显人文主义关怀。</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8552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法律</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地位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法律是国家统治的根本,体现了明显的法治色彩。</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是君主专制的工具,体现了明显的人治色彩。</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2485">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法律</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结构</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私法发达、公法不发达。</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2000" b="0">
                          <a:solidFill>
                            <a:srgbClr val="000000"/>
                          </a:solidFill>
                          <a:latin typeface="微软雅黑" panose="020B0503020204020204" charset="-122"/>
                          <a:ea typeface="微软雅黑" panose="020B0503020204020204" charset="-122"/>
                          <a:cs typeface="NEU-BZ-S92" charset="0"/>
                        </a:rPr>
                        <a:t>民刑不分、以刑为主。</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30910">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法学家地位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法学家地位高,部分法学家的法律学说有官方效力。</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以官方为主导。</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97585">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影响</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影响了中世纪欧洲许多国家,也对近代以来的法律和法学产生了重大影响。</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影响了日本、朝鲜、越南等东亚、东南亚国家,从而形成了中华法系。</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6" name="矩形 15">
            <a:hlinkClick r:id="rId2" action="ppaction://hlinksldjump"/>
          </p:cNvPr>
          <p:cNvSpPr/>
          <p:nvPr/>
        </p:nvSpPr>
        <p:spPr>
          <a:xfrm>
            <a:off x="5439250" y="261071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雅典民主政治</a:t>
            </a:r>
          </a:p>
        </p:txBody>
      </p:sp>
      <p:sp>
        <p:nvSpPr>
          <p:cNvPr id="17" name="矩形 16">
            <a:hlinkClick r:id="rId2" action="ppaction://hlinksldjump"/>
          </p:cNvPr>
          <p:cNvSpPr/>
          <p:nvPr/>
        </p:nvSpPr>
        <p:spPr>
          <a:xfrm>
            <a:off x="5439250" y="329441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罗马法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60240" cy="6770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雅典民主政治</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对古代雅典民主政治的考查较多,主要考查古代雅典民主政治的确立、发展、特征、运作方式及对其评价等。从考查方式看,往往创设新情境,让考生从历史情境中得出结论。考生在复习备考时要特别注意对古代雅典民主政治进行全方位、多角度的认识,从而对其作出全面评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675640" y="1356995"/>
          <a:ext cx="9895840" cy="2559685"/>
        </p:xfrm>
        <a:graphic>
          <a:graphicData uri="http://schemas.openxmlformats.org/drawingml/2006/table">
            <a:tbl>
              <a:tblPr firstRow="1" bandRow="1">
                <a:tableStyleId>{5940675A-B579-460E-94D1-54222C63F5DA}</a:tableStyleId>
              </a:tblPr>
              <a:tblGrid>
                <a:gridCol w="5567045"/>
                <a:gridCol w="4328795"/>
              </a:tblGrid>
              <a:tr h="4572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2485">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1.古希腊城邦的特点及兴起的历史条件</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2.雅典民主政治的确立及发展</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3.雅典民主政治的特征、表现及运作方式</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4.雅典民主政治的局限性</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1.雅典民主政治的运作方式</a:t>
                      </a:r>
                    </a:p>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2.雅典民主政治的进步性</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12775" y="650240"/>
            <a:ext cx="1096708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  </a:t>
            </a:r>
            <a:r>
              <a:rPr lang="en-US" sz="2800" b="0">
                <a:solidFill>
                  <a:srgbClr val="000000"/>
                </a:solidFill>
                <a:latin typeface="微软雅黑" panose="020B0503020204020204" charset="-122"/>
                <a:ea typeface="微软雅黑" panose="020B0503020204020204" charset="-122"/>
                <a:cs typeface="微软雅黑" panose="020B0503020204020204" charset="-122"/>
              </a:rPr>
              <a:t>[2020全国卷Ⅰ,32,4分]雅典城邦通过抽签产生的公民陪审团规模很大,代表不同的公民阶层,负责解释法律、认定事实、审理案件等。而在罗马,通常由专业法官和法学家进行司法解释。由此可见,在雅典城邦的司法实践中</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A.职业法官拥有审判权</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B.负责司法解释的主体与罗马相同</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C.公民直接行使司法权</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D.公民陪审团维护所有人的法律权益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1345" y="474980"/>
            <a:ext cx="11155680"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本题通过古代雅典和罗马司法行为的对比,考查古代雅典的民主制度。根据材料“雅典城邦通过抽签产生的公民陪审团……负责解释法律、认定事实、审理案件等”可知,在雅典城邦的司法实践中公民可以直接行使司法权,故C项正确。在雅典城邦的司法实践中公民阶层拥有审判权,而不是职业法官,故A项错误。雅典负责司法解释的主体是公民阶层,而罗马负责司法解释的主体是专业法官和法学家,故B项错误。材料反映了雅典公民陪审团维护雅典公民的法律权益,并非维护所有人的法律权益,故D项错误。</a:t>
            </a:r>
          </a:p>
        </p:txBody>
      </p:sp>
      <p:sp>
        <p:nvSpPr>
          <p:cNvPr id="2" name="文本框 1"/>
          <p:cNvSpPr txBox="1"/>
          <p:nvPr/>
        </p:nvSpPr>
        <p:spPr>
          <a:xfrm>
            <a:off x="601345" y="5737225"/>
            <a:ext cx="11155680"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b="0">
                <a:solidFill>
                  <a:srgbClr val="000000"/>
                </a:solidFill>
                <a:latin typeface="微软雅黑" panose="020B0503020204020204" charset="-122"/>
                <a:ea typeface="微软雅黑" panose="020B0503020204020204" charset="-122"/>
                <a:cs typeface="微软雅黑" panose="020B0503020204020204" charset="-122"/>
              </a:rPr>
              <a:t>C</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b="0">
                <a:solidFill>
                  <a:srgbClr val="000000"/>
                </a:solidFill>
                <a:latin typeface="微软雅黑" panose="020B0503020204020204" charset="-122"/>
                <a:ea typeface="微软雅黑" panose="020B0503020204020204" charset="-122"/>
                <a:cs typeface="微软雅黑" panose="020B0503020204020204" charset="-122"/>
              </a:rPr>
              <a:t>  [2017全国卷Ⅲ,32,4分]在古代雅典,官员就职前须宣誓保证依法履行职责,陪审员须宣誓保证公正审判,年满18岁的青年男子须参加成人宣誓仪式才拥有公民的权利和义务。这些宣誓旨在　　　　　　　　　　　　　 　　　　　　 </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A.限制权力滥用 	B.防止官员腐败</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C.培育权利观念 	D.增强责任意识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89450" y="283741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运用唯物史观、时空观念解读雅典民主政治</a:t>
            </a:r>
          </a:p>
        </p:txBody>
      </p:sp>
      <p:sp>
        <p:nvSpPr>
          <p:cNvPr id="4" name="矩形 3">
            <a:hlinkClick r:id="rId2" action="ppaction://hlinksldjump"/>
          </p:cNvPr>
          <p:cNvSpPr/>
          <p:nvPr/>
        </p:nvSpPr>
        <p:spPr>
          <a:xfrm>
            <a:off x="689450" y="348618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运用历史解释认识罗马法体现的法治观念</a:t>
            </a:r>
          </a:p>
        </p:txBody>
      </p:sp>
      <p:sp>
        <p:nvSpPr>
          <p:cNvPr id="6" name="文本框 5"/>
          <p:cNvSpPr txBox="1"/>
          <p:nvPr/>
        </p:nvSpPr>
        <p:spPr>
          <a:xfrm>
            <a:off x="4011930" y="209042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 name="矩形 9">
            <a:hlinkClick r:id="rId2" action="ppaction://hlinksldjump"/>
          </p:cNvPr>
          <p:cNvSpPr/>
          <p:nvPr/>
        </p:nvSpPr>
        <p:spPr>
          <a:xfrm>
            <a:off x="772795" y="5108575"/>
            <a:ext cx="1018667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西方民主制度的起源:雅典民主政治</a:t>
            </a:r>
          </a:p>
        </p:txBody>
      </p:sp>
      <p:sp>
        <p:nvSpPr>
          <p:cNvPr id="11" name="矩形 10">
            <a:hlinkClick r:id="rId2" action="ppaction://hlinksldjump"/>
          </p:cNvPr>
          <p:cNvSpPr/>
          <p:nvPr/>
        </p:nvSpPr>
        <p:spPr>
          <a:xfrm>
            <a:off x="772160" y="5779135"/>
            <a:ext cx="10187305"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近代法制的源泉:罗马法</a:t>
            </a:r>
          </a:p>
        </p:txBody>
      </p:sp>
      <p:sp>
        <p:nvSpPr>
          <p:cNvPr id="12" name="文本框 11"/>
          <p:cNvSpPr txBox="1"/>
          <p:nvPr/>
        </p:nvSpPr>
        <p:spPr>
          <a:xfrm>
            <a:off x="4089400" y="4298315"/>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855960"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本题考查雅典民主政治对公民责任意识的重视。根据材料“保证依法履行职责”“保证公正审判”“拥有公民的权利和义务”可知,这些宣誓旨在增强责任意识,并不是为了限制权力滥用,且宣誓也不能真正限制权力滥用,故D项正确,A项错误;材料提到的人并不都是官员,因此不能说明这些宣誓旨在防止官员腐败,故B项错误;材料不仅强调公民享有权利,还强调公民要履行义务,故C项错误。</a:t>
            </a:r>
          </a:p>
        </p:txBody>
      </p:sp>
      <p:sp>
        <p:nvSpPr>
          <p:cNvPr id="3" name="文本框 2"/>
          <p:cNvSpPr txBox="1"/>
          <p:nvPr/>
        </p:nvSpPr>
        <p:spPr>
          <a:xfrm>
            <a:off x="641985" y="4920615"/>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D</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4455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b="0">
                <a:solidFill>
                  <a:srgbClr val="000000"/>
                </a:solidFill>
                <a:latin typeface="微软雅黑" panose="020B0503020204020204" charset="-122"/>
                <a:ea typeface="微软雅黑" panose="020B0503020204020204" charset="-122"/>
                <a:cs typeface="微软雅黑" panose="020B0503020204020204" charset="-122"/>
              </a:rPr>
              <a:t>　公民意识是社会意识的一种存在形式,其实质是强调一个人在社会、国家中所处的地位及个人对自己政治地位和法律地位的认识,主要体现在参与意识、监督意识、责任意识、法律意识(规则意识)等方面。雅典公民的参政意识和强烈的社会责任感使他们致力于公务,并以参加公务为荣。全国卷注重对雅典民主政治中公民意识的考查,如公民的责任意识(2017全国卷Ⅲ第32题)、参政意识(2018年全国卷Ⅲ第32题、2016年全国卷Ⅱ第32题)等,所以备考时也应关注雅典公民的监督意识和法律意识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4460240"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罗马法</a:t>
            </a:r>
          </a:p>
        </p:txBody>
      </p:sp>
      <p:sp>
        <p:nvSpPr>
          <p:cNvPr id="2" name="文本框 1"/>
          <p:cNvSpPr txBox="1"/>
          <p:nvPr/>
        </p:nvSpPr>
        <p:spPr>
          <a:xfrm>
            <a:off x="431165" y="1026795"/>
            <a:ext cx="11433175" cy="332295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对罗马法的考查主要涉及罗马法发展的原因(如平民的斗争、疆域的扩大、商品经济的发展等),罗马法的内容(如保护私有财产、法律面前人人平等等)和影响等。命题者一般选取社会生活的细节设置情境,以小见大进行考查,或者以具体案例、学者观点切入,命题角度多样,有一定难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p:nvPr>
            <p:custDataLst>
              <p:tags r:id="rId1"/>
            </p:custDataLst>
          </p:nvPr>
        </p:nvGraphicFramePr>
        <p:xfrm>
          <a:off x="675640" y="1356995"/>
          <a:ext cx="9895840" cy="2559685"/>
        </p:xfrm>
        <a:graphic>
          <a:graphicData uri="http://schemas.openxmlformats.org/drawingml/2006/table">
            <a:tbl>
              <a:tblPr firstRow="1" bandRow="1">
                <a:tableStyleId>{5940675A-B579-460E-94D1-54222C63F5DA}</a:tableStyleId>
              </a:tblPr>
              <a:tblGrid>
                <a:gridCol w="5567045"/>
                <a:gridCol w="4328795"/>
              </a:tblGrid>
              <a:tr h="45720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02485">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1.罗马法的适用范围</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2.罗马法的发展</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3.罗马法的影响</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4.罗马的国家治理</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1.罗马法的来源</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2.罗马法的运用及特征</a:t>
                      </a:r>
                    </a:p>
                    <a:p>
                      <a:pPr indent="0">
                        <a:lnSpc>
                          <a:spcPct val="15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3.对罗马法的评价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3  </a:t>
            </a:r>
            <a:r>
              <a:rPr lang="en-US" sz="2800" b="0">
                <a:solidFill>
                  <a:srgbClr val="000000"/>
                </a:solidFill>
                <a:latin typeface="微软雅黑" panose="020B0503020204020204" charset="-122"/>
                <a:ea typeface="微软雅黑" panose="020B0503020204020204" charset="-122"/>
                <a:cs typeface="微软雅黑" panose="020B0503020204020204" charset="-122"/>
              </a:rPr>
              <a:t>[2019天津高考,3,4分]公元58年,驻守耶路撒冷的罗马军队指挥官下令对一名犹太人执行鞭刑,犹太人对指挥官说:“你难道可以合法地鞭打一位没有犯罪的罗马公民吗?”指挥官有些诧异:“我花了许多银子才获得了罗马公民身份。”对方说:“我生来就是。”这表明此时罗马公民</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A.身份的获得有不同途径　　B.必须具有较强的经济实力</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C.来自共和国内各个地区	     D.拥有免受法律处罚的权利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13345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b="0">
                <a:solidFill>
                  <a:srgbClr val="000000"/>
                </a:solidFill>
                <a:latin typeface="微软雅黑" panose="020B0503020204020204" charset="-122"/>
                <a:ea typeface="微软雅黑" panose="020B0503020204020204" charset="-122"/>
                <a:cs typeface="微软雅黑" panose="020B0503020204020204" charset="-122"/>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本题从罗马军队指挥官和一名犹太人的对话切入,考查罗马公民身份的获得途径,侧面体现了罗马法的适用范围。根据材料可知,获得罗马公民身份有不同的途径,其一是交纳许多银子成为公民,其二是生来就是罗马公民,故选A项;据材料可知,有一些人生来就是罗马公民,他们不一定具有较强的经济实力,排除B项;公元58年处于罗马帝国时期,排除C项;D项史实错误。</a:t>
            </a:r>
          </a:p>
        </p:txBody>
      </p:sp>
      <p:sp>
        <p:nvSpPr>
          <p:cNvPr id="3" name="文本框 2"/>
          <p:cNvSpPr txBox="1"/>
          <p:nvPr/>
        </p:nvSpPr>
        <p:spPr>
          <a:xfrm>
            <a:off x="641985" y="4819650"/>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4615815"/>
          </a:xfrm>
          <a:prstGeom prst="rect">
            <a:avLst/>
          </a:prstGeom>
          <a:noFill/>
          <a:ln w="9525">
            <a:noFill/>
          </a:ln>
        </p:spPr>
        <p:txBody>
          <a:bodyPr wrap="square">
            <a:spAutoFit/>
          </a:bodyPr>
          <a:lstStyle/>
          <a:p>
            <a:pPr indent="0">
              <a:lnSpc>
                <a:spcPct val="150000"/>
              </a:lnSpc>
            </a:pPr>
            <a:r>
              <a:rPr sz="2800" b="1">
                <a:solidFill>
                  <a:srgbClr val="FF0000"/>
                </a:solidFill>
                <a:latin typeface="微软雅黑" panose="020B0503020204020204" charset="-122"/>
                <a:ea typeface="微软雅黑" panose="020B0503020204020204" charset="-122"/>
                <a:cs typeface="微软雅黑" panose="020B0503020204020204" charset="-122"/>
              </a:rPr>
              <a:t>解题反思</a:t>
            </a:r>
            <a:r>
              <a:rPr sz="2800">
                <a:solidFill>
                  <a:srgbClr val="000000"/>
                </a:solidFill>
                <a:latin typeface="微软雅黑" panose="020B0503020204020204" charset="-122"/>
                <a:ea typeface="微软雅黑" panose="020B0503020204020204" charset="-122"/>
                <a:cs typeface="微软雅黑" panose="020B0503020204020204" charset="-122"/>
              </a:rPr>
              <a:t>   罗马共和国晚期开始对外侵略扩张,随着领土的不断扩大,原来的公民法的局限性越来越明显,为了对被征服地区进行有效管辖,罗马吸收被征服地区法律中的合理成分,公民法逐渐演变为适用于罗马帝国所有地区自由民的法律,即万民法。所以材料中出现的两个人通过不同途径获得了罗马公民身份。另外,罗马法有</a:t>
            </a:r>
            <a:r>
              <a:rPr lang="zh-CN" sz="2800">
                <a:solidFill>
                  <a:srgbClr val="000000"/>
                </a:solidFill>
                <a:latin typeface="微软雅黑" panose="020B0503020204020204" charset="-122"/>
                <a:ea typeface="微软雅黑" panose="020B0503020204020204" charset="-122"/>
                <a:cs typeface="微软雅黑" panose="020B0503020204020204" charset="-122"/>
              </a:rPr>
              <a:t>一</a:t>
            </a:r>
            <a:r>
              <a:rPr sz="2800">
                <a:solidFill>
                  <a:srgbClr val="000000"/>
                </a:solidFill>
                <a:latin typeface="微软雅黑" panose="020B0503020204020204" charset="-122"/>
                <a:ea typeface="微软雅黑" panose="020B0503020204020204" charset="-122"/>
                <a:cs typeface="微软雅黑" panose="020B0503020204020204" charset="-122"/>
              </a:rPr>
              <a:t>个原则</a:t>
            </a:r>
            <a:r>
              <a:rPr lang="en-US" sz="2800">
                <a:solidFill>
                  <a:srgbClr val="000000"/>
                </a:solidFill>
                <a:latin typeface="微软雅黑" panose="020B0503020204020204" charset="-122"/>
                <a:ea typeface="微软雅黑" panose="020B0503020204020204" charset="-122"/>
                <a:cs typeface="微软雅黑" panose="020B0503020204020204" charset="-122"/>
              </a:rPr>
              <a:t>——</a:t>
            </a:r>
            <a:r>
              <a:rPr sz="2800">
                <a:solidFill>
                  <a:srgbClr val="000000"/>
                </a:solidFill>
                <a:latin typeface="微软雅黑" panose="020B0503020204020204" charset="-122"/>
                <a:ea typeface="微软雅黑" panose="020B0503020204020204" charset="-122"/>
                <a:cs typeface="微软雅黑" panose="020B0503020204020204" charset="-122"/>
              </a:rPr>
              <a:t>法律面前人人平等,公民犯罪要受到法律处分,无论其公民身份由何而来,均不能免受法律处罚。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683895"/>
            <a:ext cx="11012170"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4  </a:t>
            </a:r>
            <a:r>
              <a:rPr lang="en-US" sz="2800" b="0">
                <a:solidFill>
                  <a:srgbClr val="000000"/>
                </a:solidFill>
                <a:latin typeface="微软雅黑" panose="020B0503020204020204" charset="-122"/>
                <a:ea typeface="微软雅黑" panose="020B0503020204020204" charset="-122"/>
                <a:cs typeface="微软雅黑" panose="020B0503020204020204" charset="-122"/>
              </a:rPr>
              <a:t>[2016全国卷Ⅰ,32,4分]德国文学家歌德说,罗马法“如同一只潜入水下的鸭子,虽然一次次将自己隐藏于波光水影之下,但却从来没有消失,而且总是一次次抖擞精神地重新出现”。对此的正确理解应是,罗马法</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A.是近代欧洲大陆国家法律的基础</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B.为欧洲近代社会确立了行为规范</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C.所维护的民主制度历史影响深远</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D.不断地改变了欧洲历史发展方向</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b="0">
                <a:solidFill>
                  <a:srgbClr val="000000"/>
                </a:solidFill>
                <a:latin typeface="微软雅黑" panose="020B0503020204020204" charset="-122"/>
                <a:ea typeface="微软雅黑" panose="020B0503020204020204" charset="-122"/>
                <a:cs typeface="微软雅黑" panose="020B0503020204020204" charset="-122"/>
              </a:rPr>
              <a:t>本题从德国文学家歌德对罗马法的评价切入,考查罗马法的价值。根据材料中“罗马法”“从来没有消失”“一次次抖擞精神地重新出现”等信息并结合所学知识可知,罗马法对后世产生了重大影响,为近代欧洲资产阶级法律的制定提供了蓝本,故A项正确。欧洲近代社会的行为规范虽与古代罗马法有关,但不是罗马法确立的,排除B项。材料体现的是罗马法法律精神的历史影响深远,排除C项。D项说法错误,排除。</a:t>
            </a:r>
          </a:p>
        </p:txBody>
      </p:sp>
      <p:sp>
        <p:nvSpPr>
          <p:cNvPr id="3" name="文本框 2"/>
          <p:cNvSpPr txBox="1"/>
          <p:nvPr/>
        </p:nvSpPr>
        <p:spPr>
          <a:xfrm>
            <a:off x="728345" y="5466080"/>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A</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7505" y="357505"/>
            <a:ext cx="11643995" cy="590804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备考指导</a:t>
            </a:r>
            <a:r>
              <a:rPr lang="en-US" sz="2800" b="0">
                <a:solidFill>
                  <a:srgbClr val="000000"/>
                </a:solidFill>
                <a:latin typeface="微软雅黑" panose="020B0503020204020204" charset="-122"/>
                <a:ea typeface="微软雅黑" panose="020B0503020204020204" charset="-122"/>
                <a:cs typeface="微软雅黑" panose="020B0503020204020204" charset="-122"/>
              </a:rPr>
              <a:t>　高考一般从罗马法的形式、内容、体现的原则、作用、局限性等角度来命题。复习时需要把握以下要点:</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1.从形式上看:罗马法体现出随时代和形势需要而演变的特点。</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2.从内容上看:罗马法内容丰富、体系完备,涉及政治、经济、思想等诸多领域。</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3.从原则上看:罗马法体现的平等、正义、遗嘱至上等原则对后世影响较大。</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4.从作用上看:罗马法是维系统治强有力的工具,对后世影响深远。</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5.从局限上看:罗马法体现了统治者的意志和要求,对于被统治者而言,不可能真正实现法律面前人人平等。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315" name="表头1.jpg" descr="id:2147494462;FounderCES"/>
          <p:cNvPicPr>
            <a:picLocks noChangeAspect="1"/>
          </p:cNvPicPr>
          <p:nvPr/>
        </p:nvPicPr>
        <p:blipFill>
          <a:blip r:embed="rId3"/>
          <a:stretch>
            <a:fillRect/>
          </a:stretch>
        </p:blipFill>
        <p:spPr>
          <a:xfrm>
            <a:off x="458470" y="885825"/>
            <a:ext cx="11318875" cy="449580"/>
          </a:xfrm>
          <a:prstGeom prst="rect">
            <a:avLst/>
          </a:prstGeom>
        </p:spPr>
      </p:pic>
      <p:graphicFrame>
        <p:nvGraphicFramePr>
          <p:cNvPr id="3" name="表格 2"/>
          <p:cNvGraphicFramePr/>
          <p:nvPr>
            <p:custDataLst>
              <p:tags r:id="rId1"/>
            </p:custDataLst>
          </p:nvPr>
        </p:nvGraphicFramePr>
        <p:xfrm>
          <a:off x="470217" y="1334770"/>
          <a:ext cx="11283950" cy="5168900"/>
        </p:xfrm>
        <a:graphic>
          <a:graphicData uri="http://schemas.openxmlformats.org/drawingml/2006/table">
            <a:tbl>
              <a:tblPr firstRow="1" bandRow="1">
                <a:tableStyleId>{5940675A-B579-460E-94D1-54222C63F5DA}</a:tableStyleId>
              </a:tblPr>
              <a:tblGrid>
                <a:gridCol w="2835275"/>
                <a:gridCol w="2129790"/>
                <a:gridCol w="2414905"/>
                <a:gridCol w="2384425"/>
                <a:gridCol w="1519555"/>
              </a:tblGrid>
              <a:tr h="1159510">
                <a:tc rowSpan="4">
                  <a:txBody>
                    <a:bodyPr/>
                    <a:lstStyle/>
                    <a:p>
                      <a:pPr indent="0">
                        <a:lnSpc>
                          <a:spcPct val="120000"/>
                        </a:lnSpc>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1.了解希腊自然地理环境和希腊城邦制度对希腊文明的影响,认识西方民主政治产生的历史条件;知道雅典民主政治的主要内容,认识民主政治对人类文明发展的重要意义</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cs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雅典民主政治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古希腊城邦的特点及兴起的历史条件</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2020全国卷Ⅲ第(1)(2)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468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雅典民主政治的确立及发展</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2017江苏高考,T14</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2017全国卷Ⅱ,T32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468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雅典民主政治的特征、表现及运作方式</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2020山东高考,T10</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2020全国卷Ⅰ,T32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2928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雅典民主政治的局限性</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2020江苏高考,T14</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2016全国卷Ⅱ,T32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69950">
                <a:tc rowSpan="4">
                  <a:txBody>
                    <a:bodyPr/>
                    <a:lstStyle/>
                    <a:p>
                      <a:pPr indent="0">
                        <a:lnSpc>
                          <a:spcPct val="120000"/>
                        </a:lnSpc>
                        <a:buNone/>
                      </a:pPr>
                      <a:endParaRPr lang="en-US" sz="16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2.了解罗马法的主要内容及其在维系罗马帝国统治中的作用;理解法律在人类社会生活中的价值</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gn="ctr">
                        <a:lnSpc>
                          <a:spcPct val="120000"/>
                        </a:lnSpc>
                        <a:buNone/>
                      </a:pPr>
                      <a:endParaRPr lang="en-US" sz="1600" b="0">
                        <a:solidFill>
                          <a:srgbClr val="000000"/>
                        </a:solidFill>
                        <a:latin typeface="微软雅黑" panose="020B0503020204020204" charset="-122"/>
                        <a:ea typeface="微软雅黑" panose="020B0503020204020204" charset="-122"/>
                        <a:cs typeface="NEU-BZ-S92" charset="0"/>
                      </a:endParaRPr>
                    </a:p>
                    <a:p>
                      <a:pPr indent="0" algn="ctr">
                        <a:lnSpc>
                          <a:spcPct val="120000"/>
                        </a:lnSpc>
                        <a:buNone/>
                      </a:pPr>
                      <a:endParaRPr lang="en-US" sz="1600" b="0">
                        <a:solidFill>
                          <a:srgbClr val="000000"/>
                        </a:solidFill>
                        <a:latin typeface="微软雅黑" panose="020B0503020204020204" charset="-122"/>
                        <a:ea typeface="微软雅黑" panose="020B0503020204020204" charset="-122"/>
                        <a:cs typeface="NEU-BZ-S92" charset="0"/>
                      </a:endParaRPr>
                    </a:p>
                    <a:p>
                      <a:pPr indent="0" algn="ctr">
                        <a:lnSpc>
                          <a:spcPct val="120000"/>
                        </a:lnSpc>
                        <a:buNone/>
                      </a:pPr>
                      <a:endParaRPr lang="en-US" sz="1600" b="0">
                        <a:solidFill>
                          <a:srgbClr val="000000"/>
                        </a:solidFill>
                        <a:latin typeface="微软雅黑" panose="020B0503020204020204" charset="-122"/>
                        <a:ea typeface="微软雅黑" panose="020B0503020204020204" charset="-122"/>
                        <a:cs typeface="NEU-BZ-S92" charset="0"/>
                      </a:endParaRP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罗马法</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rPr>
                        <a:t> </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rPr>
                        <a:t> </a:t>
                      </a:r>
                    </a:p>
                    <a:p>
                      <a:pPr indent="0">
                        <a:lnSpc>
                          <a:spcPct val="120000"/>
                        </a:lnSpc>
                        <a:buNone/>
                      </a:pPr>
                      <a:r>
                        <a:rPr lang="en-US" altLang="zh-CN" sz="1600" b="0">
                          <a:solidFill>
                            <a:srgbClr val="000000"/>
                          </a:solidFill>
                          <a:latin typeface="微软雅黑" panose="020B0503020204020204" charset="-122"/>
                          <a:ea typeface="微软雅黑" panose="020B0503020204020204" charset="-122"/>
                        </a:rPr>
                        <a:t> </a:t>
                      </a:r>
                      <a:endParaRPr 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罗马法的适用范围</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2019天津高考,T3</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2702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罗马法的发展</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2018全国卷Ⅱ,T32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1468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罗马法的影响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2020海南高考,T14</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2016全国卷Ⅰ,T32</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3909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罗马的国家治理</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2019全国卷Ⅲ,T40(1)</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96070" y="14092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运用唯物史观、时空观念解读雅典</a:t>
            </a:r>
          </a:p>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民主政治</a:t>
            </a:r>
          </a:p>
        </p:txBody>
      </p:sp>
      <p:sp>
        <p:nvSpPr>
          <p:cNvPr id="5" name="矩形 4">
            <a:hlinkClick r:id="rId2" action="ppaction://hlinksldjump"/>
          </p:cNvPr>
          <p:cNvSpPr/>
          <p:nvPr/>
        </p:nvSpPr>
        <p:spPr>
          <a:xfrm>
            <a:off x="5396070" y="2455582"/>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运用历史解释认识罗马法体现的</a:t>
            </a:r>
          </a:p>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法治观念</a:t>
            </a:r>
          </a:p>
        </p:txBody>
      </p:sp>
      <p:sp>
        <p:nvSpPr>
          <p:cNvPr id="8" name="文本框 7"/>
          <p:cNvSpPr txBox="1"/>
          <p:nvPr/>
        </p:nvSpPr>
        <p:spPr>
          <a:xfrm>
            <a:off x="6969760" y="57912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107555" y="336423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4" name="矩形 3">
            <a:hlinkClick r:id="rId2" action="ppaction://hlinksldjump"/>
          </p:cNvPr>
          <p:cNvSpPr/>
          <p:nvPr/>
        </p:nvSpPr>
        <p:spPr>
          <a:xfrm>
            <a:off x="5396230" y="392938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西方民主制度的起源:雅典民主政治</a:t>
            </a:r>
          </a:p>
        </p:txBody>
      </p:sp>
      <p:sp>
        <p:nvSpPr>
          <p:cNvPr id="9" name="矩形 8">
            <a:hlinkClick r:id="rId2" action="ppaction://hlinksldjump"/>
          </p:cNvPr>
          <p:cNvSpPr/>
          <p:nvPr/>
        </p:nvSpPr>
        <p:spPr>
          <a:xfrm>
            <a:off x="5396070" y="471554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近代法制的源泉:罗马法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767570" cy="680572"/>
          </a:xfrm>
        </p:spPr>
        <p:txBody>
          <a:bodyPr wrap="square"/>
          <a:lstStyle/>
          <a:p>
            <a:r>
              <a:rPr lang="zh-CN" sz="3600" dirty="0">
                <a:solidFill>
                  <a:schemeClr val="bg1"/>
                </a:solidFill>
                <a:latin typeface="微软雅黑" panose="020B0503020204020204" charset="-122"/>
                <a:ea typeface="微软雅黑" panose="020B0503020204020204" charset="-122"/>
                <a:sym typeface="+mn-ea"/>
              </a:rPr>
              <a:t>素养</a:t>
            </a:r>
            <a:r>
              <a:rPr lang="en-US" altLang="zh-CN" sz="3600" dirty="0">
                <a:solidFill>
                  <a:schemeClr val="bg1"/>
                </a:solidFill>
                <a:latin typeface="微软雅黑" panose="020B0503020204020204" charset="-122"/>
                <a:ea typeface="微软雅黑" panose="020B0503020204020204" charset="-122"/>
                <a:sym typeface="+mn-ea"/>
              </a:rPr>
              <a:t>1</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运用唯物史观、时空观念解读雅典民主政治</a:t>
            </a:r>
          </a:p>
        </p:txBody>
      </p:sp>
      <p:sp>
        <p:nvSpPr>
          <p:cNvPr id="100" name="文本框 99"/>
          <p:cNvSpPr txBox="1"/>
          <p:nvPr/>
        </p:nvSpPr>
        <p:spPr>
          <a:xfrm>
            <a:off x="450215" y="812800"/>
            <a:ext cx="1129220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人类政治结构的构建,往往取决于自然条件和社会生活条件。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独特的地理位置造就了雅典的民主政治。在公元前8—前6世纪兴起的城邦中,雅典成为典型。山多地少的现实迫使城邦居民走经商或殖民的道路。沿海地区发达的商品经济具有开放性和扩张性,这使公民要求平等、民主的意识比较强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经济基础决定上层建筑,通过梭伦改革、克利斯提尼改革,雅典建立了公民掌权的民主政治。雅典城邦民主政治建立在奴隶制基础之上,享有民主权利的仅是成年男性公民,妇女、外邦人和奴隶都被排斥在公民队伍之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526224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古代雅典最宝贵的历史遗产之一是民主制度,它设计了平民参与政治权力的运作模式。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梭伦改革以财产等级制为权利与义务分配的标准,以废除债奴制赢得了普通公民的支持,削弱了贵族的权力,增加了平民特别是工商业奴隶主的权力,为雅典民主政治奠定了基础。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克利斯提尼时期,以区域部落取代氏族血缘部落,扩大公民大会权力,设十将军委员会、五百人议事会,实行“陶片放逐法”等,不断创新民主运作机制,民主政治确立起来。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5310" y="1083310"/>
            <a:ext cx="10867390" cy="396938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到伯利克里时期,希波战争的胜利极大地提升了雅典公民对城邦政治制度、价值体系的认同感,民主政治达到顶峰。</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雅典民主政治从行为层面看,表现为权利与义务的高度统一,政治权利也是一种政治义务。从伦理层面看,公民道德表现为正义、智慧、勇敢、节制四大美德,核心是正义,正义的核心是国家和国家利益,公民个人的一切权利和义务必须以国家利益为先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8965" y="474980"/>
            <a:ext cx="11122660"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  </a:t>
            </a:r>
            <a:r>
              <a:rPr lang="en-US" sz="2800" b="0">
                <a:solidFill>
                  <a:srgbClr val="000000"/>
                </a:solidFill>
                <a:latin typeface="微软雅黑" panose="020B0503020204020204" charset="-122"/>
                <a:ea typeface="微软雅黑" panose="020B0503020204020204" charset="-122"/>
                <a:cs typeface="微软雅黑" panose="020B0503020204020204" charset="-122"/>
              </a:rPr>
              <a:t>[2019江苏高考,14,3分]“以前的地位显赫的国家官员现在变成了轮流坐庄的‘贵族’,因而就没有多大的影响力了。另外,国家公务由这么多公民承担,这本身就是一种教育,是一段十分有益的人生经历。因此,同其他古代国家相比,雅典拥有更多有智慧的公民。”这意在说明雅典</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A.国家官员不再履行管理职责　　　　　</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B.民主政治提高了公民素质</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C.国家事务应由贵族最终决定　　　　　</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D.公民教育有利于处理公务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890250"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b="0">
                <a:solidFill>
                  <a:srgbClr val="000000"/>
                </a:solidFill>
                <a:latin typeface="微软雅黑" panose="020B0503020204020204" charset="-122"/>
                <a:ea typeface="微软雅黑" panose="020B0503020204020204" charset="-122"/>
                <a:cs typeface="微软雅黑" panose="020B0503020204020204" charset="-122"/>
              </a:rPr>
              <a:t>材料认为由公民承担国家公务对公民来说是一段十分有益的人生经历,由“雅典拥有更多有智慧的公民”可知,雅典的民主政治有利于公民素质的提高,故B项正确。材料强调的是公民参政的积极影响,故A项错误;材料体现的是公民管理国家,且雅典的国家大事由公民大会决定,故C项错误;材料强调的是公民参政的积极影响,不是公民教育的影响,故D项错误。</a:t>
            </a:r>
          </a:p>
        </p:txBody>
      </p:sp>
      <p:sp>
        <p:nvSpPr>
          <p:cNvPr id="3" name="文本框 2"/>
          <p:cNvSpPr txBox="1"/>
          <p:nvPr/>
        </p:nvSpPr>
        <p:spPr>
          <a:xfrm>
            <a:off x="641985" y="4819650"/>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B</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9767570" cy="676976"/>
          </a:xfrm>
        </p:spPr>
        <p:txBody>
          <a:bodyPr wrap="square"/>
          <a:lstStyle/>
          <a:p>
            <a:r>
              <a:rPr lang="zh-CN" sz="3600" dirty="0">
                <a:solidFill>
                  <a:schemeClr val="bg1"/>
                </a:solidFill>
                <a:latin typeface="微软雅黑" panose="020B0503020204020204" charset="-122"/>
                <a:ea typeface="微软雅黑" panose="020B0503020204020204" charset="-122"/>
                <a:sym typeface="+mn-ea"/>
              </a:rPr>
              <a:t>素养</a:t>
            </a:r>
            <a:r>
              <a:rPr lang="en-US" altLang="zh-CN" sz="3600" dirty="0">
                <a:solidFill>
                  <a:schemeClr val="bg1"/>
                </a:solidFill>
                <a:latin typeface="微软雅黑" panose="020B0503020204020204" charset="-122"/>
                <a:ea typeface="微软雅黑" panose="020B0503020204020204" charset="-122"/>
                <a:sym typeface="+mn-ea"/>
              </a:rPr>
              <a:t>2</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运用历史解释认识罗马法体现的法治观念</a:t>
            </a:r>
          </a:p>
        </p:txBody>
      </p:sp>
      <p:sp>
        <p:nvSpPr>
          <p:cNvPr id="100" name="文本框 99"/>
          <p:cNvSpPr txBox="1"/>
          <p:nvPr/>
        </p:nvSpPr>
        <p:spPr>
          <a:xfrm>
            <a:off x="450215" y="812800"/>
            <a:ext cx="1129220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罗马法流传至今仍不减其影响,主要在于其蕴含的罗马法精神。罗马法精神主要包括自然法精神、私法精神和理性精神。三者激发了当代人的社会主体意识。由于受自然法思想的影响,罗马法的法律精神博大精深,具有永恒价值。</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如平等原则,即法律面前人人平等的理念、对公平正义的追求。奴隶制时代的罗马主张民事活动的当事人的地位平等,后来发展为“法律面前人人平等”。</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再如物权法原则,罗马法强调物权的范围和种类都由法律规定,所有权为自然权,为核心权利,后来发展为“私有财产神圣不可侵犯”。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396938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在财产继承方面实行遗嘱至上原则,遗嘱继承优先于法定继承,尊重当事人的意愿。到了近代社会,在资产阶级追求民主自由的斗争中,这些原则焕发出更加旺盛的生命力。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0">
                <a:solidFill>
                  <a:srgbClr val="000000"/>
                </a:solidFill>
                <a:latin typeface="微软雅黑" panose="020B0503020204020204" charset="-122"/>
                <a:ea typeface="微软雅黑" panose="020B0503020204020204" charset="-122"/>
                <a:cs typeface="微软雅黑" panose="020B0503020204020204" charset="-122"/>
              </a:rPr>
              <a:t>罗马法中还蕴含了和谐因素,如内容详尽的罗马法既有利于法官依法处理社会纠纷,也有利于公民遵守法律的各项规定;再如罗马法特别强调当事人和解的重要性,以减少诉讼案件,缓和社会矛盾。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461581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从文明继承方面看,希腊人尊重法律的理性思想对罗马法产生了重要影响。罗马人模仿、借鉴、移植、吸纳希腊文化精神,并在对外扩张的过程中与其他民族的文化互相交流整合。从文明延续方面看,罗马法在世界法制史上占有重要地位,成为近代资产阶级法学的渊源和近现代法律的先驱;在法学思想上,罗马法中蕴含的人人平等、公正至上的法律观念,具有超越时间、地域和民族的永恒价值。</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4185" y="384175"/>
            <a:ext cx="1044638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  </a:t>
            </a:r>
            <a:r>
              <a:rPr lang="en-US" sz="2800" b="0">
                <a:solidFill>
                  <a:srgbClr val="000000"/>
                </a:solidFill>
                <a:latin typeface="微软雅黑" panose="020B0503020204020204" charset="-122"/>
                <a:ea typeface="微软雅黑" panose="020B0503020204020204" charset="-122"/>
                <a:cs typeface="微软雅黑" panose="020B0503020204020204" charset="-122"/>
              </a:rPr>
              <a:t>[2015全国卷Ⅰ,32,4分]如图为古罗马正义女神像。它体现了罗马法的诸多原则,如高擎的秤体现的是裁量公平,手握利剑体现的是法律的强制力。据此,双眼蒙布所体现的原则是,法官审案应</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A.主要依据道德良知</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B.侧重听取证人证言</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C.不受表象迷惑洞察事实真相</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D.排除一切干扰遵从民众意愿</a:t>
            </a:r>
          </a:p>
        </p:txBody>
      </p:sp>
      <p:pic>
        <p:nvPicPr>
          <p:cNvPr id="2" name="c15nkb1wz-6.jpg" descr="id:2147495488;FounderCES"/>
          <p:cNvPicPr>
            <a:picLocks noChangeAspect="1"/>
          </p:cNvPicPr>
          <p:nvPr/>
        </p:nvPicPr>
        <p:blipFill>
          <a:blip r:embed="rId2"/>
          <a:stretch>
            <a:fillRect/>
          </a:stretch>
        </p:blipFill>
        <p:spPr>
          <a:xfrm>
            <a:off x="8331835" y="2515235"/>
            <a:ext cx="2630805" cy="258762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325" name="大图2.eps" descr="id:2147494540;FounderCES"/>
          <p:cNvPicPr>
            <a:picLocks noChangeAspect="1"/>
          </p:cNvPicPr>
          <p:nvPr/>
        </p:nvPicPr>
        <p:blipFill>
          <a:blip r:embed="rId2"/>
          <a:stretch>
            <a:fillRect/>
          </a:stretch>
        </p:blipFill>
        <p:spPr>
          <a:xfrm>
            <a:off x="2720975" y="987425"/>
            <a:ext cx="6725920" cy="56153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b="0">
                <a:solidFill>
                  <a:srgbClr val="000000"/>
                </a:solidFill>
                <a:latin typeface="微软雅黑" panose="020B0503020204020204" charset="-122"/>
                <a:ea typeface="微软雅黑" panose="020B0503020204020204" charset="-122"/>
                <a:cs typeface="微软雅黑" panose="020B0503020204020204" charset="-122"/>
              </a:rPr>
              <a:t>法官审案主要依据法律判断,而非道德良知,故A项错误;法官审案听取证人证言并不能保证司法公正,故B项错误;正义女神双眼蒙布体现出法官在审案时不应受表象迷惑,要洞察事实真相,以作出公正的判决,故C项正确;即使法官审案遵从民众意愿,也不能保证司法公正,故D项错误。</a:t>
            </a:r>
          </a:p>
        </p:txBody>
      </p:sp>
      <p:sp>
        <p:nvSpPr>
          <p:cNvPr id="3" name="文本框 2"/>
          <p:cNvSpPr txBox="1"/>
          <p:nvPr/>
        </p:nvSpPr>
        <p:spPr>
          <a:xfrm>
            <a:off x="641985" y="4173220"/>
            <a:ext cx="2407285" cy="737235"/>
          </a:xfrm>
          <a:prstGeom prst="rect">
            <a:avLst/>
          </a:prstGeom>
          <a:noFill/>
        </p:spPr>
        <p:txBody>
          <a:bodyPr wrap="square" rtlCol="0">
            <a:spAutoFit/>
          </a:bodyPr>
          <a:lstStyle/>
          <a:p>
            <a:pPr algn="l">
              <a:lnSpc>
                <a:spcPct val="150000"/>
              </a:lnSpc>
            </a:pPr>
            <a:r>
              <a:rPr lang="zh-CN" altLang="en-US" sz="2800" b="1">
                <a:latin typeface="微软雅黑" panose="020B0503020204020204" charset="-122"/>
                <a:ea typeface="微软雅黑" panose="020B0503020204020204" charset="-122"/>
                <a:cs typeface="微软雅黑" panose="020B0503020204020204" charset="-122"/>
                <a:sym typeface="+mn-ea"/>
              </a:rPr>
              <a:t>答案</a:t>
            </a:r>
            <a:r>
              <a:rPr lang="zh-CN" altLang="en-US" sz="2800">
                <a:latin typeface="微软雅黑" panose="020B0503020204020204" charset="-122"/>
                <a:ea typeface="微软雅黑" panose="020B0503020204020204" charset="-122"/>
                <a:cs typeface="微软雅黑" panose="020B0503020204020204" charset="-122"/>
                <a:sym typeface="+mn-ea"/>
              </a:rPr>
              <a:t>  </a:t>
            </a:r>
            <a:r>
              <a:rPr lang="en-US" altLang="zh-CN" sz="2800">
                <a:latin typeface="微软雅黑" panose="020B0503020204020204" charset="-122"/>
                <a:ea typeface="微软雅黑" panose="020B0503020204020204" charset="-122"/>
                <a:cs typeface="微软雅黑" panose="020B0503020204020204" charset="-122"/>
                <a:sym typeface="+mn-ea"/>
              </a:rPr>
              <a:t>C</a:t>
            </a:r>
            <a:endParaRPr lang="en-US" altLang="zh-CN" sz="2800"/>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281035" cy="676952"/>
          </a:xfrm>
        </p:spPr>
        <p:txBody>
          <a:bodyPr wrap="square"/>
          <a:lstStyle/>
          <a:p>
            <a:r>
              <a:rPr lang="zh-CN" sz="3600" dirty="0">
                <a:solidFill>
                  <a:schemeClr val="bg1"/>
                </a:solidFill>
                <a:latin typeface="微软雅黑" panose="020B0503020204020204" charset="-122"/>
                <a:ea typeface="微软雅黑" panose="020B0503020204020204" charset="-122"/>
                <a:sym typeface="+mn-ea"/>
              </a:rPr>
              <a:t>研析</a:t>
            </a:r>
            <a:r>
              <a:rPr lang="en-US" altLang="zh-CN" sz="3600" dirty="0">
                <a:solidFill>
                  <a:schemeClr val="bg1"/>
                </a:solidFill>
                <a:latin typeface="微软雅黑" panose="020B0503020204020204" charset="-122"/>
                <a:ea typeface="微软雅黑" panose="020B0503020204020204" charset="-122"/>
                <a:sym typeface="+mn-ea"/>
              </a:rPr>
              <a:t>1</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西方民主制度的起源:雅典民主政治</a:t>
            </a:r>
          </a:p>
        </p:txBody>
      </p:sp>
      <p:sp>
        <p:nvSpPr>
          <p:cNvPr id="100" name="文本框 99"/>
          <p:cNvSpPr txBox="1"/>
          <p:nvPr/>
        </p:nvSpPr>
        <p:spPr>
          <a:xfrm>
            <a:off x="450215" y="812800"/>
            <a:ext cx="1129220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雅典国家由公民大会管理,公民大会在法律上拥有全部的最高权力……雅典公民大约每隔10天集会一次,决定国家大事……①</a:t>
            </a:r>
            <a:r>
              <a:rPr sz="2800" u="wavy">
                <a:solidFill>
                  <a:srgbClr val="000000"/>
                </a:solidFill>
                <a:uFillTx/>
                <a:latin typeface="微软雅黑" panose="020B0503020204020204" charset="-122"/>
                <a:ea typeface="微软雅黑" panose="020B0503020204020204" charset="-122"/>
                <a:cs typeface="微软雅黑" panose="020B0503020204020204" charset="-122"/>
              </a:rPr>
              <a:t>雅典国家的全部机关均隶属公民大会</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五百人议事会的议员是用抽签方法从年满30岁的公民中选出</a:t>
            </a:r>
            <a:r>
              <a:rPr sz="2800">
                <a:solidFill>
                  <a:srgbClr val="000000"/>
                </a:solidFill>
                <a:latin typeface="微软雅黑" panose="020B0503020204020204" charset="-122"/>
                <a:ea typeface="微软雅黑" panose="020B0503020204020204" charset="-122"/>
                <a:cs typeface="微软雅黑" panose="020B0503020204020204" charset="-122"/>
              </a:rPr>
              <a:t>,10个部落各选出50人,这50人组成所谓议员团。每年分为十段时间,③</a:t>
            </a:r>
            <a:r>
              <a:rPr sz="2800" u="wavy">
                <a:solidFill>
                  <a:srgbClr val="000000"/>
                </a:solidFill>
                <a:uFillTx/>
                <a:latin typeface="微软雅黑" panose="020B0503020204020204" charset="-122"/>
                <a:ea typeface="微软雅黑" panose="020B0503020204020204" charset="-122"/>
                <a:cs typeface="微软雅黑" panose="020B0503020204020204" charset="-122"/>
              </a:rPr>
              <a:t>每个议员团轮流履行五百人议事会的职责</a:t>
            </a:r>
            <a:r>
              <a:rPr sz="2800">
                <a:solidFill>
                  <a:srgbClr val="000000"/>
                </a:solidFill>
                <a:latin typeface="微软雅黑" panose="020B0503020204020204" charset="-122"/>
                <a:ea typeface="微软雅黑" panose="020B0503020204020204" charset="-122"/>
                <a:cs typeface="微软雅黑" panose="020B0503020204020204" charset="-122"/>
              </a:rPr>
              <a:t>,这种职责包括:筹备公民大会的开会,处理公民大会闭会期间的日常事务。雅典陪审法庭包括6 000名陪审法官,由抽签方法选出。</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——摘编自赵恒烈、张鸿祺主编《世界历史资料选》</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5310" y="495300"/>
            <a:ext cx="10900410" cy="5908040"/>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材料二　雅典民主政体尽管是古代国家中一种“高度发展的国家形态”,是当时最进步的政体,但其局限性也是显而易见的。它的社会基础虽较君主专制、贵族寡头制的基础宽大,但也仅及社会上一部分有血缘关系的同胞之间。④</a:t>
            </a:r>
            <a:r>
              <a:rPr sz="2800" b="0" u="wavy">
                <a:solidFill>
                  <a:srgbClr val="000000"/>
                </a:solidFill>
                <a:uFillTx/>
                <a:latin typeface="微软雅黑" panose="020B0503020204020204" charset="-122"/>
                <a:ea typeface="微软雅黑" panose="020B0503020204020204" charset="-122"/>
                <a:cs typeface="微软雅黑" panose="020B0503020204020204" charset="-122"/>
              </a:rPr>
              <a:t>雅典的公民权只属于父母都是雅典公民的人,其目的是要把公民集合成一个在国内享有特权、在国外控制附属国的统治阶级。因此,它在尽情发挥积极作用、促成雅典城邦繁盛的同时,又窒息了外邦人及妇女自由发展的权利。这是雅典民主政治的最大局限</a:t>
            </a:r>
            <a:r>
              <a:rPr lang="en-US" sz="2800" b="0">
                <a:solidFill>
                  <a:srgbClr val="000000"/>
                </a:solidFill>
                <a:latin typeface="微软雅黑" panose="020B0503020204020204" charset="-122"/>
                <a:ea typeface="微软雅黑" panose="020B0503020204020204" charset="-122"/>
                <a:cs typeface="微软雅黑" panose="020B0503020204020204" charset="-122"/>
              </a:rPr>
              <a:t>。另外,⑤</a:t>
            </a:r>
            <a:r>
              <a:rPr sz="2800" b="0" u="wavy">
                <a:solidFill>
                  <a:srgbClr val="000000"/>
                </a:solidFill>
                <a:uFillTx/>
                <a:latin typeface="微软雅黑" panose="020B0503020204020204" charset="-122"/>
                <a:ea typeface="微软雅黑" panose="020B0503020204020204" charset="-122"/>
                <a:cs typeface="微软雅黑" panose="020B0503020204020204" charset="-122"/>
              </a:rPr>
              <a:t>雅典民主是一种直接民主制,它只能在一个小国范围内实</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行。这种直接民主制在具体运行时有时流于极端,少数野心家</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446385" cy="267652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往往操纵公民大会,作出有害于国家的错误决定</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……可以说,⑥</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雅典古典时代的辉煌诞生于民主政治的宽松和自由的氛围之中,雅典后来的衰落,也正是基于这种民主政治所导致的混乱和内耗</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——齐涛主编《世界通史教程·古代卷》</a:t>
            </a:r>
            <a:endParaRPr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2290" y="350520"/>
            <a:ext cx="11300460"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endParaRPr lang="en-US" sz="2800" b="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材料一主要叙述的是雅典民主政治的特点,其中①反映出雅典民主政治中的人民主权特征;②反映了雅典民主政治中的直接民主特征;③反映出雅典实行轮番而治。材料二主要阐述了古代雅典民主政治由辉煌走向衰落的原因。④说明外邦人和妇女没有公民权;⑤叙述了直接民主制的局限性;⑥叙述了民主政治的宽松和自由的氛围既是雅典走向辉煌的原因也是其衰落的原因。两则材料对雅典民主政治的特点及衰落的叙述凸显了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207010"/>
            <a:ext cx="11145520"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(1)根据材料一,概括雅典民主政治的特点。</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(2)根据材料二并结合所学知识,分析雅典民主政治走向衰落的原因。</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【试答】</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08965" y="3535045"/>
            <a:ext cx="11145520"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(1)特点:人民主权;直接民主;轮番而治。</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原因:雅典公民权只属于雅典公民,广大奴隶、外邦人、妇女被排除在民主之外;雅典民主是一种直接民主,只适用于小国寡民的城邦;民主机构往往被少数野心家操纵;民主政治导致雅典混乱和内耗,使其衰落;对外战争的破坏;城邦之间的斗争等。</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216650" cy="676952"/>
          </a:xfrm>
        </p:spPr>
        <p:txBody>
          <a:bodyPr wrap="square"/>
          <a:lstStyle/>
          <a:p>
            <a:r>
              <a:rPr lang="zh-CN" sz="3600" dirty="0">
                <a:solidFill>
                  <a:schemeClr val="bg1"/>
                </a:solidFill>
                <a:latin typeface="微软雅黑" panose="020B0503020204020204" charset="-122"/>
                <a:ea typeface="微软雅黑" panose="020B0503020204020204" charset="-122"/>
                <a:sym typeface="+mn-ea"/>
              </a:rPr>
              <a:t>研析</a:t>
            </a:r>
            <a:r>
              <a:rPr lang="en-US" altLang="zh-CN" sz="3600" dirty="0">
                <a:solidFill>
                  <a:schemeClr val="bg1"/>
                </a:solidFill>
                <a:latin typeface="微软雅黑" panose="020B0503020204020204" charset="-122"/>
                <a:ea typeface="微软雅黑" panose="020B0503020204020204" charset="-122"/>
                <a:sym typeface="+mn-ea"/>
              </a:rPr>
              <a:t>2</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近代法制的源泉:罗马法</a:t>
            </a:r>
          </a:p>
        </p:txBody>
      </p:sp>
      <p:sp>
        <p:nvSpPr>
          <p:cNvPr id="100" name="文本框 99"/>
          <p:cNvSpPr txBox="1"/>
          <p:nvPr/>
        </p:nvSpPr>
        <p:spPr>
          <a:xfrm>
            <a:off x="450215" y="812800"/>
            <a:ext cx="11502390"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材料一　在罗马法的发展史上,万民法成长和法学家活跃时期是罗马法律和法学空前繁荣昌盛时期。这一时期,①</a:t>
            </a:r>
            <a:r>
              <a:rPr sz="2800" u="wavy">
                <a:solidFill>
                  <a:srgbClr val="000000"/>
                </a:solidFill>
                <a:uFillTx/>
                <a:latin typeface="微软雅黑" panose="020B0503020204020204" charset="-122"/>
                <a:ea typeface="微软雅黑" panose="020B0503020204020204" charset="-122"/>
                <a:cs typeface="微软雅黑" panose="020B0503020204020204" charset="-122"/>
              </a:rPr>
              <a:t>内战停止,国土继续扩张,各地交通发展起来,人口流动加剧,各民族人民之间联系加强,罗马的商业和手工业极其兴盛,出现了许多新兴的大城市。商品经济的高度民主发展,使各民族人民的平等权利得到充分表现</a:t>
            </a:r>
            <a:r>
              <a:rPr sz="2800">
                <a:solidFill>
                  <a:srgbClr val="000000"/>
                </a:solidFill>
                <a:latin typeface="微软雅黑" panose="020B0503020204020204" charset="-122"/>
                <a:ea typeface="微软雅黑" panose="020B0503020204020204" charset="-122"/>
                <a:cs typeface="微软雅黑" panose="020B0503020204020204" charset="-122"/>
              </a:rPr>
              <a:t>。所有这些不仅在客观上提供了建立统一法律的体系的要求,而且也为法律的发展和法学的繁荣提供了深</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厚的社会基础。同时②</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希腊哲学中的自然法思想也在罗马境内流行起来,它提出的理性、正义、诚实等理念为法律找到了一个更加高尚和神圣的目标</a:t>
            </a:r>
            <a:r>
              <a:rPr sz="2800">
                <a:solidFill>
                  <a:srgbClr val="000000"/>
                </a:solidFill>
                <a:latin typeface="微软雅黑" panose="020B0503020204020204" charset="-122"/>
                <a:ea typeface="微软雅黑" panose="020B0503020204020204" charset="-122"/>
                <a:cs typeface="微软雅黑" panose="020B0503020204020204" charset="-122"/>
                <a:sym typeface="+mn-ea"/>
              </a:rPr>
              <a:t>。</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——摘编自郭守兰、曹全来《西方法文化史纲》</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1055985" cy="3322955"/>
          </a:xfrm>
          <a:prstGeom prst="rect">
            <a:avLst/>
          </a:prstGeom>
          <a:noFill/>
          <a:ln w="9525">
            <a:noFill/>
          </a:ln>
        </p:spPr>
        <p:txBody>
          <a:bodyPr wrap="square">
            <a:spAutoFit/>
          </a:bodyPr>
          <a:lstStyle/>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材料二　罗马人三次征服世界,第一次以武力,第二次以宗教(基督教),第三次以法律。武力因罗马帝国的灭亡而消失,宗教随着人们观念的变化及科学的发展而淡漠,③</a:t>
            </a:r>
            <a:r>
              <a:rPr sz="2800" b="0" u="wavy">
                <a:solidFill>
                  <a:srgbClr val="000000"/>
                </a:solidFill>
                <a:uFillTx/>
                <a:latin typeface="微软雅黑" panose="020B0503020204020204" charset="-122"/>
                <a:ea typeface="微软雅黑" panose="020B0503020204020204" charset="-122"/>
                <a:cs typeface="微软雅黑" panose="020B0503020204020204" charset="-122"/>
              </a:rPr>
              <a:t>唯有作为“活的法系”的罗马法对世界的征服是最持久的征服</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——摘编自耶林《罗马法的精神》</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850265"/>
            <a:ext cx="10857230"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en-US" sz="2800" b="0">
                <a:solidFill>
                  <a:srgbClr val="000000"/>
                </a:solidFill>
                <a:latin typeface="微软雅黑" panose="020B0503020204020204" charset="-122"/>
                <a:ea typeface="微软雅黑" panose="020B0503020204020204" charset="-122"/>
                <a:cs typeface="微软雅黑" panose="020B0503020204020204" charset="-122"/>
              </a:rPr>
              <a:t>　　材料一主要叙述了罗马法的发展,其中①反映了罗马法从公民法发展到万民法的背景;②指出希腊哲学中的自然法思想深化了罗马法的内涵。材料二主要阐述了罗马法的影响,③阐明了罗马法对后世的深远影响。两则材料对罗马法的相关叙述,凸显了唯物史观、时空观念、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75590" y="151765"/>
            <a:ext cx="11410950" cy="332295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sz="2800" b="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sz="2800" b="0">
                <a:solidFill>
                  <a:srgbClr val="000000"/>
                </a:solidFill>
                <a:latin typeface="微软雅黑" panose="020B0503020204020204" charset="-122"/>
                <a:ea typeface="微软雅黑" panose="020B0503020204020204" charset="-122"/>
                <a:cs typeface="微软雅黑" panose="020B0503020204020204" charset="-122"/>
              </a:rPr>
              <a:t>(1)根据材料一,概括罗马法发展的背景。</a:t>
            </a:r>
          </a:p>
          <a:p>
            <a:pPr indent="0">
              <a:lnSpc>
                <a:spcPct val="150000"/>
              </a:lnSpc>
            </a:pPr>
            <a:r>
              <a:rPr lang="zh-CN" sz="2800" b="0">
                <a:solidFill>
                  <a:srgbClr val="000000"/>
                </a:solidFill>
                <a:latin typeface="微软雅黑" panose="020B0503020204020204" charset="-122"/>
                <a:ea typeface="微软雅黑" panose="020B0503020204020204" charset="-122"/>
                <a:cs typeface="微软雅黑" panose="020B0503020204020204" charset="-122"/>
              </a:rPr>
              <a:t>(2)根据材料二并结合所学知识,说明罗马法的地位及它对后世的影响。</a:t>
            </a:r>
          </a:p>
          <a:p>
            <a:pPr indent="0">
              <a:lnSpc>
                <a:spcPct val="150000"/>
              </a:lnSpc>
            </a:pPr>
            <a:r>
              <a:rPr lang="zh-CN" sz="2800" b="0">
                <a:solidFill>
                  <a:srgbClr val="000000"/>
                </a:solidFill>
                <a:latin typeface="微软雅黑" panose="020B0503020204020204" charset="-122"/>
                <a:ea typeface="微软雅黑" panose="020B0503020204020204" charset="-122"/>
                <a:cs typeface="微软雅黑" panose="020B0503020204020204" charset="-122"/>
              </a:rPr>
              <a:t>【试答】</a:t>
            </a:r>
          </a:p>
        </p:txBody>
      </p:sp>
      <p:sp>
        <p:nvSpPr>
          <p:cNvPr id="2" name="文本框 1"/>
          <p:cNvSpPr txBox="1"/>
          <p:nvPr/>
        </p:nvSpPr>
        <p:spPr>
          <a:xfrm>
            <a:off x="297815" y="3535045"/>
            <a:ext cx="11410950" cy="2676525"/>
          </a:xfrm>
          <a:prstGeom prst="rect">
            <a:avLst/>
          </a:prstGeom>
          <a:noFill/>
          <a:ln w="9525">
            <a:noFill/>
          </a:ln>
        </p:spPr>
        <p:txBody>
          <a:bodyPr wrap="square">
            <a:spAutoFit/>
          </a:bodyPr>
          <a:lstStyle/>
          <a:p>
            <a:pPr indent="0">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(1)背景:政局稳定与领土扩张;民族间的联系加强;商品经济发展。</a:t>
            </a:r>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(2)地位:是欧洲历史上第一个比较系统完备的法律体系。影响:对近代欧美国家的立法和司法产生了重要影响;成为近代资产阶级反对封建制度、推进资本主义发展的有力武器。</a:t>
            </a:r>
            <a:endParaRPr lang="zh-CN" sz="2800" b="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图片 1"/>
          <p:cNvPicPr>
            <a:picLocks noChangeAspect="1"/>
          </p:cNvPicPr>
          <p:nvPr/>
        </p:nvPicPr>
        <p:blipFill>
          <a:blip r:embed="rId2"/>
          <a:stretch>
            <a:fillRect/>
          </a:stretch>
        </p:blipFill>
        <p:spPr>
          <a:xfrm>
            <a:off x="32385" y="2454275"/>
            <a:ext cx="12098020" cy="191008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471886" y="1035503"/>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1  </a:t>
            </a:r>
            <a:r>
              <a:rPr lang="zh-CN" altLang="en-US" sz="2800" dirty="0">
                <a:solidFill>
                  <a:schemeClr val="tx1">
                    <a:lumMod val="95000"/>
                    <a:lumOff val="5000"/>
                  </a:schemeClr>
                </a:solidFill>
                <a:latin typeface="微软雅黑" panose="020B0503020204020204" charset="-122"/>
                <a:ea typeface="微软雅黑" panose="020B0503020204020204" charset="-122"/>
              </a:rPr>
              <a:t> 雅典民主政治</a:t>
            </a:r>
          </a:p>
          <a:p>
            <a:pPr>
              <a:lnSpc>
                <a:spcPct val="150000"/>
              </a:lnSpc>
            </a:pPr>
            <a:r>
              <a:rPr lang="zh-CN" altLang="en-US" sz="2800" dirty="0">
                <a:solidFill>
                  <a:schemeClr val="tx1">
                    <a:lumMod val="95000"/>
                    <a:lumOff val="5000"/>
                  </a:schemeClr>
                </a:solidFill>
                <a:latin typeface="微软雅黑" panose="020B0503020204020204" charset="-122"/>
                <a:ea typeface="微软雅黑" panose="020B0503020204020204" charset="-122"/>
              </a:rPr>
              <a:t>考点</a:t>
            </a:r>
            <a:r>
              <a:rPr lang="en-US" altLang="zh-CN" sz="2800" dirty="0">
                <a:solidFill>
                  <a:schemeClr val="tx1">
                    <a:lumMod val="95000"/>
                    <a:lumOff val="5000"/>
                  </a:schemeClr>
                </a:solidFill>
                <a:latin typeface="微软雅黑" panose="020B0503020204020204" charset="-122"/>
                <a:ea typeface="微软雅黑" panose="020B0503020204020204" charset="-122"/>
              </a:rPr>
              <a:t>2</a:t>
            </a:r>
            <a:r>
              <a:rPr lang="zh-CN" altLang="en-US" sz="2800" dirty="0">
                <a:solidFill>
                  <a:schemeClr val="tx1">
                    <a:lumMod val="95000"/>
                    <a:lumOff val="5000"/>
                  </a:schemeClr>
                </a:solidFill>
                <a:latin typeface="微软雅黑" panose="020B0503020204020204" charset="-122"/>
                <a:ea typeface="微软雅黑" panose="020B0503020204020204" charset="-122"/>
              </a:rPr>
              <a:t>   罗马法</a:t>
            </a:r>
          </a:p>
          <a:p>
            <a:pPr>
              <a:lnSpc>
                <a:spcPct val="150000"/>
              </a:lnSpc>
            </a:pP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36d1784-4099-4373-91df-aa0837f9aec2}"/>
  <p:tag name="TABLE_ENDDRAG_ORIGIN_RECT" val="888*406"/>
  <p:tag name="TABLE_ENDDRAG_RECT" val="37*105*888*407"/>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3c8fc17e-b266-4990-85e9-a9363bac9ca9}"/>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cf07fa9c-1f32-495c-bddb-103e876c5d1e}"/>
  <p:tag name="TABLE_ENDDRAG_ORIGIN_RECT" val="856*421"/>
  <p:tag name="TABLE_ENDDRAG_RECT" val="62*88*856*421"/>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f244c371-4951-4d23-8e69-a86660d7477a}"/>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872611d0-487a-49a0-aa8e-02326e029017}"/>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0c8d1e36-7632-4f4f-bf77-3224b07f15b9}"/>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378bf5f2-bbfc-4166-90be-1597de52be6f}"/>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3fd5f15a-ef99-4ca6-82fc-c43a819a0827}"/>
  <p:tag name="TABLE_ENDDRAG_ORIGIN_RECT" val="814*389"/>
  <p:tag name="TABLE_ENDDRAG_RECT" val="84*65*814*389"/>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8f076da-4fa8-4664-adc2-3cd2cc571102}"/>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23b09d98-ab2a-491e-967a-bd74a859a90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2440</Words>
  <Application>WPS 演示</Application>
  <PresentationFormat>自定义</PresentationFormat>
  <Paragraphs>384</Paragraphs>
  <Slides>79</Slides>
  <Notes>0</Notes>
  <HiddenSlides>0</HiddenSlides>
  <MMClips>0</MMClips>
  <ScaleCrop>false</ScaleCrop>
  <HeadingPairs>
    <vt:vector size="4" baseType="variant">
      <vt:variant>
        <vt:lpstr>主题</vt:lpstr>
      </vt:variant>
      <vt:variant>
        <vt:i4>1</vt:i4>
      </vt:variant>
      <vt:variant>
        <vt:lpstr>幻灯片标题</vt:lpstr>
      </vt:variant>
      <vt:variant>
        <vt:i4>79</vt:i4>
      </vt:variant>
    </vt:vector>
  </HeadingPairs>
  <TitlesOfParts>
    <vt:vector size="80" baseType="lpstr">
      <vt:lpstr>Office 主题​​</vt:lpstr>
      <vt:lpstr>幻灯片 1</vt:lpstr>
      <vt:lpstr>第十三单元  古代希腊、罗马的       政治制度</vt:lpstr>
      <vt:lpstr>幻灯片 3</vt:lpstr>
      <vt:lpstr>幻灯片 4</vt:lpstr>
      <vt:lpstr>幻灯片 5</vt:lpstr>
      <vt:lpstr>  考情解读</vt:lpstr>
      <vt:lpstr>  知识体系构建</vt:lpstr>
      <vt:lpstr>  时空坐标通览</vt:lpstr>
      <vt:lpstr>幻灯片 9</vt:lpstr>
      <vt:lpstr>  考点1   雅典民主政治</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  考点2   罗马法</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  考法1   雅典民主政治</vt:lpstr>
      <vt:lpstr>幻灯片 46</vt:lpstr>
      <vt:lpstr>幻灯片 47</vt:lpstr>
      <vt:lpstr>幻灯片 48</vt:lpstr>
      <vt:lpstr>幻灯片 49</vt:lpstr>
      <vt:lpstr>幻灯片 50</vt:lpstr>
      <vt:lpstr>幻灯片 51</vt:lpstr>
      <vt:lpstr>  考法2   罗马法</vt:lpstr>
      <vt:lpstr>幻灯片 53</vt:lpstr>
      <vt:lpstr>幻灯片 54</vt:lpstr>
      <vt:lpstr>幻灯片 55</vt:lpstr>
      <vt:lpstr>幻灯片 56</vt:lpstr>
      <vt:lpstr>幻灯片 57</vt:lpstr>
      <vt:lpstr>幻灯片 58</vt:lpstr>
      <vt:lpstr>幻灯片 59</vt:lpstr>
      <vt:lpstr>幻灯片 60</vt:lpstr>
      <vt:lpstr>素养1   运用唯物史观、时空观念解读雅典民主政治</vt:lpstr>
      <vt:lpstr>幻灯片 62</vt:lpstr>
      <vt:lpstr>幻灯片 63</vt:lpstr>
      <vt:lpstr>幻灯片 64</vt:lpstr>
      <vt:lpstr>幻灯片 65</vt:lpstr>
      <vt:lpstr>素养2   运用历史解释认识罗马法体现的法治观念</vt:lpstr>
      <vt:lpstr>幻灯片 67</vt:lpstr>
      <vt:lpstr>幻灯片 68</vt:lpstr>
      <vt:lpstr>幻灯片 69</vt:lpstr>
      <vt:lpstr>幻灯片 70</vt:lpstr>
      <vt:lpstr>研析1   西方民主制度的起源:雅典民主政治</vt:lpstr>
      <vt:lpstr>幻灯片 72</vt:lpstr>
      <vt:lpstr>幻灯片 73</vt:lpstr>
      <vt:lpstr>幻灯片 74</vt:lpstr>
      <vt:lpstr>幻灯片 75</vt:lpstr>
      <vt:lpstr>研析2   近代法制的源泉:罗马法</vt:lpstr>
      <vt:lpstr>幻灯片 77</vt:lpstr>
      <vt:lpstr>幻灯片 78</vt:lpstr>
      <vt:lpstr>幻灯片 79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76</cp:revision>
  <dcterms:created xsi:type="dcterms:W3CDTF">2021-01-08T01:23:00Z</dcterms:created>
  <dcterms:modified xsi:type="dcterms:W3CDTF">2021-09-23T07:25:50Z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