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tags/tag170.xml" ContentType="application/vnd.openxmlformats-officedocument.presentationml.tag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notesSlides/notesSlide4.xml" ContentType="application/vnd.openxmlformats-officedocument.presentationml.notesSlide+xml"/>
  <Override PartName="/ppt/tags/tag153.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77.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9.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143.xml" ContentType="application/vnd.openxmlformats-officedocument.presentationml.tags+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66"/>
  </p:notesMasterIdLst>
  <p:handoutMasterIdLst>
    <p:handoutMasterId r:id="rId67"/>
  </p:handoutMasterIdLst>
  <p:sldIdLst>
    <p:sldId id="331" r:id="rId6"/>
    <p:sldId id="332" r:id="rId7"/>
    <p:sldId id="333" r:id="rId8"/>
    <p:sldId id="484" r:id="rId9"/>
    <p:sldId id="350" r:id="rId10"/>
    <p:sldId id="335" r:id="rId11"/>
    <p:sldId id="261" r:id="rId12"/>
    <p:sldId id="385" r:id="rId13"/>
    <p:sldId id="486" r:id="rId14"/>
    <p:sldId id="487" r:id="rId15"/>
    <p:sldId id="492" r:id="rId16"/>
    <p:sldId id="493" r:id="rId17"/>
    <p:sldId id="494" r:id="rId18"/>
    <p:sldId id="495" r:id="rId19"/>
    <p:sldId id="496" r:id="rId20"/>
    <p:sldId id="497" r:id="rId21"/>
    <p:sldId id="280" r:id="rId22"/>
    <p:sldId id="485" r:id="rId23"/>
    <p:sldId id="489" r:id="rId24"/>
    <p:sldId id="488" r:id="rId25"/>
    <p:sldId id="498" r:id="rId26"/>
    <p:sldId id="499" r:id="rId27"/>
    <p:sldId id="490" r:id="rId28"/>
    <p:sldId id="491" r:id="rId29"/>
    <p:sldId id="278" r:id="rId30"/>
    <p:sldId id="272" r:id="rId31"/>
    <p:sldId id="422" r:id="rId32"/>
    <p:sldId id="500" r:id="rId33"/>
    <p:sldId id="501" r:id="rId34"/>
    <p:sldId id="502" r:id="rId35"/>
    <p:sldId id="423" r:id="rId36"/>
    <p:sldId id="424" r:id="rId37"/>
    <p:sldId id="290" r:id="rId38"/>
    <p:sldId id="427" r:id="rId39"/>
    <p:sldId id="428" r:id="rId40"/>
    <p:sldId id="456" r:id="rId41"/>
    <p:sldId id="457" r:id="rId42"/>
    <p:sldId id="503" r:id="rId43"/>
    <p:sldId id="294" r:id="rId44"/>
    <p:sldId id="504" r:id="rId45"/>
    <p:sldId id="461" r:id="rId46"/>
    <p:sldId id="505" r:id="rId47"/>
    <p:sldId id="506" r:id="rId48"/>
    <p:sldId id="507" r:id="rId49"/>
    <p:sldId id="508" r:id="rId50"/>
    <p:sldId id="463" r:id="rId51"/>
    <p:sldId id="464" r:id="rId52"/>
    <p:sldId id="465" r:id="rId53"/>
    <p:sldId id="467" r:id="rId54"/>
    <p:sldId id="509" r:id="rId55"/>
    <p:sldId id="510" r:id="rId56"/>
    <p:sldId id="279" r:id="rId57"/>
    <p:sldId id="273" r:id="rId58"/>
    <p:sldId id="346" r:id="rId59"/>
    <p:sldId id="482" r:id="rId60"/>
    <p:sldId id="347" r:id="rId61"/>
    <p:sldId id="349" r:id="rId62"/>
    <p:sldId id="511" r:id="rId63"/>
    <p:sldId id="306" r:id="rId64"/>
    <p:sldId id="352" r:id="rId6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handoutMaster" Target="handoutMasters/handout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1" y="124667"/>
            <a:ext cx="12012757"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第二十二讲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二战后的世界变化</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二战后的世界变化</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二战后的世界变化</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二战后的世界变化</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36352"/>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二战后的世界变化</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6.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25.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52.xml"/></Relationships>
</file>

<file path=ppt/slides/_rels/slide1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 Target="slide6.xml"/><Relationship Id="rId4" Type="http://schemas.openxmlformats.org/officeDocument/2006/relationships/notesSlide" Target="../notesSlides/notesSlide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slide" Target="slide6.xml"/><Relationship Id="rId4"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image" Target="../media/image6.png"/><Relationship Id="rId5" Type="http://schemas.openxmlformats.org/officeDocument/2006/relationships/slide" Target="slide6.xml"/><Relationship Id="rId4" Type="http://schemas.openxmlformats.org/officeDocument/2006/relationships/notesSlide" Target="../notesSlides/notesSlide4.xml"/></Relationships>
</file>

<file path=ppt/slides/_rels/slide2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4.xml"/><Relationship Id="rId5" Type="http://schemas.openxmlformats.org/officeDocument/2006/relationships/slide" Target="slide46.xml"/><Relationship Id="rId4" Type="http://schemas.openxmlformats.org/officeDocument/2006/relationships/slide" Target="slide39.xml"/></Relationships>
</file>

<file path=ppt/slides/_rels/slide26.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5" Type="http://schemas.openxmlformats.org/officeDocument/2006/relationships/slide" Target="slide25.xml"/><Relationship Id="rId4"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47.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48.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4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50.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51.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5" Type="http://schemas.openxmlformats.org/officeDocument/2006/relationships/slide" Target="slide25.xml"/><Relationship Id="rId4"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55.xm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56.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57.xml"/></Relationships>
</file>

<file path=ppt/slides/_rels/slide3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58.xml"/></Relationships>
</file>

<file path=ppt/slides/_rels/slide39.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slide" Target="slide25.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62.xml"/></Relationships>
</file>

<file path=ppt/slides/_rels/slide4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63.xml"/><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64.xml"/></Relationships>
</file>

<file path=ppt/slides/_rels/slide4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65.xml"/></Relationships>
</file>

<file path=ppt/slides/_rels/slide4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66.xml"/></Relationships>
</file>

<file path=ppt/slides/_rels/slide4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67.xml"/></Relationships>
</file>

<file path=ppt/slides/_rels/slide46.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slide" Target="slide25.xml"/><Relationship Id="rId4"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71.xml"/></Relationships>
</file>

<file path=ppt/slides/_rels/slide4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72.xml"/></Relationships>
</file>

<file path=ppt/slides/_rels/slide4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7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5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74.xml"/></Relationships>
</file>

<file path=ppt/slides/_rels/slide5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4.xml"/><Relationship Id="rId1" Type="http://schemas.openxmlformats.org/officeDocument/2006/relationships/tags" Target="../tags/tag175.xml"/><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53.xml"/><Relationship Id="rId1" Type="http://schemas.openxmlformats.org/officeDocument/2006/relationships/slideLayout" Target="../slideLayouts/slideLayout5.xml"/><Relationship Id="rId4" Type="http://schemas.openxmlformats.org/officeDocument/2006/relationships/slide" Target="slide59.xml"/></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Layout" Target="../slideLayouts/slideLayout5.xml"/><Relationship Id="rId1" Type="http://schemas.openxmlformats.org/officeDocument/2006/relationships/tags" Target="../tags/tag176.xml"/></Relationships>
</file>

<file path=ppt/slides/_rels/slide54.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78.xml"/><Relationship Id="rId1" Type="http://schemas.openxmlformats.org/officeDocument/2006/relationships/tags" Target="../tags/tag177.xml"/><Relationship Id="rId4" Type="http://schemas.openxmlformats.org/officeDocument/2006/relationships/slide" Target="slide52.xml"/></Relationships>
</file>

<file path=ppt/slides/_rels/slide57.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Layout" Target="../slideLayouts/slideLayout5.xml"/><Relationship Id="rId1" Type="http://schemas.openxmlformats.org/officeDocument/2006/relationships/tags" Target="../tags/tag179.xml"/></Relationships>
</file>

<file path=ppt/slides/_rels/slide58.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Layout" Target="../slideLayouts/slideLayout5.xml"/><Relationship Id="rId1" Type="http://schemas.openxmlformats.org/officeDocument/2006/relationships/tags" Target="../tags/tag180.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82.xml"/><Relationship Id="rId1" Type="http://schemas.openxmlformats.org/officeDocument/2006/relationships/tags" Target="../tags/tag181.xml"/><Relationship Id="rId5" Type="http://schemas.openxmlformats.org/officeDocument/2006/relationships/slide" Target="slide52.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7.xml"/><Relationship Id="rId1" Type="http://schemas.openxmlformats.org/officeDocument/2006/relationships/slideLayout" Target="../slideLayouts/slideLayout3.xml"/><Relationship Id="rId5" Type="http://schemas.openxmlformats.org/officeDocument/2006/relationships/slide" Target="slide23.xml"/><Relationship Id="rId4" Type="http://schemas.openxmlformats.org/officeDocument/2006/relationships/slide" Target="slide19.xml"/></Relationships>
</file>

<file path=ppt/slides/_rels/slide60.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Layout" Target="../slideLayouts/slideLayout5.xml"/><Relationship Id="rId1" Type="http://schemas.openxmlformats.org/officeDocument/2006/relationships/tags" Target="../tags/tag183.xml"/></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42336"/>
            <a:ext cx="6228000" cy="799200"/>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3989673"/>
            <a:ext cx="6228000" cy="799200"/>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36016"/>
            <a:ext cx="6228000" cy="799200"/>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04874"/>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035745" y="1083945"/>
            <a:ext cx="11155730"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第二十二讲  二战后的世界变化</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13804"/>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26933"/>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138600"/>
            <a:ext cx="10698480" cy="5632311"/>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2016</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29</a:t>
            </a:r>
            <a:r>
              <a:rPr lang="zh-CN" altLang="en-US" sz="2400" b="1" dirty="0" smtClean="0">
                <a:latin typeface="宋体" pitchFamily="2" charset="-122"/>
                <a:ea typeface="宋体" pitchFamily="2" charset="-122"/>
              </a:rPr>
              <a:t>）探究问题。（</a:t>
            </a:r>
            <a:r>
              <a:rPr lang="en-US" altLang="zh-CN" sz="2400" b="1" dirty="0" smtClean="0">
                <a:latin typeface="宋体" pitchFamily="2" charset="-122"/>
                <a:ea typeface="宋体" pitchFamily="2" charset="-122"/>
              </a:rPr>
              <a:t>12</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    第二次世界大战</a:t>
            </a:r>
            <a:r>
              <a:rPr lang="zh-CN" altLang="en-US" sz="2400" b="1" dirty="0">
                <a:latin typeface="宋体" pitchFamily="2" charset="-122"/>
                <a:ea typeface="宋体" pitchFamily="2" charset="-122"/>
              </a:rPr>
              <a:t>终于落下了</a:t>
            </a:r>
            <a:r>
              <a:rPr lang="zh-CN" altLang="en-US" sz="2400" b="1" dirty="0" smtClean="0">
                <a:latin typeface="宋体" pitchFamily="2" charset="-122"/>
                <a:ea typeface="宋体" pitchFamily="2" charset="-122"/>
              </a:rPr>
              <a:t>帷幕，但</a:t>
            </a:r>
            <a:r>
              <a:rPr lang="zh-CN" altLang="en-US" sz="2400" b="1" dirty="0">
                <a:latin typeface="宋体" pitchFamily="2" charset="-122"/>
                <a:ea typeface="宋体" pitchFamily="2" charset="-122"/>
              </a:rPr>
              <a:t>人们所希望的真正和平并未降临。美国、苏联这对战时的盟友很快变成了“冷战”的对手。“冷战”为什么会爆发</a:t>
            </a:r>
            <a:r>
              <a:rPr lang="zh-CN" altLang="en-US" sz="2400" b="1" dirty="0" smtClean="0">
                <a:latin typeface="宋体" pitchFamily="2" charset="-122"/>
                <a:ea typeface="宋体" pitchFamily="2" charset="-122"/>
              </a:rPr>
              <a:t>呢？史学家</a:t>
            </a:r>
            <a:r>
              <a:rPr lang="zh-CN" altLang="en-US" sz="2400" b="1" dirty="0">
                <a:latin typeface="宋体" pitchFamily="2" charset="-122"/>
                <a:ea typeface="宋体" pitchFamily="2" charset="-122"/>
              </a:rPr>
              <a:t>们从以下四个不同角度进行了</a:t>
            </a:r>
            <a:r>
              <a:rPr lang="zh-CN" altLang="en-US" sz="2400" b="1" dirty="0" smtClean="0">
                <a:latin typeface="宋体" pitchFamily="2" charset="-122"/>
                <a:ea typeface="宋体" pitchFamily="2" charset="-122"/>
              </a:rPr>
              <a:t>分析：</a:t>
            </a:r>
            <a:endParaRPr lang="en-US"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t>
            </a:r>
            <a:r>
              <a:rPr lang="zh-CN" altLang="en-US" sz="2400" b="1" dirty="0">
                <a:latin typeface="黑体" pitchFamily="49" charset="-122"/>
                <a:ea typeface="黑体" pitchFamily="49" charset="-122"/>
              </a:rPr>
              <a:t>角度一</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　</a:t>
            </a:r>
            <a:r>
              <a:rPr lang="zh-CN" altLang="en-US" sz="2400" b="1" dirty="0">
                <a:latin typeface="楷体" pitchFamily="49" charset="-122"/>
                <a:ea typeface="楷体" pitchFamily="49" charset="-122"/>
              </a:rPr>
              <a:t>美国当时拥有最强大的经济与军事</a:t>
            </a:r>
            <a:r>
              <a:rPr lang="zh-CN" altLang="en-US" sz="2400" b="1" dirty="0" smtClean="0">
                <a:latin typeface="楷体" pitchFamily="49" charset="-122"/>
                <a:ea typeface="楷体" pitchFamily="49" charset="-122"/>
              </a:rPr>
              <a:t>实力，确立</a:t>
            </a:r>
            <a:r>
              <a:rPr lang="zh-CN" altLang="en-US" sz="2400" b="1" dirty="0">
                <a:latin typeface="楷体" pitchFamily="49" charset="-122"/>
                <a:ea typeface="楷体" pitchFamily="49" charset="-122"/>
              </a:rPr>
              <a:t>了称霸世界的全球</a:t>
            </a:r>
            <a:r>
              <a:rPr lang="zh-CN" altLang="en-US" sz="2400" b="1" dirty="0" smtClean="0">
                <a:latin typeface="楷体" pitchFamily="49" charset="-122"/>
                <a:ea typeface="楷体" pitchFamily="49" charset="-122"/>
              </a:rPr>
              <a:t>战略，日益</a:t>
            </a:r>
            <a:r>
              <a:rPr lang="zh-CN" altLang="en-US" sz="2400" b="1" dirty="0">
                <a:latin typeface="楷体" pitchFamily="49" charset="-122"/>
                <a:ea typeface="楷体" pitchFamily="49" charset="-122"/>
              </a:rPr>
              <a:t>把苏联看作其称霸全球的主要障碍</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企图遏制苏联。</a:t>
            </a:r>
          </a:p>
          <a:p>
            <a:pPr>
              <a:lnSpc>
                <a:spcPct val="150000"/>
              </a:lnSpc>
            </a:pPr>
            <a:r>
              <a:rPr lang="en-US" altLang="zh-CN" sz="2400" b="1" dirty="0">
                <a:latin typeface="宋体" pitchFamily="2" charset="-122"/>
                <a:ea typeface="宋体" pitchFamily="2" charset="-122"/>
              </a:rPr>
              <a:t>【</a:t>
            </a:r>
            <a:r>
              <a:rPr lang="zh-CN" altLang="en-US" sz="2400" b="1" dirty="0">
                <a:latin typeface="黑体" pitchFamily="49" charset="-122"/>
                <a:ea typeface="黑体" pitchFamily="49" charset="-122"/>
              </a:rPr>
              <a:t>角度二</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　</a:t>
            </a:r>
            <a:r>
              <a:rPr lang="zh-CN" altLang="en-US" sz="2400" b="1" dirty="0">
                <a:latin typeface="楷体" pitchFamily="49" charset="-122"/>
                <a:ea typeface="楷体" pitchFamily="49" charset="-122"/>
              </a:rPr>
              <a:t>苏联为反法西斯战争胜利作出了重大</a:t>
            </a:r>
            <a:r>
              <a:rPr lang="zh-CN" altLang="en-US" sz="2400" b="1" dirty="0" smtClean="0">
                <a:latin typeface="楷体" pitchFamily="49" charset="-122"/>
                <a:ea typeface="楷体" pitchFamily="49" charset="-122"/>
              </a:rPr>
              <a:t>贡献</a:t>
            </a:r>
            <a:r>
              <a:rPr lang="zh-CN" altLang="en-US" sz="2400" b="1" dirty="0">
                <a:latin typeface="楷体" pitchFamily="49" charset="-122"/>
                <a:ea typeface="楷体" pitchFamily="49" charset="-122"/>
              </a:rPr>
              <a:t>，</a:t>
            </a:r>
            <a:r>
              <a:rPr lang="zh-CN" altLang="en-US" sz="2400" b="1" dirty="0" smtClean="0">
                <a:latin typeface="楷体" pitchFamily="49" charset="-122"/>
                <a:ea typeface="楷体" pitchFamily="49" charset="-122"/>
              </a:rPr>
              <a:t>国际</a:t>
            </a:r>
            <a:r>
              <a:rPr lang="zh-CN" altLang="en-US" sz="2400" b="1" dirty="0">
                <a:latin typeface="楷体" pitchFamily="49" charset="-122"/>
                <a:ea typeface="楷体" pitchFamily="49" charset="-122"/>
              </a:rPr>
              <a:t>威望大大</a:t>
            </a:r>
            <a:r>
              <a:rPr lang="zh-CN" altLang="en-US" sz="2400" b="1" dirty="0" smtClean="0">
                <a:latin typeface="楷体" pitchFamily="49" charset="-122"/>
                <a:ea typeface="楷体" pitchFamily="49" charset="-122"/>
              </a:rPr>
              <a:t>提高，并且</a:t>
            </a:r>
            <a:r>
              <a:rPr lang="zh-CN" altLang="en-US" sz="2400" b="1" dirty="0">
                <a:latin typeface="楷体" pitchFamily="49" charset="-122"/>
                <a:ea typeface="楷体" pitchFamily="49" charset="-122"/>
              </a:rPr>
              <a:t>军事力量大大</a:t>
            </a:r>
            <a:r>
              <a:rPr lang="zh-CN" altLang="en-US" sz="2400" b="1" dirty="0" smtClean="0">
                <a:latin typeface="楷体" pitchFamily="49" charset="-122"/>
                <a:ea typeface="楷体" pitchFamily="49" charset="-122"/>
              </a:rPr>
              <a:t>加强，能</a:t>
            </a:r>
            <a:r>
              <a:rPr lang="zh-CN" altLang="en-US" sz="2400" b="1" dirty="0">
                <a:latin typeface="楷体" pitchFamily="49" charset="-122"/>
                <a:ea typeface="楷体" pitchFamily="49" charset="-122"/>
              </a:rPr>
              <a:t>与美国抗衡。</a:t>
            </a:r>
            <a:r>
              <a:rPr lang="zh-CN" altLang="en-US" sz="2400" b="1" dirty="0" smtClean="0">
                <a:latin typeface="楷体" pitchFamily="49" charset="-122"/>
                <a:ea typeface="楷体" pitchFamily="49" charset="-122"/>
              </a:rPr>
              <a:t>战后，苏联</a:t>
            </a:r>
            <a:r>
              <a:rPr lang="zh-CN" altLang="en-US" sz="2400" b="1" dirty="0">
                <a:latin typeface="楷体" pitchFamily="49" charset="-122"/>
                <a:ea typeface="楷体" pitchFamily="49" charset="-122"/>
              </a:rPr>
              <a:t>把确保东西部边界安全作为国家的首要</a:t>
            </a:r>
            <a:r>
              <a:rPr lang="zh-CN" altLang="en-US" sz="2400" b="1" dirty="0" smtClean="0">
                <a:latin typeface="楷体" pitchFamily="49" charset="-122"/>
                <a:ea typeface="楷体" pitchFamily="49" charset="-122"/>
              </a:rPr>
              <a:t>利益，在</a:t>
            </a:r>
            <a:r>
              <a:rPr lang="zh-CN" altLang="en-US" sz="2400" b="1" dirty="0">
                <a:latin typeface="楷体" pitchFamily="49" charset="-122"/>
                <a:ea typeface="楷体" pitchFamily="49" charset="-122"/>
              </a:rPr>
              <a:t>自己的周边建立</a:t>
            </a:r>
            <a:r>
              <a:rPr lang="zh-CN" altLang="en-US" sz="2400" b="1" dirty="0" smtClean="0">
                <a:latin typeface="楷体" pitchFamily="49" charset="-122"/>
                <a:ea typeface="楷体" pitchFamily="49" charset="-122"/>
              </a:rPr>
              <a:t>“安全带”，努力</a:t>
            </a:r>
            <a:r>
              <a:rPr lang="zh-CN" altLang="en-US" sz="2400" b="1" dirty="0">
                <a:latin typeface="楷体" pitchFamily="49" charset="-122"/>
                <a:ea typeface="楷体" pitchFamily="49" charset="-122"/>
              </a:rPr>
              <a:t>扩大自己在世界上的</a:t>
            </a:r>
            <a:r>
              <a:rPr lang="zh-CN" altLang="en-US" sz="2400" b="1" dirty="0" smtClean="0">
                <a:latin typeface="楷体" pitchFamily="49" charset="-122"/>
                <a:ea typeface="楷体" pitchFamily="49" charset="-122"/>
              </a:rPr>
              <a:t>影响，推行大国沙文主义（即</a:t>
            </a:r>
            <a:r>
              <a:rPr lang="zh-CN" altLang="en-US" sz="2400" b="1" dirty="0">
                <a:latin typeface="楷体" pitchFamily="49" charset="-122"/>
                <a:ea typeface="楷体" pitchFamily="49" charset="-122"/>
              </a:rPr>
              <a:t>征服和奴役其他民族的思想和</a:t>
            </a:r>
            <a:r>
              <a:rPr lang="zh-CN" altLang="en-US" sz="2400" b="1" dirty="0" smtClean="0">
                <a:latin typeface="楷体" pitchFamily="49" charset="-122"/>
                <a:ea typeface="楷体" pitchFamily="49" charset="-122"/>
              </a:rPr>
              <a:t>主张</a:t>
            </a:r>
            <a:r>
              <a:rPr lang="zh-CN" altLang="en-US" sz="2400" b="1" dirty="0">
                <a:latin typeface="楷体" pitchFamily="49" charset="-122"/>
                <a:ea typeface="楷体" pitchFamily="49" charset="-122"/>
              </a:rPr>
              <a:t>）</a:t>
            </a:r>
            <a:r>
              <a:rPr lang="zh-CN" altLang="en-US" sz="2400" b="1" dirty="0" smtClean="0">
                <a:latin typeface="楷体" pitchFamily="49" charset="-122"/>
                <a:ea typeface="楷体" pitchFamily="49" charset="-122"/>
              </a:rPr>
              <a:t>。</a:t>
            </a:r>
          </a:p>
        </p:txBody>
      </p:sp>
    </p:spTree>
    <p:extLst>
      <p:ext uri="{BB962C8B-B14F-4D97-AF65-F5344CB8AC3E}">
        <p14:creationId xmlns:p14="http://schemas.microsoft.com/office/powerpoint/2010/main" xmlns="" val="32360605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9085" y="1776877"/>
            <a:ext cx="11183815" cy="4524315"/>
          </a:xfrm>
          <a:prstGeom prst="rect">
            <a:avLst/>
          </a:prstGeom>
          <a:noFill/>
          <a:ln w="9525">
            <a:noFill/>
          </a:ln>
        </p:spPr>
        <p:txBody>
          <a:bodyPr wrap="square">
            <a:spAutoFit/>
          </a:bodyPr>
          <a:lstStyle/>
          <a:p>
            <a:pPr>
              <a:lnSpc>
                <a:spcPct val="150000"/>
              </a:lnSpc>
            </a:pPr>
            <a:r>
              <a:rPr lang="en-US" altLang="zh-CN" sz="2400" b="1" dirty="0">
                <a:latin typeface="宋体" pitchFamily="2" charset="-122"/>
                <a:ea typeface="宋体" pitchFamily="2" charset="-122"/>
              </a:rPr>
              <a:t>【</a:t>
            </a:r>
            <a:r>
              <a:rPr lang="zh-CN" altLang="en-US" sz="2400" b="1" dirty="0">
                <a:latin typeface="黑体" pitchFamily="49" charset="-122"/>
                <a:ea typeface="黑体" pitchFamily="49" charset="-122"/>
              </a:rPr>
              <a:t>角度三</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　</a:t>
            </a:r>
            <a:r>
              <a:rPr lang="zh-CN" altLang="en-US" sz="2400" b="1" dirty="0">
                <a:latin typeface="楷体" pitchFamily="49" charset="-122"/>
                <a:ea typeface="楷体" pitchFamily="49" charset="-122"/>
              </a:rPr>
              <a:t>美苏两国在社会制度与意识形态方面根本</a:t>
            </a:r>
            <a:r>
              <a:rPr lang="zh-CN" altLang="en-US" sz="2400" b="1" dirty="0" smtClean="0">
                <a:latin typeface="楷体" pitchFamily="49" charset="-122"/>
                <a:ea typeface="楷体" pitchFamily="49" charset="-122"/>
              </a:rPr>
              <a:t>对立，均</a:t>
            </a:r>
            <a:r>
              <a:rPr lang="zh-CN" altLang="en-US" sz="2400" b="1" dirty="0">
                <a:latin typeface="楷体" pitchFamily="49" charset="-122"/>
                <a:ea typeface="楷体" pitchFamily="49" charset="-122"/>
              </a:rPr>
              <a:t>将对方视为主要敌人。第二次世界大战</a:t>
            </a:r>
            <a:r>
              <a:rPr lang="zh-CN" altLang="en-US" sz="2400" b="1" dirty="0" smtClean="0">
                <a:latin typeface="楷体" pitchFamily="49" charset="-122"/>
                <a:ea typeface="楷体" pitchFamily="49" charset="-122"/>
              </a:rPr>
              <a:t>后，美国</a:t>
            </a:r>
            <a:r>
              <a:rPr lang="zh-CN" altLang="en-US" sz="2400" b="1" dirty="0">
                <a:latin typeface="楷体" pitchFamily="49" charset="-122"/>
                <a:ea typeface="楷体" pitchFamily="49" charset="-122"/>
              </a:rPr>
              <a:t>力图把资本主义制度推广到</a:t>
            </a:r>
            <a:r>
              <a:rPr lang="zh-CN" altLang="en-US" sz="2400" b="1" dirty="0" smtClean="0">
                <a:latin typeface="楷体" pitchFamily="49" charset="-122"/>
                <a:ea typeface="楷体" pitchFamily="49" charset="-122"/>
              </a:rPr>
              <a:t>全世界，积极</a:t>
            </a:r>
            <a:r>
              <a:rPr lang="zh-CN" altLang="en-US" sz="2400" b="1" dirty="0">
                <a:latin typeface="楷体" pitchFamily="49" charset="-122"/>
                <a:ea typeface="楷体" pitchFamily="49" charset="-122"/>
              </a:rPr>
              <a:t>推行反共、反苏</a:t>
            </a:r>
            <a:r>
              <a:rPr lang="zh-CN" altLang="en-US" sz="2400" b="1" dirty="0" smtClean="0">
                <a:latin typeface="楷体" pitchFamily="49" charset="-122"/>
                <a:ea typeface="楷体" pitchFamily="49" charset="-122"/>
              </a:rPr>
              <a:t>政策，同时，苏联</a:t>
            </a:r>
            <a:r>
              <a:rPr lang="zh-CN" altLang="en-US" sz="2400" b="1" dirty="0">
                <a:latin typeface="楷体" pitchFamily="49" charset="-122"/>
                <a:ea typeface="楷体" pitchFamily="49" charset="-122"/>
              </a:rPr>
              <a:t>采取了针锋相对的</a:t>
            </a:r>
            <a:r>
              <a:rPr lang="zh-CN" altLang="en-US" sz="2400" b="1" dirty="0" smtClean="0">
                <a:latin typeface="楷体" pitchFamily="49" charset="-122"/>
                <a:ea typeface="楷体" pitchFamily="49" charset="-122"/>
              </a:rPr>
              <a:t>行动，扶植</a:t>
            </a:r>
            <a:r>
              <a:rPr lang="zh-CN" altLang="en-US" sz="2400" b="1" dirty="0">
                <a:latin typeface="楷体" pitchFamily="49" charset="-122"/>
                <a:ea typeface="楷体" pitchFamily="49" charset="-122"/>
              </a:rPr>
              <a:t>东欧一系列</a:t>
            </a:r>
            <a:r>
              <a:rPr lang="zh-CN" altLang="en-US" sz="2400" b="1" dirty="0" smtClean="0">
                <a:latin typeface="楷体" pitchFamily="49" charset="-122"/>
                <a:ea typeface="楷体" pitchFamily="49" charset="-122"/>
              </a:rPr>
              <a:t>国家，壮大</a:t>
            </a:r>
            <a:r>
              <a:rPr lang="zh-CN" altLang="en-US" sz="2400" b="1" dirty="0">
                <a:latin typeface="楷体" pitchFamily="49" charset="-122"/>
                <a:ea typeface="楷体" pitchFamily="49" charset="-122"/>
              </a:rPr>
              <a:t>了以其为核心的社会主义力量。</a:t>
            </a:r>
          </a:p>
          <a:p>
            <a:pPr>
              <a:lnSpc>
                <a:spcPct val="150000"/>
              </a:lnSpc>
            </a:pPr>
            <a:r>
              <a:rPr lang="en-US" altLang="zh-CN" sz="2400" b="1" dirty="0">
                <a:latin typeface="宋体" pitchFamily="2" charset="-122"/>
                <a:ea typeface="宋体" pitchFamily="2" charset="-122"/>
              </a:rPr>
              <a:t>【</a:t>
            </a:r>
            <a:r>
              <a:rPr lang="zh-CN" altLang="en-US" sz="2400" b="1" dirty="0">
                <a:latin typeface="黑体" pitchFamily="49" charset="-122"/>
                <a:ea typeface="黑体" pitchFamily="49" charset="-122"/>
              </a:rPr>
              <a:t>角度四</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　</a:t>
            </a:r>
            <a:r>
              <a:rPr lang="zh-CN" altLang="en-US" sz="2400" b="1" dirty="0">
                <a:latin typeface="楷体" pitchFamily="49" charset="-122"/>
                <a:ea typeface="楷体" pitchFamily="49" charset="-122"/>
              </a:rPr>
              <a:t>美苏两国之间存在严重的猜疑和不</a:t>
            </a:r>
            <a:r>
              <a:rPr lang="zh-CN" altLang="en-US" sz="2400" b="1" dirty="0" smtClean="0">
                <a:latin typeface="楷体" pitchFamily="49" charset="-122"/>
                <a:ea typeface="楷体" pitchFamily="49" charset="-122"/>
              </a:rPr>
              <a:t>信任，夸大</a:t>
            </a:r>
            <a:r>
              <a:rPr lang="zh-CN" altLang="en-US" sz="2400" b="1" dirty="0">
                <a:latin typeface="楷体" pitchFamily="49" charset="-122"/>
                <a:ea typeface="楷体" pitchFamily="49" charset="-122"/>
              </a:rPr>
              <a:t>了对方对本国的</a:t>
            </a:r>
            <a:r>
              <a:rPr lang="zh-CN" altLang="en-US" sz="2400" b="1" dirty="0" smtClean="0">
                <a:latin typeface="楷体" pitchFamily="49" charset="-122"/>
                <a:ea typeface="楷体" pitchFamily="49" charset="-122"/>
              </a:rPr>
              <a:t>威胁，也</a:t>
            </a:r>
            <a:r>
              <a:rPr lang="zh-CN" altLang="en-US" sz="2400" b="1" dirty="0">
                <a:latin typeface="楷体" pitchFamily="49" charset="-122"/>
                <a:ea typeface="楷体" pitchFamily="49" charset="-122"/>
              </a:rPr>
              <a:t>加剧了两国间的冲突与对抗。</a:t>
            </a:r>
          </a:p>
          <a:p>
            <a:pPr>
              <a:lnSpc>
                <a:spcPct val="150000"/>
              </a:lnSpc>
            </a:pPr>
            <a:r>
              <a:rPr lang="en-US" altLang="zh-CN" sz="2400" b="1" dirty="0" smtClean="0">
                <a:latin typeface="楷体" pitchFamily="49" charset="-122"/>
                <a:ea typeface="楷体" pitchFamily="49" charset="-122"/>
              </a:rPr>
              <a:t>    1947</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3</a:t>
            </a:r>
            <a:r>
              <a:rPr lang="zh-CN" altLang="en-US" sz="2400" b="1" dirty="0" smtClean="0">
                <a:latin typeface="楷体" pitchFamily="49" charset="-122"/>
                <a:ea typeface="楷体" pitchFamily="49" charset="-122"/>
              </a:rPr>
              <a:t>月，杜</a:t>
            </a:r>
            <a:r>
              <a:rPr lang="zh-CN" altLang="en-US" sz="2400" b="1" dirty="0">
                <a:latin typeface="楷体" pitchFamily="49" charset="-122"/>
                <a:ea typeface="楷体" pitchFamily="49" charset="-122"/>
              </a:rPr>
              <a:t>鲁门在国会发表国情</a:t>
            </a:r>
            <a:r>
              <a:rPr lang="zh-CN" altLang="en-US" sz="2400" b="1" dirty="0" smtClean="0">
                <a:latin typeface="楷体" pitchFamily="49" charset="-122"/>
                <a:ea typeface="楷体" pitchFamily="49" charset="-122"/>
              </a:rPr>
              <a:t>咨文，提出</a:t>
            </a:r>
            <a:r>
              <a:rPr lang="zh-CN" altLang="en-US" sz="2400" b="1" dirty="0">
                <a:latin typeface="楷体" pitchFamily="49" charset="-122"/>
                <a:ea typeface="楷体" pitchFamily="49" charset="-122"/>
              </a:rPr>
              <a:t>了公开的反苏、反共纲领</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杜鲁门主义</a:t>
            </a:r>
            <a:r>
              <a:rPr lang="zh-CN" altLang="en-US" sz="2400" b="1" dirty="0" smtClean="0">
                <a:latin typeface="楷体" pitchFamily="49" charset="-122"/>
                <a:ea typeface="楷体" pitchFamily="49" charset="-122"/>
              </a:rPr>
              <a:t>”，美</a:t>
            </a:r>
            <a:r>
              <a:rPr lang="zh-CN" altLang="en-US" sz="2400" b="1" dirty="0">
                <a:latin typeface="楷体" pitchFamily="49" charset="-122"/>
                <a:ea typeface="楷体" pitchFamily="49" charset="-122"/>
              </a:rPr>
              <a:t>苏两国从此进入“冷战”时期</a:t>
            </a:r>
            <a:r>
              <a:rPr lang="zh-CN" altLang="en-US" sz="2400" b="1" dirty="0" smtClean="0">
                <a:latin typeface="楷体" pitchFamily="49" charset="-122"/>
                <a:ea typeface="楷体" pitchFamily="49" charset="-122"/>
              </a:rPr>
              <a:t>。</a:t>
            </a:r>
            <a:endParaRPr lang="zh-CN" altLang="en-US" sz="2400" b="1" dirty="0">
              <a:latin typeface="楷体" pitchFamily="49" charset="-122"/>
              <a:ea typeface="楷体" pitchFamily="49" charset="-122"/>
            </a:endParaRPr>
          </a:p>
        </p:txBody>
      </p:sp>
    </p:spTree>
    <p:extLst>
      <p:ext uri="{BB962C8B-B14F-4D97-AF65-F5344CB8AC3E}">
        <p14:creationId xmlns:p14="http://schemas.microsoft.com/office/powerpoint/2010/main" xmlns="" val="19148274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130690" y="1961515"/>
            <a:ext cx="9859694"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）请从上述四个角度中任选两个，分别概括“冷战”爆发的原因是什么。（</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p:txBody>
      </p:sp>
      <p:sp>
        <p:nvSpPr>
          <p:cNvPr id="8" name="矩形 7"/>
          <p:cNvSpPr/>
          <p:nvPr/>
        </p:nvSpPr>
        <p:spPr>
          <a:xfrm>
            <a:off x="2031022" y="3430731"/>
            <a:ext cx="7921869" cy="1684244"/>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角度一：美国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的全球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战略（或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霸权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政策）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角度二：苏联</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推行</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大国沙文主义；角度三：美</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苏社会制度与意识形态的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对立；角度四：美</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苏之间的猜疑和不信任。</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58913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28466" y="1486731"/>
            <a:ext cx="10413610"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）在你概括出的“冷战”爆发的原因中，你认为最主要的是哪个？（</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分）据材料和所学知识论证你的观点。（</a:t>
            </a:r>
            <a:r>
              <a:rPr lang="en-US" altLang="zh-CN" sz="2400" b="1" dirty="0">
                <a:latin typeface="宋体" pitchFamily="2" charset="-122"/>
                <a:ea typeface="宋体" pitchFamily="2" charset="-122"/>
              </a:rPr>
              <a:t>6</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p:txBody>
      </p:sp>
      <p:sp>
        <p:nvSpPr>
          <p:cNvPr id="8" name="矩形 7"/>
          <p:cNvSpPr/>
          <p:nvPr/>
        </p:nvSpPr>
        <p:spPr>
          <a:xfrm>
            <a:off x="1063869" y="2829467"/>
            <a:ext cx="10357339" cy="3416320"/>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答案</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一：美国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的全球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战略（或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霸权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政策）。</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理由：冲击</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了当时的国际</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秩序；打击</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了苏联的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大国沙文主义；激化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了与苏联的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矛盾；导致</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苏联更加猜疑和不</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信任；杜</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鲁门主义彻底摧毁了美苏同盟</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关系；美国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的全球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战略（或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霸权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政策）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受到</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了苏联强大的军事力量</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威慑，挑起</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了“冷战”。</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所以，美国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的全球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战略（或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霸权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政策）是</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“冷战”爆发的最主要原因</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491459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28466" y="1486731"/>
            <a:ext cx="10413610"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）在你概括出的“冷战”爆发的原因中，你认为最主要的是哪个？（</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分）据材料和所学知识论证你的观点。（</a:t>
            </a:r>
            <a:r>
              <a:rPr lang="en-US" altLang="zh-CN" sz="2400" b="1" dirty="0">
                <a:latin typeface="宋体" pitchFamily="2" charset="-122"/>
                <a:ea typeface="宋体" pitchFamily="2" charset="-122"/>
              </a:rPr>
              <a:t>6</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p:txBody>
      </p:sp>
      <p:sp>
        <p:nvSpPr>
          <p:cNvPr id="8" name="矩形 7"/>
          <p:cNvSpPr/>
          <p:nvPr/>
        </p:nvSpPr>
        <p:spPr>
          <a:xfrm>
            <a:off x="1063869" y="2970144"/>
            <a:ext cx="10357339" cy="2792239"/>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答案</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二：苏联</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推行大国沙文主义。</a:t>
            </a: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理由：冲击</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了当时的国际</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秩序；挑战</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了美国的全球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战略（或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霸权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政策）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加剧</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了与美国资本主义的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对立；引发</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了美国更加猜疑和不</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信任；苏联</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推行</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大国沙文主义，但</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忌惮美国力量</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强大，实行</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了“冷战”。</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所以，苏联</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推行大国沙文主义是“冷战”爆发的最主要原因</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1373359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28466" y="1486731"/>
            <a:ext cx="10413610"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）在你概括出的“冷战”爆发的原因中，你认为最主要的是哪个？（</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分）据材料和所学知识论证你的观点。（</a:t>
            </a:r>
            <a:r>
              <a:rPr lang="en-US" altLang="zh-CN" sz="2400" b="1" dirty="0">
                <a:latin typeface="宋体" pitchFamily="2" charset="-122"/>
                <a:ea typeface="宋体" pitchFamily="2" charset="-122"/>
              </a:rPr>
              <a:t>6</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p:txBody>
      </p:sp>
      <p:sp>
        <p:nvSpPr>
          <p:cNvPr id="8" name="矩形 7"/>
          <p:cNvSpPr/>
          <p:nvPr/>
        </p:nvSpPr>
        <p:spPr>
          <a:xfrm>
            <a:off x="1063868" y="2838259"/>
            <a:ext cx="10357339" cy="3346237"/>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答案</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三：美</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苏社会制度与意识形态的对立。</a:t>
            </a: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理由：第二次世界大战</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结束，使</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美苏社会制度与意识形态的对立再度凸</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显；第二次世界大战后，美国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成为资本主义世界</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霸主，力图</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把资本主义制度推广到</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全世界；第二次世界大战后，苏联</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通过扶植东欧一系列</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国家，壮大</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了社会主义</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力量；美</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苏顾忌对方的军事</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力量，进行</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了“冷战”。</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所以，美</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苏社会制度与意识形态的对立是“冷战”爆发的最主要原因</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273309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28466" y="1486731"/>
            <a:ext cx="10413610"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）在你概括出的“冷战”爆发的原因中，你认为最主要的是哪个？（</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分）据材料和所学知识论证你的观点。（</a:t>
            </a:r>
            <a:r>
              <a:rPr lang="en-US" altLang="zh-CN" sz="2400" b="1" dirty="0">
                <a:latin typeface="宋体" pitchFamily="2" charset="-122"/>
                <a:ea typeface="宋体" pitchFamily="2" charset="-122"/>
              </a:rPr>
              <a:t>6</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p:txBody>
      </p:sp>
      <p:sp>
        <p:nvSpPr>
          <p:cNvPr id="8" name="矩形 7"/>
          <p:cNvSpPr/>
          <p:nvPr/>
        </p:nvSpPr>
        <p:spPr>
          <a:xfrm>
            <a:off x="1063868" y="2827810"/>
            <a:ext cx="10357339" cy="3416320"/>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答案</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四：美</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苏之间的猜疑和不信任。</a:t>
            </a: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理由：美</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苏两国社会制度与意识形态的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不同；第二次世界大战后，美</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苏视对方为主要</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威胁；美国</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的全球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战略（或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霸权</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政策）</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造成</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了苏联的过分</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反应；苏联</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推行</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大国沙文主义，导致</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了美国的猜疑和不</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信任；美</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苏顾忌对方的军事</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力量，进行</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了“冷战”。</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所以，美</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苏之间的猜疑和不信任是“冷战”爆发的最主要原因。</a:t>
            </a:r>
          </a:p>
        </p:txBody>
      </p:sp>
    </p:spTree>
    <p:extLst>
      <p:ext uri="{BB962C8B-B14F-4D97-AF65-F5344CB8AC3E}">
        <p14:creationId xmlns:p14="http://schemas.microsoft.com/office/powerpoint/2010/main" xmlns="" val="2554896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726592"/>
            <a:ext cx="1080643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a:latin typeface="宋体" pitchFamily="2" charset="-122"/>
                <a:ea typeface="宋体" pitchFamily="2" charset="-122"/>
              </a:rPr>
              <a:t>，</a:t>
            </a:r>
            <a:r>
              <a:rPr lang="en-US" altLang="zh-CN" sz="2400" b="1" dirty="0" smtClean="0">
                <a:latin typeface="宋体" pitchFamily="2" charset="-122"/>
                <a:ea typeface="宋体" pitchFamily="2" charset="-122"/>
              </a:rPr>
              <a:t>19</a:t>
            </a:r>
            <a:r>
              <a:rPr lang="zh-CN" altLang="en-US" sz="2400" b="1" dirty="0">
                <a:latin typeface="宋体" pitchFamily="2" charset="-122"/>
                <a:ea typeface="宋体" pitchFamily="2" charset="-122"/>
              </a:rPr>
              <a:t>）以下是英国历史学家安德鲁</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玛尔在其所著的</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世界史</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中对相关史实的</a:t>
            </a:r>
            <a:r>
              <a:rPr lang="zh-CN" altLang="en-US" sz="2400" b="1" dirty="0" smtClean="0">
                <a:latin typeface="宋体" pitchFamily="2" charset="-122"/>
                <a:ea typeface="宋体" pitchFamily="2" charset="-122"/>
              </a:rPr>
              <a:t>评述，其中</a:t>
            </a:r>
            <a:r>
              <a:rPr lang="zh-CN" altLang="en-US" sz="2400" b="1" dirty="0">
                <a:latin typeface="宋体" pitchFamily="2" charset="-122"/>
                <a:ea typeface="宋体" pitchFamily="2" charset="-122"/>
              </a:rPr>
              <a:t>属于对“欧洲的联合”这一史实评述的应是（</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55" name="文本框 99"/>
          <p:cNvSpPr txBox="1">
            <a:spLocks noChangeArrowheads="1"/>
          </p:cNvSpPr>
          <p:nvPr/>
        </p:nvSpPr>
        <p:spPr bwMode="auto">
          <a:xfrm>
            <a:off x="706392" y="4116489"/>
            <a:ext cx="9812020"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冷战中的热冲突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                      B.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逐渐</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消失的国境线</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          </a:t>
            </a: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拥挤不堪的世界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思维机器</a:t>
            </a: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10518412" y="3330846"/>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grpSp>
        <p:nvGrpSpPr>
          <p:cNvPr id="36" name="组合 35"/>
          <p:cNvGrpSpPr/>
          <p:nvPr/>
        </p:nvGrpSpPr>
        <p:grpSpPr>
          <a:xfrm>
            <a:off x="706392" y="1705011"/>
            <a:ext cx="6969293" cy="627895"/>
            <a:chOff x="1034884" y="629878"/>
            <a:chExt cx="5842258" cy="627895"/>
          </a:xfrm>
        </p:grpSpPr>
        <p:sp>
          <p:nvSpPr>
            <p:cNvPr id="7" name="圆角矩形 6"/>
            <p:cNvSpPr/>
            <p:nvPr>
              <p:custDataLst>
                <p:tags r:id="rId1"/>
              </p:custDataLst>
            </p:nvPr>
          </p:nvSpPr>
          <p:spPr>
            <a:xfrm flipH="1">
              <a:off x="2547179" y="664168"/>
              <a:ext cx="432996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战后资本主义国家的新变化</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715330"/>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2018</a:t>
            </a:r>
            <a:r>
              <a:rPr lang="zh-CN" altLang="zh-CN" sz="2400" b="1" dirty="0" smtClean="0">
                <a:latin typeface="宋体" pitchFamily="2" charset="-122"/>
                <a:ea typeface="宋体" pitchFamily="2" charset="-122"/>
              </a:rPr>
              <a:t>·河北</a:t>
            </a:r>
            <a:r>
              <a:rPr lang="zh-CN" altLang="en-US" sz="2400" b="1" dirty="0">
                <a:latin typeface="宋体" pitchFamily="2" charset="-122"/>
                <a:ea typeface="宋体" pitchFamily="2" charset="-122"/>
              </a:rPr>
              <a:t>，</a:t>
            </a:r>
            <a:r>
              <a:rPr lang="en-US" altLang="zh-CN" sz="2400" b="1" dirty="0" smtClean="0">
                <a:latin typeface="宋体" pitchFamily="2" charset="-122"/>
                <a:ea typeface="宋体" pitchFamily="2" charset="-122"/>
              </a:rPr>
              <a:t>18</a:t>
            </a:r>
            <a:r>
              <a:rPr lang="zh-CN" altLang="en-US" sz="2400" b="1" dirty="0">
                <a:latin typeface="宋体" pitchFamily="2" charset="-122"/>
                <a:ea typeface="宋体" pitchFamily="2" charset="-122"/>
              </a:rPr>
              <a:t>）下图</a:t>
            </a:r>
            <a:r>
              <a:rPr lang="zh-CN" altLang="en-US" sz="2400" b="1" dirty="0" smtClean="0">
                <a:latin typeface="宋体" pitchFamily="2" charset="-122"/>
                <a:ea typeface="宋体" pitchFamily="2" charset="-122"/>
              </a:rPr>
              <a:t>中，某</a:t>
            </a:r>
            <a:r>
              <a:rPr lang="zh-CN" altLang="en-US" sz="2400" b="1" dirty="0">
                <a:latin typeface="宋体" pitchFamily="2" charset="-122"/>
                <a:ea typeface="宋体" pitchFamily="2" charset="-122"/>
              </a:rPr>
              <a:t>条折线反映了日本国民生产总值变化的</a:t>
            </a:r>
            <a:r>
              <a:rPr lang="zh-CN" altLang="en-US" sz="2400" b="1" dirty="0" smtClean="0">
                <a:latin typeface="宋体" pitchFamily="2" charset="-122"/>
                <a:ea typeface="宋体" pitchFamily="2" charset="-122"/>
              </a:rPr>
              <a:t>趋势，这</a:t>
            </a:r>
            <a:r>
              <a:rPr lang="zh-CN" altLang="en-US" sz="2400" b="1" dirty="0">
                <a:latin typeface="宋体" pitchFamily="2" charset="-122"/>
                <a:ea typeface="宋体" pitchFamily="2" charset="-122"/>
              </a:rPr>
              <a:t>条折线是（</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p>
          <a:p>
            <a:pPr algn="ctr">
              <a:lnSpc>
                <a:spcPct val="150000"/>
              </a:lnSpc>
            </a:pPr>
            <a:r>
              <a:rPr lang="en-US" altLang="zh-CN" sz="2400" dirty="0" smtClean="0">
                <a:latin typeface="Times New Roman" pitchFamily="18" charset="0"/>
                <a:ea typeface="楷体" pitchFamily="49" charset="-122"/>
                <a:cs typeface="Times New Roman" pitchFamily="18" charset="0"/>
              </a:rPr>
              <a:t>1870</a:t>
            </a:r>
            <a:r>
              <a:rPr lang="en-US" altLang="zh-CN" sz="2400" dirty="0" smtClean="0">
                <a:latin typeface="楷体" pitchFamily="49" charset="-122"/>
                <a:ea typeface="楷体" pitchFamily="49" charset="-122"/>
                <a:cs typeface="Times New Roman" pitchFamily="18" charset="0"/>
              </a:rPr>
              <a:t>—</a:t>
            </a:r>
            <a:r>
              <a:rPr lang="en-US" altLang="zh-CN" sz="2400" dirty="0" smtClean="0">
                <a:latin typeface="Times New Roman" pitchFamily="18" charset="0"/>
                <a:ea typeface="楷体" pitchFamily="49" charset="-122"/>
                <a:cs typeface="Times New Roman" pitchFamily="18" charset="0"/>
              </a:rPr>
              <a:t>1998</a:t>
            </a:r>
            <a:r>
              <a:rPr lang="zh-CN" altLang="en-US" sz="2400" dirty="0" smtClean="0">
                <a:latin typeface="楷体" pitchFamily="49" charset="-122"/>
                <a:ea typeface="楷体" pitchFamily="49" charset="-122"/>
                <a:cs typeface="Times New Roman" pitchFamily="18" charset="0"/>
              </a:rPr>
              <a:t>年英国、法国、美国、日本国民生产总值统计示意图</a:t>
            </a:r>
            <a:endParaRPr lang="en-US" altLang="zh-CN" sz="2400" dirty="0" smtClean="0">
              <a:latin typeface="楷体" pitchFamily="49" charset="-122"/>
              <a:ea typeface="楷体" pitchFamily="49" charset="-122"/>
              <a:cs typeface="Times New Roman" pitchFamily="18" charset="0"/>
            </a:endParaRPr>
          </a:p>
          <a:p>
            <a:pPr>
              <a:lnSpc>
                <a:spcPct val="150000"/>
              </a:lnSpc>
            </a:pPr>
            <a:endParaRPr lang="en-US" altLang="zh-CN" sz="2400" b="1" dirty="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r>
              <a:rPr lang="en-US" altLang="zh-CN" sz="2400" b="1" dirty="0" smtClean="0">
                <a:latin typeface="Times New Roman" pitchFamily="18" charset="0"/>
                <a:ea typeface="宋体" panose="02010600030101010101" pitchFamily="2" charset="-122"/>
                <a:cs typeface="Times New Roman" pitchFamily="18" charset="0"/>
              </a:rPr>
              <a:t>A.</a:t>
            </a:r>
            <a:r>
              <a:rPr lang="zh-CN" altLang="en-US" sz="2400" b="1" dirty="0">
                <a:latin typeface="宋体" panose="02010600030101010101" pitchFamily="2" charset="-122"/>
                <a:ea typeface="宋体" panose="02010600030101010101" pitchFamily="2" charset="-122"/>
              </a:rPr>
              <a:t> ①	</a:t>
            </a:r>
            <a:r>
              <a:rPr lang="en-US" altLang="zh-CN"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②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a:latin typeface="宋体" panose="02010600030101010101" pitchFamily="2" charset="-122"/>
                <a:ea typeface="宋体" panose="02010600030101010101" pitchFamily="2" charset="-122"/>
              </a:rPr>
              <a:t>③	</a:t>
            </a:r>
            <a:r>
              <a:rPr lang="en-US" altLang="zh-CN"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a:latin typeface="宋体" panose="02010600030101010101" pitchFamily="2" charset="-122"/>
                <a:ea typeface="宋体" panose="02010600030101010101" pitchFamily="2" charset="-122"/>
              </a:rPr>
              <a:t>④</a:t>
            </a:r>
          </a:p>
        </p:txBody>
      </p:sp>
      <p:sp>
        <p:nvSpPr>
          <p:cNvPr id="8" name="矩形 7"/>
          <p:cNvSpPr/>
          <p:nvPr/>
        </p:nvSpPr>
        <p:spPr>
          <a:xfrm>
            <a:off x="2787963" y="2349279"/>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156869" y="3617668"/>
            <a:ext cx="4030662" cy="19150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67729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726592"/>
            <a:ext cx="10806430"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a:t>
            </a:r>
            <a:r>
              <a:rPr lang="zh-CN" altLang="en-US" sz="2400" b="1" dirty="0">
                <a:latin typeface="宋体" pitchFamily="2" charset="-122"/>
                <a:ea typeface="宋体" pitchFamily="2" charset="-122"/>
              </a:rPr>
              <a:t>）对于普通的□老百姓</a:t>
            </a:r>
            <a:r>
              <a:rPr lang="zh-CN" altLang="en-US" sz="2400" b="1" dirty="0" smtClean="0">
                <a:latin typeface="宋体" pitchFamily="2" charset="-122"/>
                <a:ea typeface="宋体" pitchFamily="2" charset="-122"/>
              </a:rPr>
              <a:t>来说，他们</a:t>
            </a:r>
            <a:r>
              <a:rPr lang="zh-CN" altLang="en-US" sz="2400" b="1" dirty="0">
                <a:latin typeface="宋体" pitchFamily="2" charset="-122"/>
                <a:ea typeface="宋体" pitchFamily="2" charset="-122"/>
              </a:rPr>
              <a:t>既感受到了旧制度所带来的</a:t>
            </a:r>
            <a:r>
              <a:rPr lang="zh-CN" altLang="en-US" sz="2400" b="1" dirty="0" smtClean="0">
                <a:latin typeface="宋体" pitchFamily="2" charset="-122"/>
                <a:ea typeface="宋体" pitchFamily="2" charset="-122"/>
              </a:rPr>
              <a:t>压力，又</a:t>
            </a:r>
            <a:r>
              <a:rPr lang="zh-CN" altLang="en-US" sz="2400" b="1" dirty="0">
                <a:latin typeface="宋体" pitchFamily="2" charset="-122"/>
                <a:ea typeface="宋体" pitchFamily="2" charset="-122"/>
              </a:rPr>
              <a:t>体会到了新制度所带来的辛酸。谁是冷战失败的承受</a:t>
            </a:r>
            <a:r>
              <a:rPr lang="zh-CN" altLang="en-US" sz="2400" b="1" dirty="0" smtClean="0">
                <a:latin typeface="宋体" pitchFamily="2" charset="-122"/>
                <a:ea typeface="宋体" pitchFamily="2" charset="-122"/>
              </a:rPr>
              <a:t>者？除了</a:t>
            </a:r>
            <a:r>
              <a:rPr lang="zh-CN" altLang="en-US" sz="2400" b="1" dirty="0">
                <a:latin typeface="宋体" pitchFamily="2" charset="-122"/>
                <a:ea typeface="宋体" pitchFamily="2" charset="-122"/>
              </a:rPr>
              <a:t>他们之外还有谁呢</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应是（</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55" name="文本框 99"/>
          <p:cNvSpPr txBox="1">
            <a:spLocks noChangeArrowheads="1"/>
          </p:cNvSpPr>
          <p:nvPr/>
        </p:nvSpPr>
        <p:spPr bwMode="auto">
          <a:xfrm>
            <a:off x="706392" y="4480918"/>
            <a:ext cx="981202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苏联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                      B.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美国</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          </a:t>
            </a: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俄罗斯</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法国</a:t>
            </a: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4868796" y="391403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grpSp>
        <p:nvGrpSpPr>
          <p:cNvPr id="36" name="组合 35"/>
          <p:cNvGrpSpPr/>
          <p:nvPr/>
        </p:nvGrpSpPr>
        <p:grpSpPr>
          <a:xfrm>
            <a:off x="706392" y="1705011"/>
            <a:ext cx="6248321" cy="627895"/>
            <a:chOff x="1034884" y="629878"/>
            <a:chExt cx="5237878" cy="627895"/>
          </a:xfrm>
        </p:grpSpPr>
        <p:sp>
          <p:nvSpPr>
            <p:cNvPr id="7" name="圆角矩形 6"/>
            <p:cNvSpPr/>
            <p:nvPr>
              <p:custDataLst>
                <p:tags r:id="rId1"/>
              </p:custDataLst>
            </p:nvPr>
          </p:nvSpPr>
          <p:spPr>
            <a:xfrm flipH="1">
              <a:off x="2547178" y="664168"/>
              <a:ext cx="3725584"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社会主义的发展与挫折</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extLst>
      <p:ext uri="{BB962C8B-B14F-4D97-AF65-F5344CB8AC3E}">
        <p14:creationId xmlns:p14="http://schemas.microsoft.com/office/powerpoint/2010/main" xmlns="" val="2001041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4693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084020" y="2177035"/>
            <a:ext cx="7763364" cy="43944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318722"/>
            <a:ext cx="10698480"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2018</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26</a:t>
            </a:r>
            <a:r>
              <a:rPr lang="zh-CN" altLang="en-US" sz="2400" b="1" dirty="0" smtClean="0">
                <a:latin typeface="宋体" pitchFamily="2" charset="-122"/>
                <a:ea typeface="宋体" pitchFamily="2" charset="-122"/>
              </a:rPr>
              <a:t>）阅读材料，回答问题。（</a:t>
            </a: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a:latin typeface="楷体" pitchFamily="49" charset="-122"/>
                <a:ea typeface="楷体" pitchFamily="49" charset="-122"/>
                <a:cs typeface="Times New Roman" pitchFamily="18" charset="0"/>
              </a:rPr>
              <a:t>有学者</a:t>
            </a:r>
            <a:r>
              <a:rPr lang="zh-CN" altLang="en-US" sz="2400" b="1" dirty="0" smtClean="0">
                <a:latin typeface="楷体" pitchFamily="49" charset="-122"/>
                <a:ea typeface="楷体" pitchFamily="49" charset="-122"/>
                <a:cs typeface="Times New Roman" pitchFamily="18" charset="0"/>
              </a:rPr>
              <a:t>指出，苏联</a:t>
            </a:r>
            <a:r>
              <a:rPr lang="zh-CN" altLang="en-US" sz="2400" b="1" dirty="0">
                <a:latin typeface="楷体" pitchFamily="49" charset="-122"/>
                <a:ea typeface="楷体" pitchFamily="49" charset="-122"/>
                <a:cs typeface="Times New Roman" pitchFamily="18" charset="0"/>
              </a:rPr>
              <a:t>模式具有双重效应。苏联模式对于苏联迅速实现工业化和国防现代化是有效</a:t>
            </a:r>
            <a:r>
              <a:rPr lang="zh-CN" altLang="en-US" sz="2400" b="1" dirty="0" smtClean="0">
                <a:latin typeface="楷体" pitchFamily="49" charset="-122"/>
                <a:ea typeface="楷体" pitchFamily="49" charset="-122"/>
                <a:cs typeface="Times New Roman" pitchFamily="18" charset="0"/>
              </a:rPr>
              <a:t>的，但</a:t>
            </a:r>
            <a:r>
              <a:rPr lang="zh-CN" altLang="en-US" sz="2400" b="1" dirty="0">
                <a:latin typeface="楷体" pitchFamily="49" charset="-122"/>
                <a:ea typeface="楷体" pitchFamily="49" charset="-122"/>
                <a:cs typeface="Times New Roman" pitchFamily="18" charset="0"/>
              </a:rPr>
              <a:t>在使国民经济结构保持平衡、国民经济整体持续增长方面却显得乏力</a:t>
            </a:r>
            <a:r>
              <a:rPr lang="en-US" altLang="zh-CN" sz="2400" b="1" dirty="0">
                <a:latin typeface="楷体" pitchFamily="49" charset="-122"/>
                <a:ea typeface="楷体" pitchFamily="49" charset="-122"/>
                <a:cs typeface="Times New Roman" pitchFamily="18" charset="0"/>
              </a:rPr>
              <a:t>……</a:t>
            </a:r>
          </a:p>
          <a:p>
            <a:pPr>
              <a:lnSpc>
                <a:spcPct val="150000"/>
              </a:lnSpc>
            </a:pPr>
            <a:r>
              <a:rPr lang="zh-CN" altLang="en-US" sz="2400" b="1" dirty="0">
                <a:latin typeface="黑体" pitchFamily="49" charset="-122"/>
                <a:ea typeface="黑体" pitchFamily="49" charset="-122"/>
                <a:cs typeface="Times New Roman" pitchFamily="18" charset="0"/>
              </a:rPr>
              <a:t>材料二</a:t>
            </a:r>
            <a:r>
              <a:rPr lang="zh-CN" altLang="en-US" sz="2400" b="1" dirty="0">
                <a:latin typeface="Times New Roman" pitchFamily="18" charset="0"/>
                <a:ea typeface="宋体" panose="02010600030101010101" pitchFamily="2" charset="-122"/>
                <a:cs typeface="Times New Roman" pitchFamily="18" charset="0"/>
              </a:rPr>
              <a:t>　</a:t>
            </a:r>
            <a:r>
              <a:rPr lang="en-US" altLang="zh-CN" sz="2400" b="1" dirty="0">
                <a:latin typeface="楷体" pitchFamily="49" charset="-122"/>
                <a:ea typeface="楷体" pitchFamily="49" charset="-122"/>
                <a:cs typeface="Times New Roman" pitchFamily="18" charset="0"/>
              </a:rPr>
              <a:t>1928—1940</a:t>
            </a:r>
            <a:r>
              <a:rPr lang="zh-CN" altLang="en-US" sz="2400" b="1" dirty="0" smtClean="0">
                <a:latin typeface="楷体" pitchFamily="49" charset="-122"/>
                <a:ea typeface="楷体" pitchFamily="49" charset="-122"/>
                <a:cs typeface="Times New Roman" pitchFamily="18" charset="0"/>
              </a:rPr>
              <a:t>年，苏联</a:t>
            </a:r>
            <a:r>
              <a:rPr lang="zh-CN" altLang="en-US" sz="2400" b="1" dirty="0">
                <a:latin typeface="楷体" pitchFamily="49" charset="-122"/>
                <a:ea typeface="楷体" pitchFamily="49" charset="-122"/>
                <a:cs typeface="Times New Roman" pitchFamily="18" charset="0"/>
              </a:rPr>
              <a:t>国防工业总产值增加了</a:t>
            </a:r>
            <a:r>
              <a:rPr lang="en-US" altLang="zh-CN" sz="2400" b="1" dirty="0">
                <a:latin typeface="楷体" pitchFamily="49" charset="-122"/>
                <a:ea typeface="楷体" pitchFamily="49" charset="-122"/>
                <a:cs typeface="Times New Roman" pitchFamily="18" charset="0"/>
              </a:rPr>
              <a:t>1.8</a:t>
            </a:r>
            <a:r>
              <a:rPr lang="zh-CN" altLang="en-US" sz="2400" b="1" dirty="0" smtClean="0">
                <a:latin typeface="楷体" pitchFamily="49" charset="-122"/>
                <a:ea typeface="楷体" pitchFamily="49" charset="-122"/>
                <a:cs typeface="Times New Roman" pitchFamily="18" charset="0"/>
              </a:rPr>
              <a:t>倍，年</a:t>
            </a:r>
            <a:r>
              <a:rPr lang="zh-CN" altLang="en-US" sz="2400" b="1" dirty="0">
                <a:latin typeface="楷体" pitchFamily="49" charset="-122"/>
                <a:ea typeface="楷体" pitchFamily="49" charset="-122"/>
                <a:cs typeface="Times New Roman" pitchFamily="18" charset="0"/>
              </a:rPr>
              <a:t>增长率高达</a:t>
            </a:r>
            <a:r>
              <a:rPr lang="en-US" altLang="zh-CN" sz="2400" b="1" dirty="0" smtClean="0">
                <a:latin typeface="楷体" pitchFamily="49" charset="-122"/>
                <a:ea typeface="楷体" pitchFamily="49" charset="-122"/>
                <a:cs typeface="Times New Roman" pitchFamily="18" charset="0"/>
              </a:rPr>
              <a:t>39%</a:t>
            </a:r>
            <a:r>
              <a:rPr lang="zh-CN" altLang="en-US" sz="2400" b="1" dirty="0" smtClean="0">
                <a:latin typeface="楷体" pitchFamily="49" charset="-122"/>
                <a:ea typeface="楷体" pitchFamily="49" charset="-122"/>
                <a:cs typeface="Times New Roman" pitchFamily="18" charset="0"/>
              </a:rPr>
              <a:t>，</a:t>
            </a:r>
            <a:r>
              <a:rPr lang="en-US" altLang="zh-CN" sz="2400" b="1" dirty="0" smtClean="0">
                <a:latin typeface="楷体" pitchFamily="49" charset="-122"/>
                <a:ea typeface="楷体" pitchFamily="49" charset="-122"/>
                <a:cs typeface="Times New Roman" pitchFamily="18" charset="0"/>
              </a:rPr>
              <a:t>1938</a:t>
            </a:r>
            <a:r>
              <a:rPr lang="zh-CN" altLang="en-US" sz="2400" b="1" dirty="0">
                <a:latin typeface="楷体" pitchFamily="49" charset="-122"/>
                <a:ea typeface="楷体" pitchFamily="49" charset="-122"/>
                <a:cs typeface="Times New Roman" pitchFamily="18" charset="0"/>
              </a:rPr>
              <a:t>年与</a:t>
            </a:r>
            <a:r>
              <a:rPr lang="en-US" altLang="zh-CN" sz="2400" b="1" dirty="0">
                <a:latin typeface="楷体" pitchFamily="49" charset="-122"/>
                <a:ea typeface="楷体" pitchFamily="49" charset="-122"/>
                <a:cs typeface="Times New Roman" pitchFamily="18" charset="0"/>
              </a:rPr>
              <a:t>1930</a:t>
            </a:r>
            <a:r>
              <a:rPr lang="zh-CN" altLang="en-US" sz="2400" b="1" dirty="0">
                <a:latin typeface="楷体" pitchFamily="49" charset="-122"/>
                <a:ea typeface="楷体" pitchFamily="49" charset="-122"/>
                <a:cs typeface="Times New Roman" pitchFamily="18" charset="0"/>
              </a:rPr>
              <a:t>年</a:t>
            </a:r>
            <a:r>
              <a:rPr lang="zh-CN" altLang="en-US" sz="2400" b="1" dirty="0" smtClean="0">
                <a:latin typeface="楷体" pitchFamily="49" charset="-122"/>
                <a:ea typeface="楷体" pitchFamily="49" charset="-122"/>
                <a:cs typeface="Times New Roman" pitchFamily="18" charset="0"/>
              </a:rPr>
              <a:t>相比，步</a:t>
            </a:r>
            <a:r>
              <a:rPr lang="zh-CN" altLang="en-US" sz="2400" b="1" dirty="0">
                <a:latin typeface="楷体" pitchFamily="49" charset="-122"/>
                <a:ea typeface="楷体" pitchFamily="49" charset="-122"/>
                <a:cs typeface="Times New Roman" pitchFamily="18" charset="0"/>
              </a:rPr>
              <a:t>、机枪的产量增长了</a:t>
            </a:r>
            <a:r>
              <a:rPr lang="en-US" altLang="zh-CN" sz="2400" b="1" dirty="0">
                <a:latin typeface="楷体" pitchFamily="49" charset="-122"/>
                <a:ea typeface="楷体" pitchFamily="49" charset="-122"/>
                <a:cs typeface="Times New Roman" pitchFamily="18" charset="0"/>
              </a:rPr>
              <a:t>8</a:t>
            </a:r>
            <a:r>
              <a:rPr lang="zh-CN" altLang="en-US" sz="2400" b="1" dirty="0" smtClean="0">
                <a:latin typeface="楷体" pitchFamily="49" charset="-122"/>
                <a:ea typeface="楷体" pitchFamily="49" charset="-122"/>
                <a:cs typeface="Times New Roman" pitchFamily="18" charset="0"/>
              </a:rPr>
              <a:t>倍，火炮</a:t>
            </a:r>
            <a:r>
              <a:rPr lang="zh-CN" altLang="en-US" sz="2400" b="1" dirty="0">
                <a:latin typeface="楷体" pitchFamily="49" charset="-122"/>
                <a:ea typeface="楷体" pitchFamily="49" charset="-122"/>
                <a:cs typeface="Times New Roman" pitchFamily="18" charset="0"/>
              </a:rPr>
              <a:t>产量增加了</a:t>
            </a:r>
            <a:r>
              <a:rPr lang="en-US" altLang="zh-CN" sz="2400" b="1" dirty="0">
                <a:latin typeface="楷体" pitchFamily="49" charset="-122"/>
                <a:ea typeface="楷体" pitchFamily="49" charset="-122"/>
                <a:cs typeface="Times New Roman" pitchFamily="18" charset="0"/>
              </a:rPr>
              <a:t>12</a:t>
            </a:r>
            <a:r>
              <a:rPr lang="zh-CN" altLang="en-US" sz="2400" b="1" dirty="0">
                <a:latin typeface="楷体" pitchFamily="49" charset="-122"/>
                <a:ea typeface="楷体" pitchFamily="49" charset="-122"/>
                <a:cs typeface="Times New Roman" pitchFamily="18" charset="0"/>
              </a:rPr>
              <a:t>倍。坦克</a:t>
            </a:r>
            <a:r>
              <a:rPr lang="en-US" altLang="zh-CN" sz="2400" b="1" dirty="0">
                <a:latin typeface="楷体" pitchFamily="49" charset="-122"/>
                <a:ea typeface="楷体" pitchFamily="49" charset="-122"/>
                <a:cs typeface="Times New Roman" pitchFamily="18" charset="0"/>
              </a:rPr>
              <a:t>1930</a:t>
            </a:r>
            <a:r>
              <a:rPr lang="zh-CN" altLang="en-US" sz="2400" b="1" dirty="0">
                <a:latin typeface="楷体" pitchFamily="49" charset="-122"/>
                <a:ea typeface="楷体" pitchFamily="49" charset="-122"/>
                <a:cs typeface="Times New Roman" pitchFamily="18" charset="0"/>
              </a:rPr>
              <a:t>年有</a:t>
            </a:r>
            <a:r>
              <a:rPr lang="en-US" altLang="zh-CN" sz="2400" b="1" dirty="0">
                <a:latin typeface="楷体" pitchFamily="49" charset="-122"/>
                <a:ea typeface="楷体" pitchFamily="49" charset="-122"/>
                <a:cs typeface="Times New Roman" pitchFamily="18" charset="0"/>
              </a:rPr>
              <a:t>170</a:t>
            </a:r>
            <a:r>
              <a:rPr lang="zh-CN" altLang="en-US" sz="2400" b="1" dirty="0" smtClean="0">
                <a:latin typeface="楷体" pitchFamily="49" charset="-122"/>
                <a:ea typeface="楷体" pitchFamily="49" charset="-122"/>
                <a:cs typeface="Times New Roman" pitchFamily="18" charset="0"/>
              </a:rPr>
              <a:t>辆，两年后</a:t>
            </a:r>
            <a:r>
              <a:rPr lang="zh-CN" altLang="en-US" sz="2400" b="1" dirty="0">
                <a:latin typeface="楷体" pitchFamily="49" charset="-122"/>
                <a:ea typeface="楷体" pitchFamily="49" charset="-122"/>
                <a:cs typeface="Times New Roman" pitchFamily="18" charset="0"/>
              </a:rPr>
              <a:t>增加到</a:t>
            </a:r>
            <a:r>
              <a:rPr lang="en-US" altLang="zh-CN" sz="2400" b="1" dirty="0">
                <a:latin typeface="楷体" pitchFamily="49" charset="-122"/>
                <a:ea typeface="楷体" pitchFamily="49" charset="-122"/>
                <a:cs typeface="Times New Roman" pitchFamily="18" charset="0"/>
              </a:rPr>
              <a:t>3000</a:t>
            </a:r>
            <a:r>
              <a:rPr lang="zh-CN" altLang="en-US" sz="2400" b="1" dirty="0" smtClean="0">
                <a:latin typeface="楷体" pitchFamily="49" charset="-122"/>
                <a:ea typeface="楷体" pitchFamily="49" charset="-122"/>
                <a:cs typeface="Times New Roman" pitchFamily="18" charset="0"/>
              </a:rPr>
              <a:t>辆；到</a:t>
            </a:r>
            <a:r>
              <a:rPr lang="en-US" altLang="zh-CN" sz="2400" b="1" dirty="0">
                <a:latin typeface="楷体" pitchFamily="49" charset="-122"/>
                <a:ea typeface="楷体" pitchFamily="49" charset="-122"/>
                <a:cs typeface="Times New Roman" pitchFamily="18" charset="0"/>
              </a:rPr>
              <a:t>1937</a:t>
            </a:r>
            <a:r>
              <a:rPr lang="zh-CN" altLang="en-US" sz="2400" b="1" dirty="0" smtClean="0">
                <a:latin typeface="楷体" pitchFamily="49" charset="-122"/>
                <a:ea typeface="楷体" pitchFamily="49" charset="-122"/>
                <a:cs typeface="Times New Roman" pitchFamily="18" charset="0"/>
              </a:rPr>
              <a:t>年底，苏军</a:t>
            </a:r>
            <a:r>
              <a:rPr lang="zh-CN" altLang="en-US" sz="2400" b="1" dirty="0">
                <a:latin typeface="楷体" pitchFamily="49" charset="-122"/>
                <a:ea typeface="楷体" pitchFamily="49" charset="-122"/>
                <a:cs typeface="Times New Roman" pitchFamily="18" charset="0"/>
              </a:rPr>
              <a:t>拥有各类坦克</a:t>
            </a:r>
            <a:r>
              <a:rPr lang="en-US" altLang="zh-CN" sz="2400" b="1" dirty="0">
                <a:latin typeface="楷体" pitchFamily="49" charset="-122"/>
                <a:ea typeface="楷体" pitchFamily="49" charset="-122"/>
                <a:cs typeface="Times New Roman" pitchFamily="18" charset="0"/>
              </a:rPr>
              <a:t>1.5</a:t>
            </a:r>
            <a:r>
              <a:rPr lang="zh-CN" altLang="en-US" sz="2400" b="1" dirty="0">
                <a:latin typeface="楷体" pitchFamily="49" charset="-122"/>
                <a:ea typeface="楷体" pitchFamily="49" charset="-122"/>
                <a:cs typeface="Times New Roman" pitchFamily="18" charset="0"/>
              </a:rPr>
              <a:t>万辆。</a:t>
            </a:r>
            <a:r>
              <a:rPr lang="en-US" altLang="zh-CN" sz="2400" b="1" dirty="0">
                <a:latin typeface="楷体" pitchFamily="49" charset="-122"/>
                <a:ea typeface="楷体" pitchFamily="49" charset="-122"/>
                <a:cs typeface="Times New Roman" pitchFamily="18" charset="0"/>
              </a:rPr>
              <a:t>1936</a:t>
            </a:r>
            <a:r>
              <a:rPr lang="zh-CN" altLang="en-US" sz="2400" b="1" dirty="0">
                <a:latin typeface="楷体" pitchFamily="49" charset="-122"/>
                <a:ea typeface="楷体" pitchFamily="49" charset="-122"/>
                <a:cs typeface="Times New Roman" pitchFamily="18" charset="0"/>
              </a:rPr>
              <a:t>年苏军拥有飞机</a:t>
            </a:r>
            <a:r>
              <a:rPr lang="en-US" altLang="zh-CN" sz="2400" b="1" dirty="0">
                <a:latin typeface="楷体" pitchFamily="49" charset="-122"/>
                <a:ea typeface="楷体" pitchFamily="49" charset="-122"/>
                <a:cs typeface="Times New Roman" pitchFamily="18" charset="0"/>
              </a:rPr>
              <a:t>6672</a:t>
            </a:r>
            <a:r>
              <a:rPr lang="zh-CN" altLang="en-US" sz="2400" b="1" dirty="0" smtClean="0">
                <a:latin typeface="楷体" pitchFamily="49" charset="-122"/>
                <a:ea typeface="楷体" pitchFamily="49" charset="-122"/>
                <a:cs typeface="Times New Roman" pitchFamily="18" charset="0"/>
              </a:rPr>
              <a:t>架，是</a:t>
            </a:r>
            <a:r>
              <a:rPr lang="en-US" altLang="zh-CN" sz="2400" b="1" dirty="0">
                <a:latin typeface="楷体" pitchFamily="49" charset="-122"/>
                <a:ea typeface="楷体" pitchFamily="49" charset="-122"/>
                <a:cs typeface="Times New Roman" pitchFamily="18" charset="0"/>
              </a:rPr>
              <a:t>1928</a:t>
            </a:r>
            <a:r>
              <a:rPr lang="zh-CN" altLang="en-US" sz="2400" b="1" dirty="0">
                <a:latin typeface="楷体" pitchFamily="49" charset="-122"/>
                <a:ea typeface="楷体" pitchFamily="49" charset="-122"/>
                <a:cs typeface="Times New Roman" pitchFamily="18" charset="0"/>
              </a:rPr>
              <a:t>年的</a:t>
            </a:r>
            <a:r>
              <a:rPr lang="en-US" altLang="zh-CN" sz="2400" b="1" dirty="0">
                <a:latin typeface="楷体" pitchFamily="49" charset="-122"/>
                <a:ea typeface="楷体" pitchFamily="49" charset="-122"/>
                <a:cs typeface="Times New Roman" pitchFamily="18" charset="0"/>
              </a:rPr>
              <a:t>4</a:t>
            </a:r>
            <a:r>
              <a:rPr lang="zh-CN" altLang="en-US" sz="2400" b="1" dirty="0">
                <a:latin typeface="楷体" pitchFamily="49" charset="-122"/>
                <a:ea typeface="楷体" pitchFamily="49" charset="-122"/>
                <a:cs typeface="Times New Roman" pitchFamily="18" charset="0"/>
              </a:rPr>
              <a:t>倍。</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以上材料均摘编自刘宗绪</a:t>
            </a:r>
            <a:r>
              <a:rPr lang="zh-CN" altLang="en-US" sz="2400" b="1" dirty="0" smtClean="0">
                <a:latin typeface="楷体" pitchFamily="49" charset="-122"/>
                <a:ea typeface="楷体" pitchFamily="49" charset="-122"/>
                <a:cs typeface="Times New Roman" pitchFamily="18" charset="0"/>
              </a:rPr>
              <a:t>主编</a:t>
            </a:r>
            <a:r>
              <a:rPr lang="en-US" altLang="zh-CN" sz="2400" b="1" dirty="0" smtClean="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历史学科专题讲座</a:t>
            </a:r>
            <a:r>
              <a:rPr lang="en-US" altLang="zh-CN" sz="2400" b="1" dirty="0">
                <a:latin typeface="楷体" pitchFamily="49" charset="-122"/>
                <a:ea typeface="楷体" pitchFamily="49" charset="-122"/>
                <a:cs typeface="Times New Roman" pitchFamily="18" charset="0"/>
              </a:rPr>
              <a:t>》</a:t>
            </a:r>
          </a:p>
        </p:txBody>
      </p:sp>
    </p:spTree>
    <p:extLst>
      <p:ext uri="{BB962C8B-B14F-4D97-AF65-F5344CB8AC3E}">
        <p14:creationId xmlns:p14="http://schemas.microsoft.com/office/powerpoint/2010/main" xmlns="" val="3195221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469146"/>
            <a:ext cx="10698480" cy="3416320"/>
          </a:xfrm>
          <a:prstGeom prst="rect">
            <a:avLst/>
          </a:prstGeom>
          <a:noFill/>
          <a:ln w="9525">
            <a:noFill/>
          </a:ln>
        </p:spPr>
        <p:txBody>
          <a:bodyPr wrap="square">
            <a:spAutoFit/>
          </a:bodyPr>
          <a:lstStyle/>
          <a:p>
            <a:pPr>
              <a:lnSpc>
                <a:spcPct val="150000"/>
              </a:lnSpc>
            </a:pPr>
            <a:r>
              <a:rPr lang="zh-CN" altLang="en-US" sz="2400" b="1" dirty="0">
                <a:latin typeface="宋体" pitchFamily="2" charset="-122"/>
                <a:ea typeface="宋体" pitchFamily="2" charset="-122"/>
              </a:rPr>
              <a:t>材料三　</a:t>
            </a:r>
            <a:r>
              <a:rPr lang="zh-CN" altLang="en-US" sz="2400" b="1" dirty="0">
                <a:latin typeface="楷体" pitchFamily="49" charset="-122"/>
                <a:ea typeface="楷体" pitchFamily="49" charset="-122"/>
              </a:rPr>
              <a:t>在反法西斯战争</a:t>
            </a:r>
            <a:r>
              <a:rPr lang="zh-CN" altLang="en-US" sz="2400" b="1" dirty="0" smtClean="0">
                <a:latin typeface="楷体" pitchFamily="49" charset="-122"/>
                <a:ea typeface="楷体" pitchFamily="49" charset="-122"/>
              </a:rPr>
              <a:t>中，苏军</a:t>
            </a:r>
            <a:r>
              <a:rPr lang="zh-CN" altLang="en-US" sz="2400" b="1" dirty="0">
                <a:latin typeface="楷体" pitchFamily="49" charset="-122"/>
                <a:ea typeface="楷体" pitchFamily="49" charset="-122"/>
              </a:rPr>
              <a:t>的技术装备全部更新。苏制重型坦克超过德国“虎式”坦克的威力。</a:t>
            </a:r>
            <a:r>
              <a:rPr lang="zh-CN" altLang="en-US" sz="2400" b="1" dirty="0" smtClean="0">
                <a:latin typeface="楷体" pitchFamily="49" charset="-122"/>
                <a:ea typeface="楷体" pitchFamily="49" charset="-122"/>
              </a:rPr>
              <a:t>火箭炮（</a:t>
            </a:r>
            <a:r>
              <a:rPr lang="en-US" altLang="zh-CN" sz="2400" b="1" dirty="0" smtClean="0">
                <a:latin typeface="楷体" pitchFamily="49" charset="-122"/>
                <a:ea typeface="楷体" pitchFamily="49" charset="-122"/>
              </a:rPr>
              <a:t>“</a:t>
            </a:r>
            <a:r>
              <a:rPr lang="zh-CN" altLang="en-US" sz="2400" b="1" dirty="0">
                <a:latin typeface="楷体" pitchFamily="49" charset="-122"/>
                <a:ea typeface="楷体" pitchFamily="49" charset="-122"/>
              </a:rPr>
              <a:t>喀秋莎</a:t>
            </a:r>
            <a:r>
              <a:rPr lang="zh-CN" altLang="en-US" sz="2400" b="1" dirty="0" smtClean="0">
                <a:latin typeface="楷体" pitchFamily="49" charset="-122"/>
                <a:ea typeface="楷体" pitchFamily="49" charset="-122"/>
              </a:rPr>
              <a:t>”）、</a:t>
            </a:r>
            <a:r>
              <a:rPr lang="zh-CN" altLang="en-US" sz="2400" b="1" dirty="0">
                <a:latin typeface="楷体" pitchFamily="49" charset="-122"/>
                <a:ea typeface="楷体" pitchFamily="49" charset="-122"/>
              </a:rPr>
              <a:t>强击机等新型武器都有极大的发展。</a:t>
            </a:r>
            <a:r>
              <a:rPr lang="en-US" altLang="zh-CN" sz="2400" b="1" dirty="0">
                <a:latin typeface="楷体" pitchFamily="49" charset="-122"/>
                <a:ea typeface="楷体" pitchFamily="49" charset="-122"/>
              </a:rPr>
              <a:t>1949</a:t>
            </a:r>
            <a:r>
              <a:rPr lang="zh-CN" altLang="en-US" sz="2400" b="1" dirty="0" smtClean="0">
                <a:latin typeface="楷体" pitchFamily="49" charset="-122"/>
                <a:ea typeface="楷体" pitchFamily="49" charset="-122"/>
              </a:rPr>
              <a:t>年，苏联</a:t>
            </a:r>
            <a:r>
              <a:rPr lang="zh-CN" altLang="en-US" sz="2400" b="1" dirty="0">
                <a:latin typeface="楷体" pitchFamily="49" charset="-122"/>
                <a:ea typeface="楷体" pitchFamily="49" charset="-122"/>
              </a:rPr>
              <a:t>成功爆炸了第一颗原子弹。</a:t>
            </a:r>
            <a:r>
              <a:rPr lang="zh-CN" altLang="en-US" sz="2400" b="1" dirty="0" smtClean="0">
                <a:latin typeface="楷体" pitchFamily="49" charset="-122"/>
                <a:ea typeface="楷体" pitchFamily="49" charset="-122"/>
              </a:rPr>
              <a:t>之后，美</a:t>
            </a:r>
            <a:r>
              <a:rPr lang="zh-CN" altLang="en-US" sz="2400" b="1" dirty="0">
                <a:latin typeface="楷体" pitchFamily="49" charset="-122"/>
                <a:ea typeface="楷体" pitchFamily="49" charset="-122"/>
              </a:rPr>
              <a:t>、苏两国核军备竞赛进一步升级。到</a:t>
            </a:r>
            <a:r>
              <a:rPr lang="en-US" altLang="zh-CN" sz="2400" b="1" dirty="0">
                <a:latin typeface="楷体" pitchFamily="49" charset="-122"/>
                <a:ea typeface="楷体" pitchFamily="49" charset="-122"/>
              </a:rPr>
              <a:t>70</a:t>
            </a:r>
            <a:r>
              <a:rPr lang="zh-CN" altLang="en-US" sz="2400" b="1" dirty="0">
                <a:latin typeface="楷体" pitchFamily="49" charset="-122"/>
                <a:ea typeface="楷体" pitchFamily="49" charset="-122"/>
              </a:rPr>
              <a:t>年代</a:t>
            </a:r>
            <a:r>
              <a:rPr lang="zh-CN" altLang="en-US" sz="2400" b="1" dirty="0" smtClean="0">
                <a:latin typeface="楷体" pitchFamily="49" charset="-122"/>
                <a:ea typeface="楷体" pitchFamily="49" charset="-122"/>
              </a:rPr>
              <a:t>初</a:t>
            </a:r>
            <a:r>
              <a:rPr lang="zh-CN" altLang="en-US" sz="2400" b="1" dirty="0">
                <a:latin typeface="楷体" pitchFamily="49" charset="-122"/>
                <a:ea typeface="楷体" pitchFamily="49" charset="-122"/>
              </a:rPr>
              <a:t>，</a:t>
            </a:r>
            <a:r>
              <a:rPr lang="zh-CN" altLang="en-US" sz="2400" b="1" dirty="0" smtClean="0">
                <a:latin typeface="楷体" pitchFamily="49" charset="-122"/>
                <a:ea typeface="楷体" pitchFamily="49" charset="-122"/>
              </a:rPr>
              <a:t>美</a:t>
            </a:r>
            <a:r>
              <a:rPr lang="zh-CN" altLang="en-US" sz="2400" b="1" dirty="0">
                <a:latin typeface="楷体" pitchFamily="49" charset="-122"/>
                <a:ea typeface="楷体" pitchFamily="49" charset="-122"/>
              </a:rPr>
              <a:t>、苏战略核力量大体形成均势。</a:t>
            </a:r>
          </a:p>
          <a:p>
            <a:pPr algn="r">
              <a:lnSpc>
                <a:spcPct val="150000"/>
              </a:lnSpc>
            </a:pP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摘编自</a:t>
            </a:r>
            <a:r>
              <a:rPr lang="en-US" altLang="zh-CN" sz="2400" b="1" dirty="0">
                <a:latin typeface="楷体" pitchFamily="49" charset="-122"/>
                <a:ea typeface="楷体" pitchFamily="49" charset="-122"/>
              </a:rPr>
              <a:t>《20</a:t>
            </a:r>
            <a:r>
              <a:rPr lang="zh-CN" altLang="en-US" sz="2400" b="1" dirty="0">
                <a:latin typeface="楷体" pitchFamily="49" charset="-122"/>
                <a:ea typeface="楷体" pitchFamily="49" charset="-122"/>
              </a:rPr>
              <a:t>世纪的战争与和平</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教师教学用书</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）据</a:t>
            </a:r>
            <a:r>
              <a:rPr lang="zh-CN" altLang="en-US" sz="2400" b="1" dirty="0">
                <a:latin typeface="宋体" pitchFamily="2" charset="-122"/>
                <a:ea typeface="宋体" pitchFamily="2" charset="-122"/>
              </a:rPr>
              <a:t>材料</a:t>
            </a:r>
            <a:r>
              <a:rPr lang="zh-CN" altLang="en-US" sz="2400" b="1" dirty="0" smtClean="0">
                <a:latin typeface="宋体" pitchFamily="2" charset="-122"/>
                <a:ea typeface="宋体" pitchFamily="2" charset="-122"/>
              </a:rPr>
              <a:t>一，指出</a:t>
            </a:r>
            <a:r>
              <a:rPr lang="zh-CN" altLang="en-US" sz="2400" b="1" dirty="0">
                <a:latin typeface="宋体" pitchFamily="2" charset="-122"/>
                <a:ea typeface="宋体" pitchFamily="2" charset="-122"/>
              </a:rPr>
              <a:t>苏联国防现代化迅速实现的</a:t>
            </a:r>
            <a:r>
              <a:rPr lang="zh-CN" altLang="en-US" sz="2400" b="1" dirty="0" smtClean="0">
                <a:latin typeface="宋体" pitchFamily="2" charset="-122"/>
                <a:ea typeface="宋体" pitchFamily="2" charset="-122"/>
              </a:rPr>
              <a:t>原因。（</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a:latin typeface="宋体" pitchFamily="2" charset="-122"/>
              <a:ea typeface="宋体" pitchFamily="2" charset="-122"/>
            </a:endParaRPr>
          </a:p>
        </p:txBody>
      </p:sp>
      <p:sp>
        <p:nvSpPr>
          <p:cNvPr id="7" name="矩形 6"/>
          <p:cNvSpPr/>
          <p:nvPr/>
        </p:nvSpPr>
        <p:spPr>
          <a:xfrm>
            <a:off x="2336611" y="5225550"/>
            <a:ext cx="6306227" cy="460375"/>
          </a:xfrm>
          <a:prstGeom prst="rect">
            <a:avLst/>
          </a:prstGeom>
        </p:spPr>
        <p:txBody>
          <a:bodyPr wrap="square">
            <a:spAutoFit/>
          </a:bodyPr>
          <a:lstStyle/>
          <a:p>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高度集中的计划经济体制，苏联模式的推动。</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23588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469146"/>
            <a:ext cx="10698480"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en-US" sz="2400" b="1" dirty="0">
                <a:latin typeface="宋体" pitchFamily="2" charset="-122"/>
                <a:ea typeface="宋体" pitchFamily="2" charset="-122"/>
              </a:rPr>
              <a:t>据材料</a:t>
            </a:r>
            <a:r>
              <a:rPr lang="zh-CN" altLang="en-US" sz="2400" b="1" dirty="0" smtClean="0">
                <a:latin typeface="宋体" pitchFamily="2" charset="-122"/>
                <a:ea typeface="宋体" pitchFamily="2" charset="-122"/>
              </a:rPr>
              <a:t>二、三，归纳</a:t>
            </a:r>
            <a:r>
              <a:rPr lang="zh-CN" altLang="en-US" sz="2400" b="1" dirty="0">
                <a:latin typeface="宋体" pitchFamily="2" charset="-122"/>
                <a:ea typeface="宋体" pitchFamily="2" charset="-122"/>
              </a:rPr>
              <a:t>苏联国防现代化中武器装备发展的主要</a:t>
            </a:r>
            <a:r>
              <a:rPr lang="zh-CN" altLang="en-US" sz="2400" b="1" dirty="0" smtClean="0">
                <a:latin typeface="宋体" pitchFamily="2" charset="-122"/>
                <a:ea typeface="宋体" pitchFamily="2" charset="-122"/>
              </a:rPr>
              <a:t>历程。（</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a:latin typeface="宋体" pitchFamily="2" charset="-122"/>
              <a:ea typeface="宋体" pitchFamily="2" charset="-122"/>
            </a:endParaRPr>
          </a:p>
        </p:txBody>
      </p:sp>
      <p:sp>
        <p:nvSpPr>
          <p:cNvPr id="7" name="矩形 6"/>
          <p:cNvSpPr/>
          <p:nvPr/>
        </p:nvSpPr>
        <p:spPr>
          <a:xfrm>
            <a:off x="1608992" y="2291840"/>
            <a:ext cx="8845063" cy="1754326"/>
          </a:xfrm>
          <a:prstGeom prst="rect">
            <a:avLst/>
          </a:prstGeom>
        </p:spPr>
        <p:txBody>
          <a:bodyPr wrap="square">
            <a:spAutoFit/>
          </a:bodyPr>
          <a:lstStyle/>
          <a:p>
            <a:pPr>
              <a:lnSpc>
                <a:spcPct val="150000"/>
              </a:lnSpc>
            </a:pPr>
            <a:r>
              <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1928—</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1940</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年，生产</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了大量枪炮、坦克、飞机等</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常规武器；反法西斯</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战争</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时，装备</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了火箭炮、强击机等新型</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武器；</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年到</a:t>
            </a:r>
            <a:r>
              <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年代</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初，发展</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了核武器。。</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857249" y="4317026"/>
            <a:ext cx="10348547" cy="461665"/>
          </a:xfrm>
          <a:prstGeom prst="rect">
            <a:avLst/>
          </a:prstGeom>
          <a:noFill/>
        </p:spPr>
        <p:txBody>
          <a:bodyPr wrap="square" rtlCol="0">
            <a:spAutoFit/>
          </a:bodyPr>
          <a:lstStyle/>
          <a:p>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a:latin typeface="宋体" pitchFamily="2" charset="-122"/>
                <a:ea typeface="宋体" pitchFamily="2" charset="-122"/>
              </a:rPr>
              <a:t>）</a:t>
            </a:r>
            <a:r>
              <a:rPr lang="zh-CN" altLang="en-US" sz="2400" b="1" dirty="0" smtClean="0">
                <a:latin typeface="宋体" pitchFamily="2" charset="-122"/>
                <a:ea typeface="宋体" pitchFamily="2" charset="-122"/>
              </a:rPr>
              <a:t>结合</a:t>
            </a:r>
            <a:r>
              <a:rPr lang="zh-CN" altLang="en-US" sz="2400" b="1" dirty="0">
                <a:latin typeface="宋体" pitchFamily="2" charset="-122"/>
                <a:ea typeface="宋体" pitchFamily="2" charset="-122"/>
              </a:rPr>
              <a:t>所学知识，概括苏联国防现代化对当今俄罗斯的重大影响。（</a:t>
            </a:r>
            <a:r>
              <a:rPr lang="en-US" altLang="zh-CN" sz="2400" b="1" dirty="0">
                <a:latin typeface="宋体" pitchFamily="2" charset="-122"/>
                <a:ea typeface="宋体" pitchFamily="2" charset="-122"/>
              </a:rPr>
              <a:t>3</a:t>
            </a:r>
            <a:r>
              <a:rPr lang="zh-CN" altLang="en-US" sz="2400" b="1" dirty="0">
                <a:latin typeface="宋体" pitchFamily="2" charset="-122"/>
                <a:ea typeface="宋体" pitchFamily="2" charset="-122"/>
              </a:rPr>
              <a:t>分）</a:t>
            </a:r>
          </a:p>
        </p:txBody>
      </p:sp>
      <p:sp>
        <p:nvSpPr>
          <p:cNvPr id="8" name="矩形 7"/>
          <p:cNvSpPr/>
          <p:nvPr/>
        </p:nvSpPr>
        <p:spPr>
          <a:xfrm>
            <a:off x="1608990" y="5097367"/>
            <a:ext cx="8845063"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提供了国防工业基础；造成国民经济结构失衡、增长乏力。</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713112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726592"/>
            <a:ext cx="10326663"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21</a:t>
            </a:r>
            <a:r>
              <a:rPr lang="zh-CN" altLang="en-US" sz="2400" b="1" dirty="0">
                <a:latin typeface="宋体" pitchFamily="2" charset="-122"/>
                <a:ea typeface="宋体" pitchFamily="2" charset="-122"/>
              </a:rPr>
              <a:t>）下面是为纪念某历史事件发行的</a:t>
            </a:r>
            <a:r>
              <a:rPr lang="zh-CN" altLang="en-US" sz="2400" b="1" dirty="0" smtClean="0">
                <a:latin typeface="宋体" pitchFamily="2" charset="-122"/>
                <a:ea typeface="宋体" pitchFamily="2" charset="-122"/>
              </a:rPr>
              <a:t>邮票，该</a:t>
            </a:r>
            <a:r>
              <a:rPr lang="zh-CN" altLang="en-US" sz="2400" b="1" dirty="0">
                <a:latin typeface="宋体" pitchFamily="2" charset="-122"/>
                <a:ea typeface="宋体" pitchFamily="2" charset="-122"/>
              </a:rPr>
              <a:t>历史事件是（</a:t>
            </a:r>
            <a:r>
              <a:rPr lang="zh-CN" altLang="zh-CN" sz="2400" b="1"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新</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航路的开辟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万隆会议的召开</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“非洲年”的出现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                         </a:t>
            </a: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纳米比亚独立</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1078914" y="3345216"/>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grpSp>
        <p:nvGrpSpPr>
          <p:cNvPr id="36" name="组合 35"/>
          <p:cNvGrpSpPr/>
          <p:nvPr/>
        </p:nvGrpSpPr>
        <p:grpSpPr>
          <a:xfrm>
            <a:off x="706392" y="1705011"/>
            <a:ext cx="6248321" cy="627895"/>
            <a:chOff x="1034884" y="629878"/>
            <a:chExt cx="5237878" cy="627895"/>
          </a:xfrm>
        </p:grpSpPr>
        <p:sp>
          <p:nvSpPr>
            <p:cNvPr id="7" name="圆角矩形 6"/>
            <p:cNvSpPr/>
            <p:nvPr>
              <p:custDataLst>
                <p:tags r:id="rId1"/>
              </p:custDataLst>
            </p:nvPr>
          </p:nvSpPr>
          <p:spPr>
            <a:xfrm flipH="1">
              <a:off x="2547178" y="664168"/>
              <a:ext cx="3725584"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亚非拉国家的新发展</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4</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pic>
        <p:nvPicPr>
          <p:cNvPr id="1026"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7419549" y="3888815"/>
            <a:ext cx="2704730" cy="20547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61984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741353"/>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10.</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唐山路北区一</a:t>
            </a:r>
            <a:r>
              <a:rPr lang="zh-CN" altLang="en-US" sz="2400" b="1" dirty="0">
                <a:latin typeface="宋体" pitchFamily="2" charset="-122"/>
                <a:ea typeface="宋体" pitchFamily="2" charset="-122"/>
              </a:rPr>
              <a:t>模）“印度独立</a:t>
            </a:r>
            <a:r>
              <a:rPr lang="zh-CN" altLang="en-US" sz="2400" b="1" dirty="0" smtClean="0">
                <a:latin typeface="宋体" pitchFamily="2" charset="-122"/>
                <a:ea typeface="宋体" pitchFamily="2" charset="-122"/>
              </a:rPr>
              <a:t>后，政府</a:t>
            </a:r>
            <a:r>
              <a:rPr lang="zh-CN" altLang="en-US" sz="2400" b="1" dirty="0">
                <a:latin typeface="宋体" pitchFamily="2" charset="-122"/>
                <a:ea typeface="宋体" pitchFamily="2" charset="-122"/>
              </a:rPr>
              <a:t>通过加强立法、制定政策措施、成立各种妇女组织、重视教育方式支持妇女发展</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印度妇女开始积极参加政治</a:t>
            </a:r>
            <a:r>
              <a:rPr lang="zh-CN" altLang="en-US" sz="2400" b="1" dirty="0" smtClean="0">
                <a:latin typeface="宋体" pitchFamily="2" charset="-122"/>
                <a:ea typeface="宋体" pitchFamily="2" charset="-122"/>
              </a:rPr>
              <a:t>活动，经济</a:t>
            </a:r>
            <a:r>
              <a:rPr lang="zh-CN" altLang="en-US" sz="2400" b="1" dirty="0">
                <a:latin typeface="宋体" pitchFamily="2" charset="-122"/>
                <a:ea typeface="宋体" pitchFamily="2" charset="-122"/>
              </a:rPr>
              <a:t>地位得到</a:t>
            </a:r>
            <a:r>
              <a:rPr lang="zh-CN" altLang="en-US" sz="2400" b="1" dirty="0" smtClean="0">
                <a:latin typeface="宋体" pitchFamily="2" charset="-122"/>
                <a:ea typeface="宋体" pitchFamily="2" charset="-122"/>
              </a:rPr>
              <a:t>改善，受</a:t>
            </a:r>
            <a:r>
              <a:rPr lang="zh-CN" altLang="en-US" sz="2400" b="1" dirty="0">
                <a:latin typeface="宋体" pitchFamily="2" charset="-122"/>
                <a:ea typeface="宋体" pitchFamily="2" charset="-122"/>
              </a:rPr>
              <a:t>教育方面也得到长足发展。”从材料中可以看出“印度独立”（</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p>
          <a:p>
            <a:pPr>
              <a:lnSpc>
                <a:spcPct val="150000"/>
              </a:lnSpc>
            </a:pPr>
            <a:r>
              <a:rPr lang="en-US" altLang="zh-CN" sz="2400" b="1" dirty="0" smtClean="0">
                <a:latin typeface="Times New Roman" pitchFamily="18" charset="0"/>
                <a:ea typeface="宋体" panose="02010600030101010101" pitchFamily="2" charset="-122"/>
                <a:cs typeface="Times New Roman" pitchFamily="18" charset="0"/>
              </a:rPr>
              <a:t>A.</a:t>
            </a:r>
            <a:r>
              <a:rPr lang="zh-CN" altLang="en-US" sz="2400" b="1" dirty="0" smtClean="0">
                <a:latin typeface="Times New Roman" pitchFamily="18" charset="0"/>
                <a:ea typeface="宋体" panose="02010600030101010101" pitchFamily="2" charset="-122"/>
                <a:cs typeface="Times New Roman" pitchFamily="18" charset="0"/>
              </a:rPr>
              <a:t>促进了社会经济的迅速发展</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动摇和瓦解了殖民统治体系</a:t>
            </a:r>
            <a:endParaRPr lang="zh-CN" altLang="en-US" sz="2400" b="1" dirty="0" smtClean="0">
              <a:latin typeface="宋体" panose="02010600030101010101" pitchFamily="2" charset="-122"/>
              <a:ea typeface="宋体" panose="02010600030101010101" pitchFamily="2" charset="-122"/>
            </a:endParaRPr>
          </a:p>
          <a:p>
            <a:pPr indent="0">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消除了社会对印度妇女的各种歧视</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endParaRPr lang="en-US" altLang="zh-CN" sz="2400" b="1" dirty="0" smtClean="0">
              <a:latin typeface="宋体" panose="02010600030101010101" pitchFamily="2" charset="-122"/>
              <a:ea typeface="宋体" panose="02010600030101010101" pitchFamily="2" charset="-122"/>
            </a:endParaRPr>
          </a:p>
          <a:p>
            <a:pPr indent="0">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a:latin typeface="宋体" panose="02010600030101010101" pitchFamily="2" charset="-122"/>
                <a:ea typeface="宋体" panose="02010600030101010101" pitchFamily="2" charset="-122"/>
              </a:rPr>
              <a:t>促进</a:t>
            </a:r>
            <a:r>
              <a:rPr lang="zh-CN" altLang="en-US" sz="2400" b="1" dirty="0" smtClean="0">
                <a:latin typeface="宋体" panose="02010600030101010101" pitchFamily="2" charset="-122"/>
                <a:ea typeface="宋体" panose="02010600030101010101" pitchFamily="2" charset="-122"/>
              </a:rPr>
              <a:t>了印度妇女解放和社会地位的提高</a:t>
            </a:r>
            <a:endParaRPr lang="zh-CN" altLang="en-US" sz="2400" b="1" dirty="0">
              <a:latin typeface="宋体" panose="02010600030101010101" pitchFamily="2" charset="-122"/>
              <a:ea typeface="宋体" panose="02010600030101010101" pitchFamily="2" charset="-122"/>
            </a:endParaRPr>
          </a:p>
        </p:txBody>
      </p:sp>
      <p:sp>
        <p:nvSpPr>
          <p:cNvPr id="8" name="矩形 7"/>
          <p:cNvSpPr/>
          <p:nvPr/>
        </p:nvSpPr>
        <p:spPr>
          <a:xfrm>
            <a:off x="4340364" y="3478224"/>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66400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789736" y="1965025"/>
            <a:ext cx="368935" cy="3531216"/>
            <a:chOff x="12060" y="689"/>
            <a:chExt cx="581" cy="5561"/>
          </a:xfrm>
        </p:grpSpPr>
        <p:grpSp>
          <p:nvGrpSpPr>
            <p:cNvPr id="2" name="组合 1"/>
            <p:cNvGrpSpPr/>
            <p:nvPr/>
          </p:nvGrpSpPr>
          <p:grpSpPr>
            <a:xfrm>
              <a:off x="12064" y="689"/>
              <a:ext cx="577" cy="3488"/>
              <a:chOff x="6371773" y="2302388"/>
              <a:chExt cx="366273" cy="2131264"/>
            </a:xfrm>
          </p:grpSpPr>
          <p:sp>
            <p:nvSpPr>
              <p:cNvPr id="10" name="椭圆 9"/>
              <p:cNvSpPr/>
              <p:nvPr/>
            </p:nvSpPr>
            <p:spPr>
              <a:xfrm>
                <a:off x="6371773" y="2302388"/>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1773" y="3158531"/>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86891" y="4062812"/>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椭圆 8"/>
            <p:cNvSpPr/>
            <p:nvPr/>
          </p:nvSpPr>
          <p:spPr>
            <a:xfrm>
              <a:off x="12060" y="5643"/>
              <a:ext cx="553" cy="607"/>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组合 6"/>
          <p:cNvGrpSpPr/>
          <p:nvPr/>
        </p:nvGrpSpPr>
        <p:grpSpPr>
          <a:xfrm>
            <a:off x="4624261" y="1896655"/>
            <a:ext cx="7099935" cy="3989070"/>
            <a:chOff x="7426" y="3700"/>
            <a:chExt cx="11181" cy="6282"/>
          </a:xfrm>
        </p:grpSpPr>
        <p:grpSp>
          <p:nvGrpSpPr>
            <p:cNvPr id="16" name="组合 15"/>
            <p:cNvGrpSpPr/>
            <p:nvPr/>
          </p:nvGrpSpPr>
          <p:grpSpPr>
            <a:xfrm>
              <a:off x="7426" y="3700"/>
              <a:ext cx="11181" cy="4765"/>
              <a:chOff x="3455162" y="1852211"/>
              <a:chExt cx="7099844" cy="3025547"/>
            </a:xfrm>
          </p:grpSpPr>
          <p:sp>
            <p:nvSpPr>
              <p:cNvPr id="18" name="文本框 2">
                <a:hlinkClick r:id="rId2" action="ppaction://hlinksldjump"/>
              </p:cNvPr>
              <p:cNvSpPr txBox="1"/>
              <p:nvPr/>
            </p:nvSpPr>
            <p:spPr>
              <a:xfrm>
                <a:off x="3462783" y="1852211"/>
                <a:ext cx="6996430" cy="830940"/>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美</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苏“冷战”、杜鲁门主义、德国分         </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裂、北约与华约</a:t>
                </a:r>
              </a:p>
            </p:txBody>
          </p:sp>
          <p:sp>
            <p:nvSpPr>
              <p:cNvPr id="20" name="文本框 2">
                <a:hlinkClick r:id="rId3" action="ppaction://hlinksldjump"/>
              </p:cNvPr>
              <p:cNvSpPr txBox="1"/>
              <p:nvPr/>
            </p:nvSpPr>
            <p:spPr>
              <a:xfrm>
                <a:off x="3462783" y="2751702"/>
                <a:ext cx="7010148" cy="830917"/>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欧洲的联合、美国的发展、日本的崛</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起、社会保障制度</a:t>
                </a:r>
              </a:p>
            </p:txBody>
          </p:sp>
          <p:sp>
            <p:nvSpPr>
              <p:cNvPr id="23" name="文本框 2">
                <a:hlinkClick r:id="rId4" action="ppaction://hlinksldjump"/>
              </p:cNvPr>
              <p:cNvSpPr txBox="1"/>
              <p:nvPr/>
            </p:nvSpPr>
            <p:spPr>
              <a:xfrm>
                <a:off x="3455162" y="3677551"/>
                <a:ext cx="7099844" cy="1200207"/>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社会主义力量的壮大、赫鲁晓夫改革、    </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勃列日涅夫改革、戈尔巴乔夫改革、东</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欧剧变、苏联解体                        </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
          <p:nvSpPr>
            <p:cNvPr id="6" name="文本框 2">
              <a:hlinkClick r:id="rId5" action="ppaction://hlinksldjump"/>
            </p:cNvPr>
            <p:cNvSpPr txBox="1"/>
            <p:nvPr/>
          </p:nvSpPr>
          <p:spPr>
            <a:xfrm>
              <a:off x="7438" y="8673"/>
              <a:ext cx="11157" cy="1309"/>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四</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万隆会议、非洲独立运动、拉美人民维  </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护国家主权的斗争</a:t>
              </a: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55595"/>
            <a:ext cx="10594484" cy="627895"/>
            <a:chOff x="1034884" y="629878"/>
            <a:chExt cx="11840326" cy="627895"/>
          </a:xfrm>
        </p:grpSpPr>
        <p:sp>
          <p:nvSpPr>
            <p:cNvPr id="17" name="圆角矩形 6"/>
            <p:cNvSpPr/>
            <p:nvPr>
              <p:custDataLst>
                <p:tags r:id="rId2"/>
              </p:custDataLst>
            </p:nvPr>
          </p:nvSpPr>
          <p:spPr>
            <a:xfrm flipH="1">
              <a:off x="2671863" y="664168"/>
              <a:ext cx="10203347"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美苏“冷战”、杜鲁门主义、德国分裂、北约与华约</a:t>
              </a:r>
              <a:endPar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141671"/>
            <a:ext cx="11275695" cy="1200329"/>
          </a:xfrm>
          <a:prstGeom prst="rect">
            <a:avLst/>
          </a:prstGeom>
        </p:spPr>
        <p:txBody>
          <a:bodyPr wrap="square">
            <a:spAutoFit/>
          </a:bodyPr>
          <a:lstStyle/>
          <a:p>
            <a:pPr>
              <a:lnSpc>
                <a:spcPct val="150000"/>
              </a:lnSpc>
              <a:spcAft>
                <a:spcPts val="0"/>
              </a:spcAft>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itchFamily="2" charset="-122"/>
                <a:ea typeface="宋体" pitchFamily="2" charset="-122"/>
                <a:cs typeface="Times New Roman" panose="02020603050405020304" pitchFamily="18" charset="0"/>
              </a:rPr>
              <a:t>知道杜鲁门主义、德国分裂、“北约”与“华约”，了解美苏“冷战”对峙局面的形成</a:t>
            </a:r>
            <a:r>
              <a:rPr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766814467"/>
              </p:ext>
            </p:extLst>
          </p:nvPr>
        </p:nvGraphicFramePr>
        <p:xfrm>
          <a:off x="650631" y="4491469"/>
          <a:ext cx="10850979" cy="1655152"/>
        </p:xfrm>
        <a:graphic>
          <a:graphicData uri="http://schemas.openxmlformats.org/drawingml/2006/table">
            <a:tbl>
              <a:tblPr firstRow="1" bandRow="1">
                <a:tableStyleId>{5940675A-B579-460E-94D1-54222C63F5DA}</a:tableStyleId>
              </a:tblPr>
              <a:tblGrid>
                <a:gridCol w="1846384"/>
                <a:gridCol w="808893"/>
                <a:gridCol w="8195702"/>
              </a:tblGrid>
              <a:tr h="165515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美苏“冷战”</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含义</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是指第二次世界大战后的</a:t>
                      </a:r>
                      <a:r>
                        <a:rPr lang="en-US" altLang="zh-CN" sz="2400" kern="1200" dirty="0" smtClean="0">
                          <a:solidFill>
                            <a:schemeClr val="tx1"/>
                          </a:solidFill>
                          <a:effectLst/>
                          <a:latin typeface="宋体" pitchFamily="2" charset="-122"/>
                          <a:ea typeface="宋体" pitchFamily="2" charset="-122"/>
                          <a:cs typeface="+mn-cs"/>
                        </a:rPr>
                        <a:t>40</a:t>
                      </a:r>
                      <a:r>
                        <a:rPr lang="zh-CN" altLang="en-US" sz="2400" kern="1200" dirty="0" smtClean="0">
                          <a:solidFill>
                            <a:schemeClr val="tx1"/>
                          </a:solidFill>
                          <a:effectLst/>
                          <a:latin typeface="宋体" pitchFamily="2" charset="-122"/>
                          <a:ea typeface="宋体" pitchFamily="2" charset="-122"/>
                          <a:cs typeface="+mn-cs"/>
                        </a:rPr>
                        <a:t>多年间，以美、苏为首的两大集团之间既非战争又非和平的对峙与竞争状态</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8238392" y="2893650"/>
            <a:ext cx="3349869" cy="369332"/>
          </a:xfrm>
          <a:prstGeom prst="rect">
            <a:avLst/>
          </a:prstGeom>
          <a:noFill/>
        </p:spPr>
        <p:txBody>
          <a:bodyPr wrap="square" rtlCol="0">
            <a:spAutoFit/>
          </a:bodyPr>
          <a:lstStyle/>
          <a:p>
            <a:r>
              <a:rPr lang="zh-CN" altLang="en-US" dirty="0" smtClean="0">
                <a:latin typeface="宋体" pitchFamily="2" charset="-122"/>
                <a:ea typeface="宋体" pitchFamily="2" charset="-122"/>
              </a:rPr>
              <a:t>统编教材九下第</a:t>
            </a:r>
            <a:r>
              <a:rPr lang="en-US" altLang="zh-CN" dirty="0" smtClean="0">
                <a:latin typeface="宋体" pitchFamily="2" charset="-122"/>
                <a:ea typeface="宋体" pitchFamily="2" charset="-122"/>
              </a:rPr>
              <a:t>16</a:t>
            </a:r>
            <a:r>
              <a:rPr lang="zh-CN" altLang="en-US" dirty="0" smtClean="0">
                <a:latin typeface="宋体" pitchFamily="2" charset="-122"/>
                <a:ea typeface="宋体" pitchFamily="2" charset="-122"/>
              </a:rPr>
              <a:t>课（</a:t>
            </a:r>
            <a:r>
              <a:rPr lang="en-US" altLang="zh-CN" dirty="0" smtClean="0">
                <a:latin typeface="Times New Roman" pitchFamily="18" charset="0"/>
                <a:ea typeface="宋体" pitchFamily="2" charset="-122"/>
                <a:cs typeface="Times New Roman" pitchFamily="18" charset="0"/>
              </a:rPr>
              <a:t>P74~P78</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3674449125"/>
              </p:ext>
            </p:extLst>
          </p:nvPr>
        </p:nvGraphicFramePr>
        <p:xfrm>
          <a:off x="1070904" y="1370036"/>
          <a:ext cx="10016196" cy="5101102"/>
        </p:xfrm>
        <a:graphic>
          <a:graphicData uri="http://schemas.openxmlformats.org/drawingml/2006/table">
            <a:tbl>
              <a:tblPr firstRow="1" bandRow="1">
                <a:tableStyleId>{5940675A-B579-460E-94D1-54222C63F5DA}</a:tableStyleId>
              </a:tblPr>
              <a:tblGrid>
                <a:gridCol w="502919"/>
                <a:gridCol w="773723"/>
                <a:gridCol w="8739554"/>
              </a:tblGrid>
              <a:tr h="5101102">
                <a:tc>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美苏</a:t>
                      </a:r>
                      <a:r>
                        <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冷战</a:t>
                      </a:r>
                      <a:r>
                        <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endParaRPr 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第二次世界大战后，美国成为世界上军事、经济实力最强大的国家，在世界各地建立了几百个军事基地，并建立起以美元为中心的资本主义货币体系和以美国为中心的资本主义国际贸易体系，称霸的欲望十分强烈。美国认为它的制度和观念是最优越的，全世界都应该实行和它一样的制度</a:t>
                      </a:r>
                      <a:endParaRPr lang="en-US" altLang="zh-CN" sz="2400" kern="1200" dirty="0" smtClean="0">
                        <a:solidFill>
                          <a:schemeClr val="tx1"/>
                        </a:solidFill>
                        <a:effectLst/>
                        <a:latin typeface="宋体" pitchFamily="2" charset="-122"/>
                        <a:ea typeface="宋体" pitchFamily="2" charset="-122"/>
                        <a:cs typeface="+mn-cs"/>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第二次世界大战后，苏联的西部边界大大地向西推移。苏联还在东欧国家建立起与苏联类似的社会主义制度。苏联认为战争是资本主义垄断和竞争的产物，美国作为最强大的资本主义国家，自然也是苏联潜在的防御对象</a:t>
                      </a:r>
                      <a:endParaRPr lang="en-US" altLang="en-US" sz="2400" b="0" dirty="0">
                        <a:solidFill>
                          <a:srgbClr val="000000"/>
                        </a:solidFill>
                        <a:latin typeface="仿宋" panose="02010609060101010101" charset="-122"/>
                        <a:ea typeface="仿宋" panose="02010609060101010101"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1946612805"/>
              </p:ext>
            </p:extLst>
          </p:nvPr>
        </p:nvGraphicFramePr>
        <p:xfrm>
          <a:off x="578536" y="1537699"/>
          <a:ext cx="11018519" cy="4977401"/>
        </p:xfrm>
        <a:graphic>
          <a:graphicData uri="http://schemas.openxmlformats.org/drawingml/2006/table">
            <a:tbl>
              <a:tblPr firstRow="1" bandRow="1">
                <a:tableStyleId>{5940675A-B579-460E-94D1-54222C63F5DA}</a:tableStyleId>
              </a:tblPr>
              <a:tblGrid>
                <a:gridCol w="502919"/>
                <a:gridCol w="967154"/>
                <a:gridCol w="6673361"/>
                <a:gridCol w="2875085"/>
              </a:tblGrid>
              <a:tr h="968109">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美苏</a:t>
                      </a:r>
                      <a:r>
                        <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冷战</a:t>
                      </a:r>
                      <a:r>
                        <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endParaRPr 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原因</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国家战略的对立和社会制度的巨大差异，美苏势均力敌，战后人心思安，追求和平是主流</a:t>
                      </a:r>
                      <a:endParaRPr lang="en-US" altLang="en-US" sz="2400" b="0" dirty="0">
                        <a:solidFill>
                          <a:srgbClr val="000000"/>
                        </a:solidFill>
                        <a:latin typeface="宋体" pitchFamily="2" charset="-122"/>
                        <a:ea typeface="宋体"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indent="0" algn="l" defTabSz="914400" rtl="0" eaLnBrk="1" fontAlgn="auto" latinLnBrk="0" hangingPunct="1">
                        <a:lnSpc>
                          <a:spcPct val="150000"/>
                        </a:lnSpc>
                        <a:spcBef>
                          <a:spcPts val="0"/>
                        </a:spcBef>
                        <a:spcAft>
                          <a:spcPts val="0"/>
                        </a:spcAft>
                        <a:buClrTx/>
                        <a:buSzTx/>
                        <a:buFontTx/>
                        <a:buNone/>
                        <a:tabLst/>
                        <a:defRPr/>
                      </a:pPr>
                      <a:endParaRPr lang="en-US" altLang="en-US" sz="2400" b="0" dirty="0" smtClean="0">
                        <a:solidFill>
                          <a:srgbClr val="000000"/>
                        </a:solidFill>
                        <a:latin typeface="仿宋" panose="02010609060101010101" charset="-122"/>
                        <a:ea typeface="仿宋" panose="02010609060101010101" charset="-122"/>
                        <a:cs typeface="NEU-BZ-S92" charset="0"/>
                      </a:endParaRPr>
                    </a:p>
                    <a:p>
                      <a:pPr marL="0" marR="0" indent="0" algn="l" defTabSz="914400" rtl="0" eaLnBrk="1" fontAlgn="auto" latinLnBrk="0" hangingPunct="1">
                        <a:lnSpc>
                          <a:spcPct val="150000"/>
                        </a:lnSpc>
                        <a:spcBef>
                          <a:spcPts val="0"/>
                        </a:spcBef>
                        <a:spcAft>
                          <a:spcPts val="0"/>
                        </a:spcAft>
                        <a:buClrTx/>
                        <a:buSzTx/>
                        <a:buFontTx/>
                        <a:buNone/>
                        <a:tabLst/>
                        <a:defRPr/>
                      </a:pPr>
                      <a:endParaRPr lang="en-US" altLang="en-US" sz="2400" b="0" dirty="0" smtClean="0">
                        <a:solidFill>
                          <a:srgbClr val="000000"/>
                        </a:solidFill>
                        <a:latin typeface="仿宋" panose="02010609060101010101" charset="-122"/>
                        <a:ea typeface="仿宋" panose="02010609060101010101" charset="-122"/>
                        <a:cs typeface="NEU-BZ-S92" charset="0"/>
                      </a:endParaRPr>
                    </a:p>
                    <a:p>
                      <a:pPr marL="0" marR="0" indent="0" algn="l" defTabSz="914400" rtl="0" eaLnBrk="1" fontAlgn="auto" latinLnBrk="0" hangingPunct="1">
                        <a:lnSpc>
                          <a:spcPct val="150000"/>
                        </a:lnSpc>
                        <a:spcBef>
                          <a:spcPts val="0"/>
                        </a:spcBef>
                        <a:spcAft>
                          <a:spcPts val="0"/>
                        </a:spcAft>
                        <a:buClrTx/>
                        <a:buSzTx/>
                        <a:buFontTx/>
                        <a:buNone/>
                        <a:tabLst/>
                        <a:defRPr/>
                      </a:pPr>
                      <a:endParaRPr lang="en-US" altLang="en-US" sz="2400" b="0" dirty="0" smtClean="0">
                        <a:solidFill>
                          <a:srgbClr val="000000"/>
                        </a:solidFill>
                        <a:latin typeface="仿宋" panose="02010609060101010101" charset="-122"/>
                        <a:ea typeface="仿宋" panose="02010609060101010101" charset="-122"/>
                        <a:cs typeface="NEU-BZ-S92"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仿宋" panose="02010609060101010101" charset="-122"/>
                          <a:ea typeface="仿宋" panose="02010609060101010101" charset="-122"/>
                          <a:cs typeface="NEU-BZ-S92" charset="0"/>
                        </a:rPr>
                        <a:t>      </a:t>
                      </a:r>
                      <a:r>
                        <a:rPr lang="zh-CN" altLang="en-US" sz="2000" b="0" dirty="0" smtClean="0">
                          <a:solidFill>
                            <a:srgbClr val="000000"/>
                          </a:solidFill>
                          <a:latin typeface="仿宋" panose="02010609060101010101" charset="-122"/>
                          <a:ea typeface="仿宋" panose="02010609060101010101" charset="-122"/>
                          <a:cs typeface="NEU-BZ-S92" charset="0"/>
                        </a:rPr>
                        <a:t>杜鲁门</a:t>
                      </a:r>
                      <a:endParaRPr lang="en-US" altLang="en-US" sz="2000" b="0" dirty="0">
                        <a:solidFill>
                          <a:srgbClr val="000000"/>
                        </a:solidFill>
                        <a:latin typeface="仿宋" panose="02010609060101010101" charset="-122"/>
                        <a:ea typeface="仿宋" panose="02010609060101010101" charset="-122"/>
                        <a:cs typeface="NEU-BZ-S92"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58877">
                <a:tc vMerge="1">
                  <a:txBody>
                    <a:bodyPr/>
                    <a:lstStyle/>
                    <a:p>
                      <a:endParaRPr lang="zh-CN" altLang="en-US"/>
                    </a:p>
                  </a:txBody>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开始</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itchFamily="2" charset="-122"/>
                          <a:ea typeface="宋体" pitchFamily="2" charset="-122"/>
                          <a:cs typeface="NEU-BZ-S92" charset="0"/>
                        </a:rPr>
                        <a:t>杜鲁门主义的出台，标志着美、苏战时同盟关系正式破裂，冷战开始</a:t>
                      </a:r>
                      <a:endParaRPr lang="en-US" altLang="en-US" sz="2400" b="0" kern="1200" dirty="0">
                        <a:solidFill>
                          <a:srgbClr val="000000"/>
                        </a:solidFill>
                        <a:latin typeface="宋体" pitchFamily="2" charset="-122"/>
                        <a:ea typeface="宋体" pitchFamily="2" charset="-122"/>
                        <a:cs typeface="NEU-BZ-S92"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2782841">
                <a:tc vMerge="1">
                  <a:txBody>
                    <a:bodyPr/>
                    <a:lstStyle/>
                    <a:p>
                      <a:endParaRPr lang="zh-CN" altLang="en-US"/>
                    </a:p>
                  </a:txBody>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杜鲁门主义</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1</a:t>
                      </a: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1947</a:t>
                      </a:r>
                      <a:r>
                        <a:rPr lang="zh-CN" altLang="en-US" sz="2400" b="0" kern="1200" dirty="0" smtClean="0">
                          <a:solidFill>
                            <a:srgbClr val="000000"/>
                          </a:solidFill>
                          <a:latin typeface="宋体" pitchFamily="2" charset="-122"/>
                          <a:ea typeface="宋体" pitchFamily="2" charset="-122"/>
                          <a:cs typeface="NEU-BZ-S92" charset="0"/>
                        </a:rPr>
                        <a:t>年</a:t>
                      </a:r>
                      <a:r>
                        <a:rPr lang="en-US" altLang="zh-CN" sz="2400" b="0" kern="1200" dirty="0" smtClean="0">
                          <a:solidFill>
                            <a:srgbClr val="000000"/>
                          </a:solidFill>
                          <a:latin typeface="宋体" pitchFamily="2" charset="-122"/>
                          <a:ea typeface="宋体" pitchFamily="2" charset="-122"/>
                          <a:cs typeface="NEU-BZ-S92" charset="0"/>
                        </a:rPr>
                        <a:t>3</a:t>
                      </a:r>
                      <a:r>
                        <a:rPr lang="zh-CN" altLang="en-US" sz="2400" b="0" kern="1200" dirty="0" smtClean="0">
                          <a:solidFill>
                            <a:srgbClr val="000000"/>
                          </a:solidFill>
                          <a:latin typeface="宋体" pitchFamily="2" charset="-122"/>
                          <a:ea typeface="宋体" pitchFamily="2" charset="-122"/>
                          <a:cs typeface="NEU-BZ-S92" charset="0"/>
                        </a:rPr>
                        <a:t>月，美国总统杜鲁门在国会发表演说，声称希腊和土耳其受到共产主义威胁，要求国会拨款援助这两个国家</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2</a:t>
                      </a:r>
                      <a:r>
                        <a:rPr lang="zh-CN" altLang="en-US" sz="2400" b="0" kern="1200" dirty="0" smtClean="0">
                          <a:solidFill>
                            <a:srgbClr val="000000"/>
                          </a:solidFill>
                          <a:latin typeface="宋体" pitchFamily="2" charset="-122"/>
                          <a:ea typeface="宋体" pitchFamily="2" charset="-122"/>
                          <a:cs typeface="NEU-BZ-S92" charset="0"/>
                        </a:rPr>
                        <a:t>）把世界分为“自由世界”和“极权政体”两个对立的营垒</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pic>
        <p:nvPicPr>
          <p:cNvPr id="205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926211" y="2585182"/>
            <a:ext cx="2289995" cy="181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26959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1415996910"/>
              </p:ext>
            </p:extLst>
          </p:nvPr>
        </p:nvGraphicFramePr>
        <p:xfrm>
          <a:off x="903852" y="2039816"/>
          <a:ext cx="10271172" cy="3938953"/>
        </p:xfrm>
        <a:graphic>
          <a:graphicData uri="http://schemas.openxmlformats.org/drawingml/2006/table">
            <a:tbl>
              <a:tblPr firstRow="1" bandRow="1">
                <a:tableStyleId>{5940675A-B579-460E-94D1-54222C63F5DA}</a:tableStyleId>
              </a:tblPr>
              <a:tblGrid>
                <a:gridCol w="502919"/>
                <a:gridCol w="967154"/>
                <a:gridCol w="8801099"/>
              </a:tblGrid>
              <a:tr h="1415561">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美苏</a:t>
                      </a:r>
                      <a:r>
                        <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冷战</a:t>
                      </a:r>
                      <a:r>
                        <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endParaRPr 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杜鲁门主义</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3</a:t>
                      </a:r>
                      <a:r>
                        <a:rPr lang="zh-CN" altLang="en-US" sz="2400" b="0" dirty="0" smtClean="0">
                          <a:solidFill>
                            <a:srgbClr val="000000"/>
                          </a:solidFill>
                          <a:latin typeface="宋体" pitchFamily="2" charset="-122"/>
                          <a:ea typeface="宋体" pitchFamily="2" charset="-122"/>
                          <a:cs typeface="NEU-BZ-S92" charset="0"/>
                        </a:rPr>
                        <a:t>）宣称美国将领导和帮助所有选择“自由制度”、抵抗极权统治的力量</a:t>
                      </a:r>
                      <a:endParaRPr lang="en-US" altLang="zh-CN" sz="2400" b="0" dirty="0" smtClean="0">
                        <a:solidFill>
                          <a:srgbClr val="000000"/>
                        </a:solidFill>
                        <a:latin typeface="宋体" pitchFamily="2" charset="-122"/>
                        <a:ea typeface="宋体"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23392">
                <a:tc vMerge="1">
                  <a:txBody>
                    <a:bodyPr/>
                    <a:lstStyle/>
                    <a:p>
                      <a:endParaRPr lang="zh-CN" altLang="en-US"/>
                    </a:p>
                  </a:txBody>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发展</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rgbClr val="000000"/>
                          </a:solidFill>
                          <a:latin typeface="宋体" pitchFamily="2" charset="-122"/>
                          <a:ea typeface="宋体" pitchFamily="2" charset="-122"/>
                          <a:cs typeface="NEU-BZ-S92" charset="0"/>
                        </a:rPr>
                        <a:t>1947</a:t>
                      </a:r>
                      <a:r>
                        <a:rPr lang="zh-CN" altLang="en-US" sz="2400" b="0" kern="1200" dirty="0" smtClean="0">
                          <a:solidFill>
                            <a:srgbClr val="000000"/>
                          </a:solidFill>
                          <a:latin typeface="宋体" pitchFamily="2" charset="-122"/>
                          <a:ea typeface="宋体" pitchFamily="2" charset="-122"/>
                          <a:cs typeface="NEU-BZ-S92" charset="0"/>
                        </a:rPr>
                        <a:t>年，美国国务卿马歇尔提出“欧洲复兴计划”，即马歇尔计划，企图通过援助西欧恢复经济，稳定资本主义制度。马歇尔计划是杜鲁门主义的一次大规模运用，也是美国实施冷战政策的又一重要步骤</a:t>
                      </a:r>
                      <a:endParaRPr lang="en-US" altLang="en-US" sz="2400" b="0" kern="1200" dirty="0">
                        <a:solidFill>
                          <a:srgbClr val="000000"/>
                        </a:solidFill>
                        <a:latin typeface="宋体" pitchFamily="2" charset="-122"/>
                        <a:ea typeface="宋体" pitchFamily="2" charset="-122"/>
                        <a:cs typeface="NEU-BZ-S92"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629327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14304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981776556"/>
              </p:ext>
            </p:extLst>
          </p:nvPr>
        </p:nvGraphicFramePr>
        <p:xfrm>
          <a:off x="764930" y="2426675"/>
          <a:ext cx="10647484" cy="3921372"/>
        </p:xfrm>
        <a:graphic>
          <a:graphicData uri="http://schemas.openxmlformats.org/drawingml/2006/table">
            <a:tbl>
              <a:tblPr firstRow="1" bandRow="1">
                <a:tableStyleId>{5940675A-B579-460E-94D1-54222C63F5DA}</a:tableStyleId>
              </a:tblPr>
              <a:tblGrid>
                <a:gridCol w="1406769"/>
                <a:gridCol w="1011116"/>
                <a:gridCol w="896815"/>
                <a:gridCol w="888023"/>
                <a:gridCol w="2699239"/>
                <a:gridCol w="2329960"/>
                <a:gridCol w="1415562"/>
              </a:tblGrid>
              <a:tr h="562710">
                <a:tc>
                  <a:txBody>
                    <a:bodyPr/>
                    <a:lstStyle/>
                    <a:p>
                      <a:pPr algn="ctr"/>
                      <a:r>
                        <a:rPr lang="zh-CN" altLang="en-US" sz="2400" dirty="0" smtClean="0">
                          <a:latin typeface="黑体" pitchFamily="49" charset="-122"/>
                          <a:ea typeface="黑体" pitchFamily="49" charset="-122"/>
                        </a:rPr>
                        <a:t>知识点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年份</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题号</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分值</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考查点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题型</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设问类型</a:t>
                      </a:r>
                      <a:endParaRPr lang="zh-CN" altLang="en-US" sz="2400" dirty="0">
                        <a:latin typeface="黑体" pitchFamily="49" charset="-122"/>
                        <a:ea typeface="黑体" pitchFamily="49" charset="-122"/>
                      </a:endParaRPr>
                    </a:p>
                  </a:txBody>
                  <a:tcPr anchor="ctr"/>
                </a:tc>
              </a:tr>
              <a:tr h="379372">
                <a:tc rowSpan="5">
                  <a:txBody>
                    <a:bodyPr/>
                    <a:lstStyle/>
                    <a:p>
                      <a:pPr marL="0" indent="0" algn="ctr" defTabSz="914400" rtl="0" eaLnBrk="1" latinLnBrk="0" hangingPunct="1">
                        <a:lnSpc>
                          <a:spcPct val="14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冷战</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indent="0" algn="ctr" defTabSz="914400" rtl="0" eaLnBrk="1" latinLnBrk="0" hangingPunct="1">
                        <a:lnSpc>
                          <a:spcPct val="140000"/>
                        </a:lnSpc>
                        <a:buNone/>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2019</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algn="ctr"/>
                      <a:r>
                        <a:rPr lang="en-US" altLang="zh-CN" sz="2400" dirty="0" smtClean="0">
                          <a:latin typeface="宋体" pitchFamily="2" charset="-122"/>
                          <a:ea typeface="宋体" pitchFamily="2" charset="-122"/>
                        </a:rPr>
                        <a:t>19</a:t>
                      </a:r>
                      <a:endParaRPr lang="zh-CN" altLang="en-US" sz="2400" dirty="0">
                        <a:latin typeface="宋体" pitchFamily="2" charset="-122"/>
                        <a:ea typeface="宋体" pitchFamily="2"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马歇尔计划</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漫画选择题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实质</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732929">
                <a:tc vMerge="1">
                  <a:txBody>
                    <a:bodyPr/>
                    <a:lstStyle/>
                    <a:p>
                      <a:endParaRPr lang="zh-CN" altLang="en-US" dirty="0"/>
                    </a:p>
                  </a:txBody>
                  <a:tcP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2019</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3</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冷战格局</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示意图型选择题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原因</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744887">
                <a:tc vMerge="1">
                  <a:txBody>
                    <a:bodyPr/>
                    <a:lstStyle/>
                    <a:p>
                      <a:pPr marL="0" indent="0" algn="ctr" defTabSz="914400" rtl="0" eaLnBrk="1" latinLnBrk="0" hangingPunct="1">
                        <a:lnSpc>
                          <a:spcPct val="140000"/>
                        </a:lnSpc>
                        <a:buNone/>
                      </a:pP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2018</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17</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北大西洋公约</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理解型选择题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史事</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644296">
                <a:tc vMerge="1">
                  <a:txBody>
                    <a:bodyPr/>
                    <a:lstStyle/>
                    <a:p>
                      <a:endParaRPr lang="zh-CN" altLang="en-US"/>
                    </a:p>
                  </a:txBody>
                  <a:tcP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2017</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27</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3</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北大西洋公约</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图片型分析题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史事</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633046">
                <a:tc vMerge="1">
                  <a:txBody>
                    <a:bodyPr/>
                    <a:lstStyle/>
                    <a:p>
                      <a:pPr marL="0" indent="0" algn="ctr" defTabSz="914400" rtl="0" eaLnBrk="1" latinLnBrk="0" hangingPunct="1">
                        <a:lnSpc>
                          <a:spcPct val="140000"/>
                        </a:lnSpc>
                        <a:buNone/>
                      </a:pP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2016</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29</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冷战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探究题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原因</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3921794592"/>
              </p:ext>
            </p:extLst>
          </p:nvPr>
        </p:nvGraphicFramePr>
        <p:xfrm>
          <a:off x="895059" y="1317880"/>
          <a:ext cx="10271172" cy="5311521"/>
        </p:xfrm>
        <a:graphic>
          <a:graphicData uri="http://schemas.openxmlformats.org/drawingml/2006/table">
            <a:tbl>
              <a:tblPr firstRow="1" bandRow="1">
                <a:tableStyleId>{5940675A-B579-460E-94D1-54222C63F5DA}</a:tableStyleId>
              </a:tblPr>
              <a:tblGrid>
                <a:gridCol w="502919"/>
                <a:gridCol w="483577"/>
                <a:gridCol w="668214"/>
                <a:gridCol w="8616462"/>
              </a:tblGrid>
              <a:tr h="1961652">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美苏</a:t>
                      </a:r>
                      <a:r>
                        <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冷战</a:t>
                      </a:r>
                      <a:r>
                        <a:rPr lang="en-US" altLang="zh-CN"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endParaRPr 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德国的分裂</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1</a:t>
                      </a:r>
                      <a:r>
                        <a:rPr lang="zh-CN" altLang="en-US" sz="2400" b="0" dirty="0" smtClean="0">
                          <a:solidFill>
                            <a:srgbClr val="000000"/>
                          </a:solidFill>
                          <a:latin typeface="宋体" pitchFamily="2" charset="-122"/>
                          <a:ea typeface="宋体" pitchFamily="2" charset="-122"/>
                          <a:cs typeface="NEU-BZ-S92" charset="0"/>
                        </a:rPr>
                        <a:t>）德国法西斯政权垮台以后，美、苏、英、法四国分区占领了德国及其首都柏林</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2</a:t>
                      </a:r>
                      <a:r>
                        <a:rPr lang="zh-CN" altLang="en-US" sz="2400" b="0" dirty="0" smtClean="0">
                          <a:solidFill>
                            <a:srgbClr val="000000"/>
                          </a:solidFill>
                          <a:latin typeface="宋体" pitchFamily="2" charset="-122"/>
                          <a:ea typeface="宋体" pitchFamily="2" charset="-122"/>
                          <a:cs typeface="NEU-BZ-S92" charset="0"/>
                        </a:rPr>
                        <a:t>）随着杜鲁门主义的出台，美、英、法三国与苏联在处理德国问题上的分歧越来越大</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60848">
                <a:tc vMerge="1">
                  <a:txBody>
                    <a:bodyPr/>
                    <a:lstStyle/>
                    <a:p>
                      <a:endParaRPr lang="zh-CN" altLang="en-US"/>
                    </a:p>
                  </a:txBody>
                  <a:tcPr/>
                </a:tc>
                <a:tc vMerge="1">
                  <a:txBody>
                    <a:bodyPr/>
                    <a:lstStyle/>
                    <a:p>
                      <a:pPr indent="0" algn="ctr">
                        <a:lnSpc>
                          <a:spcPct val="180000"/>
                        </a:lnSpc>
                        <a:buNone/>
                      </a:pP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过程</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1</a:t>
                      </a: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1948</a:t>
                      </a:r>
                      <a:r>
                        <a:rPr lang="zh-CN" altLang="en-US" sz="2400" b="0" kern="1200" dirty="0" smtClean="0">
                          <a:solidFill>
                            <a:srgbClr val="000000"/>
                          </a:solidFill>
                          <a:latin typeface="宋体" pitchFamily="2" charset="-122"/>
                          <a:ea typeface="宋体" pitchFamily="2" charset="-122"/>
                          <a:cs typeface="NEU-BZ-S92" charset="0"/>
                        </a:rPr>
                        <a:t>年，</a:t>
                      </a:r>
                      <a:r>
                        <a:rPr lang="en-US" altLang="zh-CN" sz="2400" b="0" kern="1200" dirty="0" smtClean="0">
                          <a:solidFill>
                            <a:srgbClr val="000000"/>
                          </a:solidFill>
                          <a:latin typeface="宋体" pitchFamily="2" charset="-122"/>
                          <a:ea typeface="宋体" pitchFamily="2" charset="-122"/>
                          <a:cs typeface="NEU-BZ-S92" charset="0"/>
                        </a:rPr>
                        <a:t>“</a:t>
                      </a:r>
                      <a:r>
                        <a:rPr lang="zh-CN" altLang="en-US" sz="2400" b="0" kern="1200" dirty="0" smtClean="0">
                          <a:solidFill>
                            <a:srgbClr val="000000"/>
                          </a:solidFill>
                          <a:latin typeface="宋体" pitchFamily="2" charset="-122"/>
                          <a:ea typeface="宋体" pitchFamily="2" charset="-122"/>
                          <a:cs typeface="NEU-BZ-S92" charset="0"/>
                        </a:rPr>
                        <a:t>柏林危机”爆发</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2</a:t>
                      </a: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1949</a:t>
                      </a:r>
                      <a:r>
                        <a:rPr lang="zh-CN" altLang="en-US" sz="2400" b="0" kern="1200" dirty="0" smtClean="0">
                          <a:solidFill>
                            <a:srgbClr val="000000"/>
                          </a:solidFill>
                          <a:latin typeface="宋体" pitchFamily="2" charset="-122"/>
                          <a:ea typeface="宋体" pitchFamily="2" charset="-122"/>
                          <a:cs typeface="NEU-BZ-S92" charset="0"/>
                        </a:rPr>
                        <a:t>年</a:t>
                      </a:r>
                      <a:r>
                        <a:rPr lang="en-US" altLang="zh-CN" sz="2400" b="0" kern="1200" dirty="0" smtClean="0">
                          <a:solidFill>
                            <a:srgbClr val="000000"/>
                          </a:solidFill>
                          <a:latin typeface="宋体" pitchFamily="2" charset="-122"/>
                          <a:ea typeface="宋体" pitchFamily="2" charset="-122"/>
                          <a:cs typeface="NEU-BZ-S92" charset="0"/>
                        </a:rPr>
                        <a:t>9</a:t>
                      </a:r>
                      <a:r>
                        <a:rPr lang="zh-CN" altLang="en-US" sz="2400" b="0" kern="1200" dirty="0" smtClean="0">
                          <a:solidFill>
                            <a:srgbClr val="000000"/>
                          </a:solidFill>
                          <a:latin typeface="宋体" pitchFamily="2" charset="-122"/>
                          <a:ea typeface="宋体" pitchFamily="2" charset="-122"/>
                          <a:cs typeface="NEU-BZ-S92" charset="0"/>
                        </a:rPr>
                        <a:t>月，在美、英、法占领区成立了德意志联邦共和国，又称“联邦德国”或“西德”</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3</a:t>
                      </a:r>
                      <a:r>
                        <a:rPr lang="zh-CN" altLang="en-US" sz="2400" b="0" kern="1200" dirty="0" smtClean="0">
                          <a:solidFill>
                            <a:srgbClr val="000000"/>
                          </a:solidFill>
                          <a:latin typeface="宋体" pitchFamily="2" charset="-122"/>
                          <a:ea typeface="宋体" pitchFamily="2" charset="-122"/>
                          <a:cs typeface="NEU-BZ-S92" charset="0"/>
                        </a:rPr>
                        <a:t>）</a:t>
                      </a:r>
                      <a:r>
                        <a:rPr lang="en-US" altLang="zh-CN" sz="2400" b="0" kern="1200" dirty="0" smtClean="0">
                          <a:solidFill>
                            <a:srgbClr val="000000"/>
                          </a:solidFill>
                          <a:latin typeface="宋体" pitchFamily="2" charset="-122"/>
                          <a:ea typeface="宋体" pitchFamily="2" charset="-122"/>
                          <a:cs typeface="NEU-BZ-S92" charset="0"/>
                        </a:rPr>
                        <a:t>1949</a:t>
                      </a:r>
                      <a:r>
                        <a:rPr lang="zh-CN" altLang="en-US" sz="2400" b="0" kern="1200" dirty="0" smtClean="0">
                          <a:solidFill>
                            <a:srgbClr val="000000"/>
                          </a:solidFill>
                          <a:latin typeface="宋体" pitchFamily="2" charset="-122"/>
                          <a:ea typeface="宋体" pitchFamily="2" charset="-122"/>
                          <a:cs typeface="NEU-BZ-S92" charset="0"/>
                        </a:rPr>
                        <a:t>年</a:t>
                      </a:r>
                      <a:r>
                        <a:rPr lang="en-US" altLang="zh-CN" sz="2400" b="0" kern="1200" dirty="0" smtClean="0">
                          <a:solidFill>
                            <a:srgbClr val="000000"/>
                          </a:solidFill>
                          <a:latin typeface="宋体" pitchFamily="2" charset="-122"/>
                          <a:ea typeface="宋体" pitchFamily="2" charset="-122"/>
                          <a:cs typeface="NEU-BZ-S92" charset="0"/>
                        </a:rPr>
                        <a:t>10</a:t>
                      </a:r>
                      <a:r>
                        <a:rPr lang="zh-CN" altLang="en-US" sz="2400" b="0" kern="1200" dirty="0" smtClean="0">
                          <a:solidFill>
                            <a:srgbClr val="000000"/>
                          </a:solidFill>
                          <a:latin typeface="宋体" pitchFamily="2" charset="-122"/>
                          <a:ea typeface="宋体" pitchFamily="2" charset="-122"/>
                          <a:cs typeface="NEU-BZ-S92" charset="0"/>
                        </a:rPr>
                        <a:t>月，在苏占区成立了德意志民主共和国，又称“民主德国”或“东德”</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0042">
                <a:tc vMerge="1">
                  <a:txBody>
                    <a:bodyPr/>
                    <a:lstStyle/>
                    <a:p>
                      <a:endParaRPr lang="zh-CN" altLang="en-US"/>
                    </a:p>
                  </a:txBody>
                  <a:tcPr/>
                </a:tc>
                <a:tc vMerge="1">
                  <a:txBody>
                    <a:bodyPr/>
                    <a:lstStyle/>
                    <a:p>
                      <a:endParaRPr lang="zh-CN" altLang="en-US"/>
                    </a:p>
                  </a:txBody>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影响</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itchFamily="2" charset="-122"/>
                          <a:ea typeface="宋体" pitchFamily="2" charset="-122"/>
                          <a:cs typeface="NEU-BZ-S92" charset="0"/>
                        </a:rPr>
                        <a:t>欧洲冷战对峙的局面基本形成</a:t>
                      </a:r>
                      <a:endParaRPr lang="en-US" altLang="en-US" sz="2400" b="0" kern="1200" dirty="0">
                        <a:solidFill>
                          <a:srgbClr val="000000"/>
                        </a:solidFill>
                        <a:latin typeface="宋体" pitchFamily="2" charset="-122"/>
                        <a:ea typeface="宋体" pitchFamily="2" charset="-122"/>
                        <a:cs typeface="NEU-BZ-S92"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2917492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724989181"/>
              </p:ext>
            </p:extLst>
          </p:nvPr>
        </p:nvGraphicFramePr>
        <p:xfrm>
          <a:off x="527539" y="1481623"/>
          <a:ext cx="11157437" cy="5056777"/>
        </p:xfrm>
        <a:graphic>
          <a:graphicData uri="http://schemas.openxmlformats.org/drawingml/2006/table">
            <a:tbl>
              <a:tblPr firstRow="1" bandRow="1">
                <a:tableStyleId>{5940675A-B579-460E-94D1-54222C63F5DA}</a:tableStyleId>
              </a:tblPr>
              <a:tblGrid>
                <a:gridCol w="413237"/>
                <a:gridCol w="422031"/>
                <a:gridCol w="764931"/>
                <a:gridCol w="7112977"/>
                <a:gridCol w="2444261"/>
              </a:tblGrid>
              <a:tr h="1305538">
                <a:tc rowSpan="5">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两大集团</a:t>
                      </a:r>
                      <a:endParaRPr lang="en-US" altLang="zh-CN"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5">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北约</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原因</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00000"/>
                        </a:lnSpc>
                      </a:pPr>
                      <a:r>
                        <a:rPr lang="zh-CN" altLang="en-US" sz="2400" dirty="0" smtClean="0">
                          <a:latin typeface="宋体" pitchFamily="2" charset="-122"/>
                          <a:ea typeface="宋体" pitchFamily="2" charset="-122"/>
                        </a:rPr>
                        <a:t>美国把欧洲看作是全球战略的重点和遏制苏联扩张的第一线；西欧复苏需要美国援助（经济上和国家安全方面）</a:t>
                      </a:r>
                      <a:endParaRPr lang="zh-CN"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5">
                  <a:txBody>
                    <a:bodyPr/>
                    <a:lstStyle/>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r>
                        <a:rPr lang="zh-CN" altLang="en-US" sz="2000" dirty="0" smtClean="0">
                          <a:latin typeface="仿宋" pitchFamily="49" charset="-122"/>
                          <a:ea typeface="仿宋" pitchFamily="49" charset="-122"/>
                        </a:rPr>
                        <a:t>  </a:t>
                      </a:r>
                      <a:endParaRPr lang="en-US" altLang="zh-CN" sz="2000" dirty="0" smtClean="0">
                        <a:latin typeface="仿宋" pitchFamily="49" charset="-122"/>
                        <a:ea typeface="仿宋" pitchFamily="49" charset="-122"/>
                      </a:endParaRPr>
                    </a:p>
                    <a:p>
                      <a:pPr algn="ctr">
                        <a:lnSpc>
                          <a:spcPct val="150000"/>
                        </a:lnSpc>
                      </a:pPr>
                      <a:r>
                        <a:rPr lang="zh-CN" altLang="en-US" sz="2000" dirty="0" smtClean="0">
                          <a:latin typeface="仿宋" pitchFamily="49" charset="-122"/>
                          <a:ea typeface="仿宋" pitchFamily="49" charset="-122"/>
                        </a:rPr>
                        <a:t>北大西洋公约组织和华沙条约组织</a:t>
                      </a:r>
                      <a:endParaRPr lang="zh-CN" sz="2000" dirty="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13339">
                <a:tc vMerge="1">
                  <a:txBody>
                    <a:bodyPr/>
                    <a:lstStyle/>
                    <a:p>
                      <a:endParaRPr lang="zh-CN" altLang="en-US"/>
                    </a:p>
                  </a:txBody>
                  <a:tcPr/>
                </a:tc>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成立</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00000"/>
                        </a:lnSpc>
                      </a:pPr>
                      <a:r>
                        <a:rPr lang="en-US" altLang="zh-CN" sz="2400" dirty="0" smtClean="0">
                          <a:latin typeface="宋体" pitchFamily="2" charset="-122"/>
                          <a:ea typeface="宋体" pitchFamily="2" charset="-122"/>
                        </a:rPr>
                        <a:t>1949</a:t>
                      </a:r>
                      <a:r>
                        <a:rPr lang="zh-CN" altLang="en-US" sz="2400" dirty="0" smtClean="0">
                          <a:latin typeface="宋体" pitchFamily="2" charset="-122"/>
                          <a:ea typeface="宋体" pitchFamily="2" charset="-122"/>
                        </a:rPr>
                        <a:t>年，美、英、法等</a:t>
                      </a:r>
                      <a:r>
                        <a:rPr lang="en-US" altLang="zh-CN" sz="2400" dirty="0" smtClean="0">
                          <a:latin typeface="宋体" pitchFamily="2" charset="-122"/>
                          <a:ea typeface="宋体" pitchFamily="2" charset="-122"/>
                        </a:rPr>
                        <a:t>12</a:t>
                      </a:r>
                      <a:r>
                        <a:rPr lang="zh-CN" altLang="en-US" sz="2400" dirty="0" smtClean="0">
                          <a:latin typeface="宋体" pitchFamily="2" charset="-122"/>
                          <a:ea typeface="宋体" pitchFamily="2" charset="-122"/>
                        </a:rPr>
                        <a:t>个国家的代表在华盛顿签署</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北大西洋公约</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 “</a:t>
                      </a:r>
                      <a:r>
                        <a:rPr lang="zh-CN" altLang="en-US" sz="2400" dirty="0" smtClean="0">
                          <a:latin typeface="宋体" pitchFamily="2" charset="-122"/>
                          <a:ea typeface="宋体" pitchFamily="2" charset="-122"/>
                        </a:rPr>
                        <a:t>北大西洋公约组织”成立，简称“北约”</a:t>
                      </a:r>
                      <a:endParaRPr lang="zh-CN"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659423">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总部</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比利时布鲁塞尔</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indent="0">
                        <a:lnSpc>
                          <a:spcPct val="150000"/>
                        </a:lnSpc>
                        <a:buNone/>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45223">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pPr indent="0" algn="ctr">
                        <a:lnSpc>
                          <a:spcPct val="130000"/>
                        </a:lnSpc>
                        <a:buNone/>
                      </a:pP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规定</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）任何一个成员国如果受到武装攻击</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缔约国将作出集体反应</a:t>
                      </a:r>
                    </a:p>
                    <a:p>
                      <a:pPr marL="0" algn="l" defTabSz="914400" rtl="0" eaLnBrk="1" latinLnBrk="0" hangingPunct="1">
                        <a:lnSpc>
                          <a:spcPct val="10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）各缔约国决心维护共同的社会制度和文化传统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33254">
                <a:tc vMerge="1">
                  <a:txBody>
                    <a:bodyPr/>
                    <a:lstStyle/>
                    <a:p>
                      <a:endParaRPr lang="zh-CN" altLang="en-US"/>
                    </a:p>
                  </a:txBody>
                  <a:tcPr/>
                </a:tc>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性质</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algn="l" defTabSz="914400" rtl="0" eaLnBrk="1" latinLnBrk="0" hangingPunct="1">
                        <a:lnSpc>
                          <a:spcPts val="3680"/>
                        </a:lnSpc>
                      </a:pPr>
                      <a:r>
                        <a:rPr lang="zh-CN" altLang="en-US" sz="2400" kern="1200" dirty="0" smtClean="0">
                          <a:solidFill>
                            <a:schemeClr val="tx1"/>
                          </a:solidFill>
                          <a:latin typeface="宋体" pitchFamily="2" charset="-122"/>
                          <a:ea typeface="宋体" pitchFamily="2" charset="-122"/>
                          <a:cs typeface="+mn-cs"/>
                        </a:rPr>
                        <a:t>军事政治集团</a:t>
                      </a:r>
                      <a:endParaRPr lang="zh-CN" altLang="en-US" sz="2400" kern="1200" dirty="0">
                        <a:solidFill>
                          <a:schemeClr val="tx1"/>
                        </a:solidFill>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pic>
        <p:nvPicPr>
          <p:cNvPr id="307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350498" y="2602767"/>
            <a:ext cx="2062324" cy="22505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062003974"/>
              </p:ext>
            </p:extLst>
          </p:nvPr>
        </p:nvGraphicFramePr>
        <p:xfrm>
          <a:off x="1347112" y="1793633"/>
          <a:ext cx="9282789" cy="4512211"/>
        </p:xfrm>
        <a:graphic>
          <a:graphicData uri="http://schemas.openxmlformats.org/drawingml/2006/table">
            <a:tbl>
              <a:tblPr firstRow="1" bandRow="1">
                <a:tableStyleId>{5940675A-B579-460E-94D1-54222C63F5DA}</a:tableStyleId>
              </a:tblPr>
              <a:tblGrid>
                <a:gridCol w="472897"/>
                <a:gridCol w="571500"/>
                <a:gridCol w="949569"/>
                <a:gridCol w="7288823"/>
              </a:tblGrid>
              <a:tr h="747345">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两大集团</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rowSpan="3">
                  <a:txBody>
                    <a:bodyPr/>
                    <a:lstStyle/>
                    <a:p>
                      <a:pPr algn="ctr">
                        <a:lnSpc>
                          <a:spcPct val="150000"/>
                        </a:lnSpc>
                      </a:pPr>
                      <a:r>
                        <a:rPr lang="zh-CN" altLang="en-US" sz="2400" dirty="0" smtClean="0">
                          <a:latin typeface="黑体" pitchFamily="49" charset="-122"/>
                          <a:ea typeface="黑体" pitchFamily="49" charset="-122"/>
                        </a:rPr>
                        <a:t>华约</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目的</a:t>
                      </a:r>
                      <a:endParaRPr lang="zh-CN" altLang="en-US" sz="2400" dirty="0">
                        <a:latin typeface="黑体" pitchFamily="49" charset="-122"/>
                        <a:ea typeface="黑体" pitchFamily="49" charset="-122"/>
                      </a:endParaRPr>
                    </a:p>
                  </a:txBody>
                  <a:tcPr anchor="ctr"/>
                </a:tc>
                <a:tc>
                  <a:txBody>
                    <a:bodyPr/>
                    <a:lstStyle/>
                    <a:p>
                      <a:pPr>
                        <a:lnSpc>
                          <a:spcPct val="150000"/>
                        </a:lnSpc>
                      </a:pPr>
                      <a:r>
                        <a:rPr lang="zh-CN" altLang="en-US" sz="2400" dirty="0" smtClean="0">
                          <a:latin typeface="宋体" pitchFamily="2" charset="-122"/>
                          <a:ea typeface="宋体" pitchFamily="2" charset="-122"/>
                        </a:rPr>
                        <a:t>对抗北约</a:t>
                      </a:r>
                      <a:endParaRPr lang="zh-CN" altLang="en-US" sz="2400" dirty="0">
                        <a:latin typeface="宋体" pitchFamily="2" charset="-122"/>
                        <a:ea typeface="宋体" pitchFamily="2" charset="-122"/>
                      </a:endParaRPr>
                    </a:p>
                  </a:txBody>
                  <a:tcPr anchor="ctr"/>
                </a:tc>
              </a:tr>
              <a:tr h="1318846">
                <a:tc vMerge="1">
                  <a:txBody>
                    <a:bodyPr/>
                    <a:lstStyle/>
                    <a:p>
                      <a:endParaRPr lang="zh-CN" altLang="en-US"/>
                    </a:p>
                  </a:txBody>
                  <a:tcPr/>
                </a:tc>
                <a:tc vMerge="1">
                  <a:txBody>
                    <a:bodyPr/>
                    <a:lstStyle/>
                    <a:p>
                      <a:endParaRPr lang="zh-CN" altLang="en-US"/>
                    </a:p>
                  </a:txBody>
                  <a:tcPr/>
                </a:tc>
                <a:tc>
                  <a:txBody>
                    <a:bodyPr/>
                    <a:lstStyle/>
                    <a:p>
                      <a:pPr algn="ctr"/>
                      <a:r>
                        <a:rPr lang="zh-CN" altLang="en-US" sz="2400" dirty="0" smtClean="0">
                          <a:latin typeface="黑体" pitchFamily="49" charset="-122"/>
                          <a:ea typeface="黑体" pitchFamily="49" charset="-122"/>
                        </a:rPr>
                        <a:t>成立</a:t>
                      </a:r>
                      <a:endParaRPr lang="zh-CN" altLang="en-US" sz="2400" dirty="0">
                        <a:latin typeface="黑体" pitchFamily="49" charset="-122"/>
                        <a:ea typeface="黑体" pitchFamily="49" charset="-122"/>
                      </a:endParaRPr>
                    </a:p>
                  </a:txBody>
                  <a:tcPr anchor="ctr"/>
                </a:tc>
                <a:tc>
                  <a:txBody>
                    <a:bodyPr/>
                    <a:lstStyle/>
                    <a:p>
                      <a:pPr>
                        <a:lnSpc>
                          <a:spcPct val="150000"/>
                        </a:lnSpc>
                      </a:pPr>
                      <a:r>
                        <a:rPr lang="en-US" altLang="zh-CN" sz="2400" dirty="0" smtClean="0">
                          <a:latin typeface="宋体" pitchFamily="2" charset="-122"/>
                          <a:ea typeface="宋体" pitchFamily="2" charset="-122"/>
                        </a:rPr>
                        <a:t>1955</a:t>
                      </a:r>
                      <a:r>
                        <a:rPr lang="zh-CN" altLang="en-US" sz="2400" dirty="0" smtClean="0">
                          <a:latin typeface="宋体" pitchFamily="2" charset="-122"/>
                          <a:ea typeface="宋体" pitchFamily="2" charset="-122"/>
                        </a:rPr>
                        <a:t>年，苏联同</a:t>
                      </a:r>
                      <a:r>
                        <a:rPr lang="en-US" altLang="zh-CN" sz="2400" dirty="0" smtClean="0">
                          <a:latin typeface="宋体" pitchFamily="2" charset="-122"/>
                          <a:ea typeface="宋体" pitchFamily="2" charset="-122"/>
                        </a:rPr>
                        <a:t>7</a:t>
                      </a:r>
                      <a:r>
                        <a:rPr lang="zh-CN" altLang="en-US" sz="2400" dirty="0" smtClean="0">
                          <a:latin typeface="宋体" pitchFamily="2" charset="-122"/>
                          <a:ea typeface="宋体" pitchFamily="2" charset="-122"/>
                        </a:rPr>
                        <a:t>个东欧社会主义国家缔结了</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华沙条约</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华沙条约组织”成立，简称“华约”</a:t>
                      </a:r>
                      <a:endParaRPr lang="zh-CN" altLang="en-US" sz="2400" dirty="0">
                        <a:latin typeface="宋体" pitchFamily="2" charset="-122"/>
                        <a:ea typeface="宋体" pitchFamily="2" charset="-122"/>
                      </a:endParaRPr>
                    </a:p>
                  </a:txBody>
                  <a:tcPr anchor="ctr"/>
                </a:tc>
              </a:tr>
              <a:tr h="1257300">
                <a:tc vMerge="1">
                  <a:txBody>
                    <a:bodyPr/>
                    <a:lstStyle/>
                    <a:p>
                      <a:endParaRPr lang="zh-CN" altLang="en-US"/>
                    </a:p>
                  </a:txBody>
                  <a:tcPr/>
                </a:tc>
                <a:tc vMerge="1">
                  <a:txBody>
                    <a:bodyPr/>
                    <a:lstStyle/>
                    <a:p>
                      <a:endParaRPr lang="zh-CN" altLang="en-US"/>
                    </a:p>
                  </a:txBody>
                  <a:tcPr/>
                </a:tc>
                <a:tc>
                  <a:txBody>
                    <a:bodyPr/>
                    <a:lstStyle/>
                    <a:p>
                      <a:pPr algn="ctr"/>
                      <a:r>
                        <a:rPr lang="zh-CN" altLang="en-US" sz="2400" dirty="0" smtClean="0">
                          <a:latin typeface="黑体" pitchFamily="49" charset="-122"/>
                          <a:ea typeface="黑体" pitchFamily="49" charset="-122"/>
                        </a:rPr>
                        <a:t>规定</a:t>
                      </a:r>
                      <a:endParaRPr lang="zh-CN" altLang="en-US" sz="2400" dirty="0">
                        <a:latin typeface="黑体" pitchFamily="49" charset="-122"/>
                        <a:ea typeface="黑体" pitchFamily="49" charset="-122"/>
                      </a:endParaRPr>
                    </a:p>
                  </a:txBody>
                  <a:tcPr anchor="ctr"/>
                </a:tc>
                <a:tc>
                  <a:txBody>
                    <a:bodyPr/>
                    <a:lstStyle/>
                    <a:p>
                      <a:pPr>
                        <a:lnSpc>
                          <a:spcPct val="150000"/>
                        </a:lnSpc>
                      </a:pPr>
                      <a:r>
                        <a:rPr lang="zh-CN" altLang="en-US" sz="2400" dirty="0" smtClean="0">
                          <a:latin typeface="宋体" pitchFamily="2" charset="-122"/>
                          <a:ea typeface="宋体" pitchFamily="2" charset="-122"/>
                        </a:rPr>
                        <a:t>任何一个成员国如果受到武装攻击，其他缔约国将以一切方式进行援助</a:t>
                      </a:r>
                      <a:endParaRPr lang="zh-CN" altLang="en-US" sz="2400" dirty="0">
                        <a:latin typeface="宋体" pitchFamily="2" charset="-122"/>
                        <a:ea typeface="宋体" pitchFamily="2" charset="-122"/>
                      </a:endParaRPr>
                    </a:p>
                  </a:txBody>
                  <a:tcPr anchor="ctr"/>
                </a:tc>
              </a:tr>
              <a:tr h="1169377">
                <a:tc vMerge="1">
                  <a:txBody>
                    <a:bodyPr/>
                    <a:lstStyle/>
                    <a:p>
                      <a:endParaRPr lang="zh-CN" altLang="en-US" dirty="0"/>
                    </a:p>
                  </a:txBody>
                  <a:tcPr/>
                </a:tc>
                <a:tc gridSpan="2">
                  <a:txBody>
                    <a:bodyPr/>
                    <a:lstStyle/>
                    <a:p>
                      <a:pPr algn="ctr"/>
                      <a:r>
                        <a:rPr lang="zh-CN" altLang="en-US" sz="2400" dirty="0" smtClean="0">
                          <a:latin typeface="黑体" pitchFamily="49" charset="-122"/>
                          <a:ea typeface="黑体" pitchFamily="49" charset="-122"/>
                        </a:rPr>
                        <a:t>影响</a:t>
                      </a:r>
                      <a:endParaRPr lang="zh-CN" altLang="en-US" sz="2400" dirty="0">
                        <a:latin typeface="黑体" pitchFamily="49" charset="-122"/>
                        <a:ea typeface="黑体" pitchFamily="49" charset="-122"/>
                      </a:endParaRPr>
                    </a:p>
                  </a:txBody>
                  <a:tcPr anchor="ctr"/>
                </a:tc>
                <a:tc hMerge="1">
                  <a:txBody>
                    <a:bodyPr/>
                    <a:lstStyle/>
                    <a:p>
                      <a:endParaRPr lang="zh-CN" altLang="en-US"/>
                    </a:p>
                  </a:txBody>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美苏双方互相敌对，进而发展为两大集团的全面冷战对峙，两极格局形成</a:t>
                      </a:r>
                      <a:endParaRPr lang="zh-CN" altLang="en-US" sz="2400" dirty="0">
                        <a:latin typeface="宋体" pitchFamily="2" charset="-122"/>
                        <a:ea typeface="宋体" pitchFamily="2" charset="-122"/>
                      </a:endParaRPr>
                    </a:p>
                  </a:txBody>
                  <a:tcPr anchor="ct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1444584"/>
            <a:ext cx="9864722" cy="627895"/>
            <a:chOff x="1034884" y="629878"/>
            <a:chExt cx="8385798" cy="627895"/>
          </a:xfrm>
        </p:grpSpPr>
        <p:sp>
          <p:nvSpPr>
            <p:cNvPr id="17" name="圆角矩形 6"/>
            <p:cNvSpPr/>
            <p:nvPr>
              <p:custDataLst>
                <p:tags r:id="rId2"/>
              </p:custDataLst>
            </p:nvPr>
          </p:nvSpPr>
          <p:spPr>
            <a:xfrm flipH="1">
              <a:off x="2455635" y="643213"/>
              <a:ext cx="6965047" cy="60134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欧洲的联合、美国的发展、日本的崛起、社会保障制度</a:t>
              </a:r>
              <a:endParaRPr lang="zh-CN" altLang="en-US" sz="2400" dirty="0"/>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9" y="2557438"/>
            <a:ext cx="11015980" cy="1052596"/>
          </a:xfrm>
          <a:prstGeom prst="rect">
            <a:avLst/>
          </a:prstGeom>
          <a:noFill/>
          <a:ln w="9525">
            <a:noFill/>
          </a:ln>
        </p:spPr>
        <p:txBody>
          <a:bodyPr wrap="square">
            <a:spAutoFit/>
          </a:bodyPr>
          <a:lstStyle/>
          <a:p>
            <a:pPr indent="0">
              <a:lnSpc>
                <a:spcPct val="130000"/>
              </a:lnSpc>
              <a:spcBef>
                <a:spcPts val="0"/>
              </a:spcBef>
              <a:spcAft>
                <a:spcPts val="0"/>
              </a:spcAft>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err="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知道</a:t>
            </a:r>
            <a:r>
              <a:rPr lang="zh-CN" altLang="en-US"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欧洲联合的趋势和日本经济的发展；知道社会保障制度的建立，初步了解战后资本主义发展的新特点</a:t>
            </a:r>
            <a:r>
              <a:rPr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en-US" sz="2400" dirty="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2" name="表格 1"/>
          <p:cNvGraphicFramePr/>
          <p:nvPr>
            <p:custDataLst>
              <p:tags r:id="rId1"/>
            </p:custDataLst>
            <p:extLst>
              <p:ext uri="{D42A27DB-BD31-4B8C-83A1-F6EECF244321}">
                <p14:modId xmlns:p14="http://schemas.microsoft.com/office/powerpoint/2010/main" xmlns="" val="965247504"/>
              </p:ext>
            </p:extLst>
          </p:nvPr>
        </p:nvGraphicFramePr>
        <p:xfrm>
          <a:off x="607405" y="3610034"/>
          <a:ext cx="10989114" cy="2874108"/>
        </p:xfrm>
        <a:graphic>
          <a:graphicData uri="http://schemas.openxmlformats.org/drawingml/2006/table">
            <a:tbl>
              <a:tblPr firstRow="1" bandRow="1">
                <a:tableStyleId>{5940675A-B579-460E-94D1-54222C63F5DA}</a:tableStyleId>
              </a:tblPr>
              <a:tblGrid>
                <a:gridCol w="403175"/>
                <a:gridCol w="1380392"/>
                <a:gridCol w="9205547"/>
              </a:tblGrid>
              <a:tr h="914400">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欧洲的联合</a:t>
                      </a:r>
                      <a:endParaRPr 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西欧经济发展原因</a:t>
                      </a:r>
                      <a:endParaRPr lang="en-US" altLang="en-US" sz="2400" kern="1200" dirty="0">
                        <a:solidFill>
                          <a:schemeClr val="tx1"/>
                        </a:solidFill>
                        <a:latin typeface="黑体" pitchFamily="49" charset="-122"/>
                        <a:ea typeface="黑体" pitchFamily="49" charset="-122"/>
                        <a:cs typeface="+mn-cs"/>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）原有的工业基础</a:t>
                      </a:r>
                      <a:endParaRPr lang="zh-CN" altLang="zh-CN" sz="240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）马歇尔计划的援助</a:t>
                      </a:r>
                      <a:endParaRPr lang="en-US" altLang="zh-CN" sz="240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b="0" kern="1200" dirty="0" smtClean="0">
                          <a:solidFill>
                            <a:schemeClr val="tx1"/>
                          </a:solidFill>
                          <a:effectLst/>
                          <a:latin typeface="宋体" pitchFamily="2" charset="-122"/>
                          <a:ea typeface="宋体" pitchFamily="2" charset="-122"/>
                          <a:cs typeface="+mn-cs"/>
                        </a:rPr>
                        <a:t>（</a:t>
                      </a:r>
                      <a:r>
                        <a:rPr lang="en-US" altLang="zh-CN" sz="2400" b="0" kern="1200" dirty="0" smtClean="0">
                          <a:solidFill>
                            <a:schemeClr val="tx1"/>
                          </a:solidFill>
                          <a:effectLst/>
                          <a:latin typeface="宋体" pitchFamily="2" charset="-122"/>
                          <a:ea typeface="宋体" pitchFamily="2" charset="-122"/>
                          <a:cs typeface="+mn-cs"/>
                        </a:rPr>
                        <a:t>3</a:t>
                      </a:r>
                      <a:r>
                        <a:rPr lang="zh-CN" altLang="en-US" sz="2400" b="0" kern="1200" dirty="0" smtClean="0">
                          <a:solidFill>
                            <a:schemeClr val="tx1"/>
                          </a:solidFill>
                          <a:effectLst/>
                          <a:latin typeface="宋体" pitchFamily="2" charset="-122"/>
                          <a:ea typeface="宋体" pitchFamily="2" charset="-122"/>
                          <a:cs typeface="+mn-cs"/>
                        </a:rPr>
                        <a:t>）采用最先进的科学技术成果</a:t>
                      </a:r>
                      <a:endParaRPr lang="en-US" altLang="zh-CN" sz="2400" b="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b="0" kern="1200" dirty="0" smtClean="0">
                          <a:solidFill>
                            <a:schemeClr val="tx1"/>
                          </a:solidFill>
                          <a:effectLst/>
                          <a:latin typeface="宋体" pitchFamily="2" charset="-122"/>
                          <a:ea typeface="宋体" pitchFamily="2" charset="-122"/>
                          <a:cs typeface="+mn-cs"/>
                        </a:rPr>
                        <a:t>（</a:t>
                      </a:r>
                      <a:r>
                        <a:rPr lang="en-US" altLang="zh-CN" sz="2400" b="0" kern="1200" dirty="0" smtClean="0">
                          <a:solidFill>
                            <a:schemeClr val="tx1"/>
                          </a:solidFill>
                          <a:effectLst/>
                          <a:latin typeface="宋体" pitchFamily="2" charset="-122"/>
                          <a:ea typeface="宋体" pitchFamily="2" charset="-122"/>
                          <a:cs typeface="+mn-cs"/>
                        </a:rPr>
                        <a:t>4</a:t>
                      </a:r>
                      <a:r>
                        <a:rPr lang="zh-CN" altLang="en-US" sz="2400" b="0" kern="1200" dirty="0" smtClean="0">
                          <a:solidFill>
                            <a:schemeClr val="tx1"/>
                          </a:solidFill>
                          <a:effectLst/>
                          <a:latin typeface="宋体" pitchFamily="2" charset="-122"/>
                          <a:ea typeface="宋体" pitchFamily="2" charset="-122"/>
                          <a:cs typeface="+mn-cs"/>
                        </a:rPr>
                        <a:t>）制定恰当的经济发展政策</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9548">
                <a:tc vMerge="1">
                  <a:txBody>
                    <a:bodyPr/>
                    <a:lstStyle/>
                    <a:p>
                      <a:endParaRPr lang="zh-CN" altLang="en-US"/>
                    </a:p>
                  </a:txBody>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目的</a:t>
                      </a:r>
                      <a:endParaRPr lang="en-US" altLang="en-US" sz="2400" kern="1200" dirty="0">
                        <a:solidFill>
                          <a:schemeClr val="tx1"/>
                        </a:solidFill>
                        <a:latin typeface="黑体" pitchFamily="49" charset="-122"/>
                        <a:ea typeface="黑体" pitchFamily="49"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经济的发展使西欧国家之间联系日益密切，联合自强以提高国际地位</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7860323" y="2157328"/>
            <a:ext cx="3666612"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17</a:t>
            </a:r>
            <a:r>
              <a:rPr lang="zh-CN" altLang="en-US" sz="2000" dirty="0" smtClean="0">
                <a:latin typeface="宋体" pitchFamily="2" charset="-122"/>
                <a:ea typeface="宋体" pitchFamily="2" charset="-122"/>
              </a:rPr>
              <a:t>课</a:t>
            </a:r>
            <a:r>
              <a:rPr lang="zh-CN" altLang="en-US" sz="2000" dirty="0" smtClean="0">
                <a:latin typeface="Times New Roman" pitchFamily="18" charset="0"/>
                <a:ea typeface="宋体" pitchFamily="2" charset="-122"/>
                <a:cs typeface="Times New Roman" pitchFamily="18" charset="0"/>
              </a:rPr>
              <a:t>（</a:t>
            </a:r>
            <a:r>
              <a:rPr lang="en-US" altLang="zh-CN" sz="2000" dirty="0" smtClean="0">
                <a:latin typeface="Times New Roman" pitchFamily="18" charset="0"/>
                <a:ea typeface="宋体" pitchFamily="2" charset="-122"/>
                <a:cs typeface="Times New Roman" pitchFamily="18" charset="0"/>
              </a:rPr>
              <a:t>P79~P82</a:t>
            </a:r>
            <a:r>
              <a:rPr lang="zh-CN" altLang="en-US" sz="2000" dirty="0" smtClean="0">
                <a:latin typeface="Times New Roman" pitchFamily="18" charset="0"/>
                <a:ea typeface="宋体" pitchFamily="2" charset="-122"/>
                <a:cs typeface="Times New Roman" pitchFamily="18" charset="0"/>
              </a:rPr>
              <a:t>）</a:t>
            </a:r>
            <a:endParaRPr lang="zh-CN" altLang="en-US" sz="2000" dirty="0">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1468864462"/>
              </p:ext>
            </p:extLst>
          </p:nvPr>
        </p:nvGraphicFramePr>
        <p:xfrm>
          <a:off x="422032" y="1564689"/>
          <a:ext cx="11412417" cy="4937760"/>
        </p:xfrm>
        <a:graphic>
          <a:graphicData uri="http://schemas.openxmlformats.org/drawingml/2006/table">
            <a:tbl>
              <a:tblPr firstRow="1" bandRow="1">
                <a:tableStyleId>{5940675A-B579-460E-94D1-54222C63F5DA}</a:tableStyleId>
              </a:tblPr>
              <a:tblGrid>
                <a:gridCol w="378068"/>
                <a:gridCol w="404446"/>
                <a:gridCol w="7939454"/>
                <a:gridCol w="2690449"/>
              </a:tblGrid>
              <a:tr h="4505325">
                <a:tc>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欧洲的联合</a:t>
                      </a:r>
                      <a:endParaRPr lang="en-US" altLang="zh-CN"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过程</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世纪</a:t>
                      </a:r>
                      <a:r>
                        <a:rPr lang="en-US" altLang="zh-CN" sz="2400" kern="1200" dirty="0" smtClean="0">
                          <a:solidFill>
                            <a:schemeClr val="tx1"/>
                          </a:solidFill>
                          <a:effectLst/>
                          <a:latin typeface="宋体" pitchFamily="2" charset="-122"/>
                          <a:ea typeface="宋体" pitchFamily="2" charset="-122"/>
                          <a:cs typeface="+mn-cs"/>
                        </a:rPr>
                        <a:t>50</a:t>
                      </a:r>
                      <a:r>
                        <a:rPr lang="zh-CN" altLang="en-US" sz="2400" kern="1200" dirty="0" smtClean="0">
                          <a:solidFill>
                            <a:schemeClr val="tx1"/>
                          </a:solidFill>
                          <a:effectLst/>
                          <a:latin typeface="宋体" pitchFamily="2" charset="-122"/>
                          <a:ea typeface="宋体" pitchFamily="2" charset="-122"/>
                          <a:cs typeface="+mn-cs"/>
                        </a:rPr>
                        <a:t>年代初，法国和联邦德国等六国组建欧洲煤钢共同体</a:t>
                      </a:r>
                      <a:endParaRPr lang="en-US" altLang="zh-CN" sz="240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1958</a:t>
                      </a:r>
                      <a:r>
                        <a:rPr lang="zh-CN" altLang="en-US" sz="2400" kern="1200" dirty="0" smtClean="0">
                          <a:solidFill>
                            <a:schemeClr val="tx1"/>
                          </a:solidFill>
                          <a:effectLst/>
                          <a:latin typeface="宋体" pitchFamily="2" charset="-122"/>
                          <a:ea typeface="宋体" pitchFamily="2" charset="-122"/>
                          <a:cs typeface="+mn-cs"/>
                        </a:rPr>
                        <a:t>年，六国建立了欧洲经济共同体和欧洲原子能共同体</a:t>
                      </a:r>
                      <a:endParaRPr lang="en-US" altLang="zh-CN" sz="240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b="0" kern="1200" dirty="0" smtClean="0">
                          <a:solidFill>
                            <a:schemeClr val="tx1"/>
                          </a:solidFill>
                          <a:effectLst/>
                          <a:latin typeface="宋体" pitchFamily="2" charset="-122"/>
                          <a:ea typeface="宋体" pitchFamily="2" charset="-122"/>
                          <a:cs typeface="+mn-cs"/>
                        </a:rPr>
                        <a:t>（</a:t>
                      </a:r>
                      <a:r>
                        <a:rPr lang="en-US" altLang="zh-CN" sz="2400" b="0" kern="1200" dirty="0" smtClean="0">
                          <a:solidFill>
                            <a:schemeClr val="tx1"/>
                          </a:solidFill>
                          <a:effectLst/>
                          <a:latin typeface="宋体" pitchFamily="2" charset="-122"/>
                          <a:ea typeface="宋体" pitchFamily="2" charset="-122"/>
                          <a:cs typeface="+mn-cs"/>
                        </a:rPr>
                        <a:t>3</a:t>
                      </a:r>
                      <a:r>
                        <a:rPr lang="zh-CN" altLang="en-US" sz="2400" b="0" kern="1200" dirty="0" smtClean="0">
                          <a:solidFill>
                            <a:schemeClr val="tx1"/>
                          </a:solidFill>
                          <a:effectLst/>
                          <a:latin typeface="宋体" pitchFamily="2" charset="-122"/>
                          <a:ea typeface="宋体" pitchFamily="2" charset="-122"/>
                          <a:cs typeface="+mn-cs"/>
                        </a:rPr>
                        <a:t>）</a:t>
                      </a:r>
                      <a:r>
                        <a:rPr lang="en-US" altLang="zh-CN" sz="2400" b="0" kern="1200" dirty="0" smtClean="0">
                          <a:solidFill>
                            <a:schemeClr val="tx1"/>
                          </a:solidFill>
                          <a:effectLst/>
                          <a:latin typeface="宋体" pitchFamily="2" charset="-122"/>
                          <a:ea typeface="宋体" pitchFamily="2" charset="-122"/>
                          <a:cs typeface="+mn-cs"/>
                        </a:rPr>
                        <a:t>1967</a:t>
                      </a:r>
                      <a:r>
                        <a:rPr lang="zh-CN" altLang="en-US" sz="2400" b="0" kern="1200" dirty="0" smtClean="0">
                          <a:solidFill>
                            <a:schemeClr val="tx1"/>
                          </a:solidFill>
                          <a:effectLst/>
                          <a:latin typeface="宋体" pitchFamily="2" charset="-122"/>
                          <a:ea typeface="宋体" pitchFamily="2" charset="-122"/>
                          <a:cs typeface="+mn-cs"/>
                        </a:rPr>
                        <a:t>年，以上三个组织合并为欧洲共同体，简称“欧共体”</a:t>
                      </a:r>
                      <a:endParaRPr lang="en-US" altLang="zh-CN" sz="2400" b="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b="0" kern="1200" dirty="0" smtClean="0">
                          <a:solidFill>
                            <a:schemeClr val="tx1"/>
                          </a:solidFill>
                          <a:effectLst/>
                          <a:latin typeface="宋体" pitchFamily="2" charset="-122"/>
                          <a:ea typeface="宋体" pitchFamily="2" charset="-122"/>
                          <a:cs typeface="+mn-cs"/>
                        </a:rPr>
                        <a:t>（</a:t>
                      </a:r>
                      <a:r>
                        <a:rPr lang="en-US" altLang="zh-CN" sz="2400" b="0" kern="1200" dirty="0" smtClean="0">
                          <a:solidFill>
                            <a:schemeClr val="tx1"/>
                          </a:solidFill>
                          <a:effectLst/>
                          <a:latin typeface="宋体" pitchFamily="2" charset="-122"/>
                          <a:ea typeface="宋体" pitchFamily="2" charset="-122"/>
                          <a:cs typeface="+mn-cs"/>
                        </a:rPr>
                        <a:t>4</a:t>
                      </a:r>
                      <a:r>
                        <a:rPr lang="zh-CN" altLang="en-US" sz="2400" b="0" kern="1200" dirty="0" smtClean="0">
                          <a:solidFill>
                            <a:schemeClr val="tx1"/>
                          </a:solidFill>
                          <a:effectLst/>
                          <a:latin typeface="宋体" pitchFamily="2" charset="-122"/>
                          <a:ea typeface="宋体" pitchFamily="2" charset="-122"/>
                          <a:cs typeface="+mn-cs"/>
                        </a:rPr>
                        <a:t>）欧共体成立后，又有六国加入，发展为十二个成员国</a:t>
                      </a:r>
                      <a:endParaRPr lang="en-US" altLang="zh-CN" sz="2400" b="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b="0" kern="1200" dirty="0" smtClean="0">
                          <a:solidFill>
                            <a:schemeClr val="tx1"/>
                          </a:solidFill>
                          <a:effectLst/>
                          <a:latin typeface="宋体" pitchFamily="2" charset="-122"/>
                          <a:ea typeface="宋体" pitchFamily="2" charset="-122"/>
                          <a:cs typeface="+mn-cs"/>
                        </a:rPr>
                        <a:t>（</a:t>
                      </a:r>
                      <a:r>
                        <a:rPr lang="en-US" altLang="zh-CN" sz="2400" b="0" kern="1200" dirty="0" smtClean="0">
                          <a:solidFill>
                            <a:schemeClr val="tx1"/>
                          </a:solidFill>
                          <a:effectLst/>
                          <a:latin typeface="宋体" pitchFamily="2" charset="-122"/>
                          <a:ea typeface="宋体" pitchFamily="2" charset="-122"/>
                          <a:cs typeface="+mn-cs"/>
                        </a:rPr>
                        <a:t>5</a:t>
                      </a:r>
                      <a:r>
                        <a:rPr lang="zh-CN" altLang="en-US" sz="2400" b="0" kern="1200" dirty="0" smtClean="0">
                          <a:solidFill>
                            <a:schemeClr val="tx1"/>
                          </a:solidFill>
                          <a:effectLst/>
                          <a:latin typeface="宋体" pitchFamily="2" charset="-122"/>
                          <a:ea typeface="宋体" pitchFamily="2" charset="-122"/>
                          <a:cs typeface="+mn-cs"/>
                        </a:rPr>
                        <a:t>）</a:t>
                      </a:r>
                      <a:r>
                        <a:rPr lang="en-US" altLang="zh-CN" sz="2400" b="0" kern="1200" dirty="0" smtClean="0">
                          <a:solidFill>
                            <a:schemeClr val="tx1"/>
                          </a:solidFill>
                          <a:effectLst/>
                          <a:latin typeface="宋体" pitchFamily="2" charset="-122"/>
                          <a:ea typeface="宋体" pitchFamily="2" charset="-122"/>
                          <a:cs typeface="+mn-cs"/>
                        </a:rPr>
                        <a:t>1993</a:t>
                      </a:r>
                      <a:r>
                        <a:rPr lang="zh-CN" altLang="en-US" sz="2400" b="0" kern="1200" dirty="0" smtClean="0">
                          <a:solidFill>
                            <a:schemeClr val="tx1"/>
                          </a:solidFill>
                          <a:effectLst/>
                          <a:latin typeface="宋体" pitchFamily="2" charset="-122"/>
                          <a:ea typeface="宋体" pitchFamily="2" charset="-122"/>
                          <a:cs typeface="+mn-cs"/>
                        </a:rPr>
                        <a:t>年，大部分西欧国家在欧共体的基础上组成了欧洲联盟，即“欧盟”，向政治、经济一体化的方向发展</a:t>
                      </a:r>
                      <a:endParaRPr lang="en-US" altLang="en-US" sz="2400" b="0" dirty="0" smtClean="0">
                        <a:solidFill>
                          <a:srgbClr val="000000"/>
                        </a:solidFill>
                        <a:latin typeface="宋体" pitchFamily="2" charset="-122"/>
                        <a:ea typeface="宋体"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sz="2000" dirty="0" smtClean="0">
                          <a:latin typeface="仿宋" pitchFamily="49" charset="-122"/>
                          <a:ea typeface="仿宋" pitchFamily="49" charset="-122"/>
                        </a:rPr>
                        <a:t>     欧盟旗帜</a:t>
                      </a:r>
                      <a:endParaRPr lang="en-US" altLang="zh-CN" sz="2000" dirty="0" smtClean="0">
                        <a:latin typeface="仿宋" pitchFamily="49" charset="-122"/>
                        <a:ea typeface="仿宋" pitchFamily="49" charset="-122"/>
                      </a:endParaRPr>
                    </a:p>
                    <a:p>
                      <a:endParaRPr lang="en-US" altLang="zh-CN" dirty="0" smtClean="0"/>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4098"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275884" y="3251201"/>
            <a:ext cx="2488257" cy="13911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926124188"/>
              </p:ext>
            </p:extLst>
          </p:nvPr>
        </p:nvGraphicFramePr>
        <p:xfrm>
          <a:off x="756139" y="1914134"/>
          <a:ext cx="10840916" cy="4091364"/>
        </p:xfrm>
        <a:graphic>
          <a:graphicData uri="http://schemas.openxmlformats.org/drawingml/2006/table">
            <a:tbl>
              <a:tblPr firstRow="1" bandRow="1">
                <a:tableStyleId>{5940675A-B579-460E-94D1-54222C63F5DA}</a:tableStyleId>
              </a:tblPr>
              <a:tblGrid>
                <a:gridCol w="954113"/>
                <a:gridCol w="881380"/>
                <a:gridCol w="9005423"/>
              </a:tblGrid>
              <a:tr h="877824">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欧洲的联合</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作用</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）促进了西欧国家经济的发展和国际地位的提高</a:t>
                      </a: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）大大加快了欧洲一体化的进程</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81707">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美国的发展</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积极拓展世界市场；应用最新科技成果；革新生产技术</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12377">
                <a:tc vMerge="1">
                  <a:txBody>
                    <a:bodyPr/>
                    <a:lstStyle/>
                    <a:p>
                      <a:endParaRPr lang="zh-CN" altLang="en-US"/>
                    </a:p>
                  </a:txBody>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发展情况</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）第二次世界大战后，美国成为资本主义世界的霸主</a:t>
                      </a:r>
                    </a:p>
                    <a:p>
                      <a:pPr marL="0" indent="0" algn="l"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世纪七八十年代，美国经济发展速度放缓</a:t>
                      </a:r>
                    </a:p>
                    <a:p>
                      <a:pPr marL="0" indent="0" algn="l"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en-US" altLang="zh-CN"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90</a:t>
                      </a: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年代以后，美国出现了以全球化和信息化为特征的“新经济”</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966759735"/>
              </p:ext>
            </p:extLst>
          </p:nvPr>
        </p:nvGraphicFramePr>
        <p:xfrm>
          <a:off x="559710" y="1484945"/>
          <a:ext cx="11107683" cy="5046345"/>
        </p:xfrm>
        <a:graphic>
          <a:graphicData uri="http://schemas.openxmlformats.org/drawingml/2006/table">
            <a:tbl>
              <a:tblPr firstRow="1" bandRow="1">
                <a:tableStyleId>{5940675A-B579-460E-94D1-54222C63F5DA}</a:tableStyleId>
              </a:tblPr>
              <a:tblGrid>
                <a:gridCol w="442613"/>
                <a:gridCol w="835269"/>
                <a:gridCol w="6787662"/>
                <a:gridCol w="3042139"/>
              </a:tblGrid>
              <a:tr h="1091201">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日本的崛起</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a:txBody>
                    <a:bodyPr/>
                    <a:lstStyle/>
                    <a:p>
                      <a:pPr algn="ctr"/>
                      <a:r>
                        <a:rPr lang="zh-CN" altLang="en-US" sz="2400" dirty="0" smtClean="0">
                          <a:latin typeface="黑体" pitchFamily="49" charset="-122"/>
                          <a:ea typeface="黑体" pitchFamily="49" charset="-122"/>
                        </a:rPr>
                        <a:t>原因</a:t>
                      </a:r>
                      <a:endParaRPr lang="zh-CN" altLang="en-US" sz="2400" dirty="0">
                        <a:latin typeface="黑体" pitchFamily="49" charset="-122"/>
                        <a:ea typeface="黑体" pitchFamily="49" charset="-122"/>
                      </a:endParaRPr>
                    </a:p>
                  </a:txBody>
                  <a:tcPr anchor="ct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美国积极扶持日本；利用当时有利的外部环境；制定适当的经济政策；大力引进先进技术</a:t>
                      </a:r>
                      <a:endParaRPr lang="zh-CN" altLang="en-US" sz="2400" dirty="0">
                        <a:latin typeface="宋体" pitchFamily="2" charset="-122"/>
                        <a:ea typeface="宋体" pitchFamily="2" charset="-122"/>
                      </a:endParaRPr>
                    </a:p>
                  </a:txBody>
                  <a:tcPr anchor="ctr"/>
                </a:tc>
                <a:tc rowSpan="4">
                  <a:txBody>
                    <a:bodyPr/>
                    <a:lstStyle/>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r>
                        <a:rPr lang="zh-CN" altLang="en-US" sz="2000" dirty="0" smtClean="0">
                          <a:latin typeface="仿宋" pitchFamily="49" charset="-122"/>
                          <a:ea typeface="仿宋" pitchFamily="49" charset="-122"/>
                        </a:rPr>
                        <a:t>      日本新干线</a:t>
                      </a:r>
                      <a:endParaRPr lang="en-US" altLang="zh-CN" sz="2000" dirty="0" smtClean="0">
                        <a:latin typeface="仿宋" pitchFamily="49" charset="-122"/>
                        <a:ea typeface="仿宋" pitchFamily="49" charset="-122"/>
                      </a:endParaRPr>
                    </a:p>
                  </a:txBody>
                  <a:tcPr anchor="ctr"/>
                </a:tc>
              </a:tr>
              <a:tr h="1078452">
                <a:tc vMerge="1">
                  <a:txBody>
                    <a:bodyPr/>
                    <a:lstStyle/>
                    <a:p>
                      <a:endParaRPr lang="zh-CN" altLang="en-US" dirty="0"/>
                    </a:p>
                  </a:txBody>
                  <a:tcPr/>
                </a:tc>
                <a:tc>
                  <a:txBody>
                    <a:bodyPr/>
                    <a:lstStyle/>
                    <a:p>
                      <a:pPr algn="ctr"/>
                      <a:r>
                        <a:rPr lang="zh-CN" altLang="en-US" sz="2400" dirty="0" smtClean="0">
                          <a:latin typeface="黑体" pitchFamily="49" charset="-122"/>
                          <a:ea typeface="黑体" pitchFamily="49" charset="-122"/>
                        </a:rPr>
                        <a:t>崛起</a:t>
                      </a:r>
                      <a:endParaRPr lang="zh-CN" altLang="en-US" sz="2400" dirty="0">
                        <a:latin typeface="黑体" pitchFamily="49" charset="-122"/>
                        <a:ea typeface="黑体" pitchFamily="49" charset="-122"/>
                      </a:endParaRPr>
                    </a:p>
                  </a:txBody>
                  <a:tcPr anchor="ct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1968</a:t>
                      </a:r>
                      <a:r>
                        <a:rPr lang="zh-CN" altLang="en-US" sz="2400" kern="1200" dirty="0" smtClean="0">
                          <a:solidFill>
                            <a:schemeClr val="tx1"/>
                          </a:solidFill>
                          <a:effectLst/>
                          <a:latin typeface="宋体" pitchFamily="2" charset="-122"/>
                          <a:ea typeface="宋体" pitchFamily="2" charset="-122"/>
                          <a:cs typeface="+mn-cs"/>
                        </a:rPr>
                        <a:t>年，日本成为资本主义世界仅次于美国的第二经济大国；国际地位也得到提升</a:t>
                      </a:r>
                      <a:endParaRPr lang="zh-CN" altLang="en-US" sz="2400" dirty="0">
                        <a:latin typeface="宋体" pitchFamily="2" charset="-122"/>
                        <a:ea typeface="宋体" pitchFamily="2" charset="-122"/>
                      </a:endParaRPr>
                    </a:p>
                  </a:txBody>
                  <a:tcPr anchor="ctr"/>
                </a:tc>
                <a:tc vMerge="1">
                  <a:txBody>
                    <a:bodyPr/>
                    <a:lstStyle/>
                    <a:p>
                      <a:pPr>
                        <a:lnSpc>
                          <a:spcPct val="150000"/>
                        </a:lnSpc>
                      </a:pPr>
                      <a:endParaRPr lang="zh-CN" altLang="en-US" sz="2400" dirty="0">
                        <a:latin typeface="宋体" pitchFamily="2" charset="-122"/>
                        <a:ea typeface="宋体" pitchFamily="2" charset="-122"/>
                      </a:endParaRPr>
                    </a:p>
                  </a:txBody>
                  <a:tcPr anchor="ctr"/>
                </a:tc>
              </a:tr>
              <a:tr h="1610826">
                <a:tc vMerge="1">
                  <a:txBody>
                    <a:bodyPr/>
                    <a:lstStyle/>
                    <a:p>
                      <a:endParaRPr lang="zh-CN" altLang="en-US" dirty="0"/>
                    </a:p>
                  </a:txBody>
                  <a:tcPr/>
                </a:tc>
                <a:tc>
                  <a:txBody>
                    <a:bodyPr/>
                    <a:lstStyle/>
                    <a:p>
                      <a:pPr marL="0" algn="ctr" defTabSz="914400" rtl="0" eaLnBrk="1" latinLnBrk="0" hangingPunct="1"/>
                      <a:r>
                        <a:rPr lang="zh-CN" altLang="en-US" sz="2400" kern="1200" dirty="0" smtClean="0">
                          <a:solidFill>
                            <a:schemeClr val="tx1"/>
                          </a:solidFill>
                          <a:latin typeface="黑体" pitchFamily="49" charset="-122"/>
                          <a:ea typeface="黑体" pitchFamily="49" charset="-122"/>
                          <a:cs typeface="+mn-cs"/>
                        </a:rPr>
                        <a:t>野心</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世纪七八十年代以来，日本谋求成为政治大国的欲望日益强烈，军费开支不断增加，引起亚洲邻国的关注和不安</a:t>
                      </a:r>
                      <a:endParaRPr lang="zh-CN" altLang="en-US" sz="2400" kern="1200" dirty="0">
                        <a:solidFill>
                          <a:schemeClr val="tx1"/>
                        </a:solidFill>
                        <a:effectLst/>
                        <a:latin typeface="宋体" pitchFamily="2" charset="-122"/>
                        <a:ea typeface="宋体" pitchFamily="2" charset="-122"/>
                        <a:cs typeface="+mn-cs"/>
                      </a:endParaRPr>
                    </a:p>
                  </a:txBody>
                  <a:tcPr anchor="ctr"/>
                </a:tc>
                <a:tc vMerge="1">
                  <a:txBody>
                    <a:bodyPr/>
                    <a:lstStyle/>
                    <a:p>
                      <a:endParaRPr lang="zh-CN" altLang="en-US" dirty="0"/>
                    </a:p>
                  </a:txBody>
                  <a:tcPr anchor="ctr"/>
                </a:tc>
              </a:tr>
              <a:tr h="370840">
                <a:tc vMerge="1">
                  <a:txBody>
                    <a:bodyPr/>
                    <a:lstStyle/>
                    <a:p>
                      <a:endParaRPr lang="zh-CN" altLang="en-US" dirty="0"/>
                    </a:p>
                  </a:txBody>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积极影响</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effectLst/>
                          <a:latin typeface="宋体" pitchFamily="2" charset="-122"/>
                          <a:ea typeface="宋体" pitchFamily="2" charset="-122"/>
                          <a:cs typeface="+mn-cs"/>
                        </a:rPr>
                        <a:t>日本经济迅速发展，国际地位得到提升，推动了政治多极化、经济全球化的发展进程</a:t>
                      </a:r>
                      <a:endParaRPr lang="zh-CN" altLang="en-US" sz="2400" kern="1200" dirty="0">
                        <a:solidFill>
                          <a:schemeClr val="tx1"/>
                        </a:solidFill>
                        <a:latin typeface="宋体" pitchFamily="2" charset="-122"/>
                        <a:ea typeface="宋体" pitchFamily="2" charset="-122"/>
                        <a:cs typeface="+mn-cs"/>
                      </a:endParaRPr>
                    </a:p>
                  </a:txBody>
                  <a:tcPr anchor="ctr"/>
                </a:tc>
                <a:tc vMerge="1">
                  <a:txBody>
                    <a:bodyPr/>
                    <a:lstStyle/>
                    <a:p>
                      <a:endParaRPr lang="zh-CN" altLang="en-US" dirty="0"/>
                    </a:p>
                  </a:txBody>
                  <a:tcPr anchor="ctr"/>
                </a:tc>
              </a:tr>
            </a:tbl>
          </a:graphicData>
        </a:graphic>
      </p:graphicFrame>
      <p:pic>
        <p:nvPicPr>
          <p:cNvPr id="512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876597" y="2820255"/>
            <a:ext cx="2623957" cy="19715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460073227"/>
              </p:ext>
            </p:extLst>
          </p:nvPr>
        </p:nvGraphicFramePr>
        <p:xfrm>
          <a:off x="659423" y="1438471"/>
          <a:ext cx="10867292" cy="5076629"/>
        </p:xfrm>
        <a:graphic>
          <a:graphicData uri="http://schemas.openxmlformats.org/drawingml/2006/table">
            <a:tbl>
              <a:tblPr firstRow="1" bandRow="1">
                <a:tableStyleId>{5940675A-B579-460E-94D1-54222C63F5DA}</a:tableStyleId>
              </a:tblPr>
              <a:tblGrid>
                <a:gridCol w="1260770"/>
                <a:gridCol w="852805"/>
                <a:gridCol w="8753717"/>
              </a:tblGrid>
              <a:tr h="986473">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战后资本主义发展新特点：社会保障制度的建立</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罗斯福新政期间，美国颁布了</a:t>
                      </a:r>
                      <a:r>
                        <a:rPr lang="en-US" altLang="zh-CN" sz="2400" kern="1200" dirty="0" smtClean="0">
                          <a:solidFill>
                            <a:schemeClr val="tx1"/>
                          </a:solidFill>
                          <a:effectLst/>
                          <a:latin typeface="宋体" pitchFamily="2" charset="-122"/>
                          <a:ea typeface="宋体" pitchFamily="2" charset="-122"/>
                          <a:cs typeface="+mn-cs"/>
                        </a:rPr>
                        <a:t>《</a:t>
                      </a:r>
                      <a:r>
                        <a:rPr lang="zh-CN" altLang="en-US" sz="2400" kern="1200" dirty="0" smtClean="0">
                          <a:solidFill>
                            <a:schemeClr val="tx1"/>
                          </a:solidFill>
                          <a:effectLst/>
                          <a:latin typeface="宋体" pitchFamily="2" charset="-122"/>
                          <a:ea typeface="宋体" pitchFamily="2" charset="-122"/>
                          <a:cs typeface="+mn-cs"/>
                        </a:rPr>
                        <a:t>社会保障法</a:t>
                      </a:r>
                      <a:r>
                        <a:rPr lang="en-US" altLang="zh-CN" sz="2400" kern="1200" dirty="0" smtClean="0">
                          <a:solidFill>
                            <a:schemeClr val="tx1"/>
                          </a:solidFill>
                          <a:effectLst/>
                          <a:latin typeface="宋体" pitchFamily="2" charset="-122"/>
                          <a:ea typeface="宋体" pitchFamily="2" charset="-122"/>
                          <a:cs typeface="+mn-cs"/>
                        </a:rPr>
                        <a:t>》</a:t>
                      </a:r>
                      <a:r>
                        <a:rPr lang="zh-CN" altLang="en-US" sz="2400" kern="1200" dirty="0" smtClean="0">
                          <a:solidFill>
                            <a:schemeClr val="tx1"/>
                          </a:solidFill>
                          <a:effectLst/>
                          <a:latin typeface="宋体" pitchFamily="2" charset="-122"/>
                          <a:ea typeface="宋体" pitchFamily="2" charset="-122"/>
                          <a:cs typeface="+mn-cs"/>
                        </a:rPr>
                        <a:t>，实行养老金制度、失业保险制度，向无依无靠者提供救济</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5857">
                <a:tc vMerge="1">
                  <a:txBody>
                    <a:bodyPr/>
                    <a:lstStyle/>
                    <a:p>
                      <a:endParaRPr lang="zh-CN" altLang="en-US"/>
                    </a:p>
                  </a:txBody>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缓和社会矛盾，巩固资本主义制度</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3492">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建立</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）第二次世界大战后，主要资本主义国家纷纷调整政策，建立起社会保障制度</a:t>
                      </a:r>
                    </a:p>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1948</a:t>
                      </a:r>
                      <a:r>
                        <a:rPr lang="zh-CN" altLang="en-US" sz="2400" kern="1200" dirty="0" smtClean="0">
                          <a:solidFill>
                            <a:schemeClr val="tx1"/>
                          </a:solidFill>
                          <a:effectLst/>
                          <a:latin typeface="宋体" pitchFamily="2" charset="-122"/>
                          <a:ea typeface="宋体" pitchFamily="2" charset="-122"/>
                          <a:cs typeface="+mn-cs"/>
                        </a:rPr>
                        <a:t>年，英国宣布建成“福利国家”。不久，法国和联邦德国等国也宣布成为“福利国家”</a:t>
                      </a:r>
                    </a:p>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世纪</a:t>
                      </a:r>
                      <a:r>
                        <a:rPr lang="en-US" altLang="zh-CN" sz="2400" kern="1200" dirty="0" smtClean="0">
                          <a:solidFill>
                            <a:schemeClr val="tx1"/>
                          </a:solidFill>
                          <a:effectLst/>
                          <a:latin typeface="宋体" pitchFamily="2" charset="-122"/>
                          <a:ea typeface="宋体" pitchFamily="2" charset="-122"/>
                          <a:cs typeface="+mn-cs"/>
                        </a:rPr>
                        <a:t>50</a:t>
                      </a:r>
                      <a:r>
                        <a:rPr lang="zh-CN" altLang="en-US" sz="2400" kern="1200" dirty="0" smtClean="0">
                          <a:solidFill>
                            <a:schemeClr val="tx1"/>
                          </a:solidFill>
                          <a:effectLst/>
                          <a:latin typeface="宋体" pitchFamily="2" charset="-122"/>
                          <a:ea typeface="宋体" pitchFamily="2" charset="-122"/>
                          <a:cs typeface="+mn-cs"/>
                        </a:rPr>
                        <a:t>年代，美国几次修订</a:t>
                      </a:r>
                      <a:r>
                        <a:rPr lang="en-US" altLang="zh-CN" sz="2400" kern="1200" dirty="0" smtClean="0">
                          <a:solidFill>
                            <a:schemeClr val="tx1"/>
                          </a:solidFill>
                          <a:effectLst/>
                          <a:latin typeface="宋体" pitchFamily="2" charset="-122"/>
                          <a:ea typeface="宋体" pitchFamily="2" charset="-122"/>
                          <a:cs typeface="+mn-cs"/>
                        </a:rPr>
                        <a:t>《</a:t>
                      </a:r>
                      <a:r>
                        <a:rPr lang="zh-CN" altLang="en-US" sz="2400" kern="1200" dirty="0" smtClean="0">
                          <a:solidFill>
                            <a:schemeClr val="tx1"/>
                          </a:solidFill>
                          <a:effectLst/>
                          <a:latin typeface="宋体" pitchFamily="2" charset="-122"/>
                          <a:ea typeface="宋体" pitchFamily="2" charset="-122"/>
                          <a:cs typeface="+mn-cs"/>
                        </a:rPr>
                        <a:t>社会保障法</a:t>
                      </a:r>
                      <a:r>
                        <a:rPr lang="en-US" altLang="zh-CN" sz="2400" kern="1200" dirty="0" smtClean="0">
                          <a:solidFill>
                            <a:schemeClr val="tx1"/>
                          </a:solidFill>
                          <a:effectLst/>
                          <a:latin typeface="宋体" pitchFamily="2" charset="-122"/>
                          <a:ea typeface="宋体" pitchFamily="2" charset="-122"/>
                          <a:cs typeface="+mn-cs"/>
                        </a:rPr>
                        <a:t>》</a:t>
                      </a:r>
                      <a:r>
                        <a:rPr lang="zh-CN" altLang="en-US" sz="2400" kern="1200" dirty="0" smtClean="0">
                          <a:solidFill>
                            <a:schemeClr val="tx1"/>
                          </a:solidFill>
                          <a:effectLst/>
                          <a:latin typeface="宋体" pitchFamily="2" charset="-122"/>
                          <a:ea typeface="宋体" pitchFamily="2" charset="-122"/>
                          <a:cs typeface="+mn-cs"/>
                        </a:rPr>
                        <a:t>，扩大受益群体，提高最低工资，资助贫困学生</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037067127"/>
              </p:ext>
            </p:extLst>
          </p:nvPr>
        </p:nvGraphicFramePr>
        <p:xfrm>
          <a:off x="633046" y="1561563"/>
          <a:ext cx="10867292" cy="4830444"/>
        </p:xfrm>
        <a:graphic>
          <a:graphicData uri="http://schemas.openxmlformats.org/drawingml/2006/table">
            <a:tbl>
              <a:tblPr firstRow="1" bandRow="1">
                <a:tableStyleId>{5940675A-B579-460E-94D1-54222C63F5DA}</a:tableStyleId>
              </a:tblPr>
              <a:tblGrid>
                <a:gridCol w="1260770"/>
                <a:gridCol w="852805"/>
                <a:gridCol w="8753717"/>
              </a:tblGrid>
              <a:tr h="1128883">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战后资本主义发展新特点：社会保障制度的建立</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发展</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世纪六七十年代，西方主要资本主义国家的社会保障制度进一步发展</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5857">
                <a:tc vMerge="1">
                  <a:txBody>
                    <a:bodyPr/>
                    <a:lstStyle/>
                    <a:p>
                      <a:endParaRPr lang="zh-CN" altLang="en-US"/>
                    </a:p>
                  </a:txBody>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政策</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福利政策</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92394">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包括医疗保健服务、养老、住房、失业保险和教育等</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53310">
                <a:tc vMerge="1">
                  <a:txBody>
                    <a:bodyPr/>
                    <a:lstStyle/>
                    <a:p>
                      <a:endParaRPr lang="zh-CN" altLang="en-US"/>
                    </a:p>
                  </a:txBody>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认识</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）社会保障制度是工人阶级斗争的结果，资产阶级也认为实行这种制度，可以缓和阶级矛盾，创造一个有利于经济发展的稳定的社会环境</a:t>
                      </a:r>
                      <a:endParaRPr lang="en-US" altLang="zh-CN" sz="2400" kern="1200" dirty="0" smtClean="0">
                        <a:solidFill>
                          <a:schemeClr val="tx1"/>
                        </a:solidFill>
                        <a:effectLst/>
                        <a:latin typeface="宋体" pitchFamily="2" charset="-122"/>
                        <a:ea typeface="宋体" pitchFamily="2" charset="-122"/>
                        <a:cs typeface="+mn-cs"/>
                      </a:endParaRPr>
                    </a:p>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）社会保障制度不能解决资本主义制度的基本矛盾</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8969657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86835" y="1475544"/>
            <a:ext cx="11442422" cy="1030264"/>
            <a:chOff x="1034884" y="629878"/>
            <a:chExt cx="9848093" cy="1030264"/>
          </a:xfrm>
        </p:grpSpPr>
        <p:sp>
          <p:nvSpPr>
            <p:cNvPr id="17" name="圆角矩形 6"/>
            <p:cNvSpPr/>
            <p:nvPr>
              <p:custDataLst>
                <p:tags r:id="rId2"/>
              </p:custDataLst>
            </p:nvPr>
          </p:nvSpPr>
          <p:spPr>
            <a:xfrm flipH="1">
              <a:off x="2622493" y="629878"/>
              <a:ext cx="8260484" cy="1030264"/>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社会主义力量的壮大、赫鲁晓夫改革、勃列日涅夫改革、戈尔巴乔夫改革、东欧剧变、苏联解体</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386835" y="3003418"/>
            <a:ext cx="11183842" cy="830997"/>
          </a:xfrm>
          <a:prstGeom prst="rect">
            <a:avLst/>
          </a:prstGeom>
          <a:noFill/>
          <a:ln w="9525">
            <a:noFill/>
          </a:ln>
        </p:spPr>
        <p:txBody>
          <a:bodyPr wrap="square">
            <a:spAutoFit/>
          </a:bodyPr>
          <a:lstStyle/>
          <a:p>
            <a:pPr indent="0"/>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sz="2400" dirty="0" err="1" smtClean="0">
                <a:solidFill>
                  <a:srgbClr val="000000"/>
                </a:solidFill>
                <a:latin typeface="宋体" panose="02010600030101010101" pitchFamily="2" charset="-122"/>
                <a:ea typeface="宋体" panose="02010600030101010101" pitchFamily="2" charset="-122"/>
                <a:cs typeface="宋体" panose="02010600030101010101" pitchFamily="2" charset="-122"/>
              </a:rPr>
              <a:t>知道</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苏联模式社会主义的推广，了解苏联的改革与变化以及东欧剧变和苏联解体。</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extLst>
              <p:ext uri="{D42A27DB-BD31-4B8C-83A1-F6EECF244321}">
                <p14:modId xmlns:p14="http://schemas.microsoft.com/office/powerpoint/2010/main" xmlns="" val="3627943878"/>
              </p:ext>
            </p:extLst>
          </p:nvPr>
        </p:nvGraphicFramePr>
        <p:xfrm>
          <a:off x="625277" y="4164064"/>
          <a:ext cx="11034346" cy="2108835"/>
        </p:xfrm>
        <a:graphic>
          <a:graphicData uri="http://schemas.openxmlformats.org/drawingml/2006/table">
            <a:tbl>
              <a:tblPr firstRow="1" bandRow="1">
                <a:tableStyleId>{5940675A-B579-460E-94D1-54222C63F5DA}</a:tableStyleId>
              </a:tblPr>
              <a:tblGrid>
                <a:gridCol w="905607"/>
                <a:gridCol w="430824"/>
                <a:gridCol w="9697915"/>
              </a:tblGrid>
              <a:tr h="2008136">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社会主义力量壮大</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背景</a:t>
                      </a:r>
                      <a:endParaRPr lang="en-US" altLang="zh-CN"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）第二次世界大战后，东欧、亚洲和拉丁美洲等地出现一些社会主义国家，社会主义力量逐渐扩大</a:t>
                      </a:r>
                      <a:endParaRPr lang="en-US" altLang="zh-CN" sz="240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）随着冷战局面的形成，苏联要求东欧国家与自己保持高度一致</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TextBox 1"/>
          <p:cNvSpPr txBox="1"/>
          <p:nvPr/>
        </p:nvSpPr>
        <p:spPr>
          <a:xfrm>
            <a:off x="7977310" y="2603308"/>
            <a:ext cx="3682313"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18</a:t>
            </a:r>
            <a:r>
              <a:rPr lang="zh-CN" altLang="en-US" sz="2000" dirty="0" smtClean="0">
                <a:latin typeface="宋体" pitchFamily="2" charset="-122"/>
                <a:ea typeface="宋体" pitchFamily="2" charset="-122"/>
              </a:rPr>
              <a:t>课</a:t>
            </a:r>
            <a:r>
              <a:rPr lang="zh-CN" altLang="en-US" dirty="0" smtClean="0">
                <a:latin typeface="宋体" pitchFamily="2" charset="-122"/>
                <a:ea typeface="宋体" pitchFamily="2" charset="-122"/>
              </a:rPr>
              <a:t>（</a:t>
            </a:r>
            <a:r>
              <a:rPr lang="en-US" altLang="zh-CN" dirty="0" smtClean="0">
                <a:latin typeface="Times New Roman" pitchFamily="18" charset="0"/>
                <a:ea typeface="宋体" pitchFamily="2" charset="-122"/>
                <a:cs typeface="Times New Roman" pitchFamily="18" charset="0"/>
              </a:rPr>
              <a:t>P83~P86</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1929709886"/>
              </p:ext>
            </p:extLst>
          </p:nvPr>
        </p:nvGraphicFramePr>
        <p:xfrm>
          <a:off x="791307" y="1776047"/>
          <a:ext cx="10647484" cy="4758045"/>
        </p:xfrm>
        <a:graphic>
          <a:graphicData uri="http://schemas.openxmlformats.org/drawingml/2006/table">
            <a:tbl>
              <a:tblPr firstRow="1" bandRow="1">
                <a:tableStyleId>{5940675A-B579-460E-94D1-54222C63F5DA}</a:tableStyleId>
              </a:tblPr>
              <a:tblGrid>
                <a:gridCol w="1406769"/>
                <a:gridCol w="861647"/>
                <a:gridCol w="905608"/>
                <a:gridCol w="852854"/>
                <a:gridCol w="2576146"/>
                <a:gridCol w="2628898"/>
                <a:gridCol w="1415562"/>
              </a:tblGrid>
              <a:tr h="606669">
                <a:tc>
                  <a:txBody>
                    <a:bodyPr/>
                    <a:lstStyle/>
                    <a:p>
                      <a:pPr algn="ctr"/>
                      <a:r>
                        <a:rPr lang="zh-CN" altLang="en-US" sz="2400" dirty="0" smtClean="0">
                          <a:latin typeface="黑体" pitchFamily="49" charset="-122"/>
                          <a:ea typeface="黑体" pitchFamily="49" charset="-122"/>
                        </a:rPr>
                        <a:t>知识点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年份</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题号</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分值</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考查点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题型</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设问类型</a:t>
                      </a:r>
                      <a:endParaRPr lang="zh-CN" altLang="en-US" sz="2400" dirty="0">
                        <a:latin typeface="黑体" pitchFamily="49" charset="-122"/>
                        <a:ea typeface="黑体" pitchFamily="49" charset="-122"/>
                      </a:endParaRPr>
                    </a:p>
                  </a:txBody>
                  <a:tcPr anchor="ctr"/>
                </a:tc>
              </a:tr>
              <a:tr h="501161">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战后资本主义的新变化</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indent="0" algn="ctr" defTabSz="914400" rtl="0" eaLnBrk="1" latinLnBrk="0" hangingPunct="1">
                        <a:lnSpc>
                          <a:spcPct val="140000"/>
                        </a:lnSpc>
                        <a:buNone/>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2021</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algn="ctr"/>
                      <a:r>
                        <a:rPr lang="en-US" altLang="zh-CN" sz="2400" dirty="0" smtClean="0">
                          <a:latin typeface="宋体" pitchFamily="2" charset="-122"/>
                          <a:ea typeface="宋体" pitchFamily="2" charset="-122"/>
                        </a:rPr>
                        <a:t>20</a:t>
                      </a:r>
                      <a:endParaRPr lang="zh-CN" altLang="en-US" sz="2400" dirty="0">
                        <a:latin typeface="宋体" pitchFamily="2" charset="-122"/>
                        <a:ea typeface="宋体" pitchFamily="2"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3</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国家调控经济</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影响</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563323">
                <a:tc vMerge="1">
                  <a:txBody>
                    <a:bodyPr/>
                    <a:lstStyle/>
                    <a:p>
                      <a:endParaRPr lang="zh-CN" altLang="en-US" dirty="0"/>
                    </a:p>
                  </a:txBody>
                  <a:tcP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2020</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19</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欧洲联合</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主题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562708">
                <a:tc vMerge="1">
                  <a:txBody>
                    <a:bodyPr/>
                    <a:lstStyle/>
                    <a:p>
                      <a:pPr marL="0" indent="0" algn="ctr" defTabSz="914400" rtl="0" eaLnBrk="1" latinLnBrk="0" hangingPunct="1">
                        <a:lnSpc>
                          <a:spcPct val="140000"/>
                        </a:lnSpc>
                        <a:buNone/>
                      </a:pP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2018</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18</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日本的崛起</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折线图表型选择题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趋势</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518746">
                <a:tc vMerge="1">
                  <a:txBody>
                    <a:bodyPr/>
                    <a:lstStyle/>
                    <a:p>
                      <a:endParaRPr lang="zh-CN" altLang="en-US"/>
                    </a:p>
                  </a:txBody>
                  <a:tcP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2016</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19</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国家干预经济</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史事</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775526">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社会主义的发展与挫折</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2020</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3</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苏联解体</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史事</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813816">
                <a:tc vMerge="1">
                  <a:txBody>
                    <a:bodyPr/>
                    <a:lstStyle/>
                    <a:p>
                      <a:endParaRPr lang="zh-CN" altLang="en-US"/>
                    </a:p>
                  </a:txBody>
                  <a:tcP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2018</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26</a:t>
                      </a: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3</a:t>
                      </a:r>
                      <a:r>
                        <a:rPr lang="zh-CN" altLang="en-US" sz="2400" kern="1200" dirty="0" smtClean="0">
                          <a:solidFill>
                            <a:schemeClr val="tx1"/>
                          </a:solidFill>
                          <a:latin typeface="宋体" pitchFamily="2" charset="-122"/>
                          <a:ea typeface="宋体" pitchFamily="2" charset="-122"/>
                          <a:cs typeface="+mn-cs"/>
                        </a:rPr>
                        <a:t>）</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3</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苏联国防现代化</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材料题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影响</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bl>
          </a:graphicData>
        </a:graphic>
      </p:graphicFrame>
    </p:spTree>
    <p:extLst>
      <p:ext uri="{BB962C8B-B14F-4D97-AF65-F5344CB8AC3E}">
        <p14:creationId xmlns:p14="http://schemas.microsoft.com/office/powerpoint/2010/main" xmlns="" val="33874152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115010366"/>
              </p:ext>
            </p:extLst>
          </p:nvPr>
        </p:nvGraphicFramePr>
        <p:xfrm>
          <a:off x="800147" y="1395283"/>
          <a:ext cx="10641331" cy="5125914"/>
        </p:xfrm>
        <a:graphic>
          <a:graphicData uri="http://schemas.openxmlformats.org/drawingml/2006/table">
            <a:tbl>
              <a:tblPr firstRow="1" bandRow="1">
                <a:tableStyleId>{5940675A-B579-460E-94D1-54222C63F5DA}</a:tableStyleId>
              </a:tblPr>
              <a:tblGrid>
                <a:gridCol w="791260"/>
                <a:gridCol w="993531"/>
                <a:gridCol w="8856540"/>
              </a:tblGrid>
              <a:tr h="5125914">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社会主义力量壮大历史意义</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史实</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388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苏联同保加利亚、匈牙利、波兰、罗马尼亚、捷克斯洛伐克等国家建立了经济互助委员会，简称“经互会”。苏联通过经互会帮助东欧国家克服了战后经济困难，但也利用经互会将各成员国的经济纳入苏联计划经济的轨道</a:t>
                      </a:r>
                    </a:p>
                    <a:p>
                      <a:pPr>
                        <a:lnSpc>
                          <a:spcPts val="388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）苏共还加强了对东欧各国共产党的控制，按照苏联模式对这些国家进行了全方位的内部改造</a:t>
                      </a:r>
                    </a:p>
                    <a:p>
                      <a:pPr>
                        <a:lnSpc>
                          <a:spcPts val="388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年，中华人民共和国成立后不久，苏联就与中国建立了外交关系</a:t>
                      </a:r>
                    </a:p>
                    <a:p>
                      <a:pPr>
                        <a:lnSpc>
                          <a:spcPts val="388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年，中苏缔结了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中苏友好同盟互助条约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，加强了社会主义阵营的力量，新中国掀起了学习苏联的热潮</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1108565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29251921"/>
              </p:ext>
            </p:extLst>
          </p:nvPr>
        </p:nvGraphicFramePr>
        <p:xfrm>
          <a:off x="625817" y="1336431"/>
          <a:ext cx="10965816" cy="5229225"/>
        </p:xfrm>
        <a:graphic>
          <a:graphicData uri="http://schemas.openxmlformats.org/drawingml/2006/table">
            <a:tbl>
              <a:tblPr firstRow="1" bandRow="1">
                <a:tableStyleId>{5940675A-B579-460E-94D1-54222C63F5DA}</a:tableStyleId>
              </a:tblPr>
              <a:tblGrid>
                <a:gridCol w="385298"/>
                <a:gridCol w="791308"/>
                <a:gridCol w="6928340"/>
                <a:gridCol w="2860870"/>
              </a:tblGrid>
              <a:tr h="483577">
                <a:tc rowSpan="5">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赫鲁晓夫改革</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人物</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年，斯大林逝世。不久，赫鲁晓夫上台执政</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5">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pPr algn="ctr"/>
                      <a:r>
                        <a:rPr lang="zh-CN" altLang="en-US" dirty="0" smtClean="0">
                          <a:latin typeface="仿宋" pitchFamily="49" charset="-122"/>
                          <a:ea typeface="仿宋" pitchFamily="49" charset="-122"/>
                        </a:rPr>
                        <a:t>赫鲁晓夫</a:t>
                      </a:r>
                      <a:endParaRPr lang="en-US" altLang="zh-CN" dirty="0" smtClean="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7260">
                <a:tc vMerge="1">
                  <a:txBody>
                    <a:bodyPr/>
                    <a:lstStyle/>
                    <a:p>
                      <a:pPr indent="0" algn="ctr">
                        <a:lnSpc>
                          <a:spcPct val="90000"/>
                        </a:lnSpc>
                        <a:buNone/>
                      </a:pP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kern="1200" dirty="0" smtClean="0">
                          <a:solidFill>
                            <a:schemeClr val="tx1"/>
                          </a:solidFill>
                          <a:effectLst/>
                          <a:latin typeface="宋体" pitchFamily="2" charset="-122"/>
                          <a:ea typeface="宋体" pitchFamily="2" charset="-122"/>
                          <a:cs typeface="+mn-cs"/>
                        </a:rPr>
                        <a:t>苏联模式的弊端日益暴露，严重阻碍了苏联政治经济的进一步发展</a:t>
                      </a:r>
                      <a:endParaRPr lang="en-US" altLang="en-US" sz="2400" b="0" dirty="0">
                        <a:solidFill>
                          <a:srgbClr val="000000"/>
                        </a:solidFill>
                        <a:latin typeface="宋体" pitchFamily="2" charset="-122"/>
                        <a:ea typeface="宋体" pitchFamily="2"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5612">
                <a:tc vMerge="1">
                  <a:txBody>
                    <a:bodyPr/>
                    <a:lstStyle/>
                    <a:p>
                      <a:pPr marL="0" indent="0" algn="ctr" defTabSz="914400" rtl="0" eaLnBrk="1" latinLnBrk="0" hangingPunct="1">
                        <a:lnSpc>
                          <a:spcPct val="130000"/>
                        </a:lnSpc>
                        <a:buNone/>
                      </a:pP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9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改革</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赫鲁晓夫在批判斯大林个人崇拜的同时，在经济上进行改革</a:t>
                      </a:r>
                      <a:endParaRPr lang="en-US" altLang="en-US" sz="2400" kern="1200" dirty="0">
                        <a:solidFill>
                          <a:schemeClr val="tx1"/>
                        </a:solidFill>
                        <a:effectLst/>
                        <a:latin typeface="宋体" pitchFamily="2" charset="-122"/>
                        <a:ea typeface="宋体"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5465">
                <a:tc vMerge="1">
                  <a:txBody>
                    <a:bodyPr/>
                    <a:lstStyle/>
                    <a:p>
                      <a:endParaRPr lang="zh-CN" altLang="en-US"/>
                    </a:p>
                  </a:txBody>
                  <a:tcPr/>
                </a:tc>
                <a:tc>
                  <a:txBody>
                    <a:bodyPr/>
                    <a:lstStyle/>
                    <a:p>
                      <a:pPr marL="0" indent="0" algn="ctr" defTabSz="914400" rtl="0" eaLnBrk="1" latinLnBrk="0" hangingPunct="1">
                        <a:lnSpc>
                          <a:spcPct val="9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发动垦荒运动；发展饲料生产，广种玉米；取消农产品的义务交售制，改行收购制；改革工业管理体制；等等</a:t>
                      </a:r>
                      <a:endParaRPr lang="en-US" altLang="en-US" sz="2400" kern="1200" dirty="0">
                        <a:solidFill>
                          <a:schemeClr val="tx1"/>
                        </a:solidFill>
                        <a:effectLst/>
                        <a:latin typeface="宋体" pitchFamily="2" charset="-122"/>
                        <a:ea typeface="宋体"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1094202">
                <a:tc vMerge="1">
                  <a:txBody>
                    <a:bodyPr/>
                    <a:lstStyle/>
                    <a:p>
                      <a:endParaRPr lang="zh-CN" altLang="en-US"/>
                    </a:p>
                  </a:txBody>
                  <a:tcPr/>
                </a:tc>
                <a:tc>
                  <a:txBody>
                    <a:bodyPr/>
                    <a:lstStyle/>
                    <a:p>
                      <a:pPr marL="0" indent="0" algn="ctr" defTabSz="914400" rtl="0" eaLnBrk="1" latinLnBrk="0" hangingPunct="1">
                        <a:lnSpc>
                          <a:spcPct val="9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评价</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改革取得一些成效，但是没有从根本上解决苏联模式高度集中的经济体制弊端，并且存在严重偏差</a:t>
                      </a:r>
                      <a:endParaRPr lang="en-US" altLang="en-US" sz="2400" kern="1200" dirty="0">
                        <a:solidFill>
                          <a:schemeClr val="tx1"/>
                        </a:solidFill>
                        <a:effectLst/>
                        <a:latin typeface="宋体" pitchFamily="2" charset="-122"/>
                        <a:ea typeface="宋体"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pic>
        <p:nvPicPr>
          <p:cNvPr id="614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965520" y="2829781"/>
            <a:ext cx="2349761" cy="18477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400457374"/>
              </p:ext>
            </p:extLst>
          </p:nvPr>
        </p:nvGraphicFramePr>
        <p:xfrm>
          <a:off x="625817" y="1388230"/>
          <a:ext cx="10965816" cy="5229225"/>
        </p:xfrm>
        <a:graphic>
          <a:graphicData uri="http://schemas.openxmlformats.org/drawingml/2006/table">
            <a:tbl>
              <a:tblPr firstRow="1" bandRow="1">
                <a:tableStyleId>{5940675A-B579-460E-94D1-54222C63F5DA}</a:tableStyleId>
              </a:tblPr>
              <a:tblGrid>
                <a:gridCol w="385298"/>
                <a:gridCol w="791308"/>
                <a:gridCol w="9789210"/>
              </a:tblGrid>
              <a:tr h="431778">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勃列日涅夫改革</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人物</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en-US" altLang="zh-CN" sz="2400" kern="1200" dirty="0" smtClean="0">
                          <a:solidFill>
                            <a:schemeClr val="tx1"/>
                          </a:solidFill>
                          <a:effectLst/>
                          <a:latin typeface="宋体" pitchFamily="2" charset="-122"/>
                          <a:ea typeface="宋体" pitchFamily="2" charset="-122"/>
                          <a:cs typeface="+mn-cs"/>
                        </a:rPr>
                        <a:t>1964</a:t>
                      </a:r>
                      <a:r>
                        <a:rPr lang="zh-CN" altLang="en-US" sz="2400" kern="1200" dirty="0" smtClean="0">
                          <a:solidFill>
                            <a:schemeClr val="tx1"/>
                          </a:solidFill>
                          <a:effectLst/>
                          <a:latin typeface="宋体" pitchFamily="2" charset="-122"/>
                          <a:ea typeface="宋体" pitchFamily="2" charset="-122"/>
                          <a:cs typeface="+mn-cs"/>
                        </a:rPr>
                        <a:t>年，勃列日涅夫开始执政</a:t>
                      </a:r>
                      <a:endParaRPr lang="en-US" altLang="zh-CN" sz="2400" kern="1200" dirty="0" smtClean="0">
                        <a:solidFill>
                          <a:schemeClr val="tx1"/>
                        </a:solidFill>
                        <a:effectLst/>
                        <a:latin typeface="宋体" pitchFamily="2" charset="-122"/>
                        <a:ea typeface="宋体" pitchFamily="2" charset="-122"/>
                        <a:cs typeface="+mn-cs"/>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36298">
                <a:tc vMerge="1">
                  <a:txBody>
                    <a:bodyPr/>
                    <a:lstStyle/>
                    <a:p>
                      <a:pPr indent="0" algn="ctr">
                        <a:lnSpc>
                          <a:spcPct val="90000"/>
                        </a:lnSpc>
                        <a:buNone/>
                      </a:pP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改革内容</a:t>
                      </a: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书宋_GBK" charset="0"/>
                        </a:rPr>
                        <a:t>（</a:t>
                      </a:r>
                      <a:r>
                        <a:rPr lang="en-US" altLang="zh-CN" sz="2400" b="0" dirty="0" smtClean="0">
                          <a:solidFill>
                            <a:srgbClr val="000000"/>
                          </a:solidFill>
                          <a:latin typeface="宋体" pitchFamily="2" charset="-122"/>
                          <a:ea typeface="宋体" pitchFamily="2" charset="-122"/>
                          <a:cs typeface="方正书宋_GBK" charset="0"/>
                        </a:rPr>
                        <a:t>1</a:t>
                      </a:r>
                      <a:r>
                        <a:rPr lang="zh-CN" altLang="en-US" sz="2400" b="0" dirty="0" smtClean="0">
                          <a:solidFill>
                            <a:srgbClr val="000000"/>
                          </a:solidFill>
                          <a:latin typeface="宋体" pitchFamily="2" charset="-122"/>
                          <a:ea typeface="宋体" pitchFamily="2" charset="-122"/>
                          <a:cs typeface="方正书宋_GBK" charset="0"/>
                        </a:rPr>
                        <a:t>）在经济上推行“新政策”，要求加速科技进步、完善经济管理体制和加强经济刺激</a:t>
                      </a:r>
                    </a:p>
                    <a:p>
                      <a:pPr indent="0" algn="l">
                        <a:lnSpc>
                          <a:spcPct val="150000"/>
                        </a:lnSpc>
                        <a:buNone/>
                      </a:pPr>
                      <a:r>
                        <a:rPr lang="zh-CN" altLang="en-US" sz="2400" b="0" dirty="0" smtClean="0">
                          <a:solidFill>
                            <a:srgbClr val="000000"/>
                          </a:solidFill>
                          <a:latin typeface="宋体" pitchFamily="2" charset="-122"/>
                          <a:ea typeface="宋体" pitchFamily="2" charset="-122"/>
                          <a:cs typeface="方正书宋_GBK" charset="0"/>
                        </a:rPr>
                        <a:t>（</a:t>
                      </a:r>
                      <a:r>
                        <a:rPr lang="en-US" altLang="zh-CN" sz="2400" b="0" dirty="0" smtClean="0">
                          <a:solidFill>
                            <a:srgbClr val="000000"/>
                          </a:solidFill>
                          <a:latin typeface="宋体" pitchFamily="2" charset="-122"/>
                          <a:ea typeface="宋体" pitchFamily="2" charset="-122"/>
                          <a:cs typeface="方正书宋_GBK" charset="0"/>
                        </a:rPr>
                        <a:t>2</a:t>
                      </a:r>
                      <a:r>
                        <a:rPr lang="zh-CN" altLang="en-US" sz="2400" b="0" dirty="0" smtClean="0">
                          <a:solidFill>
                            <a:srgbClr val="000000"/>
                          </a:solidFill>
                          <a:latin typeface="宋体" pitchFamily="2" charset="-122"/>
                          <a:ea typeface="宋体" pitchFamily="2" charset="-122"/>
                          <a:cs typeface="方正书宋_GBK" charset="0"/>
                        </a:rPr>
                        <a:t>）为了同美国展开军备竞赛，苏联把科技进步的重心放在军事方面，国民经济呈现出畸形发展状态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12402">
                <a:tc vMerge="1">
                  <a:txBody>
                    <a:bodyPr/>
                    <a:lstStyle/>
                    <a:p>
                      <a:endParaRPr lang="zh-CN" altLang="en-US"/>
                    </a:p>
                  </a:txBody>
                  <a:tcPr/>
                </a:tc>
                <a:tc>
                  <a:txBody>
                    <a:bodyPr/>
                    <a:lstStyle/>
                    <a:p>
                      <a:pPr marL="0" indent="0" algn="ctr" defTabSz="914400" rtl="0" eaLnBrk="1" latinLnBrk="0" hangingPunct="1">
                        <a:lnSpc>
                          <a:spcPct val="9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评价</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积极影响：苏联的一些重工业产品的产量居世界首位，常规武器、核武器、航天技术可以同美国抗衡</a:t>
                      </a:r>
                    </a:p>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局限性：改革仍然没有从根本上突破高度集中的计划经济体制，国民经济呈现出畸形发展状态。轻工业产品和新兴产业明显落后。高投入、高消耗、低效率成为苏联经济的痼疾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4129125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4038964171"/>
              </p:ext>
            </p:extLst>
          </p:nvPr>
        </p:nvGraphicFramePr>
        <p:xfrm>
          <a:off x="634609" y="1960685"/>
          <a:ext cx="10965816" cy="4062046"/>
        </p:xfrm>
        <a:graphic>
          <a:graphicData uri="http://schemas.openxmlformats.org/drawingml/2006/table">
            <a:tbl>
              <a:tblPr firstRow="1" bandRow="1">
                <a:tableStyleId>{5940675A-B579-460E-94D1-54222C63F5DA}</a:tableStyleId>
              </a:tblPr>
              <a:tblGrid>
                <a:gridCol w="385298"/>
                <a:gridCol w="791308"/>
                <a:gridCol w="9789210"/>
              </a:tblGrid>
              <a:tr h="808892">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戈尔巴乔夫改革</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人物</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en-US" altLang="zh-CN" sz="2400" kern="1200" dirty="0" smtClean="0">
                          <a:solidFill>
                            <a:schemeClr val="tx1"/>
                          </a:solidFill>
                          <a:effectLst/>
                          <a:latin typeface="宋体" pitchFamily="2" charset="-122"/>
                          <a:ea typeface="宋体" pitchFamily="2" charset="-122"/>
                          <a:cs typeface="+mn-cs"/>
                        </a:rPr>
                        <a:t>1985</a:t>
                      </a:r>
                      <a:r>
                        <a:rPr lang="zh-CN" altLang="en-US" sz="2400" kern="1200" dirty="0" smtClean="0">
                          <a:solidFill>
                            <a:schemeClr val="tx1"/>
                          </a:solidFill>
                          <a:effectLst/>
                          <a:latin typeface="宋体" pitchFamily="2" charset="-122"/>
                          <a:ea typeface="宋体" pitchFamily="2" charset="-122"/>
                          <a:cs typeface="+mn-cs"/>
                        </a:rPr>
                        <a:t>年，戈尔巴乔夫担任苏联领导人</a:t>
                      </a:r>
                      <a:endParaRPr lang="en-US" altLang="zh-CN" sz="2400" kern="1200" dirty="0" smtClean="0">
                        <a:solidFill>
                          <a:schemeClr val="tx1"/>
                        </a:solidFill>
                        <a:effectLst/>
                        <a:latin typeface="宋体" pitchFamily="2" charset="-122"/>
                        <a:ea typeface="宋体" pitchFamily="2" charset="-122"/>
                        <a:cs typeface="+mn-cs"/>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81554">
                <a:tc vMerge="1">
                  <a:txBody>
                    <a:bodyPr/>
                    <a:lstStyle/>
                    <a:p>
                      <a:pPr indent="0" algn="ctr">
                        <a:lnSpc>
                          <a:spcPct val="90000"/>
                        </a:lnSpc>
                        <a:buNone/>
                      </a:pP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改革内容</a:t>
                      </a: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书宋_GBK" charset="0"/>
                        </a:rPr>
                        <a:t>（</a:t>
                      </a:r>
                      <a:r>
                        <a:rPr lang="en-US" altLang="zh-CN" sz="2400" b="0" dirty="0" smtClean="0">
                          <a:solidFill>
                            <a:srgbClr val="000000"/>
                          </a:solidFill>
                          <a:latin typeface="宋体" pitchFamily="2" charset="-122"/>
                          <a:ea typeface="宋体" pitchFamily="2" charset="-122"/>
                          <a:cs typeface="方正书宋_GBK" charset="0"/>
                        </a:rPr>
                        <a:t>1</a:t>
                      </a:r>
                      <a:r>
                        <a:rPr lang="zh-CN" altLang="en-US" sz="2400" b="0" dirty="0" smtClean="0">
                          <a:solidFill>
                            <a:srgbClr val="000000"/>
                          </a:solidFill>
                          <a:latin typeface="宋体" pitchFamily="2" charset="-122"/>
                          <a:ea typeface="宋体" pitchFamily="2" charset="-122"/>
                          <a:cs typeface="方正书宋_GBK" charset="0"/>
                        </a:rPr>
                        <a:t>）开始实施加速经济改革的方案</a:t>
                      </a:r>
                      <a:endParaRPr lang="en-US" altLang="zh-CN" sz="2400" b="0" dirty="0" smtClean="0">
                        <a:solidFill>
                          <a:srgbClr val="000000"/>
                        </a:solidFill>
                        <a:latin typeface="宋体" pitchFamily="2" charset="-122"/>
                        <a:ea typeface="宋体" pitchFamily="2" charset="-122"/>
                        <a:cs typeface="方正书宋_GBK" charset="0"/>
                      </a:endParaRPr>
                    </a:p>
                    <a:p>
                      <a:pPr indent="0" algn="l">
                        <a:lnSpc>
                          <a:spcPct val="150000"/>
                        </a:lnSpc>
                        <a:buNone/>
                      </a:pPr>
                      <a:r>
                        <a:rPr lang="zh-CN" altLang="en-US" sz="2400" b="0" dirty="0" smtClean="0">
                          <a:solidFill>
                            <a:srgbClr val="000000"/>
                          </a:solidFill>
                          <a:latin typeface="宋体" pitchFamily="2" charset="-122"/>
                          <a:ea typeface="宋体" pitchFamily="2" charset="-122"/>
                          <a:cs typeface="方正书宋_GBK" charset="0"/>
                        </a:rPr>
                        <a:t>（</a:t>
                      </a:r>
                      <a:r>
                        <a:rPr lang="en-US" altLang="zh-CN" sz="2400" b="0" dirty="0" smtClean="0">
                          <a:solidFill>
                            <a:srgbClr val="000000"/>
                          </a:solidFill>
                          <a:latin typeface="宋体" pitchFamily="2" charset="-122"/>
                          <a:ea typeface="宋体" pitchFamily="2" charset="-122"/>
                          <a:cs typeface="方正书宋_GBK" charset="0"/>
                        </a:rPr>
                        <a:t>2</a:t>
                      </a:r>
                      <a:r>
                        <a:rPr lang="zh-CN" altLang="en-US" sz="2400" b="0" dirty="0" smtClean="0">
                          <a:solidFill>
                            <a:srgbClr val="000000"/>
                          </a:solidFill>
                          <a:latin typeface="宋体" pitchFamily="2" charset="-122"/>
                          <a:ea typeface="宋体" pitchFamily="2" charset="-122"/>
                          <a:cs typeface="方正书宋_GBK" charset="0"/>
                        </a:rPr>
                        <a:t>）由于经济改革效果不佳，又转向政治体制改革，取消苏共的领导地位，实行多党制，倡导“公开性”和“政治多元化”</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71600">
                <a:tc vMerge="1">
                  <a:txBody>
                    <a:bodyPr/>
                    <a:lstStyle/>
                    <a:p>
                      <a:endParaRPr lang="zh-CN" altLang="en-US"/>
                    </a:p>
                  </a:txBody>
                  <a:tcPr/>
                </a:tc>
                <a:tc>
                  <a:txBody>
                    <a:bodyPr/>
                    <a:lstStyle/>
                    <a:p>
                      <a:pPr marL="0" indent="0" algn="ctr" defTabSz="914400" rtl="0" eaLnBrk="1" latinLnBrk="0" hangingPunct="1">
                        <a:lnSpc>
                          <a:spcPct val="9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）使人们的思想发生混乱，无政府状态蔓延，局势迅速失控</a:t>
                      </a:r>
                    </a:p>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）各加盟共和国的分离趋势加剧</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4673511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4281436941"/>
              </p:ext>
            </p:extLst>
          </p:nvPr>
        </p:nvGraphicFramePr>
        <p:xfrm>
          <a:off x="634609" y="1521069"/>
          <a:ext cx="10965816" cy="5020407"/>
        </p:xfrm>
        <a:graphic>
          <a:graphicData uri="http://schemas.openxmlformats.org/drawingml/2006/table">
            <a:tbl>
              <a:tblPr firstRow="1" bandRow="1">
                <a:tableStyleId>{5940675A-B579-460E-94D1-54222C63F5DA}</a:tableStyleId>
              </a:tblPr>
              <a:tblGrid>
                <a:gridCol w="385298"/>
                <a:gridCol w="791308"/>
                <a:gridCol w="9789210"/>
              </a:tblGrid>
              <a:tr h="2848707">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东欧剧变</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世纪</a:t>
                      </a:r>
                      <a:r>
                        <a:rPr lang="en-US" altLang="zh-CN" sz="2400" kern="1200" dirty="0" smtClean="0">
                          <a:solidFill>
                            <a:schemeClr val="tx1"/>
                          </a:solidFill>
                          <a:effectLst/>
                          <a:latin typeface="宋体" pitchFamily="2" charset="-122"/>
                          <a:ea typeface="宋体" pitchFamily="2" charset="-122"/>
                          <a:cs typeface="+mn-cs"/>
                        </a:rPr>
                        <a:t>60</a:t>
                      </a:r>
                      <a:r>
                        <a:rPr lang="zh-CN" altLang="en-US" sz="2400" kern="1200" dirty="0" smtClean="0">
                          <a:solidFill>
                            <a:schemeClr val="tx1"/>
                          </a:solidFill>
                          <a:effectLst/>
                          <a:latin typeface="宋体" pitchFamily="2" charset="-122"/>
                          <a:ea typeface="宋体" pitchFamily="2" charset="-122"/>
                          <a:cs typeface="+mn-cs"/>
                        </a:rPr>
                        <a:t>年代以后，东欧社会主义国家在政治、经济上都出现严重问题，社会矛盾日益尖锐</a:t>
                      </a:r>
                    </a:p>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）西方国家对苏联和东欧社会主义国家加紧推行“和平演变”战略</a:t>
                      </a:r>
                    </a:p>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世纪</a:t>
                      </a:r>
                      <a:r>
                        <a:rPr lang="en-US" altLang="zh-CN" sz="2400" kern="1200" dirty="0" smtClean="0">
                          <a:solidFill>
                            <a:schemeClr val="tx1"/>
                          </a:solidFill>
                          <a:effectLst/>
                          <a:latin typeface="宋体" pitchFamily="2" charset="-122"/>
                          <a:ea typeface="宋体" pitchFamily="2" charset="-122"/>
                          <a:cs typeface="+mn-cs"/>
                        </a:rPr>
                        <a:t>80</a:t>
                      </a:r>
                      <a:r>
                        <a:rPr lang="zh-CN" altLang="en-US" sz="2400" kern="1200" dirty="0" smtClean="0">
                          <a:solidFill>
                            <a:schemeClr val="tx1"/>
                          </a:solidFill>
                          <a:effectLst/>
                          <a:latin typeface="宋体" pitchFamily="2" charset="-122"/>
                          <a:ea typeface="宋体" pitchFamily="2" charset="-122"/>
                          <a:cs typeface="+mn-cs"/>
                        </a:rPr>
                        <a:t>年代末，受戈尔巴乔夫改革的影响，东欧各国开始实行政治多元化，全盘否定自身的历史</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00100">
                <a:tc vMerge="1">
                  <a:txBody>
                    <a:bodyPr/>
                    <a:lstStyle/>
                    <a:p>
                      <a:pPr indent="0" algn="ctr">
                        <a:lnSpc>
                          <a:spcPct val="90000"/>
                        </a:lnSpc>
                        <a:buNone/>
                      </a:pP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剧变</a:t>
                      </a: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书宋_GBK" charset="0"/>
                        </a:rPr>
                        <a:t>东欧各国的社会制度都发生了根本性变化</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71600">
                <a:tc vMerge="1">
                  <a:txBody>
                    <a:bodyPr/>
                    <a:lstStyle/>
                    <a:p>
                      <a:endParaRPr lang="zh-CN" altLang="en-US"/>
                    </a:p>
                  </a:txBody>
                  <a:tcPr/>
                </a:tc>
                <a:tc>
                  <a:txBody>
                    <a:bodyPr/>
                    <a:lstStyle/>
                    <a:p>
                      <a:pPr marL="0" indent="0" algn="ctr" defTabSz="914400" rtl="0" eaLnBrk="1" latinLnBrk="0" hangingPunct="1">
                        <a:lnSpc>
                          <a:spcPct val="9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表现</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）政治：实行议会民主制和多党制（共产党丧失执政党地位）</a:t>
                      </a:r>
                    </a:p>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）经济：实行私有化基础上的市场经济</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4901682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002571756"/>
              </p:ext>
            </p:extLst>
          </p:nvPr>
        </p:nvGraphicFramePr>
        <p:xfrm>
          <a:off x="634609" y="1767254"/>
          <a:ext cx="10965816" cy="4440116"/>
        </p:xfrm>
        <a:graphic>
          <a:graphicData uri="http://schemas.openxmlformats.org/drawingml/2006/table">
            <a:tbl>
              <a:tblPr firstRow="1" bandRow="1">
                <a:tableStyleId>{5940675A-B579-460E-94D1-54222C63F5DA}</a:tableStyleId>
              </a:tblPr>
              <a:tblGrid>
                <a:gridCol w="385298"/>
                <a:gridCol w="791308"/>
                <a:gridCol w="9789210"/>
              </a:tblGrid>
              <a:tr h="2646485">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苏联解体</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1991</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8</a:t>
                      </a:r>
                      <a:r>
                        <a:rPr lang="zh-CN" altLang="en-US" sz="2400" kern="1200" dirty="0" smtClean="0">
                          <a:solidFill>
                            <a:schemeClr val="tx1"/>
                          </a:solidFill>
                          <a:effectLst/>
                          <a:latin typeface="宋体" pitchFamily="2" charset="-122"/>
                          <a:ea typeface="宋体" pitchFamily="2" charset="-122"/>
                          <a:cs typeface="+mn-cs"/>
                        </a:rPr>
                        <a:t>月</a:t>
                      </a:r>
                      <a:r>
                        <a:rPr lang="en-US" altLang="zh-CN" sz="2400" kern="1200" dirty="0" smtClean="0">
                          <a:solidFill>
                            <a:schemeClr val="tx1"/>
                          </a:solidFill>
                          <a:effectLst/>
                          <a:latin typeface="宋体" pitchFamily="2" charset="-122"/>
                          <a:ea typeface="宋体" pitchFamily="2" charset="-122"/>
                          <a:cs typeface="+mn-cs"/>
                        </a:rPr>
                        <a:t>19</a:t>
                      </a:r>
                      <a:r>
                        <a:rPr lang="zh-CN" altLang="en-US" sz="2400" kern="1200" dirty="0" smtClean="0">
                          <a:solidFill>
                            <a:schemeClr val="tx1"/>
                          </a:solidFill>
                          <a:effectLst/>
                          <a:latin typeface="宋体" pitchFamily="2" charset="-122"/>
                          <a:ea typeface="宋体" pitchFamily="2" charset="-122"/>
                          <a:cs typeface="+mn-cs"/>
                        </a:rPr>
                        <a:t>日，</a:t>
                      </a:r>
                      <a:r>
                        <a:rPr lang="en-US" altLang="zh-CN" sz="2400" kern="1200" dirty="0" smtClean="0">
                          <a:solidFill>
                            <a:schemeClr val="tx1"/>
                          </a:solidFill>
                          <a:effectLst/>
                          <a:latin typeface="宋体" pitchFamily="2" charset="-122"/>
                          <a:ea typeface="宋体" pitchFamily="2" charset="-122"/>
                          <a:cs typeface="+mn-cs"/>
                        </a:rPr>
                        <a:t>8</a:t>
                      </a:r>
                      <a:r>
                        <a:rPr lang="zh-CN" altLang="en-US" sz="2400" kern="1200" dirty="0" smtClean="0">
                          <a:solidFill>
                            <a:schemeClr val="tx1"/>
                          </a:solidFill>
                          <a:effectLst/>
                          <a:latin typeface="宋体" pitchFamily="2" charset="-122"/>
                          <a:ea typeface="宋体" pitchFamily="2" charset="-122"/>
                          <a:cs typeface="+mn-cs"/>
                        </a:rPr>
                        <a:t>名苏共高级官员发动政变，试图维护原联盟体制，但不到</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天，即宣告失败。这次事件后，戈尔巴乔夫辞去苏共中央总书记职务</a:t>
                      </a:r>
                      <a:endParaRPr lang="en-US" altLang="zh-CN" sz="2400" kern="1200" dirty="0" smtClean="0">
                        <a:solidFill>
                          <a:schemeClr val="tx1"/>
                        </a:solidFill>
                        <a:effectLst/>
                        <a:latin typeface="宋体" pitchFamily="2" charset="-122"/>
                        <a:ea typeface="宋体" pitchFamily="2" charset="-122"/>
                        <a:cs typeface="+mn-cs"/>
                      </a:endParaRPr>
                    </a:p>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）俄罗斯领导人叶利钦控制了全局，苏联的分裂进一步加快</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79231">
                <a:tc vMerge="1">
                  <a:txBody>
                    <a:bodyPr/>
                    <a:lstStyle/>
                    <a:p>
                      <a:pPr indent="0" algn="ctr">
                        <a:lnSpc>
                          <a:spcPct val="90000"/>
                        </a:lnSpc>
                        <a:buNone/>
                      </a:pP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时间</a:t>
                      </a: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en-US" altLang="zh-CN" sz="2400" b="0" dirty="0" smtClean="0">
                          <a:solidFill>
                            <a:srgbClr val="000000"/>
                          </a:solidFill>
                          <a:latin typeface="宋体" pitchFamily="2" charset="-122"/>
                          <a:ea typeface="宋体" pitchFamily="2" charset="-122"/>
                          <a:cs typeface="方正书宋_GBK" charset="0"/>
                        </a:rPr>
                        <a:t>1991</a:t>
                      </a:r>
                      <a:r>
                        <a:rPr lang="zh-CN" altLang="en-US" sz="2400" b="0" dirty="0" smtClean="0">
                          <a:solidFill>
                            <a:srgbClr val="000000"/>
                          </a:solidFill>
                          <a:latin typeface="宋体" pitchFamily="2" charset="-122"/>
                          <a:ea typeface="宋体" pitchFamily="2" charset="-122"/>
                          <a:cs typeface="方正书宋_GBK" charset="0"/>
                        </a:rPr>
                        <a:t>年年底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4400">
                <a:tc vMerge="1">
                  <a:txBody>
                    <a:bodyPr/>
                    <a:lstStyle/>
                    <a:p>
                      <a:endParaRPr lang="zh-CN" altLang="en-US"/>
                    </a:p>
                  </a:txBody>
                  <a:tcPr/>
                </a:tc>
                <a:tc>
                  <a:txBody>
                    <a:bodyPr/>
                    <a:lstStyle/>
                    <a:p>
                      <a:pPr marL="0" indent="0" algn="ctr" defTabSz="914400" rtl="0" eaLnBrk="1" latinLnBrk="0" hangingPunct="1">
                        <a:lnSpc>
                          <a:spcPct val="9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实质</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制度的改变，即由社会主义制度变为资本主义制度</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83568432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6" name="组合 15"/>
          <p:cNvGrpSpPr/>
          <p:nvPr/>
        </p:nvGrpSpPr>
        <p:grpSpPr>
          <a:xfrm>
            <a:off x="594510" y="1427747"/>
            <a:ext cx="10888241" cy="1013848"/>
            <a:chOff x="1034884" y="629878"/>
            <a:chExt cx="9246349" cy="1013848"/>
          </a:xfrm>
        </p:grpSpPr>
        <p:sp>
          <p:nvSpPr>
            <p:cNvPr id="17" name="圆角矩形 6"/>
            <p:cNvSpPr/>
            <p:nvPr>
              <p:custDataLst>
                <p:tags r:id="rId2"/>
              </p:custDataLst>
            </p:nvPr>
          </p:nvSpPr>
          <p:spPr>
            <a:xfrm flipH="1">
              <a:off x="2642911" y="664167"/>
              <a:ext cx="7638322" cy="979559"/>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万隆会议、非洲独立运动、拉美人民维护国家主权的斗争</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考点四</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497205" y="2895978"/>
            <a:ext cx="11206480" cy="1052596"/>
          </a:xfrm>
          <a:prstGeom prst="rect">
            <a:avLst/>
          </a:prstGeom>
          <a:noFill/>
          <a:ln w="9525">
            <a:noFill/>
          </a:ln>
        </p:spPr>
        <p:txBody>
          <a:bodyPr wrap="square">
            <a:spAutoFit/>
          </a:bodyPr>
          <a:lstStyle/>
          <a:p>
            <a:pPr indent="0">
              <a:lnSpc>
                <a:spcPct val="130000"/>
              </a:lnSpc>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通过万隆会议、“非洲年”、巴拿马收回运河主权等史实，知道战后殖民体系的崩溃和亚非拉国家为捍卫国家主权、发展经济所进行的斗争。</a:t>
            </a:r>
            <a:r>
              <a:rPr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aphicFrame>
        <p:nvGraphicFramePr>
          <p:cNvPr id="3" name="表格 2"/>
          <p:cNvGraphicFramePr/>
          <p:nvPr>
            <p:custDataLst>
              <p:tags r:id="rId1"/>
            </p:custDataLst>
            <p:extLst>
              <p:ext uri="{D42A27DB-BD31-4B8C-83A1-F6EECF244321}">
                <p14:modId xmlns:p14="http://schemas.microsoft.com/office/powerpoint/2010/main" xmlns="" val="250183514"/>
              </p:ext>
            </p:extLst>
          </p:nvPr>
        </p:nvGraphicFramePr>
        <p:xfrm>
          <a:off x="844061" y="4026877"/>
          <a:ext cx="10304585" cy="2571750"/>
        </p:xfrm>
        <a:graphic>
          <a:graphicData uri="http://schemas.openxmlformats.org/drawingml/2006/table">
            <a:tbl>
              <a:tblPr firstRow="1" bandRow="1">
                <a:tableStyleId>{5940675A-B579-460E-94D1-54222C63F5DA}</a:tableStyleId>
              </a:tblPr>
              <a:tblGrid>
                <a:gridCol w="694592"/>
                <a:gridCol w="1354015"/>
                <a:gridCol w="8255978"/>
              </a:tblGrid>
              <a:tr h="2060478">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万隆会议</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背景</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）第二次世界大战后，民族解放运动空前高涨</a:t>
                      </a: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）殖民帝国纷纷瓦解，越来越多的亚洲和非洲国家取得独立。这些新独立的国家都面临巩固政权、发展经济的共同问题。它们反对冷战，不愿卷入大国之间的军事冲突</a:t>
                      </a: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9278">
                <a:tc vMerge="1">
                  <a:txBody>
                    <a:bodyPr/>
                    <a:lstStyle/>
                    <a:p>
                      <a:pPr marL="0" indent="0" algn="ctr" defTabSz="914400" rtl="0" eaLnBrk="1" latinLnBrk="0" hangingPunct="1">
                        <a:lnSpc>
                          <a:spcPct val="130000"/>
                        </a:lnSpc>
                        <a:buNone/>
                      </a:pP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zh-CN" altLang="en-US" sz="2400" b="0" dirty="0" smtClean="0">
                          <a:solidFill>
                            <a:srgbClr val="000000"/>
                          </a:solidFill>
                          <a:latin typeface="黑体" pitchFamily="49" charset="-122"/>
                          <a:ea typeface="黑体" pitchFamily="49" charset="-122"/>
                          <a:cs typeface="宋体" panose="02010600030101010101" pitchFamily="2" charset="-122"/>
                        </a:rPr>
                        <a:t>共同问题</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巩固政权、发展经济</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 name="TextBox 3"/>
          <p:cNvSpPr txBox="1"/>
          <p:nvPr/>
        </p:nvSpPr>
        <p:spPr>
          <a:xfrm>
            <a:off x="7694391" y="2495868"/>
            <a:ext cx="3788360"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19</a:t>
            </a:r>
            <a:r>
              <a:rPr lang="zh-CN" altLang="en-US" sz="2000" dirty="0" smtClean="0">
                <a:latin typeface="宋体" pitchFamily="2" charset="-122"/>
                <a:ea typeface="宋体" pitchFamily="2" charset="-122"/>
              </a:rPr>
              <a:t>课（</a:t>
            </a:r>
            <a:r>
              <a:rPr lang="en-US" altLang="zh-CN" sz="2000" dirty="0" smtClean="0">
                <a:latin typeface="Times New Roman" pitchFamily="18" charset="0"/>
                <a:ea typeface="宋体" pitchFamily="2" charset="-122"/>
                <a:cs typeface="Times New Roman" pitchFamily="18" charset="0"/>
              </a:rPr>
              <a:t>P87~P90</a:t>
            </a:r>
            <a:r>
              <a:rPr lang="zh-CN" altLang="en-US" sz="2000" dirty="0" smtClean="0">
                <a:latin typeface="宋体" pitchFamily="2" charset="-122"/>
                <a:ea typeface="宋体" pitchFamily="2" charset="-122"/>
              </a:rPr>
              <a:t>）</a:t>
            </a:r>
            <a:endParaRPr lang="zh-CN" altLang="en-US" sz="2000"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655222275"/>
              </p:ext>
            </p:extLst>
          </p:nvPr>
        </p:nvGraphicFramePr>
        <p:xfrm>
          <a:off x="535548" y="1396756"/>
          <a:ext cx="11087882" cy="5197475"/>
        </p:xfrm>
        <a:graphic>
          <a:graphicData uri="http://schemas.openxmlformats.org/drawingml/2006/table">
            <a:tbl>
              <a:tblPr firstRow="1" bandRow="1">
                <a:tableStyleId>{5940675A-B579-460E-94D1-54222C63F5DA}</a:tableStyleId>
              </a:tblPr>
              <a:tblGrid>
                <a:gridCol w="569595"/>
                <a:gridCol w="732156"/>
                <a:gridCol w="9786131"/>
              </a:tblGrid>
              <a:tr h="939800">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万隆会议</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1955</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4</a:t>
                      </a:r>
                      <a:r>
                        <a:rPr lang="zh-CN" altLang="en-US" sz="2400" kern="1200" dirty="0" smtClean="0">
                          <a:solidFill>
                            <a:schemeClr val="tx1"/>
                          </a:solidFill>
                          <a:effectLst/>
                          <a:latin typeface="宋体" pitchFamily="2" charset="-122"/>
                          <a:ea typeface="宋体" pitchFamily="2" charset="-122"/>
                          <a:cs typeface="+mn-cs"/>
                        </a:rPr>
                        <a:t>月，在印度尼西亚的万隆，来自亚洲、非洲的</a:t>
                      </a:r>
                      <a:r>
                        <a:rPr lang="en-US" altLang="zh-CN" sz="2400" kern="1200" dirty="0" smtClean="0">
                          <a:solidFill>
                            <a:schemeClr val="tx1"/>
                          </a:solidFill>
                          <a:effectLst/>
                          <a:latin typeface="宋体" pitchFamily="2" charset="-122"/>
                          <a:ea typeface="宋体" pitchFamily="2" charset="-122"/>
                          <a:cs typeface="+mn-cs"/>
                        </a:rPr>
                        <a:t>29</a:t>
                      </a:r>
                      <a:r>
                        <a:rPr lang="zh-CN" altLang="en-US" sz="2400" kern="1200" dirty="0" smtClean="0">
                          <a:solidFill>
                            <a:schemeClr val="tx1"/>
                          </a:solidFill>
                          <a:effectLst/>
                          <a:latin typeface="宋体" pitchFamily="2" charset="-122"/>
                          <a:ea typeface="宋体" pitchFamily="2" charset="-122"/>
                          <a:cs typeface="+mn-cs"/>
                        </a:rPr>
                        <a:t>个国家和地区的代表举行了第一次亚非会议，也就是万隆会议</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50351">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会议通过了和平相处、友好合作的十项原则，中国代表团提出“求同存异”方针</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740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万隆精神</a:t>
                      </a:r>
                      <a:endParaRPr lang="zh-CN"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亚非国家和地区团结合作、友好相处，共同反对帝国主义和殖民主义，争取和巩固民族独立，保卫世界和平的精神</a:t>
                      </a:r>
                      <a:endParaRPr lang="zh-CN"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63896">
                <a:tc vMerge="1">
                  <a:txBody>
                    <a:bodyPr/>
                    <a:lstStyle/>
                    <a:p>
                      <a:endParaRPr lang="zh-CN" altLang="en-US"/>
                    </a:p>
                  </a:txBody>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影响</a:t>
                      </a:r>
                      <a:endParaRPr lang="zh-CN"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ts val="348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）提高了亚非国家和地区的民族自信，鼓舞了亚非拉人民争取民族独立的斗争</a:t>
                      </a:r>
                    </a:p>
                    <a:p>
                      <a:pPr>
                        <a:lnSpc>
                          <a:spcPts val="348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）从万隆会议开始，发展中国家作为一支新兴独立的政治力量登上了国际舞台</a:t>
                      </a:r>
                    </a:p>
                    <a:p>
                      <a:pPr>
                        <a:lnSpc>
                          <a:spcPts val="348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3</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）中国提出的和平共处五项原则受到国际社会的认可，逐渐推行开来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307540288"/>
              </p:ext>
            </p:extLst>
          </p:nvPr>
        </p:nvGraphicFramePr>
        <p:xfrm>
          <a:off x="647553" y="2127737"/>
          <a:ext cx="10851517" cy="3815863"/>
        </p:xfrm>
        <a:graphic>
          <a:graphicData uri="http://schemas.openxmlformats.org/drawingml/2006/table">
            <a:tbl>
              <a:tblPr firstRow="1" bandRow="1">
                <a:tableStyleId>{5940675A-B579-460E-94D1-54222C63F5DA}</a:tableStyleId>
              </a:tblPr>
              <a:tblGrid>
                <a:gridCol w="485140"/>
                <a:gridCol w="808355"/>
                <a:gridCol w="810944"/>
                <a:gridCol w="8747078"/>
              </a:tblGrid>
              <a:tr h="764932">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非洲独立运动</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开始</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地点</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非洲民族独立运动首先在北非展开</a:t>
                      </a:r>
                      <a:endParaRPr lang="en-US" altLang="zh-CN" sz="2400" b="0" dirty="0">
                        <a:solidFill>
                          <a:srgbClr val="000000"/>
                        </a:solidFill>
                        <a:latin typeface="宋体" panose="02010600030101010101" pitchFamily="2" charset="-122"/>
                        <a:ea typeface="宋体" panose="02010600030101010101" pitchFamily="2" charset="-122"/>
                        <a:cs typeface="仿宋" panose="02010609060101010101" charset="-122"/>
                        <a:sym typeface="+mn-ea"/>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50931">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史实</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1951</a:t>
                      </a:r>
                      <a:r>
                        <a:rPr lang="zh-CN" altLang="en-US" sz="2400" dirty="0" smtClean="0">
                          <a:latin typeface="宋体" pitchFamily="2" charset="-122"/>
                          <a:ea typeface="宋体" pitchFamily="2" charset="-122"/>
                        </a:rPr>
                        <a:t>年年底，利比亚宣布独立</a:t>
                      </a:r>
                    </a:p>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1952</a:t>
                      </a:r>
                      <a:r>
                        <a:rPr lang="zh-CN" altLang="en-US" sz="2400" dirty="0" smtClean="0">
                          <a:latin typeface="宋体" pitchFamily="2" charset="-122"/>
                          <a:ea typeface="宋体" pitchFamily="2" charset="-122"/>
                        </a:rPr>
                        <a:t>年，埃及爆发革命，以纳赛尔为首的“自由军官组织”发动起义，推翻了英国扶持的封建王朝。次年，埃及共和国成立</a:t>
                      </a:r>
                    </a:p>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1956</a:t>
                      </a:r>
                      <a:r>
                        <a:rPr lang="zh-CN" altLang="en-US" sz="2400" dirty="0" smtClean="0">
                          <a:latin typeface="宋体" pitchFamily="2" charset="-122"/>
                          <a:ea typeface="宋体" pitchFamily="2" charset="-122"/>
                        </a:rPr>
                        <a:t>年，埃及将苏伊士运河收归国有</a:t>
                      </a:r>
                    </a:p>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1962</a:t>
                      </a:r>
                      <a:r>
                        <a:rPr lang="zh-CN" altLang="en-US" sz="2400" dirty="0" smtClean="0">
                          <a:latin typeface="宋体" pitchFamily="2" charset="-122"/>
                          <a:ea typeface="宋体" pitchFamily="2" charset="-122"/>
                        </a:rPr>
                        <a:t>年，阿尔及利亚推翻了法国的殖民统治，获得独立</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949228322"/>
              </p:ext>
            </p:extLst>
          </p:nvPr>
        </p:nvGraphicFramePr>
        <p:xfrm>
          <a:off x="942340" y="2110153"/>
          <a:ext cx="10223501" cy="3886200"/>
        </p:xfrm>
        <a:graphic>
          <a:graphicData uri="http://schemas.openxmlformats.org/drawingml/2006/table">
            <a:tbl>
              <a:tblPr firstRow="1" bandRow="1">
                <a:tableStyleId>{5940675A-B579-460E-94D1-54222C63F5DA}</a:tableStyleId>
              </a:tblPr>
              <a:tblGrid>
                <a:gridCol w="607695"/>
                <a:gridCol w="762342"/>
                <a:gridCol w="782515"/>
                <a:gridCol w="8070949"/>
              </a:tblGrid>
              <a:tr h="764931">
                <a:tc rowSpan="4">
                  <a:txBody>
                    <a:bodyPr/>
                    <a:lstStyle/>
                    <a:p>
                      <a:pPr indent="0" algn="ctr">
                        <a:lnSpc>
                          <a:spcPct val="150000"/>
                        </a:lnSpc>
                        <a:buNone/>
                      </a:pPr>
                      <a:r>
                        <a:rPr lang="zh-CN" altLang="en-US" sz="2400" b="0" dirty="0" smtClean="0">
                          <a:solidFill>
                            <a:srgbClr val="FF00FF"/>
                          </a:solidFill>
                          <a:latin typeface="微软雅黑" panose="020B0503020204020204" charset="-122"/>
                          <a:ea typeface="微软雅黑" panose="020B0503020204020204" charset="-122"/>
                          <a:cs typeface="宋体" panose="02010600030101010101" pitchFamily="2" charset="-122"/>
                          <a:sym typeface="+mn-ea"/>
                        </a:rPr>
                        <a:t>非洲独立运动</a:t>
                      </a:r>
                      <a:endParaRPr lang="en-US" altLang="zh-CN" sz="2400" b="0" dirty="0">
                        <a:solidFill>
                          <a:srgbClr val="FF00FF"/>
                        </a:solidFill>
                        <a:latin typeface="微软雅黑" panose="020B0503020204020204" charset="-122"/>
                        <a:ea typeface="微软雅黑" panose="020B0503020204020204" charset="-122"/>
                        <a:cs typeface="宋体" panose="02010600030101010101" pitchFamily="2" charset="-122"/>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sym typeface="+mn-ea"/>
                        </a:rPr>
                        <a:t>高潮</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sym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时间</a:t>
                      </a:r>
                      <a:endParaRPr lang="zh-CN" altLang="en-US" sz="2400" b="0" kern="1200" dirty="0">
                        <a:solidFill>
                          <a:srgbClr val="000000"/>
                        </a:solidFill>
                        <a:latin typeface="黑体" pitchFamily="49" charset="-122"/>
                        <a:ea typeface="黑体"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世纪六七十年代，非洲民族独立运动进入高潮</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06449">
                <a:tc vMerge="1">
                  <a:txBody>
                    <a:bodyPr/>
                    <a:lstStyle/>
                    <a:p>
                      <a:endParaRPr lang="zh-CN" altLang="en-US"/>
                    </a:p>
                  </a:txBody>
                  <a:tcPr/>
                </a:tc>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标志</a:t>
                      </a:r>
                      <a:endParaRPr lang="zh-CN" altLang="en-US" sz="2400" b="0" kern="1200" dirty="0">
                        <a:solidFill>
                          <a:srgbClr val="000000"/>
                        </a:solidFill>
                        <a:latin typeface="黑体" pitchFamily="49" charset="-122"/>
                        <a:ea typeface="黑体"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1960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年，非洲有</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个国家获得独立，这一年因此被称为“非洲年”</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12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sym typeface="+mn-ea"/>
                        </a:rPr>
                        <a:t>结束</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sym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史实</a:t>
                      </a:r>
                      <a:endParaRPr lang="zh-CN"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zh-CN" sz="2400" kern="1200" dirty="0" smtClean="0">
                          <a:solidFill>
                            <a:schemeClr val="tx1"/>
                          </a:solidFill>
                          <a:effectLst/>
                          <a:latin typeface="宋体" pitchFamily="2" charset="-122"/>
                          <a:ea typeface="宋体" pitchFamily="2" charset="-122"/>
                          <a:cs typeface="+mn-cs"/>
                        </a:rPr>
                        <a:t>1990</a:t>
                      </a:r>
                      <a:r>
                        <a:rPr lang="zh-CN" altLang="en-US" sz="2400" kern="1200" dirty="0" smtClean="0">
                          <a:solidFill>
                            <a:schemeClr val="tx1"/>
                          </a:solidFill>
                          <a:effectLst/>
                          <a:latin typeface="宋体" pitchFamily="2" charset="-122"/>
                          <a:ea typeface="宋体" pitchFamily="2" charset="-122"/>
                          <a:cs typeface="+mn-cs"/>
                        </a:rPr>
                        <a:t>年，纳米比亚独立</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935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pPr indent="0" algn="ctr">
                        <a:lnSpc>
                          <a:spcPct val="130000"/>
                        </a:lnSpc>
                        <a:buNone/>
                      </a:pPr>
                      <a:endParaRPr lang="en-US" altLang="en-US" sz="2400" b="0" dirty="0">
                        <a:solidFill>
                          <a:srgbClr val="000000"/>
                        </a:solidFill>
                        <a:latin typeface="黑体" panose="02010609060101010101" pitchFamily="49" charset="-122"/>
                        <a:ea typeface="黑体" panose="02010609060101010101" pitchFamily="49" charset="-122"/>
                        <a:cs typeface="方正书宋_GBK" charset="0"/>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意义</a:t>
                      </a:r>
                      <a:endParaRPr lang="zh-CN"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标志着所有非洲国家都摆脱了殖民主义的枷锁</a:t>
                      </a:r>
                      <a:endParaRPr lang="zh-CN"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extLst>
              <p:ext uri="{D42A27DB-BD31-4B8C-83A1-F6EECF244321}">
                <p14:modId xmlns:p14="http://schemas.microsoft.com/office/powerpoint/2010/main" xmlns="" val="1709085041"/>
              </p:ext>
            </p:extLst>
          </p:nvPr>
        </p:nvGraphicFramePr>
        <p:xfrm>
          <a:off x="729761" y="1946081"/>
          <a:ext cx="10673861" cy="4114166"/>
        </p:xfrm>
        <a:graphic>
          <a:graphicData uri="http://schemas.openxmlformats.org/drawingml/2006/table">
            <a:tbl>
              <a:tblPr firstRow="1" bandRow="1">
                <a:tableStyleId>{5940675A-B579-460E-94D1-54222C63F5DA}</a:tableStyleId>
              </a:tblPr>
              <a:tblGrid>
                <a:gridCol w="1670538"/>
                <a:gridCol w="861646"/>
                <a:gridCol w="1090247"/>
                <a:gridCol w="800100"/>
                <a:gridCol w="2646484"/>
                <a:gridCol w="2092569"/>
                <a:gridCol w="1512277"/>
              </a:tblGrid>
              <a:tr h="822326">
                <a:tc>
                  <a:txBody>
                    <a:bodyPr/>
                    <a:lstStyle/>
                    <a:p>
                      <a:pPr marL="0" indent="0" algn="ctr" defTabSz="914400" rtl="0" eaLnBrk="1" latinLnBrk="0" hangingPunct="1">
                        <a:lnSpc>
                          <a:spcPct val="180000"/>
                        </a:lnSpc>
                        <a:buNone/>
                      </a:pPr>
                      <a:r>
                        <a:rPr lang="zh-CN" altLang="en-US" sz="2400" kern="1200" dirty="0" smtClean="0">
                          <a:solidFill>
                            <a:schemeClr val="tx1"/>
                          </a:solidFill>
                          <a:latin typeface="黑体" pitchFamily="49" charset="-122"/>
                          <a:ea typeface="黑体" pitchFamily="49" charset="-122"/>
                          <a:cs typeface="+mn-cs"/>
                        </a:rPr>
                        <a:t>知识点</a:t>
                      </a:r>
                      <a:endParaRPr lang="en-US" altLang="en-US" sz="2400" kern="1200" dirty="0">
                        <a:solidFill>
                          <a:schemeClr val="tx1"/>
                        </a:solidFill>
                        <a:latin typeface="黑体" pitchFamily="49" charset="-122"/>
                        <a:ea typeface="黑体" pitchFamily="49" charset="-122"/>
                        <a:cs typeface="+mn-cs"/>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kern="1200" dirty="0" smtClean="0">
                          <a:solidFill>
                            <a:schemeClr val="tx1"/>
                          </a:solidFill>
                          <a:latin typeface="黑体" pitchFamily="49" charset="-122"/>
                          <a:ea typeface="黑体" pitchFamily="49" charset="-122"/>
                          <a:cs typeface="+mn-cs"/>
                        </a:rPr>
                        <a:t>年份</a:t>
                      </a:r>
                      <a:endParaRPr lang="en-US" sz="2400" kern="1200" dirty="0">
                        <a:solidFill>
                          <a:schemeClr val="tx1"/>
                        </a:solidFill>
                        <a:latin typeface="黑体" pitchFamily="49" charset="-122"/>
                        <a:ea typeface="黑体" pitchFamily="49" charset="-122"/>
                        <a:cs typeface="+mn-cs"/>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kern="1200" dirty="0" smtClean="0">
                          <a:solidFill>
                            <a:schemeClr val="tx1"/>
                          </a:solidFill>
                          <a:latin typeface="黑体" pitchFamily="49" charset="-122"/>
                          <a:ea typeface="黑体" pitchFamily="49" charset="-122"/>
                          <a:cs typeface="+mn-cs"/>
                        </a:rPr>
                        <a:t>题号</a:t>
                      </a:r>
                      <a:endParaRPr lang="en-US" sz="2400" kern="1200" dirty="0">
                        <a:solidFill>
                          <a:schemeClr val="tx1"/>
                        </a:solidFill>
                        <a:latin typeface="黑体" pitchFamily="49" charset="-122"/>
                        <a:ea typeface="黑体"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kern="1200" dirty="0" smtClean="0">
                          <a:solidFill>
                            <a:schemeClr val="tx1"/>
                          </a:solidFill>
                          <a:latin typeface="黑体" pitchFamily="49" charset="-122"/>
                          <a:ea typeface="黑体" pitchFamily="49" charset="-122"/>
                          <a:cs typeface="+mn-cs"/>
                        </a:rPr>
                        <a:t>分值</a:t>
                      </a:r>
                      <a:endParaRPr lang="en-US" sz="2400" kern="1200" dirty="0">
                        <a:solidFill>
                          <a:schemeClr val="tx1"/>
                        </a:solidFill>
                        <a:latin typeface="黑体" pitchFamily="49" charset="-122"/>
                        <a:ea typeface="黑体"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kern="1200" dirty="0" smtClean="0">
                          <a:solidFill>
                            <a:schemeClr val="tx1"/>
                          </a:solidFill>
                          <a:latin typeface="黑体" pitchFamily="49" charset="-122"/>
                          <a:ea typeface="黑体" pitchFamily="49" charset="-122"/>
                          <a:cs typeface="+mn-cs"/>
                        </a:rPr>
                        <a:t>考查点</a:t>
                      </a:r>
                      <a:endParaRPr lang="en-US" sz="2400" kern="1200" dirty="0">
                        <a:solidFill>
                          <a:schemeClr val="tx1"/>
                        </a:solidFill>
                        <a:latin typeface="黑体" pitchFamily="49" charset="-122"/>
                        <a:ea typeface="黑体"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kern="1200" dirty="0" smtClean="0">
                          <a:solidFill>
                            <a:schemeClr val="tx1"/>
                          </a:solidFill>
                          <a:latin typeface="黑体" pitchFamily="49" charset="-122"/>
                          <a:ea typeface="黑体" pitchFamily="49" charset="-122"/>
                          <a:cs typeface="+mn-cs"/>
                        </a:rPr>
                        <a:t>题型</a:t>
                      </a:r>
                      <a:endParaRPr lang="en-US" sz="2400" kern="1200" dirty="0">
                        <a:solidFill>
                          <a:schemeClr val="tx1"/>
                        </a:solidFill>
                        <a:latin typeface="黑体" pitchFamily="49" charset="-122"/>
                        <a:ea typeface="黑体"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kern="1200" dirty="0" smtClean="0">
                          <a:solidFill>
                            <a:schemeClr val="tx1"/>
                          </a:solidFill>
                          <a:latin typeface="黑体" pitchFamily="49" charset="-122"/>
                          <a:ea typeface="黑体" pitchFamily="49" charset="-122"/>
                          <a:cs typeface="+mn-cs"/>
                        </a:rPr>
                        <a:t>设问类型</a:t>
                      </a:r>
                      <a:endParaRPr lang="en-US" sz="2400" kern="1200" dirty="0">
                        <a:solidFill>
                          <a:schemeClr val="tx1"/>
                        </a:solidFill>
                        <a:latin typeface="黑体" pitchFamily="49" charset="-122"/>
                        <a:ea typeface="黑体"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2477">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社会主义的发展与挫折</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en-US" sz="2400" b="0" kern="1200" dirty="0" smtClean="0">
                          <a:solidFill>
                            <a:srgbClr val="000000"/>
                          </a:solidFill>
                          <a:latin typeface="宋体" panose="02010600030101010101" pitchFamily="2" charset="-122"/>
                          <a:ea typeface="宋体" panose="02010600030101010101" pitchFamily="2" charset="-122"/>
                          <a:cs typeface="方正书宋_GBK" charset="0"/>
                        </a:rPr>
                        <a:t>2017</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en-US" sz="2400" b="0" kern="1200" dirty="0" smtClean="0">
                          <a:solidFill>
                            <a:srgbClr val="000000"/>
                          </a:solidFill>
                          <a:latin typeface="宋体" panose="02010600030101010101" pitchFamily="2" charset="-122"/>
                          <a:ea typeface="宋体" panose="02010600030101010101" pitchFamily="2" charset="-122"/>
                          <a:cs typeface="方正书宋_GBK" charset="0"/>
                        </a:rPr>
                        <a:t>29</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en-US" sz="2400" b="0" kern="1200" dirty="0" smtClean="0">
                          <a:solidFill>
                            <a:srgbClr val="000000"/>
                          </a:solidFill>
                          <a:latin typeface="宋体" panose="02010600030101010101" pitchFamily="2" charset="-122"/>
                          <a:ea typeface="宋体" panose="02010600030101010101" pitchFamily="2" charset="-122"/>
                          <a:cs typeface="方正书宋_GBK" charset="0"/>
                        </a:rPr>
                        <a:t>10</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苏联解体</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探究题</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原因</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2477">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亚非拉国家的新发展</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en-US" sz="2400" b="0" kern="1200" dirty="0" smtClean="0">
                          <a:solidFill>
                            <a:srgbClr val="000000"/>
                          </a:solidFill>
                          <a:latin typeface="宋体" panose="02010600030101010101" pitchFamily="2" charset="-122"/>
                          <a:ea typeface="宋体" panose="02010600030101010101" pitchFamily="2" charset="-122"/>
                          <a:cs typeface="方正书宋_GBK" charset="0"/>
                        </a:rPr>
                        <a:t>2020</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en-US" sz="2400" b="0" kern="1200" dirty="0" smtClean="0">
                          <a:solidFill>
                            <a:srgbClr val="000000"/>
                          </a:solidFill>
                          <a:latin typeface="宋体" panose="02010600030101010101" pitchFamily="2" charset="-122"/>
                          <a:ea typeface="宋体" panose="02010600030101010101" pitchFamily="2" charset="-122"/>
                          <a:cs typeface="方正书宋_GBK" charset="0"/>
                        </a:rPr>
                        <a:t>21</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en-US" sz="2400" b="0" kern="1200" dirty="0" smtClean="0">
                          <a:solidFill>
                            <a:srgbClr val="000000"/>
                          </a:solidFill>
                          <a:latin typeface="宋体" panose="02010600030101010101" pitchFamily="2" charset="-122"/>
                          <a:ea typeface="宋体" panose="02010600030101010101" pitchFamily="2" charset="-122"/>
                          <a:cs typeface="方正书宋_GBK" charset="0"/>
                        </a:rPr>
                        <a:t>3</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非洲纳米比亚独立</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图片型选择题</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史事</a:t>
                      </a:r>
                      <a:endParaRPr 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2477">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dirty="0" smtClean="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根据近五年河北中考分析，在全面复习本讲的基础上重点关注德国分裂、社会保障制度的建立、万隆会议、战后非洲独立运动的开展</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80000"/>
                        </a:lnSpc>
                        <a:buNone/>
                      </a:pP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80000"/>
                        </a:lnSpc>
                        <a:buNone/>
                      </a:pP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80000"/>
                        </a:lnSpc>
                        <a:buNone/>
                      </a:pP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80000"/>
                        </a:lnSpc>
                        <a:buNone/>
                      </a:pP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80000"/>
                        </a:lnSpc>
                        <a:buNone/>
                      </a:pP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106590262"/>
              </p:ext>
            </p:extLst>
          </p:nvPr>
        </p:nvGraphicFramePr>
        <p:xfrm>
          <a:off x="844062" y="2321168"/>
          <a:ext cx="10418495" cy="3775837"/>
        </p:xfrm>
        <a:graphic>
          <a:graphicData uri="http://schemas.openxmlformats.org/drawingml/2006/table">
            <a:tbl>
              <a:tblPr firstRow="1" bandRow="1">
                <a:tableStyleId>{5940675A-B579-460E-94D1-54222C63F5DA}</a:tableStyleId>
              </a:tblPr>
              <a:tblGrid>
                <a:gridCol w="802689"/>
                <a:gridCol w="762342"/>
                <a:gridCol w="782515"/>
                <a:gridCol w="8070949"/>
              </a:tblGrid>
              <a:tr h="1046285">
                <a:tc rowSpan="2">
                  <a:txBody>
                    <a:bodyPr/>
                    <a:lstStyle/>
                    <a:p>
                      <a:pPr indent="0" algn="ctr">
                        <a:lnSpc>
                          <a:spcPct val="150000"/>
                        </a:lnSpc>
                        <a:buNone/>
                      </a:pPr>
                      <a:r>
                        <a:rPr lang="zh-CN" altLang="en-US" sz="2400" b="0" dirty="0" smtClean="0">
                          <a:solidFill>
                            <a:srgbClr val="FF00FF"/>
                          </a:solidFill>
                          <a:latin typeface="微软雅黑" panose="020B0503020204020204" charset="-122"/>
                          <a:ea typeface="微软雅黑" panose="020B0503020204020204" charset="-122"/>
                          <a:cs typeface="宋体" panose="02010600030101010101" pitchFamily="2" charset="-122"/>
                          <a:sym typeface="+mn-ea"/>
                        </a:rPr>
                        <a:t>拉美人民维护国家主权的斗争</a:t>
                      </a:r>
                      <a:endParaRPr lang="en-US" altLang="zh-CN" sz="2400" b="0" dirty="0">
                        <a:solidFill>
                          <a:srgbClr val="FF00FF"/>
                        </a:solidFill>
                        <a:latin typeface="微软雅黑" panose="020B0503020204020204" charset="-122"/>
                        <a:ea typeface="微软雅黑" panose="020B0503020204020204" charset="-122"/>
                        <a:cs typeface="宋体" panose="02010600030101010101" pitchFamily="2" charset="-122"/>
                        <a:sym typeface="+mn-ea"/>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sym typeface="+mn-ea"/>
                        </a:rPr>
                        <a:t>古巴革命</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sym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背景</a:t>
                      </a:r>
                      <a:endParaRPr lang="zh-CN" altLang="en-US" sz="2400" b="0" kern="1200" dirty="0">
                        <a:solidFill>
                          <a:srgbClr val="000000"/>
                        </a:solidFill>
                        <a:latin typeface="黑体" pitchFamily="49" charset="-122"/>
                        <a:ea typeface="黑体"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古巴在政治和经济上长期被美国控制</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7208">
                <a:tc vMerge="1">
                  <a:txBody>
                    <a:bodyPr/>
                    <a:lstStyle/>
                    <a:p>
                      <a:endParaRPr lang="zh-CN" altLang="en-US"/>
                    </a:p>
                  </a:txBody>
                  <a:tcPr/>
                </a:tc>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结果</a:t>
                      </a:r>
                      <a:endParaRPr lang="zh-CN" altLang="en-US" sz="2400" b="0" kern="1200" dirty="0">
                        <a:solidFill>
                          <a:srgbClr val="000000"/>
                        </a:solidFill>
                        <a:latin typeface="黑体" pitchFamily="49" charset="-122"/>
                        <a:ea typeface="黑体"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古巴人民在卡斯特罗等人的领导下，经过数年的武装斗争，最终在</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年推翻了美国支持的独裁政权。后来，古巴又挫败了美国支持的雇佣军入侵，走上了社会主义发展道路</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91954308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591893237"/>
              </p:ext>
            </p:extLst>
          </p:nvPr>
        </p:nvGraphicFramePr>
        <p:xfrm>
          <a:off x="524389" y="1282722"/>
          <a:ext cx="11275112" cy="5314950"/>
        </p:xfrm>
        <a:graphic>
          <a:graphicData uri="http://schemas.openxmlformats.org/drawingml/2006/table">
            <a:tbl>
              <a:tblPr firstRow="1" bandRow="1">
                <a:tableStyleId>{5940675A-B579-460E-94D1-54222C63F5DA}</a:tableStyleId>
              </a:tblPr>
              <a:tblGrid>
                <a:gridCol w="659422"/>
                <a:gridCol w="448408"/>
                <a:gridCol w="756138"/>
                <a:gridCol w="6937131"/>
                <a:gridCol w="2474013"/>
              </a:tblGrid>
              <a:tr h="2079469">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拉美人民维护国家主权的斗争</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巴拿马人民的斗争</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itchFamily="2" charset="-122"/>
                          <a:ea typeface="宋体" pitchFamily="2" charset="-122"/>
                          <a:cs typeface="方正书宋_GBK" charset="0"/>
                        </a:rPr>
                        <a:t>（</a:t>
                      </a:r>
                      <a:r>
                        <a:rPr lang="en-US" altLang="zh-CN" sz="2400" b="0" dirty="0" smtClean="0">
                          <a:solidFill>
                            <a:srgbClr val="000000"/>
                          </a:solidFill>
                          <a:latin typeface="宋体" pitchFamily="2" charset="-122"/>
                          <a:ea typeface="宋体" pitchFamily="2" charset="-122"/>
                          <a:cs typeface="方正书宋_GBK" charset="0"/>
                        </a:rPr>
                        <a:t>1</a:t>
                      </a:r>
                      <a:r>
                        <a:rPr lang="zh-CN" altLang="en-US" sz="2400" b="0" dirty="0" smtClean="0">
                          <a:solidFill>
                            <a:srgbClr val="000000"/>
                          </a:solidFill>
                          <a:latin typeface="宋体" pitchFamily="2" charset="-122"/>
                          <a:ea typeface="宋体" pitchFamily="2" charset="-122"/>
                          <a:cs typeface="方正书宋_GBK" charset="0"/>
                        </a:rPr>
                        <a:t>）巴拿马运河位于巴拿马共和国中部，连接大西洋和太平洋，具有重要的经济和战略地位</a:t>
                      </a:r>
                    </a:p>
                    <a:p>
                      <a:pPr>
                        <a:lnSpc>
                          <a:spcPct val="150000"/>
                        </a:lnSpc>
                      </a:pPr>
                      <a:r>
                        <a:rPr lang="zh-CN" altLang="en-US" sz="2400" b="0" dirty="0" smtClean="0">
                          <a:solidFill>
                            <a:srgbClr val="000000"/>
                          </a:solidFill>
                          <a:latin typeface="宋体" pitchFamily="2" charset="-122"/>
                          <a:ea typeface="宋体" pitchFamily="2" charset="-122"/>
                          <a:cs typeface="方正书宋_GBK" charset="0"/>
                        </a:rPr>
                        <a:t>（</a:t>
                      </a:r>
                      <a:r>
                        <a:rPr lang="en-US" altLang="zh-CN" sz="2400" b="0" dirty="0" smtClean="0">
                          <a:solidFill>
                            <a:srgbClr val="000000"/>
                          </a:solidFill>
                          <a:latin typeface="宋体" pitchFamily="2" charset="-122"/>
                          <a:ea typeface="宋体" pitchFamily="2" charset="-122"/>
                          <a:cs typeface="方正书宋_GBK" charset="0"/>
                        </a:rPr>
                        <a:t>2</a:t>
                      </a:r>
                      <a:r>
                        <a:rPr lang="zh-CN" altLang="en-US" sz="2400" b="0" dirty="0" smtClean="0">
                          <a:solidFill>
                            <a:srgbClr val="000000"/>
                          </a:solidFill>
                          <a:latin typeface="宋体" pitchFamily="2" charset="-122"/>
                          <a:ea typeface="宋体" pitchFamily="2" charset="-122"/>
                          <a:cs typeface="方正书宋_GBK" charset="0"/>
                        </a:rPr>
                        <a:t>）巴拿马运河开通后，美国在运河沿岸划出运河区，运河区一直由美国控制</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pPr algn="ctr"/>
                      <a:r>
                        <a:rPr lang="zh-CN" altLang="en-US" sz="2000" dirty="0" smtClean="0">
                          <a:latin typeface="仿宋" pitchFamily="49" charset="-122"/>
                          <a:ea typeface="仿宋" pitchFamily="49" charset="-122"/>
                        </a:rPr>
                        <a:t>巴拿马运河</a:t>
                      </a:r>
                      <a:endParaRPr lang="en-US" altLang="zh-CN" sz="2000" dirty="0" smtClean="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21565">
                <a:tc vMerge="1">
                  <a:txBody>
                    <a:bodyPr/>
                    <a:lstStyle/>
                    <a:p>
                      <a:pPr marL="0" indent="0" algn="ctr" defTabSz="914400" rtl="0" eaLnBrk="1" latinLnBrk="0" hangingPunct="1">
                        <a:lnSpc>
                          <a:spcPct val="130000"/>
                        </a:lnSpc>
                        <a:buNone/>
                      </a:pP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斗争过程</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世纪六七十年代，巴拿马不断爆发群众性的反美运动，要求收回运河区主权</a:t>
                      </a:r>
                    </a:p>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1977</a:t>
                      </a:r>
                      <a:r>
                        <a:rPr lang="zh-CN" altLang="en-US" sz="2400" kern="1200" dirty="0" smtClean="0">
                          <a:solidFill>
                            <a:schemeClr val="tx1"/>
                          </a:solidFill>
                          <a:effectLst/>
                          <a:latin typeface="宋体" pitchFamily="2" charset="-122"/>
                          <a:ea typeface="宋体" pitchFamily="2" charset="-122"/>
                          <a:cs typeface="+mn-cs"/>
                        </a:rPr>
                        <a:t>年，巴拿马与美国签订条约。后来，巴拿马收回了运河区的海关、邮政、司法等主权，并参与运河的管理和营运</a:t>
                      </a:r>
                    </a:p>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1999</a:t>
                      </a:r>
                      <a:r>
                        <a:rPr lang="zh-CN" altLang="en-US" sz="2400" kern="1200" dirty="0" smtClean="0">
                          <a:solidFill>
                            <a:schemeClr val="tx1"/>
                          </a:solidFill>
                          <a:effectLst/>
                          <a:latin typeface="宋体" pitchFamily="2" charset="-122"/>
                          <a:ea typeface="宋体" pitchFamily="2" charset="-122"/>
                          <a:cs typeface="+mn-cs"/>
                        </a:rPr>
                        <a:t>年年底，巴拿马收回了运河区的全部主权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717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415706" y="2790335"/>
            <a:ext cx="2278287" cy="18695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9343544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524057" y="2262832"/>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15088" y="3088414"/>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101078"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884146" y="1072803"/>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914876" y="2730609"/>
            <a:ext cx="5107993" cy="2033253"/>
            <a:chOff x="3549527" y="2100735"/>
            <a:chExt cx="5107993" cy="2033253"/>
          </a:xfrm>
        </p:grpSpPr>
        <p:sp>
          <p:nvSpPr>
            <p:cNvPr id="18" name="文本框 2">
              <a:hlinkClick r:id="rId2" action="ppaction://hlinksldjump"/>
            </p:cNvPr>
            <p:cNvSpPr txBox="1"/>
            <p:nvPr/>
          </p:nvSpPr>
          <p:spPr>
            <a:xfrm>
              <a:off x="3559940" y="2100735"/>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76906" y="150826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706754" y="3589509"/>
            <a:ext cx="10837545" cy="2862322"/>
          </a:xfrm>
          <a:prstGeom prst="rect">
            <a:avLst/>
          </a:prstGeom>
          <a:noFill/>
          <a:ln w="9525">
            <a:solidFill>
              <a:schemeClr val="tx1"/>
            </a:solidFill>
          </a:ln>
        </p:spPr>
        <p:txBody>
          <a:bodyPr wrap="square">
            <a:spAutoFit/>
          </a:bodyPr>
          <a:lstStyle/>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冷战不是暴力战争。冷战</a:t>
            </a:r>
            <a:r>
              <a:rPr lang="zh-CN" altLang="en-US" sz="2400" dirty="0" smtClean="0">
                <a:latin typeface="宋体" pitchFamily="2" charset="-122"/>
                <a:ea typeface="宋体" pitchFamily="2" charset="-122"/>
              </a:rPr>
              <a:t>时期，美苏</a:t>
            </a:r>
            <a:r>
              <a:rPr lang="zh-CN" altLang="en-US" sz="2400" dirty="0">
                <a:latin typeface="宋体" pitchFamily="2" charset="-122"/>
                <a:ea typeface="宋体" pitchFamily="2" charset="-122"/>
              </a:rPr>
              <a:t>力量</a:t>
            </a:r>
            <a:r>
              <a:rPr lang="zh-CN" altLang="en-US" sz="2400" dirty="0" smtClean="0">
                <a:latin typeface="宋体" pitchFamily="2" charset="-122"/>
                <a:ea typeface="宋体" pitchFamily="2" charset="-122"/>
              </a:rPr>
              <a:t>对峙，达到</a:t>
            </a:r>
            <a:r>
              <a:rPr lang="zh-CN" altLang="en-US" sz="2400" dirty="0">
                <a:latin typeface="宋体" pitchFamily="2" charset="-122"/>
                <a:ea typeface="宋体" pitchFamily="2" charset="-122"/>
              </a:rPr>
              <a:t>一种相对稳定的</a:t>
            </a:r>
            <a:r>
              <a:rPr lang="zh-CN" altLang="en-US" sz="2400" dirty="0" smtClean="0">
                <a:latin typeface="宋体" pitchFamily="2" charset="-122"/>
                <a:ea typeface="宋体" pitchFamily="2" charset="-122"/>
              </a:rPr>
              <a:t>状态，是</a:t>
            </a:r>
            <a:r>
              <a:rPr lang="zh-CN" altLang="en-US" sz="2400" dirty="0">
                <a:latin typeface="宋体" pitchFamily="2" charset="-122"/>
                <a:ea typeface="宋体" pitchFamily="2" charset="-122"/>
              </a:rPr>
              <a:t>美苏之间采用战争以外方式的对抗活动</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冷战开始于杜鲁门主义的</a:t>
            </a:r>
            <a:r>
              <a:rPr lang="zh-CN" altLang="en-US" sz="2400" dirty="0" smtClean="0">
                <a:latin typeface="宋体" pitchFamily="2" charset="-122"/>
                <a:ea typeface="宋体" pitchFamily="2" charset="-122"/>
              </a:rPr>
              <a:t>出台，而</a:t>
            </a:r>
            <a:r>
              <a:rPr lang="zh-CN" altLang="en-US" sz="2400" dirty="0">
                <a:latin typeface="宋体" pitchFamily="2" charset="-122"/>
                <a:ea typeface="宋体" pitchFamily="2" charset="-122"/>
              </a:rPr>
              <a:t>不是丘吉尔的“铁幕演说”</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两极</a:t>
            </a:r>
            <a:r>
              <a:rPr lang="zh-CN" altLang="en-US" sz="2400" dirty="0" smtClean="0">
                <a:latin typeface="宋体" pitchFamily="2" charset="-122"/>
                <a:ea typeface="宋体" pitchFamily="2" charset="-122"/>
              </a:rPr>
              <a:t>格局，又</a:t>
            </a:r>
            <a:r>
              <a:rPr lang="zh-CN" altLang="en-US" sz="2400" dirty="0">
                <a:latin typeface="宋体" pitchFamily="2" charset="-122"/>
                <a:ea typeface="宋体" pitchFamily="2" charset="-122"/>
              </a:rPr>
              <a:t>称冷战</a:t>
            </a:r>
            <a:r>
              <a:rPr lang="zh-CN" altLang="en-US" sz="2400" dirty="0" smtClean="0">
                <a:latin typeface="宋体" pitchFamily="2" charset="-122"/>
                <a:ea typeface="宋体" pitchFamily="2" charset="-122"/>
              </a:rPr>
              <a:t>格局，开始</a:t>
            </a:r>
            <a:r>
              <a:rPr lang="zh-CN" altLang="en-US" sz="2400" dirty="0">
                <a:latin typeface="宋体" pitchFamily="2" charset="-122"/>
                <a:ea typeface="宋体" pitchFamily="2" charset="-122"/>
              </a:rPr>
              <a:t>于</a:t>
            </a:r>
            <a:r>
              <a:rPr lang="en-US" altLang="zh-CN" sz="2400" dirty="0">
                <a:latin typeface="宋体" pitchFamily="2" charset="-122"/>
                <a:ea typeface="宋体" pitchFamily="2" charset="-122"/>
              </a:rPr>
              <a:t>1955</a:t>
            </a:r>
            <a:r>
              <a:rPr lang="zh-CN" altLang="en-US" sz="2400" dirty="0">
                <a:latin typeface="宋体" pitchFamily="2" charset="-122"/>
                <a:ea typeface="宋体" pitchFamily="2" charset="-122"/>
              </a:rPr>
              <a:t>年华约的</a:t>
            </a:r>
            <a:r>
              <a:rPr lang="zh-CN" altLang="en-US" sz="2400" dirty="0" smtClean="0">
                <a:latin typeface="宋体" pitchFamily="2" charset="-122"/>
                <a:ea typeface="宋体" pitchFamily="2" charset="-122"/>
              </a:rPr>
              <a:t>建立，最终</a:t>
            </a:r>
            <a:r>
              <a:rPr lang="zh-CN" altLang="en-US" sz="2400" dirty="0">
                <a:latin typeface="宋体" pitchFamily="2" charset="-122"/>
                <a:ea typeface="宋体" pitchFamily="2" charset="-122"/>
              </a:rPr>
              <a:t>形成了以美国和苏联为首的北约和华约相对抗的</a:t>
            </a:r>
            <a:r>
              <a:rPr lang="zh-CN" altLang="en-US" sz="2400" dirty="0" smtClean="0">
                <a:latin typeface="宋体" pitchFamily="2" charset="-122"/>
                <a:ea typeface="宋体" pitchFamily="2" charset="-122"/>
              </a:rPr>
              <a:t>局面，结束</a:t>
            </a:r>
            <a:r>
              <a:rPr lang="zh-CN" altLang="en-US" sz="2400" dirty="0">
                <a:latin typeface="宋体" pitchFamily="2" charset="-122"/>
                <a:ea typeface="宋体" pitchFamily="2" charset="-122"/>
              </a:rPr>
              <a:t>于</a:t>
            </a:r>
            <a:r>
              <a:rPr lang="en-US" altLang="zh-CN" sz="2400" dirty="0">
                <a:latin typeface="宋体" pitchFamily="2" charset="-122"/>
                <a:ea typeface="宋体" pitchFamily="2" charset="-122"/>
              </a:rPr>
              <a:t>1991</a:t>
            </a:r>
            <a:r>
              <a:rPr lang="zh-CN" altLang="en-US" sz="2400" dirty="0">
                <a:latin typeface="宋体" pitchFamily="2" charset="-122"/>
                <a:ea typeface="宋体" pitchFamily="2" charset="-122"/>
              </a:rPr>
              <a:t>年的苏联解体</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6" name="组合 5"/>
          <p:cNvGrpSpPr/>
          <p:nvPr/>
        </p:nvGrpSpPr>
        <p:grpSpPr>
          <a:xfrm>
            <a:off x="706373" y="2634178"/>
            <a:ext cx="3103246" cy="580390"/>
            <a:chOff x="2455866" y="664479"/>
            <a:chExt cx="2770987" cy="580390"/>
          </a:xfrm>
        </p:grpSpPr>
        <p:sp>
          <p:nvSpPr>
            <p:cNvPr id="7" name="圆角矩形 6"/>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文本框 2"/>
          <p:cNvSpPr txBox="1"/>
          <p:nvPr/>
        </p:nvSpPr>
        <p:spPr>
          <a:xfrm>
            <a:off x="1151790" y="1666679"/>
            <a:ext cx="9768253" cy="4524315"/>
          </a:xfrm>
          <a:prstGeom prst="rect">
            <a:avLst/>
          </a:prstGeom>
          <a:noFill/>
          <a:ln>
            <a:solidFill>
              <a:schemeClr val="tx1"/>
            </a:solidFill>
          </a:ln>
        </p:spPr>
        <p:txBody>
          <a:bodyPr wrap="square" rtlCol="0">
            <a:spAutoFit/>
          </a:bodyPr>
          <a:lstStyle/>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4</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a:latin typeface="宋体" pitchFamily="2" charset="-122"/>
                <a:ea typeface="宋体" pitchFamily="2" charset="-122"/>
              </a:rPr>
              <a:t>20</a:t>
            </a:r>
            <a:r>
              <a:rPr lang="zh-CN" altLang="en-US" sz="2400" dirty="0">
                <a:latin typeface="宋体" pitchFamily="2" charset="-122"/>
                <a:ea typeface="宋体" pitchFamily="2" charset="-122"/>
              </a:rPr>
              <a:t>世纪</a:t>
            </a:r>
            <a:r>
              <a:rPr lang="en-US" altLang="zh-CN" sz="2400" dirty="0">
                <a:latin typeface="宋体" pitchFamily="2" charset="-122"/>
                <a:ea typeface="宋体" pitchFamily="2" charset="-122"/>
              </a:rPr>
              <a:t>90</a:t>
            </a:r>
            <a:r>
              <a:rPr lang="zh-CN" altLang="en-US" sz="2400" dirty="0">
                <a:latin typeface="宋体" pitchFamily="2" charset="-122"/>
                <a:ea typeface="宋体" pitchFamily="2" charset="-122"/>
              </a:rPr>
              <a:t>年代</a:t>
            </a:r>
            <a:r>
              <a:rPr lang="zh-CN" altLang="en-US" sz="2400" dirty="0" smtClean="0">
                <a:latin typeface="宋体" pitchFamily="2" charset="-122"/>
                <a:ea typeface="宋体" pitchFamily="2" charset="-122"/>
              </a:rPr>
              <a:t>以来，美国</a:t>
            </a:r>
            <a:r>
              <a:rPr lang="zh-CN" altLang="en-US" sz="2400" dirty="0">
                <a:latin typeface="宋体" pitchFamily="2" charset="-122"/>
                <a:ea typeface="宋体" pitchFamily="2" charset="-122"/>
              </a:rPr>
              <a:t>进入新经济</a:t>
            </a:r>
            <a:r>
              <a:rPr lang="zh-CN" altLang="en-US" sz="2400" dirty="0" smtClean="0">
                <a:latin typeface="宋体" pitchFamily="2" charset="-122"/>
                <a:ea typeface="宋体" pitchFamily="2" charset="-122"/>
              </a:rPr>
              <a:t>时代；而</a:t>
            </a:r>
            <a:r>
              <a:rPr lang="en-US" altLang="zh-CN" sz="2400" dirty="0">
                <a:latin typeface="宋体" pitchFamily="2" charset="-122"/>
                <a:ea typeface="宋体" pitchFamily="2" charset="-122"/>
              </a:rPr>
              <a:t>1921</a:t>
            </a:r>
            <a:r>
              <a:rPr lang="zh-CN" altLang="en-US" sz="2400" dirty="0" smtClean="0">
                <a:latin typeface="宋体" pitchFamily="2" charset="-122"/>
                <a:ea typeface="宋体" pitchFamily="2" charset="-122"/>
              </a:rPr>
              <a:t>年，苏维埃</a:t>
            </a:r>
            <a:r>
              <a:rPr lang="zh-CN" altLang="en-US" sz="2400" dirty="0">
                <a:latin typeface="宋体" pitchFamily="2" charset="-122"/>
                <a:ea typeface="宋体" pitchFamily="2" charset="-122"/>
              </a:rPr>
              <a:t>俄国实施的是新经济政策</a:t>
            </a:r>
            <a:r>
              <a:rPr sz="2400" dirty="0" smtClean="0">
                <a:latin typeface="宋体" panose="02010600030101010101" pitchFamily="2" charset="-122"/>
                <a:ea typeface="宋体" panose="02010600030101010101" pitchFamily="2" charset="-122"/>
                <a:cs typeface="宋体" panose="02010600030101010101" pitchFamily="2" charset="-122"/>
              </a:rPr>
              <a:t>。</a:t>
            </a:r>
            <a:endParaRPr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5</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smtClean="0">
                <a:latin typeface="宋体" pitchFamily="2" charset="-122"/>
                <a:ea typeface="宋体" pitchFamily="2" charset="-122"/>
              </a:rPr>
              <a:t>欧洲共同体（即欧共体）是</a:t>
            </a:r>
            <a:r>
              <a:rPr lang="zh-CN" altLang="en-US" sz="2400" dirty="0">
                <a:latin typeface="宋体" pitchFamily="2" charset="-122"/>
                <a:ea typeface="宋体" pitchFamily="2" charset="-122"/>
              </a:rPr>
              <a:t>经济</a:t>
            </a:r>
            <a:r>
              <a:rPr lang="zh-CN" altLang="en-US" sz="2400" dirty="0" smtClean="0">
                <a:latin typeface="宋体" pitchFamily="2" charset="-122"/>
                <a:ea typeface="宋体" pitchFamily="2" charset="-122"/>
              </a:rPr>
              <a:t>组织，而欧洲联盟（即欧盟）是</a:t>
            </a:r>
            <a:r>
              <a:rPr lang="zh-CN" altLang="en-US" sz="2400" dirty="0">
                <a:latin typeface="宋体" pitchFamily="2" charset="-122"/>
                <a:ea typeface="宋体" pitchFamily="2" charset="-122"/>
              </a:rPr>
              <a:t>政治经济</a:t>
            </a:r>
            <a:r>
              <a:rPr lang="zh-CN" altLang="en-US" sz="2400" dirty="0" smtClean="0">
                <a:latin typeface="宋体" pitchFamily="2" charset="-122"/>
                <a:ea typeface="宋体" pitchFamily="2" charset="-122"/>
              </a:rPr>
              <a:t>组织，共同体</a:t>
            </a:r>
            <a:r>
              <a:rPr lang="zh-CN" altLang="en-US" sz="2400" dirty="0">
                <a:latin typeface="宋体" pitchFamily="2" charset="-122"/>
                <a:ea typeface="宋体" pitchFamily="2" charset="-122"/>
              </a:rPr>
              <a:t>现了第二次世界大战后欧洲的发展</a:t>
            </a:r>
            <a:r>
              <a:rPr lang="zh-CN" altLang="en-US" sz="2400" dirty="0" smtClean="0">
                <a:latin typeface="宋体" pitchFamily="2" charset="-122"/>
                <a:ea typeface="宋体" pitchFamily="2" charset="-122"/>
              </a:rPr>
              <a:t>趋势，即</a:t>
            </a:r>
            <a:r>
              <a:rPr lang="zh-CN" altLang="en-US" sz="2400" dirty="0">
                <a:latin typeface="宋体" pitchFamily="2" charset="-122"/>
                <a:ea typeface="宋体" pitchFamily="2" charset="-122"/>
              </a:rPr>
              <a:t>由战争走向</a:t>
            </a:r>
            <a:r>
              <a:rPr lang="zh-CN" altLang="en-US" sz="2400" dirty="0" smtClean="0">
                <a:latin typeface="宋体" pitchFamily="2" charset="-122"/>
                <a:ea typeface="宋体" pitchFamily="2" charset="-122"/>
              </a:rPr>
              <a:t>合作，由</a:t>
            </a:r>
            <a:r>
              <a:rPr lang="zh-CN" altLang="en-US" sz="2400" dirty="0">
                <a:latin typeface="宋体" pitchFamily="2" charset="-122"/>
                <a:ea typeface="宋体" pitchFamily="2" charset="-122"/>
              </a:rPr>
              <a:t>经济一体化走向政治经济一体化</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zh-CN"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6</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俄国国家的名称经历了多次</a:t>
            </a:r>
            <a:r>
              <a:rPr lang="zh-CN" altLang="en-US" sz="2400" dirty="0" smtClean="0">
                <a:latin typeface="宋体" pitchFamily="2" charset="-122"/>
                <a:ea typeface="宋体" pitchFamily="2" charset="-122"/>
              </a:rPr>
              <a:t>变化，</a:t>
            </a:r>
            <a:r>
              <a:rPr lang="en-US" altLang="zh-CN" sz="2400" dirty="0" smtClean="0">
                <a:latin typeface="宋体" pitchFamily="2" charset="-122"/>
                <a:ea typeface="宋体" pitchFamily="2" charset="-122"/>
              </a:rPr>
              <a:t>1547—1917</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月称沙皇俄国、</a:t>
            </a:r>
            <a:r>
              <a:rPr lang="en-US" altLang="zh-CN" sz="2400" dirty="0">
                <a:latin typeface="宋体" pitchFamily="2" charset="-122"/>
                <a:ea typeface="宋体" pitchFamily="2" charset="-122"/>
              </a:rPr>
              <a:t>1917</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—1917</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11</a:t>
            </a:r>
            <a:r>
              <a:rPr lang="zh-CN" altLang="en-US" sz="2400" dirty="0">
                <a:latin typeface="宋体" pitchFamily="2" charset="-122"/>
                <a:ea typeface="宋体" pitchFamily="2" charset="-122"/>
              </a:rPr>
              <a:t>月称俄国、</a:t>
            </a:r>
            <a:r>
              <a:rPr lang="en-US" altLang="zh-CN" sz="2400" dirty="0">
                <a:latin typeface="宋体" pitchFamily="2" charset="-122"/>
                <a:ea typeface="宋体" pitchFamily="2" charset="-122"/>
              </a:rPr>
              <a:t>1917</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11</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—1922</a:t>
            </a:r>
            <a:r>
              <a:rPr lang="zh-CN" altLang="en-US" sz="2400" dirty="0">
                <a:latin typeface="宋体" pitchFamily="2" charset="-122"/>
                <a:ea typeface="宋体" pitchFamily="2" charset="-122"/>
              </a:rPr>
              <a:t>年称苏维埃俄国、</a:t>
            </a:r>
            <a:r>
              <a:rPr lang="en-US" altLang="zh-CN" sz="2400" dirty="0">
                <a:latin typeface="宋体" pitchFamily="2" charset="-122"/>
                <a:ea typeface="宋体" pitchFamily="2" charset="-122"/>
              </a:rPr>
              <a:t>1922—1991</a:t>
            </a:r>
            <a:r>
              <a:rPr lang="zh-CN" altLang="en-US" sz="2400" dirty="0">
                <a:latin typeface="宋体" pitchFamily="2" charset="-122"/>
                <a:ea typeface="宋体" pitchFamily="2" charset="-122"/>
              </a:rPr>
              <a:t>年称苏联、</a:t>
            </a:r>
            <a:r>
              <a:rPr lang="en-US" altLang="zh-CN" sz="2400" dirty="0">
                <a:latin typeface="宋体" pitchFamily="2" charset="-122"/>
                <a:ea typeface="宋体" pitchFamily="2" charset="-122"/>
              </a:rPr>
              <a:t>1991</a:t>
            </a:r>
            <a:r>
              <a:rPr lang="zh-CN" altLang="en-US" sz="2400" dirty="0">
                <a:latin typeface="宋体" pitchFamily="2" charset="-122"/>
                <a:ea typeface="宋体" pitchFamily="2" charset="-122"/>
              </a:rPr>
              <a:t>年后至今称俄罗斯联邦</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文本框 2"/>
          <p:cNvSpPr txBox="1"/>
          <p:nvPr/>
        </p:nvSpPr>
        <p:spPr>
          <a:xfrm>
            <a:off x="228600" y="1392212"/>
            <a:ext cx="11720145" cy="5078313"/>
          </a:xfrm>
          <a:prstGeom prst="rect">
            <a:avLst/>
          </a:prstGeom>
          <a:noFill/>
          <a:ln>
            <a:solidFill>
              <a:schemeClr val="tx1"/>
            </a:solidFill>
          </a:ln>
        </p:spPr>
        <p:txBody>
          <a:bodyPr wrap="square" rtlCol="0">
            <a:spAutoFit/>
          </a:bodyPr>
          <a:lstStyle/>
          <a:p>
            <a:pPr>
              <a:lnSpc>
                <a:spcPct val="150000"/>
              </a:lnSpc>
            </a:pPr>
            <a:r>
              <a:rPr lang="zh-CN" altLang="en-US" sz="2400" dirty="0">
                <a:latin typeface="宋体" panose="02010600030101010101" pitchFamily="2" charset="-122"/>
                <a:ea typeface="宋体" panose="02010600030101010101" pitchFamily="2" charset="-122"/>
                <a:cs typeface="宋体" panose="02010600030101010101" pitchFamily="2" charset="-122"/>
              </a:rPr>
              <a:t>（</a:t>
            </a:r>
            <a:r>
              <a:rPr lang="en-US" altLang="zh-CN" sz="2400" dirty="0">
                <a:latin typeface="宋体" panose="02010600030101010101" pitchFamily="2" charset="-122"/>
                <a:ea typeface="宋体" panose="02010600030101010101" pitchFamily="2" charset="-122"/>
                <a:cs typeface="宋体" panose="02010600030101010101" pitchFamily="2" charset="-122"/>
              </a:rPr>
              <a:t>7</a:t>
            </a:r>
            <a:r>
              <a:rPr lang="zh-CN" altLang="en-US" sz="2400" dirty="0">
                <a:latin typeface="宋体" panose="02010600030101010101" pitchFamily="2" charset="-122"/>
                <a:ea typeface="宋体" panose="02010600030101010101" pitchFamily="2" charset="-122"/>
                <a:cs typeface="宋体" panose="02010600030101010101" pitchFamily="2" charset="-122"/>
              </a:rPr>
              <a:t>）八一九事件加速了苏联的解体；而九一八事变是中国人民抗日战争的起点</a:t>
            </a:r>
            <a:r>
              <a:rPr lang="en-US" altLang="zh-CN" sz="2400" dirty="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anose="02010600030101010101" pitchFamily="2" charset="-122"/>
                <a:ea typeface="宋体" panose="02010600030101010101" pitchFamily="2" charset="-122"/>
                <a:cs typeface="宋体" panose="02010600030101010101" pitchFamily="2" charset="-122"/>
              </a:rPr>
              <a:t>揭开了世界反法西斯战争的序幕</a:t>
            </a: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8</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东欧剧变和苏联解体的根本原因都是高度集中的政治</a:t>
            </a:r>
            <a:r>
              <a:rPr lang="zh-CN" altLang="en-US" sz="2400" dirty="0" smtClean="0">
                <a:latin typeface="宋体" pitchFamily="2" charset="-122"/>
                <a:ea typeface="宋体" pitchFamily="2" charset="-122"/>
              </a:rPr>
              <a:t>经济体制，实质</a:t>
            </a:r>
            <a:r>
              <a:rPr lang="zh-CN" altLang="en-US" sz="2400" dirty="0">
                <a:latin typeface="宋体" pitchFamily="2" charset="-122"/>
                <a:ea typeface="宋体" pitchFamily="2" charset="-122"/>
              </a:rPr>
              <a:t>都是社会主义制度发生了根本性变化</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zh-CN"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9</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东欧剧变和苏联解体说明的是苏联模式的</a:t>
            </a:r>
            <a:r>
              <a:rPr lang="zh-CN" altLang="en-US" sz="2400" dirty="0" smtClean="0">
                <a:latin typeface="宋体" pitchFamily="2" charset="-122"/>
                <a:ea typeface="宋体" pitchFamily="2" charset="-122"/>
              </a:rPr>
              <a:t>失败，并不是</a:t>
            </a:r>
            <a:r>
              <a:rPr lang="zh-CN" altLang="en-US" sz="2400" dirty="0">
                <a:latin typeface="宋体" pitchFamily="2" charset="-122"/>
                <a:ea typeface="宋体" pitchFamily="2" charset="-122"/>
              </a:rPr>
              <a:t>国际社会主义运动的失败</a:t>
            </a:r>
            <a:r>
              <a:rPr lang="zh-CN" altLang="zh-CN" sz="2400" dirty="0" smtClean="0"/>
              <a:t>。</a:t>
            </a:r>
            <a:endParaRPr lang="en-US" altLang="zh-CN" sz="2400" dirty="0" smtClean="0"/>
          </a:p>
          <a:p>
            <a:pPr>
              <a:lnSpc>
                <a:spcPct val="150000"/>
              </a:lnSpc>
            </a:pP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10</a:t>
            </a: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a:latin typeface="宋体" pitchFamily="2" charset="-122"/>
                <a:ea typeface="宋体" pitchFamily="2" charset="-122"/>
              </a:rPr>
              <a:t>1960</a:t>
            </a:r>
            <a:r>
              <a:rPr lang="zh-CN" altLang="en-US" sz="2400" dirty="0" smtClean="0">
                <a:latin typeface="宋体" pitchFamily="2" charset="-122"/>
                <a:ea typeface="宋体" pitchFamily="2" charset="-122"/>
              </a:rPr>
              <a:t>年，是</a:t>
            </a:r>
            <a:r>
              <a:rPr lang="zh-CN" altLang="en-US" sz="2400" dirty="0">
                <a:latin typeface="宋体" pitchFamily="2" charset="-122"/>
                <a:ea typeface="宋体" pitchFamily="2" charset="-122"/>
              </a:rPr>
              <a:t>非洲</a:t>
            </a:r>
            <a:r>
              <a:rPr lang="zh-CN" altLang="en-US" sz="2400" dirty="0" smtClean="0">
                <a:latin typeface="宋体" pitchFamily="2" charset="-122"/>
                <a:ea typeface="宋体" pitchFamily="2" charset="-122"/>
              </a:rPr>
              <a:t>“独立年”；而</a:t>
            </a:r>
            <a:r>
              <a:rPr lang="zh-CN" altLang="en-US" sz="2400" dirty="0">
                <a:latin typeface="宋体" pitchFamily="2" charset="-122"/>
                <a:ea typeface="宋体" pitchFamily="2" charset="-122"/>
              </a:rPr>
              <a:t>帝国主义在非洲殖民体系最终崩溃的</a:t>
            </a:r>
            <a:r>
              <a:rPr lang="zh-CN" altLang="en-US" sz="2400" dirty="0" smtClean="0">
                <a:latin typeface="宋体" pitchFamily="2" charset="-122"/>
                <a:ea typeface="宋体" pitchFamily="2" charset="-122"/>
              </a:rPr>
              <a:t>标志，是</a:t>
            </a:r>
            <a:r>
              <a:rPr lang="en-US" altLang="zh-CN" sz="2400" dirty="0">
                <a:latin typeface="宋体" pitchFamily="2" charset="-122"/>
                <a:ea typeface="宋体" pitchFamily="2" charset="-122"/>
              </a:rPr>
              <a:t>1990</a:t>
            </a:r>
            <a:r>
              <a:rPr lang="zh-CN" altLang="en-US" sz="2400" dirty="0">
                <a:latin typeface="宋体" pitchFamily="2" charset="-122"/>
                <a:ea typeface="宋体" pitchFamily="2" charset="-122"/>
              </a:rPr>
              <a:t>年纳米比亚的独立</a:t>
            </a:r>
            <a:r>
              <a:rPr lang="zh-CN" altLang="en-US" sz="2400" dirty="0" smtClean="0"/>
              <a:t>。</a:t>
            </a:r>
            <a:endParaRPr lang="en-US" altLang="zh-CN" sz="2400" dirty="0" smtClean="0"/>
          </a:p>
          <a:p>
            <a:pPr>
              <a:lnSpc>
                <a:spcPct val="150000"/>
              </a:lnSpc>
            </a:pPr>
            <a:r>
              <a:rPr lang="zh-CN" altLang="en-US" sz="2400" dirty="0">
                <a:latin typeface="宋体" panose="02010600030101010101" pitchFamily="2" charset="-122"/>
                <a:ea typeface="宋体" panose="02010600030101010101" pitchFamily="2" charset="-122"/>
                <a:cs typeface="宋体" panose="02010600030101010101" pitchFamily="2" charset="-122"/>
              </a:rPr>
              <a:t>（</a:t>
            </a:r>
            <a:r>
              <a:rPr lang="en-US" altLang="zh-CN" sz="2400" dirty="0">
                <a:latin typeface="宋体" panose="02010600030101010101" pitchFamily="2" charset="-122"/>
                <a:ea typeface="宋体" panose="02010600030101010101" pitchFamily="2" charset="-122"/>
                <a:cs typeface="宋体" panose="02010600030101010101" pitchFamily="2" charset="-122"/>
              </a:rPr>
              <a:t>11</a:t>
            </a:r>
            <a:r>
              <a:rPr lang="zh-CN" altLang="en-US" sz="2400" dirty="0">
                <a:latin typeface="宋体" panose="02010600030101010101" pitchFamily="2" charset="-122"/>
                <a:ea typeface="宋体" panose="02010600030101010101" pitchFamily="2" charset="-122"/>
                <a:cs typeface="宋体" panose="02010600030101010101" pitchFamily="2" charset="-122"/>
              </a:rPr>
              <a:t>）第二次世界大战</a:t>
            </a:r>
            <a:r>
              <a:rPr lang="zh-CN" altLang="en-US" sz="2400" dirty="0" smtClean="0">
                <a:latin typeface="宋体" panose="02010600030101010101" pitchFamily="2" charset="-122"/>
                <a:ea typeface="宋体" panose="02010600030101010101" pitchFamily="2" charset="-122"/>
                <a:cs typeface="宋体" panose="02010600030101010101" pitchFamily="2" charset="-122"/>
              </a:rPr>
              <a:t>后，亚非国家</a:t>
            </a:r>
            <a:r>
              <a:rPr lang="zh-CN" altLang="en-US" sz="2400" dirty="0">
                <a:latin typeface="宋体" panose="02010600030101010101" pitchFamily="2" charset="-122"/>
                <a:ea typeface="宋体" panose="02010600030101010101" pitchFamily="2" charset="-122"/>
                <a:cs typeface="宋体" panose="02010600030101010101" pitchFamily="2" charset="-122"/>
              </a:rPr>
              <a:t>主要是为摆脱殖民统治而进行独立</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运动；而</a:t>
            </a:r>
            <a:r>
              <a:rPr lang="zh-CN" altLang="en-US" sz="2400" dirty="0">
                <a:latin typeface="宋体" panose="02010600030101010101" pitchFamily="2" charset="-122"/>
                <a:ea typeface="宋体" panose="02010600030101010101" pitchFamily="2" charset="-122"/>
                <a:cs typeface="宋体" panose="02010600030101010101" pitchFamily="2" charset="-122"/>
              </a:rPr>
              <a:t>拉丁美洲主要是为摆脱美国控制而进行捍卫国家主权的</a:t>
            </a:r>
            <a:r>
              <a:rPr lang="zh-CN" altLang="en-US" sz="2400" dirty="0" smtClean="0">
                <a:latin typeface="宋体" panose="02010600030101010101" pitchFamily="2" charset="-122"/>
                <a:ea typeface="宋体" panose="02010600030101010101" pitchFamily="2" charset="-122"/>
                <a:cs typeface="宋体" panose="02010600030101010101" pitchFamily="2" charset="-122"/>
              </a:rPr>
              <a:t>斗争。</a:t>
            </a:r>
            <a:endParaRPr lang="zh-CN" altLang="zh-CN" sz="2400" dirty="0">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xmlns="" val="212789041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600398"/>
            <a:ext cx="3103246" cy="580390"/>
            <a:chOff x="2455866" y="664479"/>
            <a:chExt cx="2770987" cy="580390"/>
          </a:xfrm>
        </p:grpSpPr>
        <p:sp>
          <p:nvSpPr>
            <p:cNvPr id="4" name="圆角矩形 6"/>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extLst>
              <p:ext uri="{D42A27DB-BD31-4B8C-83A1-F6EECF244321}">
                <p14:modId xmlns:p14="http://schemas.microsoft.com/office/powerpoint/2010/main" xmlns="" val="4235175027"/>
              </p:ext>
            </p:extLst>
          </p:nvPr>
        </p:nvGraphicFramePr>
        <p:xfrm>
          <a:off x="378068" y="2326973"/>
          <a:ext cx="11403624" cy="4365820"/>
        </p:xfrm>
        <a:graphic>
          <a:graphicData uri="http://schemas.openxmlformats.org/drawingml/2006/table">
            <a:tbl>
              <a:tblPr firstRow="1" bandRow="1">
                <a:tableStyleId>{5940675A-B579-460E-94D1-54222C63F5DA}</a:tableStyleId>
              </a:tblPr>
              <a:tblGrid>
                <a:gridCol w="1292469"/>
                <a:gridCol w="10111155"/>
              </a:tblGrid>
              <a:tr h="425899">
                <a:tc gridSpan="2">
                  <a:txBody>
                    <a:bodyPr/>
                    <a:lstStyle/>
                    <a:p>
                      <a:pPr indent="0" algn="ctr">
                        <a:lnSpc>
                          <a:spcPct val="140000"/>
                        </a:lnSpc>
                        <a:buNone/>
                      </a:pPr>
                      <a:r>
                        <a:rPr lang="en-US" sz="2400" b="0" dirty="0" err="1">
                          <a:solidFill>
                            <a:srgbClr val="000000"/>
                          </a:solidFill>
                          <a:latin typeface="黑体" panose="02010609060101010101" pitchFamily="49" charset="-122"/>
                          <a:ea typeface="黑体" panose="02010609060101010101" pitchFamily="49" charset="-122"/>
                          <a:cs typeface="宋体" panose="02010600030101010101" pitchFamily="2" charset="-122"/>
                        </a:rPr>
                        <a:t>探究一</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：两极格局形成的主要原因</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61916">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基础</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雅尔塔体系奠定了战后两极格局的框架</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69477">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力量变化</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第二次世界大战极大地改变了世界各国政治力量的对比：战后，西欧、日本普遍衰落；战后，美国拥有强大的经济、军事力量，成为资本主义世界霸主，想要称霸世界；战后，苏联实力增强，社会主义国家在世界上的影响日益增大</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50888">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现实矛盾</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战时合作的基础消失，同盟关系破裂。美、苏两国在国家战略、国家利益、社会制度和意识形态上的矛盾日益加剧</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439289364"/>
              </p:ext>
            </p:extLst>
          </p:nvPr>
        </p:nvGraphicFramePr>
        <p:xfrm>
          <a:off x="1063870" y="1608552"/>
          <a:ext cx="10009799" cy="5011263"/>
        </p:xfrm>
        <a:graphic>
          <a:graphicData uri="http://schemas.openxmlformats.org/drawingml/2006/table">
            <a:tbl>
              <a:tblPr firstRow="1" bandRow="1">
                <a:tableStyleId>{5940675A-B579-460E-94D1-54222C63F5DA}</a:tableStyleId>
              </a:tblPr>
              <a:tblGrid>
                <a:gridCol w="1617639"/>
                <a:gridCol w="8392160"/>
              </a:tblGrid>
              <a:tr h="497205">
                <a:tc gridSpan="2">
                  <a:txBody>
                    <a:bodyPr/>
                    <a:lstStyle/>
                    <a:p>
                      <a:pPr indent="0" algn="ctr">
                        <a:lnSpc>
                          <a:spcPct val="160000"/>
                        </a:lnSpc>
                        <a:buNone/>
                      </a:pPr>
                      <a:r>
                        <a:rPr lang="en-US" sz="2400" b="0" dirty="0" err="1">
                          <a:solidFill>
                            <a:srgbClr val="000000"/>
                          </a:solidFill>
                          <a:latin typeface="黑体" panose="02010609060101010101" pitchFamily="49" charset="-122"/>
                          <a:ea typeface="黑体" panose="02010609060101010101" pitchFamily="49" charset="-122"/>
                          <a:cs typeface="宋体" panose="02010600030101010101" pitchFamily="2" charset="-122"/>
                        </a:rPr>
                        <a:t>探究二</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：苏联解体和东欧剧变给中国的启示</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53915">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社会经济</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要坚持以经济建设为中心，注意国民经济的协调发展</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8747">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人民群众</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要始终把人民的利益放在首位</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2319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道路与政策</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要实事求是，坚持走中国特色的社会主义道路，坚持独立自主的内外政策</a:t>
                      </a:r>
                      <a:endParaRPr lang="en-US" altLang="en-US" sz="2400" kern="1200" dirty="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029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民主法制</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要坚持和健全社会主义的民主法制，实行依法治国</a:t>
                      </a:r>
                      <a:endParaRPr lang="en-US" altLang="en-US" sz="2400" kern="1200" dirty="0">
                        <a:solidFill>
                          <a:schemeClr val="tx1"/>
                        </a:solidFill>
                        <a:effectLst/>
                        <a:latin typeface="宋体" pitchFamily="2" charset="-122"/>
                        <a:ea typeface="宋体" pitchFamily="2" charset="-122"/>
                        <a:cs typeface="+mn-cs"/>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59083">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指导思想</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要坚持以马克思列宁主义、毛泽东思想、邓小平理论、“三个代表”重要思想、科学发展观、习近平新时代中国特色社会主义思想为指导，加强执政党的建设</a:t>
                      </a:r>
                      <a:endParaRPr lang="en-US" altLang="en-US" sz="2400" kern="1200" dirty="0">
                        <a:solidFill>
                          <a:schemeClr val="tx1"/>
                        </a:solidFill>
                        <a:effectLst/>
                        <a:latin typeface="宋体" pitchFamily="2" charset="-122"/>
                        <a:ea typeface="宋体" pitchFamily="2" charset="-122"/>
                        <a:cs typeface="+mn-cs"/>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2328605650"/>
              </p:ext>
            </p:extLst>
          </p:nvPr>
        </p:nvGraphicFramePr>
        <p:xfrm>
          <a:off x="1239715" y="1845945"/>
          <a:ext cx="9772407" cy="4150409"/>
        </p:xfrm>
        <a:graphic>
          <a:graphicData uri="http://schemas.openxmlformats.org/drawingml/2006/table">
            <a:tbl>
              <a:tblPr firstRow="1" bandRow="1">
                <a:tableStyleId>{5940675A-B579-460E-94D1-54222C63F5DA}</a:tableStyleId>
              </a:tblPr>
              <a:tblGrid>
                <a:gridCol w="1380247"/>
                <a:gridCol w="8392160"/>
              </a:tblGrid>
              <a:tr h="668656">
                <a:tc gridSpan="2">
                  <a:txBody>
                    <a:bodyPr/>
                    <a:lstStyle/>
                    <a:p>
                      <a:pPr indent="0" algn="ctr">
                        <a:lnSpc>
                          <a:spcPct val="16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探究</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三：第二次世界大战后民族独立运动发展的重大影响</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03384">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经济</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民族独立运动有力地推动了亚、非、拉地区经济的发展</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2976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政治</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增强了殖民地人民的民族自尊心和自信心</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889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殖民体系</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动摇并瓦解了帝国主义的殖民体系</a:t>
                      </a:r>
                      <a:endParaRPr lang="en-US" altLang="en-US" sz="2400" kern="1200" dirty="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39715">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世界格局</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冲击了美国的政治霸权，成为维护世界和平的重要力量，促进了世界格局多极化发展趋势</a:t>
                      </a:r>
                      <a:endParaRPr lang="en-US" altLang="en-US" sz="2400" kern="1200" dirty="0">
                        <a:solidFill>
                          <a:schemeClr val="tx1"/>
                        </a:solidFill>
                        <a:effectLst/>
                        <a:latin typeface="宋体" pitchFamily="2" charset="-122"/>
                        <a:ea typeface="宋体" pitchFamily="2" charset="-122"/>
                        <a:cs typeface="+mn-cs"/>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08452701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398663"/>
            <a:ext cx="3103246" cy="580390"/>
            <a:chOff x="2455866" y="664479"/>
            <a:chExt cx="2770987" cy="580390"/>
          </a:xfrm>
        </p:grpSpPr>
        <p:sp>
          <p:nvSpPr>
            <p:cNvPr id="4" name="圆角矩形 6"/>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6" name="表格 5"/>
          <p:cNvGraphicFramePr/>
          <p:nvPr>
            <p:custDataLst>
              <p:tags r:id="rId1"/>
            </p:custDataLst>
            <p:extLst>
              <p:ext uri="{D42A27DB-BD31-4B8C-83A1-F6EECF244321}">
                <p14:modId xmlns:p14="http://schemas.microsoft.com/office/powerpoint/2010/main" xmlns="" val="1382732841"/>
              </p:ext>
            </p:extLst>
          </p:nvPr>
        </p:nvGraphicFramePr>
        <p:xfrm>
          <a:off x="827323" y="2058475"/>
          <a:ext cx="10418039" cy="4515026"/>
        </p:xfrm>
        <a:graphic>
          <a:graphicData uri="http://schemas.openxmlformats.org/drawingml/2006/table">
            <a:tbl>
              <a:tblPr firstRow="1" bandRow="1">
                <a:tableStyleId>{5940675A-B579-460E-94D1-54222C63F5DA}</a:tableStyleId>
              </a:tblPr>
              <a:tblGrid>
                <a:gridCol w="1600111"/>
                <a:gridCol w="4430044"/>
                <a:gridCol w="4387884"/>
              </a:tblGrid>
              <a:tr h="447332">
                <a:tc gridSpan="3">
                  <a:txBody>
                    <a:bodyPr/>
                    <a:lstStyle/>
                    <a:p>
                      <a:pPr indent="0" algn="ctr">
                        <a:lnSpc>
                          <a:spcPct val="13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一：北约与华约</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39615">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北约</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华约</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1666">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建立时间</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en-US"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31527">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领导国家</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美国</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苏联</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6861">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总部所在地</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黑体_GBK" charset="0"/>
                        </a:rPr>
                        <a:t>布鲁塞尔</a:t>
                      </a:r>
                      <a:endParaRPr lang="en-US" altLang="en-US" sz="2400" b="0" dirty="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华沙</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6256">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建立的影响</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黑体_GBK" charset="0"/>
                        </a:rPr>
                        <a:t>标志着以美、苏为首的两大军事、政治集团对峙的两极格局形成，同时也把冷战推向了高潮，对战后世界经济、政治和国际关系产生了巨大的影响</a:t>
                      </a:r>
                      <a:endParaRPr lang="en-US" altLang="en-US" sz="2400" b="0" dirty="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30000"/>
                        </a:lnSpc>
                        <a:buNone/>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284">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现状</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黑体_GBK" charset="0"/>
                        </a:rPr>
                        <a:t>继续扩大</a:t>
                      </a:r>
                      <a:endParaRPr lang="en-US" altLang="en-US" sz="2400" b="0" dirty="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不复存在</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6441537" y="2553565"/>
            <a:ext cx="351693" cy="2438547"/>
            <a:chOff x="585860" y="2568739"/>
            <a:chExt cx="351693" cy="2438547"/>
          </a:xfrm>
        </p:grpSpPr>
        <p:grpSp>
          <p:nvGrpSpPr>
            <p:cNvPr id="12" name="组合 11"/>
            <p:cNvGrpSpPr/>
            <p:nvPr/>
          </p:nvGrpSpPr>
          <p:grpSpPr>
            <a:xfrm>
              <a:off x="585860" y="2568739"/>
              <a:ext cx="350521" cy="1751433"/>
              <a:chOff x="585860" y="2568739"/>
              <a:chExt cx="350521" cy="1751433"/>
            </a:xfrm>
          </p:grpSpPr>
          <p:grpSp>
            <p:nvGrpSpPr>
              <p:cNvPr id="14" name="组合 13"/>
              <p:cNvGrpSpPr/>
              <p:nvPr/>
            </p:nvGrpSpPr>
            <p:grpSpPr>
              <a:xfrm>
                <a:off x="585861" y="2568739"/>
                <a:ext cx="350520" cy="1004645"/>
                <a:chOff x="12823" y="1321"/>
                <a:chExt cx="552" cy="1582"/>
              </a:xfrm>
            </p:grpSpPr>
            <p:sp>
              <p:nvSpPr>
                <p:cNvPr id="10" name="椭圆 9"/>
                <p:cNvSpPr/>
                <p:nvPr/>
              </p:nvSpPr>
              <p:spPr>
                <a:xfrm>
                  <a:off x="12824" y="132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35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6" name="椭圆 15"/>
              <p:cNvSpPr/>
              <p:nvPr/>
            </p:nvSpPr>
            <p:spPr>
              <a:xfrm>
                <a:off x="585860" y="3970261"/>
                <a:ext cx="349885" cy="34991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7" name="椭圆 16"/>
            <p:cNvSpPr/>
            <p:nvPr/>
          </p:nvSpPr>
          <p:spPr>
            <a:xfrm>
              <a:off x="587668" y="4657375"/>
              <a:ext cx="349885" cy="34991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236461"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65595"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810448" y="167113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596550" y="1049906"/>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1" name="组合 10"/>
          <p:cNvGrpSpPr/>
          <p:nvPr/>
        </p:nvGrpSpPr>
        <p:grpSpPr>
          <a:xfrm>
            <a:off x="5317167" y="2496149"/>
            <a:ext cx="5594085" cy="2511138"/>
            <a:chOff x="5317167" y="2496149"/>
            <a:chExt cx="5594085" cy="2511138"/>
          </a:xfrm>
        </p:grpSpPr>
        <p:grpSp>
          <p:nvGrpSpPr>
            <p:cNvPr id="6" name="组合 5"/>
            <p:cNvGrpSpPr/>
            <p:nvPr/>
          </p:nvGrpSpPr>
          <p:grpSpPr>
            <a:xfrm>
              <a:off x="5317167" y="2496149"/>
              <a:ext cx="5594085" cy="1824023"/>
              <a:chOff x="5317168" y="3279980"/>
              <a:chExt cx="5594085" cy="1824023"/>
            </a:xfrm>
          </p:grpSpPr>
          <p:grpSp>
            <p:nvGrpSpPr>
              <p:cNvPr id="15" name="组合 14"/>
              <p:cNvGrpSpPr/>
              <p:nvPr/>
            </p:nvGrpSpPr>
            <p:grpSpPr>
              <a:xfrm>
                <a:off x="5317168" y="3279980"/>
                <a:ext cx="5594085" cy="1124385"/>
                <a:chOff x="4904445" y="3211740"/>
                <a:chExt cx="5594085" cy="1124385"/>
              </a:xfrm>
            </p:grpSpPr>
            <p:sp>
              <p:nvSpPr>
                <p:cNvPr id="18" name="文本框 2">
                  <a:hlinkClick r:id="rId2" action="ppaction://hlinksldjump"/>
                </p:cNvPr>
                <p:cNvSpPr txBox="1"/>
                <p:nvPr/>
              </p:nvSpPr>
              <p:spPr>
                <a:xfrm>
                  <a:off x="4904446" y="3211740"/>
                  <a:ext cx="5181600" cy="46037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冷战（高频考点）</a:t>
                  </a:r>
                  <a:endParaRPr lang="zh-CN" altLang="zh-CN" sz="24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4904445" y="3874460"/>
                  <a:ext cx="5594085" cy="46166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战后</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资本主义国家的新变化</a:t>
                  </a:r>
                  <a:endParaRPr lang="zh-CN" altLang="en-US" sz="24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2" name="TextBox 1">
                <a:hlinkClick r:id="rId4" action="ppaction://hlinksldjump"/>
              </p:cNvPr>
              <p:cNvSpPr txBox="1"/>
              <p:nvPr/>
            </p:nvSpPr>
            <p:spPr>
              <a:xfrm>
                <a:off x="5317169" y="4642338"/>
                <a:ext cx="5091500" cy="46166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rPr>
                  <a:t>命题</a:t>
                </a:r>
                <a:r>
                  <a:rPr lang="zh-CN" altLang="en-US" sz="2400" b="1" dirty="0" smtClean="0">
                    <a:latin typeface="黑体" panose="02010609060101010101" pitchFamily="49" charset="-122"/>
                    <a:ea typeface="黑体" panose="02010609060101010101" pitchFamily="49" charset="-122"/>
                  </a:rPr>
                  <a:t>点 </a:t>
                </a:r>
                <a:r>
                  <a:rPr lang="en-US" altLang="zh-CN" sz="2400" b="1" dirty="0" smtClean="0">
                    <a:solidFill>
                      <a:schemeClr val="bg1"/>
                    </a:solidFill>
                    <a:latin typeface="黑体" panose="02010609060101010101" pitchFamily="49" charset="-122"/>
                    <a:ea typeface="黑体" panose="02010609060101010101" pitchFamily="49" charset="-122"/>
                  </a:rPr>
                  <a:t>3</a:t>
                </a:r>
                <a:r>
                  <a:rPr lang="en-US" altLang="zh-CN" sz="24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社会主义的发展与挫折</a:t>
                </a:r>
                <a:endParaRPr lang="zh-CN" altLang="en-US" sz="2400" b="1" dirty="0">
                  <a:latin typeface="黑体" panose="02010609060101010101" pitchFamily="49" charset="-122"/>
                  <a:ea typeface="黑体" panose="02010609060101010101" pitchFamily="49" charset="-122"/>
                </a:endParaRPr>
              </a:p>
            </p:txBody>
          </p:sp>
        </p:grpSp>
        <p:sp>
          <p:nvSpPr>
            <p:cNvPr id="9" name="TextBox 8">
              <a:hlinkClick r:id="rId5" action="ppaction://hlinksldjump"/>
            </p:cNvPr>
            <p:cNvSpPr txBox="1"/>
            <p:nvPr/>
          </p:nvSpPr>
          <p:spPr>
            <a:xfrm>
              <a:off x="5366615" y="4545622"/>
              <a:ext cx="4992606" cy="46166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rPr>
                <a:t>命题</a:t>
              </a:r>
              <a:r>
                <a:rPr lang="zh-CN" altLang="en-US" sz="2400" b="1" dirty="0" smtClean="0">
                  <a:latin typeface="黑体" panose="02010609060101010101" pitchFamily="49" charset="-122"/>
                  <a:ea typeface="黑体" panose="02010609060101010101" pitchFamily="49" charset="-122"/>
                </a:rPr>
                <a:t>点 </a:t>
              </a:r>
              <a:r>
                <a:rPr lang="en-US" altLang="zh-CN" sz="2400" b="1" dirty="0" smtClean="0">
                  <a:solidFill>
                    <a:schemeClr val="bg1"/>
                  </a:solidFill>
                  <a:latin typeface="黑体" panose="02010609060101010101" pitchFamily="49" charset="-122"/>
                  <a:ea typeface="黑体" panose="02010609060101010101" pitchFamily="49" charset="-122"/>
                </a:rPr>
                <a:t>4</a:t>
              </a:r>
              <a:r>
                <a:rPr lang="en-US" altLang="zh-CN" sz="24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亚非拉国家的新发展</a:t>
              </a:r>
              <a:endParaRPr lang="zh-CN" altLang="en-US" sz="24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1107269202"/>
              </p:ext>
            </p:extLst>
          </p:nvPr>
        </p:nvGraphicFramePr>
        <p:xfrm>
          <a:off x="1073345" y="1828800"/>
          <a:ext cx="9986010" cy="4570241"/>
        </p:xfrm>
        <a:graphic>
          <a:graphicData uri="http://schemas.openxmlformats.org/drawingml/2006/table">
            <a:tbl>
              <a:tblPr firstRow="1" bandRow="1">
                <a:tableStyleId>{5940675A-B579-460E-94D1-54222C63F5DA}</a:tableStyleId>
              </a:tblPr>
              <a:tblGrid>
                <a:gridCol w="1010432"/>
                <a:gridCol w="8975578"/>
              </a:tblGrid>
              <a:tr h="729761">
                <a:tc gridSpan="2">
                  <a:txBody>
                    <a:bodyPr/>
                    <a:lstStyle/>
                    <a:p>
                      <a:pPr indent="0" algn="ctr">
                        <a:lnSpc>
                          <a:spcPct val="15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二：第二次世界大战后西欧和日本经济迅速发展的共同原因和启示</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20970">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原因</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）都得到了美国在经济上的援助或扶持</a:t>
                      </a: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）都大力引进最先进的科学技术，发展教育，培养人才</a:t>
                      </a: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3</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）都制定了恰当的经济发展政策</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73724">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启示</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）要善于抓住机遇，注重加强国际间的经济联系</a:t>
                      </a: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）要大力发展教育，培养人才，积极引进先进科技</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大胆创新</a:t>
                      </a: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3</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）坚持改革开放，坚持社会主义道路，制定适合本国国情的经济发展战略</a:t>
                      </a: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2361601"/>
            <a:ext cx="5972733" cy="627895"/>
            <a:chOff x="1034884" y="629878"/>
            <a:chExt cx="5006857" cy="627895"/>
          </a:xfrm>
        </p:grpSpPr>
        <p:sp>
          <p:nvSpPr>
            <p:cNvPr id="7" name="圆角矩形 6"/>
            <p:cNvSpPr/>
            <p:nvPr>
              <p:custDataLst>
                <p:tags r:id="rId1"/>
              </p:custDataLst>
            </p:nvPr>
          </p:nvSpPr>
          <p:spPr>
            <a:xfrm flipH="1">
              <a:off x="2547181" y="664168"/>
              <a:ext cx="3494560"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冷战（高频考点）</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8066" y="3071517"/>
            <a:ext cx="11386379"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2019</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a:latin typeface="宋体" pitchFamily="2" charset="-122"/>
                <a:ea typeface="宋体" pitchFamily="2" charset="-122"/>
              </a:rPr>
              <a:t>，</a:t>
            </a:r>
            <a:r>
              <a:rPr lang="en-US" altLang="zh-CN" sz="2400" b="1" dirty="0" smtClean="0">
                <a:latin typeface="宋体" pitchFamily="2" charset="-122"/>
                <a:ea typeface="宋体" pitchFamily="2" charset="-122"/>
              </a:rPr>
              <a:t>19</a:t>
            </a:r>
            <a:r>
              <a:rPr lang="zh-CN" altLang="en-US" sz="2400" b="1" dirty="0">
                <a:latin typeface="宋体" pitchFamily="2" charset="-122"/>
                <a:ea typeface="宋体" pitchFamily="2" charset="-122"/>
              </a:rPr>
              <a:t>）马歇尔计划提出</a:t>
            </a:r>
            <a:r>
              <a:rPr lang="zh-CN" altLang="en-US" sz="2400" b="1" dirty="0" smtClean="0">
                <a:latin typeface="宋体" pitchFamily="2" charset="-122"/>
                <a:ea typeface="宋体" pitchFamily="2" charset="-122"/>
              </a:rPr>
              <a:t>后，中国</a:t>
            </a:r>
            <a:r>
              <a:rPr lang="zh-CN" altLang="en-US" sz="2400" b="1" dirty="0">
                <a:latin typeface="宋体" pitchFamily="2" charset="-122"/>
                <a:ea typeface="宋体" pitchFamily="2" charset="-122"/>
              </a:rPr>
              <a:t>、苏联、英国三国漫画家创作了以下体现本国态度的漫画。其中体现当时英国态度的是（</a:t>
            </a:r>
            <a:r>
              <a:rPr lang="zh-CN" altLang="zh-CN" sz="2400" b="1"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A</a:t>
            </a:r>
            <a:r>
              <a:rPr lang="en-US" altLang="zh-CN"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B</a:t>
            </a:r>
            <a:r>
              <a:rPr lang="en-US" altLang="zh-CN"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C</a:t>
            </a:r>
            <a:r>
              <a:rPr lang="en-US" altLang="zh-CN"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D</a:t>
            </a: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7943986" y="3726076"/>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pic>
        <p:nvPicPr>
          <p:cNvPr id="1026" name="Picture 2"/>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1436776" y="4369117"/>
            <a:ext cx="3709510" cy="1468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5696561" y="4369117"/>
            <a:ext cx="3757490" cy="1487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961515"/>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2019</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a:t>
            </a:r>
            <a:r>
              <a:rPr lang="zh-CN" altLang="en-US" sz="2400" b="1" dirty="0">
                <a:latin typeface="宋体" pitchFamily="2" charset="-122"/>
                <a:ea typeface="宋体" pitchFamily="2" charset="-122"/>
              </a:rPr>
              <a:t>）以下是世界现代秩序变迁示意图。直接导致①所示的世界秩序出现的史实是（</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a:latin typeface="Times New Roman" pitchFamily="18" charset="0"/>
              <a:ea typeface="宋体" panose="02010600030101010101" pitchFamily="2" charset="-122"/>
              <a:cs typeface="Times New Roman" pitchFamily="18" charset="0"/>
            </a:endParaRPr>
          </a:p>
          <a:p>
            <a:pPr>
              <a:lnSpc>
                <a:spcPct val="150000"/>
              </a:lnSpc>
            </a:pPr>
            <a:r>
              <a:rPr lang="en-US" altLang="zh-CN" sz="2400" b="1" dirty="0" smtClean="0">
                <a:latin typeface="Times New Roman" pitchFamily="18" charset="0"/>
                <a:ea typeface="宋体" panose="02010600030101010101" pitchFamily="2" charset="-122"/>
                <a:cs typeface="Times New Roman" pitchFamily="18" charset="0"/>
              </a:rPr>
              <a:t>A.</a:t>
            </a:r>
            <a:r>
              <a:rPr lang="zh-CN" altLang="en-US" sz="2400" b="1" dirty="0" smtClean="0">
                <a:latin typeface="Times New Roman" pitchFamily="18" charset="0"/>
                <a:ea typeface="宋体" panose="02010600030101010101" pitchFamily="2" charset="-122"/>
                <a:cs typeface="Times New Roman" pitchFamily="18" charset="0"/>
              </a:rPr>
              <a:t>苏联实现工业化</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罗斯福新政的实施</a:t>
            </a:r>
            <a:endParaRPr lang="zh-CN" altLang="en-US" sz="2400" b="1" dirty="0" smtClean="0">
              <a:latin typeface="宋体" panose="02010600030101010101" pitchFamily="2" charset="-122"/>
              <a:ea typeface="宋体" panose="02010600030101010101" pitchFamily="2" charset="-122"/>
            </a:endParaRPr>
          </a:p>
          <a:p>
            <a:pPr indent="0">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二战后美国、苏联实力大增</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endParaRPr lang="en-US" altLang="zh-CN" sz="2400" b="1" dirty="0" smtClean="0">
              <a:latin typeface="宋体" panose="02010600030101010101" pitchFamily="2" charset="-122"/>
              <a:ea typeface="宋体" panose="02010600030101010101" pitchFamily="2" charset="-122"/>
            </a:endParaRPr>
          </a:p>
          <a:p>
            <a:pPr indent="0">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西欧、日本的崛起</a:t>
            </a:r>
            <a:endParaRPr lang="zh-CN" altLang="en-US" sz="2400" b="1" dirty="0">
              <a:latin typeface="宋体" panose="02010600030101010101" pitchFamily="2" charset="-122"/>
              <a:ea typeface="宋体" panose="02010600030101010101" pitchFamily="2" charset="-122"/>
            </a:endParaRPr>
          </a:p>
        </p:txBody>
      </p:sp>
      <p:sp>
        <p:nvSpPr>
          <p:cNvPr id="8" name="矩形 7"/>
          <p:cNvSpPr/>
          <p:nvPr/>
        </p:nvSpPr>
        <p:spPr>
          <a:xfrm>
            <a:off x="4039507" y="2590200"/>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27910" y="3282382"/>
            <a:ext cx="7532462" cy="7047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290150"/>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2018</a:t>
            </a:r>
            <a:r>
              <a:rPr lang="zh-CN" altLang="zh-CN" sz="2400" b="1" dirty="0" smtClean="0">
                <a:latin typeface="宋体" pitchFamily="2" charset="-122"/>
                <a:ea typeface="宋体" pitchFamily="2" charset="-122"/>
              </a:rPr>
              <a:t>·河北</a:t>
            </a:r>
            <a:r>
              <a:rPr lang="zh-CN" altLang="en-US" sz="2400" b="1" dirty="0">
                <a:latin typeface="宋体" pitchFamily="2" charset="-122"/>
                <a:ea typeface="宋体" pitchFamily="2" charset="-122"/>
              </a:rPr>
              <a:t>，</a:t>
            </a:r>
            <a:r>
              <a:rPr lang="en-US" altLang="zh-CN" sz="2400" b="1" dirty="0" smtClean="0">
                <a:latin typeface="宋体" pitchFamily="2" charset="-122"/>
                <a:ea typeface="宋体" pitchFamily="2" charset="-122"/>
              </a:rPr>
              <a:t>17</a:t>
            </a:r>
            <a:r>
              <a:rPr lang="zh-CN" altLang="en-US" sz="2400" b="1" dirty="0">
                <a:latin typeface="宋体" pitchFamily="2" charset="-122"/>
                <a:ea typeface="宋体" pitchFamily="2" charset="-122"/>
              </a:rPr>
              <a:t>）下列国际会议</a:t>
            </a:r>
            <a:r>
              <a:rPr lang="zh-CN" altLang="en-US" sz="2400" b="1" dirty="0" smtClean="0">
                <a:latin typeface="宋体" pitchFamily="2" charset="-122"/>
                <a:ea typeface="宋体" pitchFamily="2" charset="-122"/>
              </a:rPr>
              <a:t>中，由</a:t>
            </a:r>
            <a:r>
              <a:rPr lang="zh-CN" altLang="en-US" sz="2400" b="1" dirty="0">
                <a:latin typeface="宋体" pitchFamily="2" charset="-122"/>
                <a:ea typeface="宋体" pitchFamily="2" charset="-122"/>
              </a:rPr>
              <a:t>美国完全主导的是（</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p>
          <a:p>
            <a:pPr>
              <a:lnSpc>
                <a:spcPct val="150000"/>
              </a:lnSpc>
            </a:pPr>
            <a:r>
              <a:rPr lang="en-US" altLang="zh-CN" sz="2400" b="1" dirty="0" smtClean="0">
                <a:latin typeface="Times New Roman" pitchFamily="18" charset="0"/>
                <a:ea typeface="宋体" panose="02010600030101010101" pitchFamily="2" charset="-122"/>
                <a:cs typeface="Times New Roman" pitchFamily="18" charset="0"/>
              </a:rPr>
              <a:t>A.</a:t>
            </a:r>
            <a:r>
              <a:rPr lang="zh-CN" altLang="en-US" sz="2400" b="1" dirty="0">
                <a:latin typeface="宋体" panose="02010600030101010101" pitchFamily="2" charset="-122"/>
                <a:ea typeface="宋体" panose="02010600030101010101" pitchFamily="2" charset="-122"/>
              </a:rPr>
              <a:t>签订</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凡尔赛和约</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的会议	</a:t>
            </a:r>
            <a:r>
              <a:rPr lang="en-US" altLang="zh-CN" sz="2400" b="1" dirty="0">
                <a:latin typeface="宋体" panose="02010600030101010101" pitchFamily="2" charset="-122"/>
                <a:ea typeface="宋体" panose="02010600030101010101" pitchFamily="2" charset="-122"/>
              </a:rPr>
              <a:t>       </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签署</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联合国家宣言</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的会议</a:t>
            </a:r>
            <a:endParaRPr lang="zh-CN" altLang="en-US" sz="2400" b="1" dirty="0" smtClean="0">
              <a:latin typeface="宋体" panose="02010600030101010101" pitchFamily="2" charset="-122"/>
              <a:ea typeface="宋体" panose="02010600030101010101" pitchFamily="2" charset="-122"/>
            </a:endParaRPr>
          </a:p>
          <a:p>
            <a:pPr indent="0">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决定成立联合国的会议</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endParaRPr lang="en-US" altLang="zh-CN" sz="2400" b="1" dirty="0" smtClean="0">
              <a:latin typeface="宋体" panose="02010600030101010101" pitchFamily="2" charset="-122"/>
              <a:ea typeface="宋体" panose="02010600030101010101" pitchFamily="2" charset="-122"/>
            </a:endParaRPr>
          </a:p>
          <a:p>
            <a:pPr indent="0">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签署</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北大西洋公约</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的会议</a:t>
            </a:r>
            <a:endParaRPr lang="zh-CN" altLang="en-US" sz="2400" b="1" dirty="0">
              <a:latin typeface="宋体" panose="02010600030101010101" pitchFamily="2" charset="-122"/>
              <a:ea typeface="宋体" panose="02010600030101010101" pitchFamily="2" charset="-122"/>
            </a:endParaRPr>
          </a:p>
        </p:txBody>
      </p:sp>
      <p:sp>
        <p:nvSpPr>
          <p:cNvPr id="8" name="矩形 7"/>
          <p:cNvSpPr/>
          <p:nvPr/>
        </p:nvSpPr>
        <p:spPr>
          <a:xfrm>
            <a:off x="9574201" y="2393240"/>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923221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0b67e554-f8ba-4b30-8920-4d4b99870018}"/>
  <p:tag name="TABLE_ENDDRAG_ORIGIN_RECT" val="795*276"/>
  <p:tag name="TABLE_ENDDRAG_RECT" val="69*144*795*276"/>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68d01813-0aea-4b06-a14e-972286c2ac30}"/>
  <p:tag name="TABLE_ENDDRAG_ORIGIN_RECT" val="782*225"/>
  <p:tag name="TABLE_ENDDRAG_RECT" val="96*175*782*225"/>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68d01813-0aea-4b06-a14e-972286c2ac30}"/>
  <p:tag name="TABLE_ENDDRAG_ORIGIN_RECT" val="782*225"/>
  <p:tag name="TABLE_ENDDRAG_RECT" val="96*175*782*225"/>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68d01813-0aea-4b06-a14e-972286c2ac30}"/>
  <p:tag name="TABLE_ENDDRAG_ORIGIN_RECT" val="782*225"/>
  <p:tag name="TABLE_ENDDRAG_RECT" val="96*175*782*225"/>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TABLE_BEAUTIFY" val="smartTable{68d01813-0aea-4b06-a14e-972286c2ac30}"/>
  <p:tag name="TABLE_ENDDRAG_ORIGIN_RECT" val="782*225"/>
  <p:tag name="TABLE_ENDDRAG_RECT" val="96*175*782*225"/>
</p:tagLst>
</file>

<file path=ppt/tags/tag151.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4052279b-5165-4ac3-a0da-d2d897263511}"/>
  <p:tag name="TABLE_ENDDRAG_ORIGIN_RECT" val="791*310"/>
  <p:tag name="TABLE_ENDDRAG_RECT" val="65*151*791*310"/>
</p:tagLst>
</file>

<file path=ppt/tags/tag156.xml><?xml version="1.0" encoding="utf-8"?>
<p:tagLst xmlns:a="http://schemas.openxmlformats.org/drawingml/2006/main" xmlns:r="http://schemas.openxmlformats.org/officeDocument/2006/relationships" xmlns:p="http://schemas.openxmlformats.org/presentationml/2006/main">
  <p:tag name="KSO_WM_UNIT_TABLE_BEAUTIFY" val="smartTable{61f6e8b1-e285-4d4a-a201-a717a5604132}"/>
  <p:tag name="TABLE_ENDDRAG_ORIGIN_RECT" val="792*288"/>
  <p:tag name="TABLE_ENDDRAG_RECT" val="77*166*792*288"/>
</p:tagLst>
</file>

<file path=ppt/tags/tag157.xml><?xml version="1.0" encoding="utf-8"?>
<p:tagLst xmlns:a="http://schemas.openxmlformats.org/drawingml/2006/main" xmlns:r="http://schemas.openxmlformats.org/officeDocument/2006/relationships" xmlns:p="http://schemas.openxmlformats.org/presentationml/2006/main">
  <p:tag name="KSO_WM_UNIT_TABLE_BEAUTIFY" val="smartTable{782d5023-1f75-4cb5-8514-c29912294e5b}"/>
  <p:tag name="TABLE_ENDDRAG_ORIGIN_RECT" val="853*380"/>
  <p:tag name="TABLE_ENDDRAG_RECT" val="64*132*853*380"/>
</p:tagLst>
</file>

<file path=ppt/tags/tag158.xml><?xml version="1.0" encoding="utf-8"?>
<p:tagLst xmlns:a="http://schemas.openxmlformats.org/drawingml/2006/main" xmlns:r="http://schemas.openxmlformats.org/officeDocument/2006/relationships" xmlns:p="http://schemas.openxmlformats.org/presentationml/2006/main">
  <p:tag name="KSO_WM_UNIT_TABLE_BEAUTIFY" val="smartTable{782d5023-1f75-4cb5-8514-c29912294e5b}"/>
  <p:tag name="TABLE_ENDDRAG_ORIGIN_RECT" val="853*380"/>
  <p:tag name="TABLE_ENDDRAG_RECT" val="64*132*853*380"/>
</p:tagLst>
</file>

<file path=ppt/tags/tag159.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beaf827e-e8d7-4edd-af69-12c62433e80b}"/>
  <p:tag name="TABLE_ENDDRAG_ORIGIN_RECT" val="837*315"/>
  <p:tag name="TABLE_ENDDRAG_RECT" val="58*157*837*315"/>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81ff16e7-7abe-443c-a68c-5094dd80d331}"/>
  <p:tag name="TABLE_ENDDRAG_ORIGIN_RECT" val="863*383"/>
  <p:tag name="TABLE_ENDDRAG_RECT" val="47*109*863*383"/>
</p:tagLst>
</file>

<file path=ppt/tags/tag164.xml><?xml version="1.0" encoding="utf-8"?>
<p:tagLst xmlns:a="http://schemas.openxmlformats.org/drawingml/2006/main" xmlns:r="http://schemas.openxmlformats.org/officeDocument/2006/relationships" xmlns:p="http://schemas.openxmlformats.org/presentationml/2006/main">
  <p:tag name="KSO_WM_UNIT_TABLE_BEAUTIFY" val="smartTable{81ff16e7-7abe-443c-a68c-5094dd80d331}"/>
  <p:tag name="TABLE_ENDDRAG_ORIGIN_RECT" val="863*383"/>
  <p:tag name="TABLE_ENDDRAG_RECT" val="47*109*863*383"/>
</p:tagLst>
</file>

<file path=ppt/tags/tag165.xml><?xml version="1.0" encoding="utf-8"?>
<p:tagLst xmlns:a="http://schemas.openxmlformats.org/drawingml/2006/main" xmlns:r="http://schemas.openxmlformats.org/officeDocument/2006/relationships" xmlns:p="http://schemas.openxmlformats.org/presentationml/2006/main">
  <p:tag name="KSO_WM_UNIT_TABLE_BEAUTIFY" val="smartTable{81ff16e7-7abe-443c-a68c-5094dd80d331}"/>
  <p:tag name="TABLE_ENDDRAG_ORIGIN_RECT" val="863*383"/>
  <p:tag name="TABLE_ENDDRAG_RECT" val="47*109*863*383"/>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81ff16e7-7abe-443c-a68c-5094dd80d331}"/>
  <p:tag name="TABLE_ENDDRAG_ORIGIN_RECT" val="863*383"/>
  <p:tag name="TABLE_ENDDRAG_RECT" val="47*109*863*383"/>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81ff16e7-7abe-443c-a68c-5094dd80d331}"/>
  <p:tag name="TABLE_ENDDRAG_ORIGIN_RECT" val="863*383"/>
  <p:tag name="TABLE_ENDDRAG_RECT" val="47*109*863*383"/>
</p:tagLst>
</file>

<file path=ppt/tags/tag168.xml><?xml version="1.0" encoding="utf-8"?>
<p:tagLst xmlns:a="http://schemas.openxmlformats.org/drawingml/2006/main" xmlns:r="http://schemas.openxmlformats.org/officeDocument/2006/relationships" xmlns:p="http://schemas.openxmlformats.org/presentationml/2006/main">
  <p:tag name="KSO_WM_UNIT_TABLE_BEAUTIFY" val="smartTable{bd40518d-63e8-4c47-b3bf-37c3a28bfc01}"/>
  <p:tag name="TABLE_ENDDRAG_ORIGIN_RECT" val="848*202"/>
  <p:tag name="TABLE_ENDDRAG_RECT" val="54*290*848*202"/>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e3b8e5d4-e042-4b89-856c-2a6d0d3fd78c}"/>
  <p:tag name="TABLE_ENDDRAG_ORIGIN_RECT" val="807*215"/>
  <p:tag name="TABLE_ENDDRAG_RECT" val="76*162*807*215"/>
</p:tagLst>
</file>

<file path=ppt/tags/tag172.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73.xml><?xml version="1.0" encoding="utf-8"?>
<p:tagLst xmlns:a="http://schemas.openxmlformats.org/drawingml/2006/main" xmlns:r="http://schemas.openxmlformats.org/officeDocument/2006/relationships" xmlns:p="http://schemas.openxmlformats.org/presentationml/2006/main">
  <p:tag name="KSO_WM_UNIT_TABLE_BEAUTIFY" val="smartTable{3bc43dd3-cfe6-4ae8-8918-0f8e1f5ed52c}"/>
</p:tagLst>
</file>

<file path=ppt/tags/tag174.xml><?xml version="1.0" encoding="utf-8"?>
<p:tagLst xmlns:a="http://schemas.openxmlformats.org/drawingml/2006/main" xmlns:r="http://schemas.openxmlformats.org/officeDocument/2006/relationships" xmlns:p="http://schemas.openxmlformats.org/presentationml/2006/main">
  <p:tag name="KSO_WM_UNIT_TABLE_BEAUTIFY" val="smartTable{3bc43dd3-cfe6-4ae8-8918-0f8e1f5ed52c}"/>
</p:tagLst>
</file>

<file path=ppt/tags/tag175.xml><?xml version="1.0" encoding="utf-8"?>
<p:tagLst xmlns:a="http://schemas.openxmlformats.org/drawingml/2006/main" xmlns:r="http://schemas.openxmlformats.org/officeDocument/2006/relationships" xmlns:p="http://schemas.openxmlformats.org/presentationml/2006/main">
  <p:tag name="KSO_WM_UNIT_TABLE_BEAUTIFY" val="smartTable{81ff16e7-7abe-443c-a68c-5094dd80d331}"/>
  <p:tag name="TABLE_ENDDRAG_ORIGIN_RECT" val="863*383"/>
  <p:tag name="TABLE_ENDDRAG_RECT" val="47*109*863*383"/>
</p:tagLst>
</file>

<file path=ppt/tags/tag1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7.xml><?xml version="1.0" encoding="utf-8"?>
<p:tagLst xmlns:a="http://schemas.openxmlformats.org/drawingml/2006/main" xmlns:r="http://schemas.openxmlformats.org/officeDocument/2006/relationships" xmlns:p="http://schemas.openxmlformats.org/presentationml/2006/main">
  <p:tag name="KSO_WM_UNIT_TABLE_BEAUTIFY" val="smartTable{e13aee25-474d-4869-939e-5ed752a51f69}"/>
  <p:tag name="TABLE_ENDDRAG_ORIGIN_RECT" val="814*522"/>
  <p:tag name="TABLE_ENDDRAG_RECT" val="72*190*814*522"/>
</p:tagLst>
</file>

<file path=ppt/tags/tag1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9.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81.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705"/>
  <p:tag name="TABLE_ENDDRAG_RECT" val="55*152*839*705"/>
</p:tagLst>
</file>

<file path=ppt/tags/tag1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3.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249"/>
  <p:tag name="TABLE_ENDDRAG_RECT" val="56*126*839*249"/>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1121</TotalTime>
  <Words>5123</Words>
  <Application>Microsoft Office PowerPoint</Application>
  <PresentationFormat>自定义</PresentationFormat>
  <Paragraphs>639</Paragraphs>
  <Slides>60</Slides>
  <Notes>5</Notes>
  <HiddenSlides>0</HiddenSlides>
  <MMClips>0</MMClips>
  <ScaleCrop>false</ScaleCrop>
  <HeadingPairs>
    <vt:vector size="4" baseType="variant">
      <vt:variant>
        <vt:lpstr>主题</vt:lpstr>
      </vt:variant>
      <vt:variant>
        <vt:i4>5</vt:i4>
      </vt:variant>
      <vt:variant>
        <vt:lpstr>幻灯片标题</vt:lpstr>
      </vt:variant>
      <vt:variant>
        <vt:i4>60</vt:i4>
      </vt:variant>
    </vt:vector>
  </HeadingPairs>
  <TitlesOfParts>
    <vt:vector size="65"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1003</cp:revision>
  <dcterms:created xsi:type="dcterms:W3CDTF">2020-07-19T08:35:00Z</dcterms:created>
  <dcterms:modified xsi:type="dcterms:W3CDTF">2022-02-25T16:28:06Z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