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1" r:id="rId6"/>
    <p:sldId id="275" r:id="rId7"/>
    <p:sldId id="279" r:id="rId8"/>
    <p:sldId id="278" r:id="rId9"/>
    <p:sldId id="277" r:id="rId10"/>
    <p:sldId id="281" r:id="rId11"/>
    <p:sldId id="285" r:id="rId12"/>
    <p:sldId id="284" r:id="rId13"/>
    <p:sldId id="283" r:id="rId14"/>
    <p:sldId id="282" r:id="rId15"/>
    <p:sldId id="28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76" r:id="rId24"/>
    <p:sldId id="351" r:id="rId25"/>
    <p:sldId id="259" r:id="rId26"/>
    <p:sldId id="269" r:id="rId27"/>
    <p:sldId id="315" r:id="rId28"/>
    <p:sldId id="324" r:id="rId29"/>
    <p:sldId id="332" r:id="rId30"/>
    <p:sldId id="264" r:id="rId31"/>
    <p:sldId id="335" r:id="rId32"/>
    <p:sldId id="336" r:id="rId33"/>
    <p:sldId id="337" r:id="rId34"/>
    <p:sldId id="266" r:id="rId35"/>
    <p:sldId id="345" r:id="rId36"/>
    <p:sldId id="346" r:id="rId37"/>
    <p:sldId id="347" r:id="rId38"/>
    <p:sldId id="27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7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0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291992"/>
            <a:ext cx="10807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　中国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古代史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第一单元　先秦时期</a:t>
            </a:r>
            <a:r>
              <a:rPr lang="en-US" altLang="zh-CN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4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中国境内早期人类与文明的起源　早期国家与社会变革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76636"/>
              </p:ext>
            </p:extLst>
          </p:nvPr>
        </p:nvGraphicFramePr>
        <p:xfrm>
          <a:off x="692150" y="506362"/>
          <a:ext cx="10807700" cy="6182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文档" r:id="rId3" imgW="3837245" imgH="2195046" progId="Word.Document.12">
                  <p:embed/>
                </p:oleObj>
              </mc:Choice>
              <mc:Fallback>
                <p:oleObj name="文档" r:id="rId3" imgW="3837245" imgH="21950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506362"/>
                        <a:ext cx="10807700" cy="6182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47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018213"/>
              </p:ext>
            </p:extLst>
          </p:nvPr>
        </p:nvGraphicFramePr>
        <p:xfrm>
          <a:off x="692150" y="1378966"/>
          <a:ext cx="10807700" cy="5704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文档" r:id="rId3" imgW="3837245" imgH="2025504" progId="Word.Document.12">
                  <p:embed/>
                </p:oleObj>
              </mc:Choice>
              <mc:Fallback>
                <p:oleObj name="文档" r:id="rId3" imgW="3837245" imgH="20255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78966"/>
                        <a:ext cx="10807700" cy="5704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9392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二、夏商周时期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早期国家与社会变革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夏商西周的建立和发展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36583" y="2760824"/>
            <a:ext cx="814017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97992" y="2760824"/>
            <a:ext cx="814017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06552" y="3363498"/>
            <a:ext cx="358719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97708" y="3373889"/>
            <a:ext cx="531691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94098" y="3373889"/>
            <a:ext cx="1207101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04101" y="3996527"/>
            <a:ext cx="1472894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15801" y="5192297"/>
            <a:ext cx="814017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93671" y="5192297"/>
            <a:ext cx="1703319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394805" y="5192297"/>
            <a:ext cx="1703319" cy="365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916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399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西周的分封制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稳定周初的政治形势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疆土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保证周王朝对地方的控制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扩大统治范围。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周王根据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血缘关系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远近和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宗亲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等分封到各地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授予他们管理土地和人民的权力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建立诸侯国。诸侯具有较大的独立性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但需要向周王进献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贡物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并服从周王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受封者可以在自己的封地内进行再分封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从而确立了周王朝的社会等级制度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周代的贵族等级分为天子、诸侯、卿大夫、士。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60538" y="12455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60538" y="17024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1990" y="2409329"/>
            <a:ext cx="16109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1990" y="2876672"/>
            <a:ext cx="16109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67019" y="24093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67019" y="28766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08263" y="24093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08263" y="28766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35229" y="2409329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35229" y="28766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43016" y="3583501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43016" y="405084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7545" y="4165392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7545" y="4622344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72314" y="4742393"/>
            <a:ext cx="11999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72314" y="5230518"/>
            <a:ext cx="11999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2615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青铜器的高超工艺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我国在黄河流域的多个遗址出土了距今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5 000—4 000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。如山西襄汾陶寺遗址出土了距今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多年的铜容器残片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甘肃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文化遗址出土了距今约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年的铜镜。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青铜器的数量增多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功能由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等发展到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更成为王公贵族身份地位乃至国家权力的象征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礼器的类型和数量反映了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权力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的大小和严格的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界限。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商周时期的青铜器制作工艺高超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铸造技术采用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泥范铸造法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经过制模、雕刻纹饰、翻制泥范、高温焙烧、浇注液态金属、加工修整等工艺制成。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司母戊鼎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是迄今世界上出土的最重的青铜器。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18375" y="13390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18375" y="180640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5839" y="192095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5839" y="238830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78148" y="25028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78148" y="29805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95821" y="25028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95821" y="29805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7545" y="30847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7545" y="356247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38548" y="366662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8548" y="41443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17244" y="366662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17244" y="41443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938426" y="4258910"/>
            <a:ext cx="4396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938426" y="4726253"/>
            <a:ext cx="439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9872" y="4846295"/>
            <a:ext cx="162888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9872" y="5313638"/>
            <a:ext cx="16288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85680" y="6014973"/>
            <a:ext cx="16076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85680" y="6492707"/>
            <a:ext cx="16076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20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957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甲骨文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甲骨文是中国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时期刻写在龟甲和牛、羊等兽骨上的文字。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:1899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王懿荣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首次发现甲骨文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此后在河南安阳殷墟、陕西、山东等地出土了大量商周时代甲骨。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造字法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甲骨文使用象形、指事、会意、形声、假借等多种造字方法。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甲骨文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是中国已发现的古代文字中年代最早、体系较为完整的文字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对中国文字的形成与发展有深远的影响。目前所知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我国有文字可考的历史从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20011" y="975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20011" y="1442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38162" y="2138925"/>
            <a:ext cx="12133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38162" y="2606268"/>
            <a:ext cx="12133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81999" y="4476879"/>
            <a:ext cx="12133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81999" y="4954613"/>
            <a:ext cx="12133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30944" y="5651293"/>
            <a:ext cx="7900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30944" y="6129027"/>
            <a:ext cx="7900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48476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动荡的春秋时期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春秋后期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农具和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促进了农业上的深耕细作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并为开发山林、扩大耕地创造了条件。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手工业的规模不断扩大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冶铁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纺织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煮盐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漆器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制作等都有所发展。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商业活动逐渐活跃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很多城市出现了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交换市场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货币被更多地使用。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18674" y="21495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18674" y="26168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76074" y="214955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76074" y="26168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6341" y="330129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6341" y="377903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77715" y="330129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7715" y="377903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09089" y="330129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09089" y="377903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50854" y="3301298"/>
            <a:ext cx="8059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50854" y="377903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9445" y="3893580"/>
            <a:ext cx="822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9445" y="4371314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3301" y="4490244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3301" y="4957587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57339" y="4490244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57339" y="4957587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2331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西周的各种制度在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时期逐渐遭到破坏。一些诸侯国不再把土地分封给卿大夫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而是设置县、郡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委派官员管理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职位也不再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由此加强对地方的控制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这样就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逐步瓦解。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周王虽然在名义上仍是天下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但已无力控制诸侯。诸侯国势力崛起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不再听从王命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各自为政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也不再定期向天子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致使周王室在财政上陷入困境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甚至要依赖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诸侯国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的经济支持。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周王室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地位下降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势力崛起。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齐桓公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晋文公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秦穆公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楚庄王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等先后称霸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号令诸侯。到春秋末期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长江下游的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也先后北上争霸。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56529" y="4038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56529" y="8920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51083" y="15884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51083" y="205579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5019" y="2170337"/>
            <a:ext cx="12317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5019" y="2637680"/>
            <a:ext cx="12317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54355" y="21703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54355" y="26376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47173" y="336346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47173" y="382041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7582" y="3917094"/>
            <a:ext cx="12347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7582" y="4384437"/>
            <a:ext cx="12347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64392" y="4509376"/>
            <a:ext cx="12347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64392" y="4987110"/>
            <a:ext cx="12347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50048" y="450937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50048" y="498711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62041" y="4509376"/>
            <a:ext cx="12894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62041" y="4987110"/>
            <a:ext cx="12894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4237" y="5106683"/>
            <a:ext cx="12894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4237" y="5574026"/>
            <a:ext cx="12894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68108" y="5106683"/>
            <a:ext cx="12894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68108" y="5574026"/>
            <a:ext cx="12894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81588" y="5106683"/>
            <a:ext cx="128949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81588" y="5574026"/>
            <a:ext cx="12894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26675" y="569791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26675" y="615486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8091" y="5697912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8091" y="615486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4" grpId="0" animBg="1"/>
      <p:bldP spid="17" grpId="0" animBg="1"/>
      <p:bldP spid="19" grpId="0" animBg="1"/>
      <p:bldP spid="21" grpId="0" animBg="1"/>
      <p:bldP spid="24" grpId="0" animBg="1"/>
      <p:bldP spid="26" grpId="0" animBg="1"/>
      <p:bldP spid="28" grpId="0" animBg="1"/>
      <p:bldP spid="30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0286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战国时期的社会变化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战国初年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晋国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被韩、赵、魏三家大夫瓜分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齐国由大夫田氏取代。诸侯国中齐、楚、燕、韩、赵、魏、秦七国的势力较强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战国七雄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战国时期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强大的诸侯已不再打着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尊王攘夷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的旗号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而是各自为政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扩充军队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力图拓展疆域。一些著名的战役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桂陵之战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马陵之战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长平之战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等都发生在这一时期。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13429" y="1754701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13429" y="22220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58511" y="2935051"/>
            <a:ext cx="16165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58511" y="3392003"/>
            <a:ext cx="16165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499338" y="3527333"/>
            <a:ext cx="16165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99338" y="3984285"/>
            <a:ext cx="16165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91883" y="4695329"/>
            <a:ext cx="16530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91883" y="5152281"/>
            <a:ext cx="1653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5520" y="4695329"/>
            <a:ext cx="16530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5520" y="5152281"/>
            <a:ext cx="1653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43486" y="4695329"/>
            <a:ext cx="16530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43486" y="5152281"/>
            <a:ext cx="1653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3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46507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商鞅变法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战国时期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铁制工具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牛耕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的使用进一步推广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社会生产力水平不断提高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地主阶级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的势力增强。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确立新的政治经济秩序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富国强兵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在兼并战争中取胜。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秦孝公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任用商鞅主持变法。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20908" y="2118383"/>
            <a:ext cx="16113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20908" y="2585726"/>
            <a:ext cx="16113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50047" y="211838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50047" y="25857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84382" y="2700274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84382" y="3167617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72955" y="3292556"/>
            <a:ext cx="16274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72955" y="3759899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5077" y="4453597"/>
            <a:ext cx="121023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5077" y="4931331"/>
            <a:ext cx="12102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567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县制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由国君直接派官吏治理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废除贵族的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户籍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加强对人民的管理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废除井田制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允许土地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自由买卖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生产粮食、布帛多的人可免除徭役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度量衡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奖励军功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对有军功者授予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爵位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并赏赐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秦国的国力大为增强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的战斗力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一跃成为最强盛的诸侯国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为以后秦国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统一全国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奠定了基础。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49848" y="122476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49848" y="17128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5312" y="18274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5312" y="22947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82258" y="18274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82258" y="22947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25859" y="182743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25859" y="229478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5703" y="240932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5703" y="287667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87797" y="2409328"/>
            <a:ext cx="16005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87797" y="2876671"/>
            <a:ext cx="16005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540359" y="240932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40359" y="287667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62242" y="2987937"/>
            <a:ext cx="12270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62242" y="3465671"/>
            <a:ext cx="12270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3351" y="3593093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3351" y="405004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17052" y="3573488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17052" y="404083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57443" y="4160715"/>
            <a:ext cx="8303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57443" y="4628058"/>
            <a:ext cx="8303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86673" y="4759621"/>
            <a:ext cx="16443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86673" y="5206182"/>
            <a:ext cx="16443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6" grpId="0" animBg="1"/>
      <p:bldP spid="18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考点梳理整合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2931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都江堰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秦国蜀郡郡守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在成都附近的岷江上修建了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都江堰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。建成之后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成都平原成为沃野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天府之国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07347" y="2412447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07347" y="286939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23502" y="2994338"/>
            <a:ext cx="12682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23502" y="3451290"/>
            <a:ext cx="12682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466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百家争鸣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老子是春秋后期楚国人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学派的创始人。他认为万物运行有其自然的法则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顺应自然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世间的事物都有其对立面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对立的双方是可以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相互转化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老子在政治上主张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无为而治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。老子的学说集中在《老子》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道德经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这部书成为道家的经典。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核心思想是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仁者爱人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作为处理人与人关系的最高行为准则和道德规范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推崇西周的制度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以德治国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。他反对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苛政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认为统治者只有实行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使人民心悦诚服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社会才会稳定。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65684" y="757174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65684" y="121412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20737" y="1339065"/>
            <a:ext cx="16141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20737" y="1796017"/>
            <a:ext cx="16141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03292" y="1927414"/>
            <a:ext cx="16141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03292" y="2394757"/>
            <a:ext cx="16141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02693" y="2509305"/>
            <a:ext cx="16141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02693" y="2976648"/>
            <a:ext cx="16141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96133" y="2509305"/>
            <a:ext cx="12533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96133" y="2976648"/>
            <a:ext cx="12533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8344" y="3101587"/>
            <a:ext cx="4143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8344" y="3568930"/>
            <a:ext cx="4143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83809" y="4268658"/>
            <a:ext cx="3947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83809" y="4725610"/>
            <a:ext cx="3947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71492" y="4268658"/>
            <a:ext cx="3947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71492" y="4725610"/>
            <a:ext cx="3947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34174" y="5431676"/>
            <a:ext cx="16377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34174" y="5899019"/>
            <a:ext cx="1637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86904" y="543167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86904" y="589901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79261" y="5431676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79261" y="5899019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5" grpId="0" animBg="1"/>
      <p:bldP spid="18" grpId="0" animBg="1"/>
      <p:bldP spid="21" grpId="0" animBg="1"/>
      <p:bldP spid="23" grpId="0" animBg="1"/>
      <p:bldP spid="26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601387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教育成就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打破了贵族和王室垄断教育的局面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有教无类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招收不同出身的学生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先后培养了三千弟子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促进了教育在民间的发展。在教学中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文化知识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发现和总结出许多教育规律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提出了一系列教学原则和方法。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孔子是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儒家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学派的创始人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他的思想后来由其弟子整理成《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》一书。孔子的学说对中国古代文化的发展有非常重要的影响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他提出的一些道德规范对中国社会的发展也具有深远的影响。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47174" y="674046"/>
            <a:ext cx="8140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47174" y="1141389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7489" y="1266328"/>
            <a:ext cx="16271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7489" y="1723280"/>
            <a:ext cx="16271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42731" y="1837829"/>
            <a:ext cx="7979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42731" y="2305172"/>
            <a:ext cx="7979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68958" y="1837829"/>
            <a:ext cx="8597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68958" y="2305172"/>
            <a:ext cx="8597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235" y="2419719"/>
            <a:ext cx="8179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235" y="2887062"/>
            <a:ext cx="8179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64230" y="3614673"/>
            <a:ext cx="7939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4230" y="4071625"/>
            <a:ext cx="7939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42860" y="4175782"/>
            <a:ext cx="7939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2860" y="4643125"/>
            <a:ext cx="7939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6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9458"/>
            <a:ext cx="26834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百家争鸣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381124"/>
              </p:ext>
            </p:extLst>
          </p:nvPr>
        </p:nvGraphicFramePr>
        <p:xfrm>
          <a:off x="692150" y="2219687"/>
          <a:ext cx="10807700" cy="318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文档" r:id="rId3" imgW="3837245" imgH="1132079" progId="Word.Document.12">
                  <p:embed/>
                </p:oleObj>
              </mc:Choice>
              <mc:Fallback>
                <p:oleObj name="文档" r:id="rId3" imgW="3837245" imgH="1132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219687"/>
                        <a:ext cx="10807700" cy="318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01928" y="2929567"/>
            <a:ext cx="7478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44928" y="2929567"/>
            <a:ext cx="7478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80409" y="3525817"/>
            <a:ext cx="7478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04999" y="4104900"/>
            <a:ext cx="7478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625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716566"/>
              </p:ext>
            </p:extLst>
          </p:nvPr>
        </p:nvGraphicFramePr>
        <p:xfrm>
          <a:off x="692150" y="416012"/>
          <a:ext cx="10807700" cy="6217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文档" r:id="rId3" imgW="3837245" imgH="2207645" progId="Word.Document.12">
                  <p:embed/>
                </p:oleObj>
              </mc:Choice>
              <mc:Fallback>
                <p:oleObj name="文档" r:id="rId3" imgW="3837245" imgH="22076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16012"/>
                        <a:ext cx="10807700" cy="6217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60464" y="1131940"/>
            <a:ext cx="7478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3466" y="2306113"/>
            <a:ext cx="1138387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70855" y="2929567"/>
            <a:ext cx="747830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55704" y="3545951"/>
            <a:ext cx="1502985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26656" y="3545951"/>
            <a:ext cx="81375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80283" y="4127842"/>
            <a:ext cx="813758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94409" y="4732175"/>
            <a:ext cx="1468666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69304" y="5329334"/>
            <a:ext cx="1483353" cy="40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7957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3887146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考法一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5388568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考法二</a:t>
            </a:r>
            <a:endParaRPr lang="zh-CN" altLang="en-US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6889990" y="4229001"/>
            <a:ext cx="1435635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考法三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考法一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元谋人、北京人、山顶洞人、半坡人和河姆渡人的比较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589929"/>
              </p:ext>
            </p:extLst>
          </p:nvPr>
        </p:nvGraphicFramePr>
        <p:xfrm>
          <a:off x="692150" y="979303"/>
          <a:ext cx="10807700" cy="5569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文档" r:id="rId3" imgW="3826154" imgH="1971555" progId="Word.Document.12">
                  <p:embed/>
                </p:oleObj>
              </mc:Choice>
              <mc:Fallback>
                <p:oleObj name="文档" r:id="rId3" imgW="3826154" imgH="19715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979303"/>
                        <a:ext cx="10807700" cy="5569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953511"/>
              </p:ext>
            </p:extLst>
          </p:nvPr>
        </p:nvGraphicFramePr>
        <p:xfrm>
          <a:off x="692150" y="478618"/>
          <a:ext cx="10807700" cy="615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文档" r:id="rId3" imgW="3826154" imgH="2178916" progId="Word.Document.12">
                  <p:embed/>
                </p:oleObj>
              </mc:Choice>
              <mc:Fallback>
                <p:oleObj name="文档" r:id="rId3" imgW="3826154" imgH="21789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78618"/>
                        <a:ext cx="10807700" cy="615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06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206603"/>
              </p:ext>
            </p:extLst>
          </p:nvPr>
        </p:nvGraphicFramePr>
        <p:xfrm>
          <a:off x="692150" y="1374474"/>
          <a:ext cx="10807700" cy="436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文档" r:id="rId3" imgW="3826154" imgH="1544612" progId="Word.Document.12">
                  <p:embed/>
                </p:oleObj>
              </mc:Choice>
              <mc:Fallback>
                <p:oleObj name="文档" r:id="rId3" imgW="3826154" imgH="1544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74474"/>
                        <a:ext cx="10807700" cy="4363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25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9176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河姆渡居民和半坡居民生产和生活状况的共同之处有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都建造房屋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过着定居生活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都能制作陶器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都种植水稻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都饲养家畜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都使用磨制石器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①②④⑤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②③④⑤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解答本题可采用排除法。结合所学知识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可知半坡居民和河姆渡居民分别种植粟和水稻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说法不正确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排除含有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0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考点梳理整合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考法二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禅让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制、世袭制和分封制的</a:t>
            </a:r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概况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181669"/>
              </p:ext>
            </p:extLst>
          </p:nvPr>
        </p:nvGraphicFramePr>
        <p:xfrm>
          <a:off x="692150" y="1651499"/>
          <a:ext cx="10807700" cy="3809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文档" r:id="rId3" imgW="3837245" imgH="1352376" progId="Word.Document.12">
                  <p:embed/>
                </p:oleObj>
              </mc:Choice>
              <mc:Fallback>
                <p:oleObj name="文档" r:id="rId3" imgW="3837245" imgH="13523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51499"/>
                        <a:ext cx="10807700" cy="3809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472793"/>
              </p:ext>
            </p:extLst>
          </p:nvPr>
        </p:nvGraphicFramePr>
        <p:xfrm>
          <a:off x="692150" y="452791"/>
          <a:ext cx="10807700" cy="6110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文档" r:id="rId3" imgW="3837245" imgH="2169489" progId="Word.Document.12">
                  <p:embed/>
                </p:oleObj>
              </mc:Choice>
              <mc:Fallback>
                <p:oleObj name="文档" r:id="rId3" imgW="3837245" imgH="2169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52791"/>
                        <a:ext cx="10807700" cy="6110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9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037268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右图中的周幽王为博妃子一笑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竟屡次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烽火戏诸侯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。最初几次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诸侯都会带兵前来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保卫周王。诸侯这样做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与下列哪一制度有关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宗法制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郡县制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行省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NLZR01.eps" descr="id:21474941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966583" y="2261983"/>
            <a:ext cx="3757899" cy="311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4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061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解答本题的关键是明确分封制下周王与诸侯之间的关系。结合所学知识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可知分封制下诸侯需要向周王进献贡物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并服从周王调兵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故会出现周幽王点燃烽火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各诸侯带兵前来保卫周王的情景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考法三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28557" y="120015"/>
            <a:ext cx="8687043" cy="507297"/>
          </a:xfrm>
          <a:prstGeom prst="rect">
            <a:avLst/>
          </a:prstGeom>
          <a:gradFill flip="none" rotWithShape="1">
            <a:gsLst>
              <a:gs pos="9000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95000"/>
                  <a:lumOff val="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春秋</a:t>
            </a:r>
            <a:r>
              <a:rPr lang="zh-CN" altLang="en-US" sz="2400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时期与战国时期的社会变化</a:t>
            </a:r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比较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470165"/>
              </p:ext>
            </p:extLst>
          </p:nvPr>
        </p:nvGraphicFramePr>
        <p:xfrm>
          <a:off x="692150" y="1359513"/>
          <a:ext cx="10807700" cy="439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文档" r:id="rId3" imgW="3837245" imgH="1559714" progId="Word.Document.12">
                  <p:embed/>
                </p:oleObj>
              </mc:Choice>
              <mc:Fallback>
                <p:oleObj name="文档" r:id="rId3" imgW="3837245" imgH="15597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59513"/>
                        <a:ext cx="10807700" cy="439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288176"/>
              </p:ext>
            </p:extLst>
          </p:nvPr>
        </p:nvGraphicFramePr>
        <p:xfrm>
          <a:off x="692150" y="242510"/>
          <a:ext cx="10807700" cy="6730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文档" r:id="rId3" imgW="3837245" imgH="2389785" progId="Word.Document.12">
                  <p:embed/>
                </p:oleObj>
              </mc:Choice>
              <mc:Fallback>
                <p:oleObj name="文档" r:id="rId3" imgW="3837245" imgH="23897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42510"/>
                        <a:ext cx="10807700" cy="6730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587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849410"/>
              </p:ext>
            </p:extLst>
          </p:nvPr>
        </p:nvGraphicFramePr>
        <p:xfrm>
          <a:off x="692150" y="1007714"/>
          <a:ext cx="10807700" cy="5013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文档" r:id="rId3" imgW="3837245" imgH="1780010" progId="Word.Document.12">
                  <p:embed/>
                </p:oleObj>
              </mc:Choice>
              <mc:Fallback>
                <p:oleObj name="文档" r:id="rId3" imgW="3837245" imgH="17800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07714"/>
                        <a:ext cx="10807700" cy="5013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768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305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据史书记载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春秋初年有一百多个诸侯国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到战国时期只剩下十几个。这段材料反映的历史发展趋势是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诸侯割据混战扩大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人民遭受的灾难深重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封建制度逐步瓦解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国家走向统一的趋势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本题考查春秋战国时期诸侯争霸的社会影响。春秋战国时期的诸侯争霸战争给人们带来种种灾难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有些诸侯国被消灭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但出现了一些疆域较大的诸侯国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这客观上有利于推动国家走向统一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故这段材料反映了国家走向统一的趋势。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24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880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一、史前时期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中国境内早期人类与文明的起源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中国境内的早期人类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557446"/>
              </p:ext>
            </p:extLst>
          </p:nvPr>
        </p:nvGraphicFramePr>
        <p:xfrm>
          <a:off x="692150" y="2310918"/>
          <a:ext cx="10807700" cy="3809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3" imgW="3837245" imgH="1352376" progId="Word.Document.12">
                  <p:embed/>
                </p:oleObj>
              </mc:Choice>
              <mc:Fallback>
                <p:oleObj name="文档" r:id="rId3" imgW="3837245" imgH="13523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310918"/>
                        <a:ext cx="10807700" cy="3809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34877"/>
              </p:ext>
            </p:extLst>
          </p:nvPr>
        </p:nvGraphicFramePr>
        <p:xfrm>
          <a:off x="692150" y="267426"/>
          <a:ext cx="10807700" cy="6730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3" imgW="3837245" imgH="2389785" progId="Word.Document.12">
                  <p:embed/>
                </p:oleObj>
              </mc:Choice>
              <mc:Fallback>
                <p:oleObj name="文档" r:id="rId3" imgW="3837245" imgH="23897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67426"/>
                        <a:ext cx="10807700" cy="6730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6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003852"/>
              </p:ext>
            </p:extLst>
          </p:nvPr>
        </p:nvGraphicFramePr>
        <p:xfrm>
          <a:off x="692150" y="626335"/>
          <a:ext cx="10807700" cy="556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3837245" imgH="1974749" progId="Word.Document.12">
                  <p:embed/>
                </p:oleObj>
              </mc:Choice>
              <mc:Fallback>
                <p:oleObj name="文档" r:id="rId3" imgW="3837245" imgH="1974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626335"/>
                        <a:ext cx="10807700" cy="5561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323747"/>
              </p:ext>
            </p:extLst>
          </p:nvPr>
        </p:nvGraphicFramePr>
        <p:xfrm>
          <a:off x="692150" y="857594"/>
          <a:ext cx="10807700" cy="6217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文档" r:id="rId3" imgW="3837245" imgH="2207645" progId="Word.Document.12">
                  <p:embed/>
                </p:oleObj>
              </mc:Choice>
              <mc:Fallback>
                <p:oleObj name="文档" r:id="rId3" imgW="3837245" imgH="22076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57594"/>
                        <a:ext cx="10807700" cy="6217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195112"/>
            <a:ext cx="49965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河姆渡居民和半坡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居民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7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572830"/>
              </p:ext>
            </p:extLst>
          </p:nvPr>
        </p:nvGraphicFramePr>
        <p:xfrm>
          <a:off x="692150" y="2535823"/>
          <a:ext cx="10807700" cy="2019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文档" r:id="rId3" imgW="3837245" imgH="717044" progId="Word.Document.12">
                  <p:embed/>
                </p:oleObj>
              </mc:Choice>
              <mc:Fallback>
                <p:oleObj name="文档" r:id="rId3" imgW="3837245" imgH="7170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535823"/>
                        <a:ext cx="10807700" cy="20195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876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631768"/>
              </p:ext>
            </p:extLst>
          </p:nvPr>
        </p:nvGraphicFramePr>
        <p:xfrm>
          <a:off x="692150" y="1011531"/>
          <a:ext cx="10807700" cy="556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文档" r:id="rId3" imgW="3837245" imgH="1974749" progId="Word.Document.12">
                  <p:embed/>
                </p:oleObj>
              </mc:Choice>
              <mc:Fallback>
                <p:oleObj name="文档" r:id="rId3" imgW="3837245" imgH="1974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11531"/>
                        <a:ext cx="10807700" cy="5561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04526"/>
            <a:ext cx="29367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远古的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传说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0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419</TotalTime>
  <Words>1617</Words>
  <Application>Microsoft Office PowerPoint</Application>
  <PresentationFormat>宽屏</PresentationFormat>
  <Paragraphs>81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51</cp:revision>
  <dcterms:created xsi:type="dcterms:W3CDTF">2020-12-05T02:41:23Z</dcterms:created>
  <dcterms:modified xsi:type="dcterms:W3CDTF">2021-01-11T09:09:43Z</dcterms:modified>
</cp:coreProperties>
</file>