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50.xml" ContentType="application/vnd.openxmlformats-officedocument.presentationml.slideLayout+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6"/>
  </p:notesMasterIdLst>
  <p:handoutMasterIdLst>
    <p:handoutMasterId r:id="rId37"/>
  </p:handoutMasterIdLst>
  <p:sldIdLst>
    <p:sldId id="331" r:id="rId6"/>
    <p:sldId id="332" r:id="rId7"/>
    <p:sldId id="333" r:id="rId8"/>
    <p:sldId id="278" r:id="rId9"/>
    <p:sldId id="272" r:id="rId10"/>
    <p:sldId id="423" r:id="rId11"/>
    <p:sldId id="541" r:id="rId12"/>
    <p:sldId id="552" r:id="rId13"/>
    <p:sldId id="553" r:id="rId14"/>
    <p:sldId id="554" r:id="rId15"/>
    <p:sldId id="555" r:id="rId16"/>
    <p:sldId id="290" r:id="rId17"/>
    <p:sldId id="556" r:id="rId18"/>
    <p:sldId id="557" r:id="rId19"/>
    <p:sldId id="558" r:id="rId20"/>
    <p:sldId id="559" r:id="rId21"/>
    <p:sldId id="294" r:id="rId22"/>
    <p:sldId id="261" r:id="rId23"/>
    <p:sldId id="511" r:id="rId24"/>
    <p:sldId id="528" r:id="rId25"/>
    <p:sldId id="529" r:id="rId26"/>
    <p:sldId id="530" r:id="rId27"/>
    <p:sldId id="531" r:id="rId28"/>
    <p:sldId id="532" r:id="rId29"/>
    <p:sldId id="533" r:id="rId30"/>
    <p:sldId id="534" r:id="rId31"/>
    <p:sldId id="560" r:id="rId32"/>
    <p:sldId id="385" r:id="rId33"/>
    <p:sldId id="536" r:id="rId34"/>
    <p:sldId id="48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中外民主法制建设</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专题七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中外民主法制建设</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专题七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中外民主法制建设</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专题七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中外民主法制建设</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18.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1.xml"/></Relationships>
</file>

<file path=ppt/slides/_rels/slide12.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5.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专题七  中外民主法制建设</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224642376"/>
              </p:ext>
            </p:extLst>
          </p:nvPr>
        </p:nvGraphicFramePr>
        <p:xfrm>
          <a:off x="571499" y="1621888"/>
          <a:ext cx="11087099" cy="4631787"/>
        </p:xfrm>
        <a:graphic>
          <a:graphicData uri="http://schemas.openxmlformats.org/drawingml/2006/table">
            <a:tbl>
              <a:tblPr firstRow="1" bandRow="1">
                <a:tableStyleId>{5940675A-B579-460E-94D1-54222C63F5DA}</a:tableStyleId>
              </a:tblPr>
              <a:tblGrid>
                <a:gridCol w="738554"/>
                <a:gridCol w="1943100"/>
                <a:gridCol w="8405445"/>
              </a:tblGrid>
              <a:tr h="221155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民主建国时期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en-US" altLang="zh-CN" sz="2400" b="0" kern="1200" dirty="0" smtClean="0">
                          <a:solidFill>
                            <a:srgbClr val="000000"/>
                          </a:solidFill>
                          <a:latin typeface="黑体" pitchFamily="49" charset="-122"/>
                          <a:ea typeface="黑体" pitchFamily="49" charset="-122"/>
                          <a:cs typeface="NEU-BZ-S92" charset="0"/>
                        </a:rPr>
                        <a:t>1954</a:t>
                      </a:r>
                      <a:r>
                        <a:rPr lang="zh-CN" altLang="en-US" sz="2400" b="0" kern="1200" dirty="0" smtClean="0">
                          <a:solidFill>
                            <a:srgbClr val="000000"/>
                          </a:solidFill>
                          <a:latin typeface="黑体" pitchFamily="49" charset="-122"/>
                          <a:ea typeface="黑体" pitchFamily="49" charset="-122"/>
                          <a:cs typeface="NEU-BZ-S92" charset="0"/>
                        </a:rPr>
                        <a:t>年</a:t>
                      </a:r>
                      <a:r>
                        <a:rPr lang="en-US" altLang="zh-CN" sz="2400" b="0" kern="1200" dirty="0" smtClean="0">
                          <a:solidFill>
                            <a:srgbClr val="000000"/>
                          </a:solidFill>
                          <a:latin typeface="黑体" pitchFamily="49" charset="-122"/>
                          <a:ea typeface="黑体" pitchFamily="49" charset="-122"/>
                          <a:cs typeface="NEU-BZ-S92" charset="0"/>
                        </a:rPr>
                        <a:t>《</a:t>
                      </a:r>
                      <a:r>
                        <a:rPr lang="zh-CN" altLang="en-US" sz="2400" b="0" kern="1200" dirty="0" smtClean="0">
                          <a:solidFill>
                            <a:srgbClr val="000000"/>
                          </a:solidFill>
                          <a:latin typeface="黑体" pitchFamily="49" charset="-122"/>
                          <a:ea typeface="黑体" pitchFamily="49" charset="-122"/>
                          <a:cs typeface="NEU-BZ-S92" charset="0"/>
                        </a:rPr>
                        <a:t>中华人民共和国宪法</a:t>
                      </a:r>
                      <a:r>
                        <a:rPr lang="en-US" altLang="zh-CN" sz="2400" b="0" kern="1200" dirty="0" smtClean="0">
                          <a:solidFill>
                            <a:srgbClr val="000000"/>
                          </a:solidFill>
                          <a:latin typeface="黑体" pitchFamily="49" charset="-122"/>
                          <a:ea typeface="黑体" pitchFamily="49" charset="-122"/>
                          <a:cs typeface="NEU-BZ-S92" charset="0"/>
                        </a:rPr>
                        <a:t>》</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1954</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年，第一届全国人民代表大会在北京召开，制定了我国第一部社会主义类型的宪法</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中华人民共和国宪法</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，是我国有史以来真正反映人民利益的宪法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022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曲折发展</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“文化大革命”</a:t>
                      </a:r>
                      <a:endParaRPr lang="zh-CN" alt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文化大革命”给党、国家和各族人民带来了中华人民共和国成立后最严重的挫折，造成了巨大的损失，使我国的民主法制建设遭到严重的践踏。国家主席刘少奇被诬蔑为“叛徒、内奸、工贼”，遭受了残酷迫害，成为“文化大革命”中最大的冤案</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14578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866497506"/>
              </p:ext>
            </p:extLst>
          </p:nvPr>
        </p:nvGraphicFramePr>
        <p:xfrm>
          <a:off x="518745" y="1560341"/>
          <a:ext cx="11087099" cy="4770120"/>
        </p:xfrm>
        <a:graphic>
          <a:graphicData uri="http://schemas.openxmlformats.org/drawingml/2006/table">
            <a:tbl>
              <a:tblPr firstRow="1" bandRow="1">
                <a:tableStyleId>{5940675A-B579-460E-94D1-54222C63F5DA}</a:tableStyleId>
              </a:tblPr>
              <a:tblGrid>
                <a:gridCol w="738554"/>
                <a:gridCol w="1512278"/>
                <a:gridCol w="8836267"/>
              </a:tblGrid>
              <a:tr h="265996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改革开放时期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十一届三中全会</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共十一届三中全会是新中国成立以来党的历史上具有深远意义的伟大转折，开启了改革开放和社会主义现代化的伟大征程。它完成了党在思想、政治、组织等方面的拨乱反正。从此，中国历史进入社会主义现代化建设新时期</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1015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总结</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我国的民主法制建设经历了资产阶级民主法制到社会主义民主法制的渐进过程，民主、平等、和平是其主要内容；在中国共产党的领导下，我国的社会主义民主法制建设不断发展，正沿着依法治国的道路前进</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779218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4886439" cy="628500"/>
            <a:chOff x="944096" y="643213"/>
            <a:chExt cx="3944644" cy="628500"/>
          </a:xfrm>
        </p:grpSpPr>
        <p:sp>
          <p:nvSpPr>
            <p:cNvPr id="17" name="圆角矩形 6"/>
            <p:cNvSpPr/>
            <p:nvPr>
              <p:custDataLst>
                <p:tags r:id="rId2"/>
              </p:custDataLst>
            </p:nvPr>
          </p:nvSpPr>
          <p:spPr>
            <a:xfrm flipH="1">
              <a:off x="2055899" y="643213"/>
              <a:ext cx="2832841"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世界民主法制进程</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259624388"/>
              </p:ext>
            </p:extLst>
          </p:nvPr>
        </p:nvGraphicFramePr>
        <p:xfrm>
          <a:off x="685798" y="2760867"/>
          <a:ext cx="10849928" cy="3613556"/>
        </p:xfrm>
        <a:graphic>
          <a:graphicData uri="http://schemas.openxmlformats.org/drawingml/2006/table">
            <a:tbl>
              <a:tblPr firstRow="1" bandRow="1">
                <a:tableStyleId>{5940675A-B579-460E-94D1-54222C63F5DA}</a:tableStyleId>
              </a:tblPr>
              <a:tblGrid>
                <a:gridCol w="826589"/>
                <a:gridCol w="782515"/>
                <a:gridCol w="9240824"/>
              </a:tblGrid>
              <a:tr h="1872679">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思想理论基础</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文艺复兴</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14—17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世纪，最早兴起于意大利，是一场反对教会“神权至上”和提倡人文主义的新文化运动，促进了人们思想的大解放；推动了欧洲文化思想领域的繁荣，为欧洲资本主义的产生奠定了思想文化基础</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40877">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启蒙运动</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世纪开始，是以法国为中心，波及欧洲其他国家的反对旧制度的思想文化运动即思想解放运动，为法国大革命作了重要的理论准备，为马克思主义哲学的创立提供了理论前提</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685797" y="2206869"/>
            <a:ext cx="4360985" cy="553998"/>
          </a:xfrm>
          <a:prstGeom prst="rect">
            <a:avLst/>
          </a:prstGeom>
          <a:noFill/>
        </p:spPr>
        <p:txBody>
          <a:bodyPr wrap="square" rtlCol="0">
            <a:spAutoFit/>
          </a:bodyPr>
          <a:lstStyle/>
          <a:p>
            <a:pPr>
              <a:lnSpc>
                <a:spcPct val="150000"/>
              </a:lnSpc>
            </a:pPr>
            <a:r>
              <a:rPr lang="en-US" altLang="zh-CN" sz="2000" dirty="0" smtClean="0">
                <a:latin typeface="黑体" pitchFamily="49" charset="-122"/>
                <a:ea typeface="黑体" pitchFamily="49" charset="-122"/>
              </a:rPr>
              <a:t>1.</a:t>
            </a:r>
            <a:r>
              <a:rPr lang="zh-CN" altLang="en-US" sz="2000" dirty="0" smtClean="0">
                <a:latin typeface="黑体" pitchFamily="49" charset="-122"/>
                <a:ea typeface="黑体" pitchFamily="49" charset="-122"/>
              </a:rPr>
              <a:t>西方资本主义国家的民主法制进程</a:t>
            </a:r>
            <a:endParaRPr lang="zh-CN" altLang="en-US" sz="20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61684061"/>
              </p:ext>
            </p:extLst>
          </p:nvPr>
        </p:nvGraphicFramePr>
        <p:xfrm>
          <a:off x="677006" y="1951975"/>
          <a:ext cx="10920048" cy="4000418"/>
        </p:xfrm>
        <a:graphic>
          <a:graphicData uri="http://schemas.openxmlformats.org/drawingml/2006/table">
            <a:tbl>
              <a:tblPr firstRow="1" bandRow="1">
                <a:tableStyleId>{5940675A-B579-460E-94D1-54222C63F5DA}</a:tableStyleId>
              </a:tblPr>
              <a:tblGrid>
                <a:gridCol w="465994"/>
                <a:gridCol w="751853"/>
                <a:gridCol w="1094532"/>
                <a:gridCol w="8607669"/>
              </a:tblGrid>
              <a:tr h="1828718">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演变进程</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英国</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权利法案</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为限制王权提供了法律保障；使英国确立了议会在国家政治生活中的最高地位，逐渐形成了君主立宪制；是人治走向法治的开始</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71700">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美国</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独立宣言</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宣布人人生而平等，享有生命权、自由权和追求幸福的权利；宣告北美</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个殖民地脱离英国而独立；是第一个以国家名义明确表述资产阶级政治要求的纲领性文献，被称为“第一个人权宣言”</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659467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56146651"/>
              </p:ext>
            </p:extLst>
          </p:nvPr>
        </p:nvGraphicFramePr>
        <p:xfrm>
          <a:off x="694592" y="1908013"/>
          <a:ext cx="10920048" cy="4290564"/>
        </p:xfrm>
        <a:graphic>
          <a:graphicData uri="http://schemas.openxmlformats.org/drawingml/2006/table">
            <a:tbl>
              <a:tblPr firstRow="1" bandRow="1">
                <a:tableStyleId>{5940675A-B579-460E-94D1-54222C63F5DA}</a:tableStyleId>
              </a:tblPr>
              <a:tblGrid>
                <a:gridCol w="465994"/>
                <a:gridCol w="751853"/>
                <a:gridCol w="1560523"/>
                <a:gridCol w="8141678"/>
              </a:tblGrid>
              <a:tr h="1986979">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演变进程</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美国</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1787</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年宪法</a:t>
                      </a:r>
                      <a:endParaRPr lang="en-US" altLang="en-US"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依据分权制衡原则设计了一个联邦制共和国；是世界上第一部资产阶级成文宪法，对后来许多国家的政治变革产生了重要影响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85850">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宅地法</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这两部法律文献深得人心，调动了农民和黑人奴隶的积极性。他们踊跃参军作战，扭转了北方军队在战场上的被动局面，推动了美国民主制度的发展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17735">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解放黑人奴隶宣言</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42069355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948514290"/>
              </p:ext>
            </p:extLst>
          </p:nvPr>
        </p:nvGraphicFramePr>
        <p:xfrm>
          <a:off x="668215" y="1529944"/>
          <a:ext cx="10920048" cy="4914818"/>
        </p:xfrm>
        <a:graphic>
          <a:graphicData uri="http://schemas.openxmlformats.org/drawingml/2006/table">
            <a:tbl>
              <a:tblPr firstRow="1" bandRow="1">
                <a:tableStyleId>{5940675A-B579-460E-94D1-54222C63F5DA}</a:tableStyleId>
              </a:tblPr>
              <a:tblGrid>
                <a:gridCol w="465994"/>
                <a:gridCol w="751853"/>
                <a:gridCol w="1560523"/>
                <a:gridCol w="8141678"/>
              </a:tblGrid>
              <a:tr h="1327556">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演变进程</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美国</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全国工业复兴法</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美国经济开始缓慢复苏，工业生产有所恢复；使美国资本主义民主制度得以巩固和发展，防止了法西斯上台</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3631">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法国</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人权宣言</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宣告了人权、法治、自由、分权、平等和保护私有财产等基本原则；体现了反对封建专制和封建等级制度的要求，维护了资产阶级的利益</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3631">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拿破仑法典</a:t>
                      </a:r>
                      <a:r>
                        <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rPr>
                        <a:t>》</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体现了自由平等和私有财产神圣不可侵犯等原则；这部法典于</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1804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年颁布实施，成为很多国家民法的参照蓝本；打击了封建势力，促进了法国资本主义的发展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1260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652445002"/>
              </p:ext>
            </p:extLst>
          </p:nvPr>
        </p:nvGraphicFramePr>
        <p:xfrm>
          <a:off x="633045" y="1828883"/>
          <a:ext cx="10920048" cy="4246602"/>
        </p:xfrm>
        <a:graphic>
          <a:graphicData uri="http://schemas.openxmlformats.org/drawingml/2006/table">
            <a:tbl>
              <a:tblPr firstRow="1" bandRow="1">
                <a:tableStyleId>{5940675A-B579-460E-94D1-54222C63F5DA}</a:tableStyleId>
              </a:tblPr>
              <a:tblGrid>
                <a:gridCol w="465994"/>
                <a:gridCol w="751853"/>
                <a:gridCol w="1560523"/>
                <a:gridCol w="8141678"/>
              </a:tblGrid>
              <a:tr h="1846302">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演变进程</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日本</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明治维新</a:t>
                      </a:r>
                      <a:endParaRPr lang="en-US" altLang="en-US"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确立了近代君主立宪制的天皇制度，天皇作为国家元首，总揽一切大权；</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年，颁布新宪法，天皇成为国家的象征，没有实际统治权</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00300">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沙俄</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废除农奴制法令</a:t>
                      </a:r>
                      <a:endParaRPr lang="en-US"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政治上，农奴获得人身自由，可以改变身份，自由转换职业；在经济上，农奴在获得解放的同时，可以获得一份土地，但是必须出钱赎买。改革推动俄国走上了发展资本主义的道路，但是，农奴制的残余仍然存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4814424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824411942"/>
              </p:ext>
            </p:extLst>
          </p:nvPr>
        </p:nvGraphicFramePr>
        <p:xfrm>
          <a:off x="422030" y="1551403"/>
          <a:ext cx="11315701" cy="4954905"/>
        </p:xfrm>
        <a:graphic>
          <a:graphicData uri="http://schemas.openxmlformats.org/drawingml/2006/table">
            <a:tbl>
              <a:tblPr firstRow="1" bandRow="1">
                <a:tableStyleId>{5940675A-B579-460E-94D1-54222C63F5DA}</a:tableStyleId>
              </a:tblPr>
              <a:tblGrid>
                <a:gridCol w="2399860"/>
                <a:gridCol w="8915841"/>
              </a:tblGrid>
              <a:tr h="101595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共产党宣言</a:t>
                      </a: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a:t>
                      </a: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l">
                        <a:lnSpc>
                          <a:spcPct val="150000"/>
                        </a:lnSpc>
                      </a:pPr>
                      <a:r>
                        <a:rPr lang="en-US" altLang="zh-CN" sz="2400" kern="1200" dirty="0" smtClean="0">
                          <a:solidFill>
                            <a:schemeClr val="tx1"/>
                          </a:solidFill>
                          <a:latin typeface="宋体" pitchFamily="2" charset="-122"/>
                          <a:ea typeface="宋体" pitchFamily="2" charset="-122"/>
                          <a:cs typeface="+mn-cs"/>
                        </a:rPr>
                        <a:t>1848</a:t>
                      </a:r>
                      <a:r>
                        <a:rPr lang="zh-CN" altLang="en-US" sz="2400" kern="1200" dirty="0" smtClean="0">
                          <a:solidFill>
                            <a:schemeClr val="tx1"/>
                          </a:solidFill>
                          <a:latin typeface="宋体" pitchFamily="2" charset="-122"/>
                          <a:ea typeface="宋体" pitchFamily="2" charset="-122"/>
                          <a:cs typeface="+mn-cs"/>
                        </a:rPr>
                        <a:t>年发表，标志着马克思主义的诞生，使无产阶级的斗争有了科学理论的指导</a:t>
                      </a:r>
                      <a:endParaRPr lang="zh-CN" altLang="en-US" sz="2400" kern="1200" dirty="0">
                        <a:solidFill>
                          <a:schemeClr val="tx1"/>
                        </a:solidFill>
                        <a:latin typeface="宋体" pitchFamily="2" charset="-122"/>
                        <a:ea typeface="宋体" pitchFamily="2" charset="-122"/>
                        <a:cs typeface="+mn-cs"/>
                      </a:endParaRPr>
                    </a:p>
                  </a:txBody>
                  <a:tcPr anchor="ctr"/>
                </a:tc>
              </a:tr>
              <a:tr h="150436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巴黎公社</a:t>
                      </a:r>
                    </a:p>
                  </a:txBody>
                  <a:tcPr anchor="ctr"/>
                </a:tc>
                <a:tc>
                  <a:txBody>
                    <a:bodyPr/>
                    <a:lstStyle/>
                    <a:p>
                      <a:pPr algn="l">
                        <a:lnSpc>
                          <a:spcPct val="150000"/>
                        </a:lnSpc>
                      </a:pPr>
                      <a:r>
                        <a:rPr lang="zh-CN" altLang="en-US" sz="2400" kern="1200" dirty="0" smtClean="0">
                          <a:solidFill>
                            <a:schemeClr val="tx1"/>
                          </a:solidFill>
                          <a:latin typeface="宋体" pitchFamily="2" charset="-122"/>
                          <a:ea typeface="宋体" pitchFamily="2" charset="-122"/>
                          <a:cs typeface="+mn-cs"/>
                        </a:rPr>
                        <a:t>巴黎公社是无产阶级推翻资产阶级统治，建立无产阶级专政的第一次伟大尝试，公社战士在强大的敌人面前表现出的大无畏精神，永远激励着后人</a:t>
                      </a:r>
                      <a:endParaRPr lang="zh-CN" altLang="en-US" sz="2400" kern="1200" dirty="0">
                        <a:solidFill>
                          <a:schemeClr val="tx1"/>
                        </a:solidFill>
                        <a:latin typeface="宋体" pitchFamily="2" charset="-122"/>
                        <a:ea typeface="宋体" pitchFamily="2" charset="-122"/>
                        <a:cs typeface="+mn-cs"/>
                      </a:endParaRPr>
                    </a:p>
                  </a:txBody>
                  <a:tcPr anchor="ctr"/>
                </a:tc>
              </a:tr>
              <a:tr h="208597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苏维埃俄国（苏联）的探索</a:t>
                      </a:r>
                    </a:p>
                  </a:txBody>
                  <a:tcPr anchor="ctr"/>
                </a:tc>
                <a:tc>
                  <a:txBody>
                    <a:bodyPr/>
                    <a:lstStyle/>
                    <a:p>
                      <a:pPr algn="l">
                        <a:lnSpc>
                          <a:spcPct val="150000"/>
                        </a:lnSpc>
                      </a:pPr>
                      <a:r>
                        <a:rPr lang="en-US" altLang="zh-CN" sz="2400" kern="1200" dirty="0" smtClean="0">
                          <a:solidFill>
                            <a:schemeClr val="tx1"/>
                          </a:solidFill>
                          <a:latin typeface="宋体" pitchFamily="2" charset="-122"/>
                          <a:ea typeface="宋体" pitchFamily="2" charset="-122"/>
                          <a:cs typeface="+mn-cs"/>
                        </a:rPr>
                        <a:t>1917</a:t>
                      </a:r>
                      <a:r>
                        <a:rPr lang="zh-CN" altLang="en-US" sz="2400" kern="1200" dirty="0" smtClean="0">
                          <a:solidFill>
                            <a:schemeClr val="tx1"/>
                          </a:solidFill>
                          <a:latin typeface="宋体" pitchFamily="2" charset="-122"/>
                          <a:ea typeface="宋体" pitchFamily="2" charset="-122"/>
                          <a:cs typeface="+mn-cs"/>
                        </a:rPr>
                        <a:t>年，列宁领导的十月革命取得胜利，建立了世界上第一个社会主义国家，社会主义由理想变成了现实。</a:t>
                      </a:r>
                      <a:r>
                        <a:rPr lang="en-US" altLang="zh-CN" sz="2400" kern="1200" dirty="0" smtClean="0">
                          <a:solidFill>
                            <a:schemeClr val="tx1"/>
                          </a:solidFill>
                          <a:latin typeface="宋体" pitchFamily="2" charset="-122"/>
                          <a:ea typeface="宋体" pitchFamily="2" charset="-122"/>
                          <a:cs typeface="+mn-cs"/>
                        </a:rPr>
                        <a:t>1936</a:t>
                      </a:r>
                      <a:r>
                        <a:rPr lang="zh-CN" altLang="en-US" sz="2400" kern="1200" dirty="0" smtClean="0">
                          <a:solidFill>
                            <a:schemeClr val="tx1"/>
                          </a:solidFill>
                          <a:latin typeface="宋体" pitchFamily="2" charset="-122"/>
                          <a:ea typeface="宋体" pitchFamily="2" charset="-122"/>
                          <a:cs typeface="+mn-cs"/>
                        </a:rPr>
                        <a:t>年，苏联公布了新宪法。新宪法规定，苏联是工农社会主义国家。新宪法也标志着斯大林创建的政治经济体制的形成，即苏联模式的形成</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
        <p:nvSpPr>
          <p:cNvPr id="2" name="TextBox 1"/>
          <p:cNvSpPr txBox="1"/>
          <p:nvPr/>
        </p:nvSpPr>
        <p:spPr>
          <a:xfrm>
            <a:off x="413237" y="1055912"/>
            <a:ext cx="3965332" cy="553998"/>
          </a:xfrm>
          <a:prstGeom prst="rect">
            <a:avLst/>
          </a:prstGeom>
          <a:noFill/>
        </p:spPr>
        <p:txBody>
          <a:bodyPr wrap="square" rtlCol="0">
            <a:spAutoFit/>
          </a:bodyPr>
          <a:lstStyle/>
          <a:p>
            <a:pPr>
              <a:lnSpc>
                <a:spcPct val="150000"/>
              </a:lnSpc>
            </a:pPr>
            <a:r>
              <a:rPr lang="en-US" altLang="zh-CN" sz="2000" dirty="0" smtClean="0">
                <a:latin typeface="黑体" pitchFamily="49" charset="-122"/>
                <a:ea typeface="黑体" pitchFamily="49" charset="-122"/>
              </a:rPr>
              <a:t>2.</a:t>
            </a:r>
            <a:r>
              <a:rPr lang="zh-CN" altLang="en-US" sz="2000" dirty="0" smtClean="0">
                <a:latin typeface="黑体" pitchFamily="49" charset="-122"/>
                <a:ea typeface="黑体" pitchFamily="49" charset="-122"/>
              </a:rPr>
              <a:t>社会主义国家的民主法制进程</a:t>
            </a:r>
            <a:endParaRPr lang="zh-CN" altLang="en-US" sz="20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4" y="2419116"/>
            <a:ext cx="11386379"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43</a:t>
            </a:r>
            <a:r>
              <a:rPr lang="zh-CN" altLang="en-US" sz="2400" b="1" dirty="0" smtClean="0">
                <a:latin typeface="宋体" pitchFamily="2" charset="-122"/>
                <a:ea typeface="宋体" pitchFamily="2" charset="-122"/>
              </a:rPr>
              <a:t>中</a:t>
            </a:r>
            <a:r>
              <a:rPr lang="zh-CN" altLang="en-US" sz="2400" b="1" dirty="0">
                <a:latin typeface="宋体" pitchFamily="2" charset="-122"/>
                <a:ea typeface="宋体" pitchFamily="2" charset="-122"/>
              </a:rPr>
              <a:t>模拟）下图是中国近代以来礼节的</a:t>
            </a:r>
            <a:r>
              <a:rPr lang="zh-CN" altLang="en-US" sz="2400" b="1" dirty="0" smtClean="0">
                <a:latin typeface="宋体" pitchFamily="2" charset="-122"/>
                <a:ea typeface="宋体" pitchFamily="2" charset="-122"/>
              </a:rPr>
              <a:t>变化，三</a:t>
            </a:r>
            <a:r>
              <a:rPr lang="zh-CN" altLang="en-US" sz="2400" b="1" dirty="0">
                <a:latin typeface="宋体" pitchFamily="2" charset="-122"/>
                <a:ea typeface="宋体" pitchFamily="2" charset="-122"/>
              </a:rPr>
              <a:t>幅图片所示的礼节变化在本质上体现了（</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仁义礼智信的传统美德</a:t>
            </a:r>
            <a:endParaRPr lang="zh-CN" altLang="en-US" sz="2400" b="1" dirty="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民主共和的平等精神逐渐深入人心</a:t>
            </a:r>
            <a:endParaRPr lang="zh-CN" altLang="en-US" sz="2400" b="1" dirty="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西学在中国的发展</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“中学为体，西学为用”</a:t>
            </a:r>
            <a:endParaRPr lang="zh-CN" altLang="en-US" sz="2400" b="1" dirty="0">
              <a:latin typeface="宋体" pitchFamily="2" charset="-122"/>
              <a:ea typeface="宋体" pitchFamily="2" charset="-122"/>
            </a:endParaRPr>
          </a:p>
        </p:txBody>
      </p:sp>
      <p:sp>
        <p:nvSpPr>
          <p:cNvPr id="8" name="矩形 7"/>
          <p:cNvSpPr/>
          <p:nvPr/>
        </p:nvSpPr>
        <p:spPr>
          <a:xfrm>
            <a:off x="3970805" y="312113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44886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20032" y="3581512"/>
            <a:ext cx="5610958" cy="18521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408102"/>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保定莲池区</a:t>
            </a:r>
            <a:r>
              <a:rPr lang="zh-CN" altLang="en-US" sz="2400" b="1" dirty="0">
                <a:latin typeface="宋体" pitchFamily="2" charset="-122"/>
                <a:ea typeface="宋体" pitchFamily="2" charset="-122"/>
              </a:rPr>
              <a:t>模拟）“新文化运动高举民主与科学的大</a:t>
            </a:r>
            <a:r>
              <a:rPr lang="zh-CN" altLang="en-US" sz="2400" b="1" dirty="0" smtClean="0">
                <a:latin typeface="宋体" pitchFamily="2" charset="-122"/>
                <a:ea typeface="宋体" pitchFamily="2" charset="-122"/>
              </a:rPr>
              <a:t>旗，提倡民主，反对专制，提倡科学，反对愚昧，斗争</a:t>
            </a:r>
            <a:r>
              <a:rPr lang="zh-CN" altLang="en-US" sz="2400" b="1" dirty="0">
                <a:latin typeface="宋体" pitchFamily="2" charset="-122"/>
                <a:ea typeface="宋体" pitchFamily="2" charset="-122"/>
              </a:rPr>
              <a:t>锋芒直指传统礼教和孔孟儒学。”该材料揭示了新文化运动的（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原因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性质</a:t>
            </a:r>
            <a:endParaRPr lang="zh-CN" altLang="en-US" sz="2400" b="1" dirty="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内容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影响</a:t>
            </a:r>
            <a:endParaRPr lang="zh-CN" altLang="en-US" sz="2400" b="1" dirty="0">
              <a:latin typeface="宋体" pitchFamily="2" charset="-122"/>
              <a:ea typeface="宋体" pitchFamily="2" charset="-122"/>
            </a:endParaRPr>
          </a:p>
        </p:txBody>
      </p:sp>
      <p:sp>
        <p:nvSpPr>
          <p:cNvPr id="8" name="矩形 7"/>
          <p:cNvSpPr/>
          <p:nvPr/>
        </p:nvSpPr>
        <p:spPr>
          <a:xfrm>
            <a:off x="4348675" y="347014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81898" y="154968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1099038" y="2880418"/>
            <a:ext cx="10058400" cy="2862322"/>
          </a:xfrm>
          <a:prstGeom prst="rect">
            <a:avLst/>
          </a:prstGeom>
          <a:noFill/>
        </p:spPr>
        <p:txBody>
          <a:bodyPr wrap="square" rtlCol="0">
            <a:spAutoFit/>
          </a:bodyPr>
          <a:lstStyle/>
          <a:p>
            <a:pPr>
              <a:lnSpc>
                <a:spcPct val="150000"/>
              </a:lnSpc>
            </a:pPr>
            <a:r>
              <a:rPr lang="en-US" altLang="zh-CN" sz="2400" dirty="0" smtClean="0">
                <a:latin typeface="宋体" pitchFamily="2" charset="-122"/>
                <a:ea typeface="宋体" pitchFamily="2" charset="-122"/>
              </a:rPr>
              <a:t>    </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日</a:t>
            </a:r>
            <a:r>
              <a:rPr lang="zh-CN" altLang="en-US" sz="2400" dirty="0" smtClean="0">
                <a:latin typeface="宋体" pitchFamily="2" charset="-122"/>
                <a:ea typeface="宋体" pitchFamily="2" charset="-122"/>
              </a:rPr>
              <a:t>下午，十三</a:t>
            </a:r>
            <a:r>
              <a:rPr lang="zh-CN" altLang="en-US" sz="2400" dirty="0">
                <a:latin typeface="宋体" pitchFamily="2" charset="-122"/>
                <a:ea typeface="宋体" pitchFamily="2" charset="-122"/>
              </a:rPr>
              <a:t>届全国人大四次会议以高票表决通过</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全国人民代表大会关于完善香港特别行政区选举制度的决定</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。决定通过</a:t>
            </a:r>
            <a:r>
              <a:rPr lang="zh-CN" altLang="en-US" sz="2400" dirty="0" smtClean="0">
                <a:latin typeface="宋体" pitchFamily="2" charset="-122"/>
                <a:ea typeface="宋体" pitchFamily="2" charset="-122"/>
              </a:rPr>
              <a:t>时，人民大会堂</a:t>
            </a:r>
            <a:r>
              <a:rPr lang="zh-CN" altLang="en-US" sz="2400" dirty="0">
                <a:latin typeface="宋体" pitchFamily="2" charset="-122"/>
                <a:ea typeface="宋体" pitchFamily="2" charset="-122"/>
              </a:rPr>
              <a:t>会场内响起经久不息的热烈掌声。这是继制定实施</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中华人民共和国香港特别行政区维护国家安全法</a:t>
            </a:r>
            <a:r>
              <a:rPr lang="en-US" altLang="zh-CN" sz="2400" dirty="0">
                <a:latin typeface="宋体" pitchFamily="2" charset="-122"/>
                <a:ea typeface="宋体" pitchFamily="2" charset="-122"/>
              </a:rPr>
              <a:t>》</a:t>
            </a:r>
            <a:r>
              <a:rPr lang="zh-CN" altLang="en-US" sz="2400" dirty="0" smtClean="0">
                <a:latin typeface="宋体" pitchFamily="2" charset="-122"/>
                <a:ea typeface="宋体" pitchFamily="2" charset="-122"/>
              </a:rPr>
              <a:t>后，国家</a:t>
            </a:r>
            <a:r>
              <a:rPr lang="zh-CN" altLang="en-US" sz="2400" dirty="0">
                <a:latin typeface="宋体" pitchFamily="2" charset="-122"/>
                <a:ea typeface="宋体" pitchFamily="2" charset="-122"/>
              </a:rPr>
              <a:t>完善香港特别行政区法律和政治体制的又一重大举措</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04550"/>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广东</a:t>
            </a:r>
            <a:r>
              <a:rPr lang="zh-CN" altLang="en-US" sz="2400" b="1" dirty="0">
                <a:latin typeface="宋体" pitchFamily="2" charset="-122"/>
                <a:ea typeface="宋体" pitchFamily="2" charset="-122"/>
              </a:rPr>
              <a:t>中考）如下</a:t>
            </a:r>
            <a:r>
              <a:rPr lang="zh-CN" altLang="en-US" sz="2400" b="1" dirty="0" smtClean="0">
                <a:latin typeface="宋体" pitchFamily="2" charset="-122"/>
                <a:ea typeface="宋体" pitchFamily="2" charset="-122"/>
              </a:rPr>
              <a:t>表，在</a:t>
            </a:r>
            <a:r>
              <a:rPr lang="zh-CN" altLang="en-US" sz="2400" b="1" dirty="0">
                <a:latin typeface="宋体" pitchFamily="2" charset="-122"/>
                <a:ea typeface="宋体" pitchFamily="2" charset="-122"/>
              </a:rPr>
              <a:t>中华人民共和国第一部宪法制定过程</a:t>
            </a:r>
            <a:r>
              <a:rPr lang="zh-CN" altLang="en-US" sz="2400" b="1" dirty="0" smtClean="0">
                <a:latin typeface="宋体" pitchFamily="2" charset="-122"/>
                <a:ea typeface="宋体" pitchFamily="2" charset="-122"/>
              </a:rPr>
              <a:t>中，毛泽东</a:t>
            </a:r>
            <a:r>
              <a:rPr lang="zh-CN" altLang="en-US" sz="2400" b="1" dirty="0">
                <a:latin typeface="宋体" pitchFamily="2" charset="-122"/>
                <a:ea typeface="宋体" pitchFamily="2" charset="-122"/>
              </a:rPr>
              <a:t>要求中央政治局委员参考以下</a:t>
            </a:r>
            <a:r>
              <a:rPr lang="zh-CN" altLang="en-US" sz="2400" b="1" dirty="0" smtClean="0">
                <a:latin typeface="宋体" pitchFamily="2" charset="-122"/>
                <a:ea typeface="宋体" pitchFamily="2" charset="-122"/>
              </a:rPr>
              <a:t>文献，这说明，中华人民共和国</a:t>
            </a:r>
            <a:r>
              <a:rPr lang="zh-CN" altLang="en-US" sz="2400" b="1" dirty="0">
                <a:latin typeface="宋体" pitchFamily="2" charset="-122"/>
                <a:ea typeface="宋体" pitchFamily="2" charset="-122"/>
              </a:rPr>
              <a:t>宪法的制定（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沿袭了中国近代宪法的精神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以东欧宪法为主要依据</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主要借鉴西方国家法制思想</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体现</a:t>
            </a:r>
            <a:r>
              <a:rPr lang="zh-CN" altLang="en-US" sz="2400" b="1" dirty="0" smtClean="0">
                <a:latin typeface="宋体" pitchFamily="2" charset="-122"/>
                <a:ea typeface="宋体" pitchFamily="2" charset="-122"/>
              </a:rPr>
              <a:t>了开放的国际视野</a:t>
            </a:r>
            <a:endParaRPr lang="zh-CN" altLang="zh-CN" sz="2400" b="1" dirty="0">
              <a:latin typeface="宋体" pitchFamily="2" charset="-122"/>
              <a:ea typeface="宋体" pitchFamily="2" charset="-122"/>
            </a:endParaRPr>
          </a:p>
        </p:txBody>
      </p:sp>
      <p:sp>
        <p:nvSpPr>
          <p:cNvPr id="8" name="矩形 7"/>
          <p:cNvSpPr/>
          <p:nvPr/>
        </p:nvSpPr>
        <p:spPr>
          <a:xfrm>
            <a:off x="1281919" y="282248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3742440142"/>
              </p:ext>
            </p:extLst>
          </p:nvPr>
        </p:nvGraphicFramePr>
        <p:xfrm>
          <a:off x="2108200" y="3348567"/>
          <a:ext cx="8128000" cy="1584960"/>
        </p:xfrm>
        <a:graphic>
          <a:graphicData uri="http://schemas.openxmlformats.org/drawingml/2006/table">
            <a:tbl>
              <a:tblPr firstRow="1" bandRow="1">
                <a:tableStyleId>{5940675A-B579-460E-94D1-54222C63F5DA}</a:tableStyleId>
              </a:tblPr>
              <a:tblGrid>
                <a:gridCol w="1989015"/>
                <a:gridCol w="6138985"/>
              </a:tblGrid>
              <a:tr h="370840">
                <a:tc>
                  <a:txBody>
                    <a:bodyPr/>
                    <a:lstStyle/>
                    <a:p>
                      <a:pPr algn="ctr"/>
                      <a:r>
                        <a:rPr lang="zh-CN" altLang="en-US" sz="2000" dirty="0" smtClean="0">
                          <a:latin typeface="黑体" pitchFamily="49" charset="-122"/>
                          <a:ea typeface="黑体" pitchFamily="49" charset="-122"/>
                        </a:rPr>
                        <a:t>国家或地区</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主要文献</a:t>
                      </a:r>
                      <a:endParaRPr lang="zh-CN" altLang="en-US" sz="2000" dirty="0">
                        <a:latin typeface="黑体" pitchFamily="49" charset="-122"/>
                        <a:ea typeface="黑体" pitchFamily="49" charset="-122"/>
                      </a:endParaRPr>
                    </a:p>
                  </a:txBody>
                  <a:tcPr anchor="ctr"/>
                </a:tc>
              </a:tr>
              <a:tr h="370840">
                <a:tc>
                  <a:txBody>
                    <a:bodyPr/>
                    <a:lstStyle/>
                    <a:p>
                      <a:pPr algn="ctr"/>
                      <a:r>
                        <a:rPr lang="zh-CN" altLang="en-US" sz="2000" dirty="0" smtClean="0">
                          <a:latin typeface="宋体" pitchFamily="2" charset="-122"/>
                          <a:ea typeface="宋体" pitchFamily="2" charset="-122"/>
                        </a:rPr>
                        <a:t>苏联</a:t>
                      </a:r>
                      <a:endParaRPr lang="zh-CN" altLang="en-US" sz="2000" dirty="0">
                        <a:latin typeface="宋体" pitchFamily="2" charset="-122"/>
                        <a:ea typeface="宋体" pitchFamily="2" charset="-122"/>
                      </a:endParaRPr>
                    </a:p>
                  </a:txBody>
                  <a:tcPr anchor="ctr"/>
                </a:tc>
                <a:tc>
                  <a:txBody>
                    <a:bodyPr/>
                    <a:lstStyle/>
                    <a:p>
                      <a:pPr algn="ctr"/>
                      <a:r>
                        <a:rPr lang="en-US" altLang="zh-CN" sz="2000" dirty="0" smtClean="0">
                          <a:latin typeface="宋体" pitchFamily="2" charset="-122"/>
                          <a:ea typeface="宋体" pitchFamily="2" charset="-122"/>
                        </a:rPr>
                        <a:t>1918</a:t>
                      </a:r>
                      <a:r>
                        <a:rPr lang="zh-CN" altLang="en-US" sz="2000" dirty="0" smtClean="0">
                          <a:latin typeface="宋体" pitchFamily="2" charset="-122"/>
                          <a:ea typeface="宋体" pitchFamily="2" charset="-122"/>
                        </a:rPr>
                        <a:t>年苏联宪法、</a:t>
                      </a:r>
                      <a:r>
                        <a:rPr lang="en-US" altLang="zh-CN" sz="2000" dirty="0" smtClean="0">
                          <a:latin typeface="宋体" pitchFamily="2" charset="-122"/>
                          <a:ea typeface="宋体" pitchFamily="2" charset="-122"/>
                        </a:rPr>
                        <a:t>1936</a:t>
                      </a:r>
                      <a:r>
                        <a:rPr lang="zh-CN" altLang="en-US" sz="2000" dirty="0" smtClean="0">
                          <a:latin typeface="宋体" pitchFamily="2" charset="-122"/>
                          <a:ea typeface="宋体" pitchFamily="2" charset="-122"/>
                        </a:rPr>
                        <a:t>年苏联宪法</a:t>
                      </a:r>
                      <a:endParaRPr lang="zh-CN" altLang="en-US" sz="2000" dirty="0">
                        <a:latin typeface="宋体" pitchFamily="2" charset="-122"/>
                        <a:ea typeface="宋体" pitchFamily="2" charset="-122"/>
                      </a:endParaRPr>
                    </a:p>
                  </a:txBody>
                  <a:tcPr anchor="ctr"/>
                </a:tc>
              </a:tr>
              <a:tr h="370840">
                <a:tc>
                  <a:txBody>
                    <a:bodyPr/>
                    <a:lstStyle/>
                    <a:p>
                      <a:pPr algn="ctr"/>
                      <a:r>
                        <a:rPr lang="zh-CN" altLang="en-US" sz="2000" dirty="0" smtClean="0">
                          <a:latin typeface="宋体" pitchFamily="2" charset="-122"/>
                          <a:ea typeface="宋体" pitchFamily="2" charset="-122"/>
                        </a:rPr>
                        <a:t>欧洲</a:t>
                      </a:r>
                      <a:endParaRPr lang="zh-CN" altLang="en-US" sz="2000" dirty="0">
                        <a:latin typeface="宋体" pitchFamily="2" charset="-122"/>
                        <a:ea typeface="宋体" pitchFamily="2" charset="-122"/>
                      </a:endParaRPr>
                    </a:p>
                  </a:txBody>
                  <a:tcPr anchor="ctr"/>
                </a:tc>
                <a:tc>
                  <a:txBody>
                    <a:bodyPr/>
                    <a:lstStyle/>
                    <a:p>
                      <a:pPr algn="ctr"/>
                      <a:r>
                        <a:rPr lang="zh-CN" altLang="en-US" sz="2000" dirty="0" smtClean="0">
                          <a:latin typeface="宋体" pitchFamily="2" charset="-122"/>
                          <a:ea typeface="宋体" pitchFamily="2" charset="-122"/>
                        </a:rPr>
                        <a:t>罗马尼亚、波兰、德国、法国等国的宪法</a:t>
                      </a:r>
                      <a:endParaRPr lang="zh-CN" altLang="en-US" sz="2000" dirty="0">
                        <a:latin typeface="宋体" pitchFamily="2" charset="-122"/>
                        <a:ea typeface="宋体" pitchFamily="2" charset="-122"/>
                      </a:endParaRPr>
                    </a:p>
                  </a:txBody>
                  <a:tcPr anchor="ctr"/>
                </a:tc>
              </a:tr>
              <a:tr h="370840">
                <a:tc>
                  <a:txBody>
                    <a:bodyPr/>
                    <a:lstStyle/>
                    <a:p>
                      <a:pPr algn="ctr"/>
                      <a:r>
                        <a:rPr lang="zh-CN" altLang="en-US" sz="2000" dirty="0" smtClean="0">
                          <a:latin typeface="宋体" pitchFamily="2" charset="-122"/>
                          <a:ea typeface="宋体" pitchFamily="2" charset="-122"/>
                        </a:rPr>
                        <a:t>中国</a:t>
                      </a:r>
                      <a:endParaRPr lang="zh-CN" altLang="en-US" sz="2000" dirty="0">
                        <a:latin typeface="宋体" pitchFamily="2" charset="-122"/>
                        <a:ea typeface="宋体" pitchFamily="2" charset="-122"/>
                      </a:endParaRPr>
                    </a:p>
                  </a:txBody>
                  <a:tcPr anchor="ctr"/>
                </a:tc>
                <a:tc>
                  <a:txBody>
                    <a:bodyPr/>
                    <a:lstStyle/>
                    <a:p>
                      <a:pPr algn="ctr"/>
                      <a:r>
                        <a:rPr lang="en-US" altLang="zh-CN" sz="2000" dirty="0" smtClean="0">
                          <a:latin typeface="宋体" pitchFamily="2" charset="-122"/>
                          <a:ea typeface="宋体" pitchFamily="2" charset="-122"/>
                        </a:rPr>
                        <a:t>1923</a:t>
                      </a:r>
                      <a:r>
                        <a:rPr lang="zh-CN" altLang="en-US" sz="2000" dirty="0" smtClean="0">
                          <a:latin typeface="宋体" pitchFamily="2" charset="-122"/>
                          <a:ea typeface="宋体" pitchFamily="2" charset="-122"/>
                        </a:rPr>
                        <a:t>年曹锟宪法、</a:t>
                      </a:r>
                      <a:r>
                        <a:rPr lang="en-US" altLang="zh-CN" sz="2000" dirty="0" smtClean="0">
                          <a:latin typeface="宋体" pitchFamily="2" charset="-122"/>
                          <a:ea typeface="宋体" pitchFamily="2" charset="-122"/>
                        </a:rPr>
                        <a:t>1946</a:t>
                      </a:r>
                      <a:r>
                        <a:rPr lang="zh-CN" altLang="en-US" sz="2000" dirty="0" smtClean="0">
                          <a:latin typeface="宋体" pitchFamily="2" charset="-122"/>
                          <a:ea typeface="宋体" pitchFamily="2" charset="-122"/>
                        </a:rPr>
                        <a:t>年中华民国宪法</a:t>
                      </a:r>
                      <a:endParaRPr lang="zh-CN" altLang="en-US" sz="2000" dirty="0">
                        <a:latin typeface="宋体" pitchFamily="2" charset="-122"/>
                        <a:ea typeface="宋体" pitchFamily="2" charset="-122"/>
                      </a:endParaRPr>
                    </a:p>
                  </a:txBody>
                  <a:tcPr anchor="ctr"/>
                </a:tc>
              </a:tr>
            </a:tbl>
          </a:graphicData>
        </a:graphic>
      </p:graphicFrame>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800442"/>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邯郸模拟）</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权利法案</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的意义并不在于使议会获得多少新的</a:t>
            </a:r>
            <a:r>
              <a:rPr lang="zh-CN" altLang="en-US" sz="2400" b="1" dirty="0" smtClean="0">
                <a:latin typeface="宋体" pitchFamily="2" charset="-122"/>
                <a:ea typeface="宋体" pitchFamily="2" charset="-122"/>
              </a:rPr>
              <a:t>权力，而</a:t>
            </a:r>
            <a:r>
              <a:rPr lang="zh-CN" altLang="en-US" sz="2400" b="1" dirty="0">
                <a:latin typeface="宋体" pitchFamily="2" charset="-122"/>
                <a:ea typeface="宋体" pitchFamily="2" charset="-122"/>
              </a:rPr>
              <a:t>在于明确划分了议会和王权的权力</a:t>
            </a:r>
            <a:r>
              <a:rPr lang="zh-CN" altLang="en-US" sz="2400" b="1" dirty="0" smtClean="0">
                <a:latin typeface="宋体" pitchFamily="2" charset="-122"/>
                <a:ea typeface="宋体" pitchFamily="2" charset="-122"/>
              </a:rPr>
              <a:t>界限，使</a:t>
            </a:r>
            <a:r>
              <a:rPr lang="zh-CN" altLang="en-US" sz="2400" b="1" dirty="0">
                <a:latin typeface="宋体" pitchFamily="2" charset="-122"/>
                <a:ea typeface="宋体" pitchFamily="2" charset="-122"/>
              </a:rPr>
              <a:t>双方此后得以避免再因权限模糊而发生严重的权力</a:t>
            </a:r>
            <a:r>
              <a:rPr lang="zh-CN" altLang="en-US" sz="2400" b="1" dirty="0" smtClean="0">
                <a:latin typeface="宋体" pitchFamily="2" charset="-122"/>
                <a:ea typeface="宋体" pitchFamily="2" charset="-122"/>
              </a:rPr>
              <a:t>冲突，英国</a:t>
            </a:r>
            <a:r>
              <a:rPr lang="zh-CN" altLang="en-US" sz="2400" b="1" dirty="0">
                <a:latin typeface="宋体" pitchFamily="2" charset="-122"/>
                <a:ea typeface="宋体" pitchFamily="2" charset="-122"/>
              </a:rPr>
              <a:t>也因此获得了一个长期稳定的政治</a:t>
            </a:r>
            <a:r>
              <a:rPr lang="zh-CN" altLang="en-US" sz="2400" b="1" dirty="0" smtClean="0">
                <a:latin typeface="宋体" pitchFamily="2" charset="-122"/>
                <a:ea typeface="宋体" pitchFamily="2" charset="-122"/>
              </a:rPr>
              <a:t>环境，为</a:t>
            </a:r>
            <a:r>
              <a:rPr lang="zh-CN" altLang="en-US" sz="2400" b="1" dirty="0">
                <a:latin typeface="宋体" pitchFamily="2" charset="-122"/>
                <a:ea typeface="宋体" pitchFamily="2" charset="-122"/>
              </a:rPr>
              <a:t>其经济发展提供了一个先决条件。材料不能说明</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权利法案</a:t>
            </a:r>
            <a:r>
              <a:rPr lang="en-US" altLang="zh-CN" sz="2400" b="1" dirty="0">
                <a:latin typeface="宋体" pitchFamily="2" charset="-122"/>
                <a:ea typeface="宋体" pitchFamily="2" charset="-122"/>
              </a:rPr>
              <a:t>》</a:t>
            </a:r>
            <a:r>
              <a:rPr lang="zh-CN" altLang="en-US" sz="2400" b="1" dirty="0" smtClean="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通过法律的形式划分了议会和王权的权力界限</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避免</a:t>
            </a:r>
            <a:r>
              <a:rPr lang="zh-CN" altLang="en-US" sz="2400" b="1" dirty="0">
                <a:latin typeface="宋体" pitchFamily="2" charset="-122"/>
                <a:ea typeface="宋体" pitchFamily="2" charset="-122"/>
              </a:rPr>
              <a:t>了严重的权力冲突</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为</a:t>
            </a:r>
            <a:r>
              <a:rPr lang="zh-CN" altLang="en-US" sz="2400" b="1" dirty="0">
                <a:latin typeface="宋体" pitchFamily="2" charset="-122"/>
                <a:ea typeface="宋体" pitchFamily="2" charset="-122"/>
              </a:rPr>
              <a:t>资本主义发展提供了保障</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使</a:t>
            </a:r>
            <a:r>
              <a:rPr lang="zh-CN" altLang="en-US" sz="2400" b="1" dirty="0">
                <a:latin typeface="宋体" pitchFamily="2" charset="-122"/>
                <a:ea typeface="宋体" pitchFamily="2" charset="-122"/>
              </a:rPr>
              <a:t>英国的资产阶级革命</a:t>
            </a:r>
            <a:r>
              <a:rPr lang="zh-CN" altLang="en-US" sz="2400" b="1" dirty="0" smtClean="0">
                <a:latin typeface="宋体" pitchFamily="2" charset="-122"/>
                <a:ea typeface="宋体" pitchFamily="2" charset="-122"/>
              </a:rPr>
              <a:t>结束</a:t>
            </a:r>
            <a:endParaRPr lang="zh-CN" altLang="en-US" sz="2400" b="1" dirty="0">
              <a:latin typeface="宋体" pitchFamily="2" charset="-122"/>
              <a:ea typeface="宋体" pitchFamily="2" charset="-122"/>
            </a:endParaRPr>
          </a:p>
        </p:txBody>
      </p:sp>
      <p:sp>
        <p:nvSpPr>
          <p:cNvPr id="8" name="矩形 7"/>
          <p:cNvSpPr/>
          <p:nvPr/>
        </p:nvSpPr>
        <p:spPr>
          <a:xfrm>
            <a:off x="8994531" y="341229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381724"/>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石家庄新华区模拟）“</a:t>
            </a:r>
            <a:r>
              <a:rPr lang="zh-CN" altLang="en-US" sz="2400" b="1" dirty="0">
                <a:latin typeface="宋体" pitchFamily="2" charset="-122"/>
                <a:ea typeface="宋体" pitchFamily="2" charset="-122"/>
              </a:rPr>
              <a:t>它的</a:t>
            </a:r>
            <a:r>
              <a:rPr lang="zh-CN" altLang="en-US" sz="2400" b="1" dirty="0" smtClean="0">
                <a:latin typeface="宋体" pitchFamily="2" charset="-122"/>
                <a:ea typeface="宋体" pitchFamily="2" charset="-122"/>
              </a:rPr>
              <a:t>出现，不</a:t>
            </a:r>
            <a:r>
              <a:rPr lang="zh-CN" altLang="en-US" sz="2400" b="1" dirty="0">
                <a:latin typeface="宋体" pitchFamily="2" charset="-122"/>
                <a:ea typeface="宋体" pitchFamily="2" charset="-122"/>
              </a:rPr>
              <a:t>仅仅鼓舞了身处殖民统治下北美人民的革命</a:t>
            </a:r>
            <a:r>
              <a:rPr lang="zh-CN" altLang="en-US" sz="2400" b="1" dirty="0" smtClean="0">
                <a:latin typeface="宋体" pitchFamily="2" charset="-122"/>
                <a:ea typeface="宋体" pitchFamily="2" charset="-122"/>
              </a:rPr>
              <a:t>斗志，甚至</a:t>
            </a:r>
            <a:r>
              <a:rPr lang="zh-CN" altLang="en-US" sz="2400" b="1" dirty="0">
                <a:latin typeface="宋体" pitchFamily="2" charset="-122"/>
                <a:ea typeface="宋体" pitchFamily="2" charset="-122"/>
              </a:rPr>
              <a:t>影响了法国大革命乃至亚洲以及拉丁美洲的民族独立运动。”“它”是（    </a:t>
            </a:r>
            <a:r>
              <a:rPr lang="zh-CN" altLang="en-US" sz="2400" b="1" dirty="0" smtClean="0">
                <a:latin typeface="宋体" pitchFamily="2" charset="-122"/>
                <a:ea typeface="宋体" pitchFamily="2" charset="-122"/>
              </a:rPr>
              <a:t>）</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权利法案</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独立宣言</a:t>
            </a:r>
            <a:r>
              <a:rPr lang="en-US" altLang="zh-CN" sz="2400" b="1" dirty="0" smtClean="0">
                <a:latin typeface="Times New Roman" pitchFamily="18" charset="0"/>
                <a:ea typeface="宋体" pitchFamily="2" charset="-122"/>
                <a:cs typeface="Times New Roman" pitchFamily="18" charset="0"/>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1787</a:t>
            </a:r>
            <a:r>
              <a:rPr lang="zh-CN" altLang="en-US" sz="2400" b="1" dirty="0" smtClean="0">
                <a:latin typeface="宋体" pitchFamily="2" charset="-122"/>
                <a:ea typeface="宋体" pitchFamily="2" charset="-122"/>
              </a:rPr>
              <a:t>年宪法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人权宣言</a:t>
            </a:r>
            <a:r>
              <a:rPr lang="en-US" altLang="zh-CN" sz="2400" b="1" dirty="0" smtClean="0">
                <a:latin typeface="Times New Roman" pitchFamily="18" charset="0"/>
                <a:ea typeface="宋体" pitchFamily="2" charset="-122"/>
                <a:cs typeface="Times New Roman" pitchFamily="18" charset="0"/>
              </a:rPr>
              <a:t>》</a:t>
            </a:r>
            <a:endParaRPr lang="zh-CN" altLang="zh-CN" sz="2400" b="1" dirty="0">
              <a:latin typeface="宋体" pitchFamily="2" charset="-122"/>
              <a:ea typeface="宋体" pitchFamily="2" charset="-122"/>
            </a:endParaRPr>
          </a:p>
        </p:txBody>
      </p:sp>
      <p:sp>
        <p:nvSpPr>
          <p:cNvPr id="8" name="矩形 7"/>
          <p:cNvSpPr/>
          <p:nvPr/>
        </p:nvSpPr>
        <p:spPr>
          <a:xfrm>
            <a:off x="3794761" y="352290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47844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廊坊</a:t>
            </a:r>
            <a:r>
              <a:rPr lang="zh-CN" altLang="en-US" sz="2400" b="1" dirty="0">
                <a:latin typeface="宋体" pitchFamily="2" charset="-122"/>
                <a:ea typeface="宋体" pitchFamily="2" charset="-122"/>
              </a:rPr>
              <a:t>模拟）美国权威政治机构布什研究所调查</a:t>
            </a:r>
            <a:r>
              <a:rPr lang="zh-CN" altLang="en-US" sz="2400" b="1" dirty="0" smtClean="0">
                <a:latin typeface="宋体" pitchFamily="2" charset="-122"/>
                <a:ea typeface="宋体" pitchFamily="2" charset="-122"/>
              </a:rPr>
              <a:t>显示，</a:t>
            </a:r>
            <a:r>
              <a:rPr lang="en-US" altLang="zh-CN" sz="2400" b="1" dirty="0" smtClean="0">
                <a:latin typeface="宋体" pitchFamily="2" charset="-122"/>
                <a:ea typeface="宋体" pitchFamily="2" charset="-122"/>
              </a:rPr>
              <a:t>68</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的受访者认为美国民主制度已</a:t>
            </a:r>
            <a:r>
              <a:rPr lang="zh-CN" altLang="en-US" sz="2400" b="1" dirty="0" smtClean="0">
                <a:latin typeface="宋体" pitchFamily="2" charset="-122"/>
                <a:ea typeface="宋体" pitchFamily="2" charset="-122"/>
              </a:rPr>
              <a:t>“十分虚弱”，又</a:t>
            </a:r>
            <a:r>
              <a:rPr lang="zh-CN" altLang="en-US" sz="2400" b="1" dirty="0">
                <a:latin typeface="宋体" pitchFamily="2" charset="-122"/>
                <a:ea typeface="宋体" pitchFamily="2" charset="-122"/>
              </a:rPr>
              <a:t>有约八成受访者认为美国民主正在走下坡路。美国近代民主政体确立的标志是（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权利法案</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的颁布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独立宣言</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的发表</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1787</a:t>
            </a:r>
            <a:r>
              <a:rPr lang="zh-CN" altLang="en-US" sz="2400" b="1" dirty="0" smtClean="0">
                <a:latin typeface="宋体" pitchFamily="2" charset="-122"/>
                <a:ea typeface="宋体" pitchFamily="2" charset="-122"/>
              </a:rPr>
              <a:t>年宪法的颁布                  </a:t>
            </a:r>
            <a:r>
              <a:rPr lang="en-US" altLang="zh-CN" sz="2400" b="1" dirty="0" smtClean="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解放黑人奴隶宣言</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的颁布</a:t>
            </a:r>
            <a:endParaRPr lang="zh-CN" altLang="zh-CN" sz="2400" b="1" dirty="0">
              <a:latin typeface="宋体" pitchFamily="2" charset="-122"/>
              <a:ea typeface="宋体" pitchFamily="2" charset="-122"/>
            </a:endParaRPr>
          </a:p>
        </p:txBody>
      </p:sp>
      <p:sp>
        <p:nvSpPr>
          <p:cNvPr id="8" name="矩形 7"/>
          <p:cNvSpPr/>
          <p:nvPr/>
        </p:nvSpPr>
        <p:spPr>
          <a:xfrm>
            <a:off x="6550269" y="361961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624947"/>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保定</a:t>
            </a:r>
            <a:r>
              <a:rPr lang="zh-CN" altLang="en-US" sz="2400" b="1" dirty="0">
                <a:latin typeface="宋体" pitchFamily="2" charset="-122"/>
                <a:ea typeface="宋体" pitchFamily="2" charset="-122"/>
              </a:rPr>
              <a:t>模拟）华盛顿在总统任期届满时发表告别</a:t>
            </a:r>
            <a:r>
              <a:rPr lang="zh-CN" altLang="en-US" sz="2400" b="1" dirty="0" smtClean="0">
                <a:latin typeface="宋体" pitchFamily="2" charset="-122"/>
                <a:ea typeface="宋体" pitchFamily="2" charset="-122"/>
              </a:rPr>
              <a:t>词：</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民主官员的</a:t>
            </a:r>
            <a:r>
              <a:rPr lang="zh-CN" altLang="en-US" sz="2400" b="1" dirty="0" smtClean="0">
                <a:latin typeface="宋体" pitchFamily="2" charset="-122"/>
                <a:ea typeface="宋体" pitchFamily="2" charset="-122"/>
              </a:rPr>
              <a:t>轮换，更</a:t>
            </a:r>
            <a:r>
              <a:rPr lang="zh-CN" altLang="en-US" sz="2400" b="1" dirty="0">
                <a:latin typeface="宋体" pitchFamily="2" charset="-122"/>
                <a:ea typeface="宋体" pitchFamily="2" charset="-122"/>
              </a:rPr>
              <a:t>符合美国人民自由和安全的思想。”本可连任的他以自己忠于民主的</a:t>
            </a:r>
            <a:r>
              <a:rPr lang="zh-CN" altLang="en-US" sz="2400" b="1" dirty="0" smtClean="0">
                <a:latin typeface="宋体" pitchFamily="2" charset="-122"/>
                <a:ea typeface="宋体" pitchFamily="2" charset="-122"/>
              </a:rPr>
              <a:t>行为，拒绝终身制，为</a:t>
            </a:r>
            <a:r>
              <a:rPr lang="zh-CN" altLang="en-US" sz="2400" b="1" dirty="0">
                <a:latin typeface="宋体" pitchFamily="2" charset="-122"/>
                <a:ea typeface="宋体" pitchFamily="2" charset="-122"/>
              </a:rPr>
              <a:t>日后美国历届总统做出</a:t>
            </a:r>
            <a:r>
              <a:rPr lang="zh-CN" altLang="en-US" sz="2400" b="1" dirty="0" smtClean="0">
                <a:latin typeface="宋体" pitchFamily="2" charset="-122"/>
                <a:ea typeface="宋体" pitchFamily="2" charset="-122"/>
              </a:rPr>
              <a:t>榜样，可见</a:t>
            </a:r>
            <a:r>
              <a:rPr lang="zh-CN" altLang="en-US" sz="2400" b="1" dirty="0">
                <a:latin typeface="宋体" pitchFamily="2" charset="-122"/>
                <a:ea typeface="宋体" pitchFamily="2" charset="-122"/>
              </a:rPr>
              <a:t>他的一个重要贡献是（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领导独立战争</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完善</a:t>
            </a:r>
            <a:r>
              <a:rPr lang="zh-CN" altLang="en-US" sz="2400" b="1" dirty="0">
                <a:latin typeface="宋体" pitchFamily="2" charset="-122"/>
                <a:ea typeface="宋体" pitchFamily="2" charset="-122"/>
              </a:rPr>
              <a:t>民主制度</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解放</a:t>
            </a:r>
            <a:r>
              <a:rPr lang="zh-CN" altLang="en-US" sz="2400" b="1" dirty="0">
                <a:latin typeface="宋体" pitchFamily="2" charset="-122"/>
                <a:ea typeface="宋体" pitchFamily="2" charset="-122"/>
              </a:rPr>
              <a:t>黑人</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努力</a:t>
            </a:r>
            <a:r>
              <a:rPr lang="zh-CN" altLang="en-US" sz="2400" b="1" dirty="0">
                <a:latin typeface="宋体" pitchFamily="2" charset="-122"/>
                <a:ea typeface="宋体" pitchFamily="2" charset="-122"/>
              </a:rPr>
              <a:t>开创国家干预经济</a:t>
            </a:r>
            <a:r>
              <a:rPr lang="zh-CN" altLang="en-US" sz="2400" b="1" dirty="0" smtClean="0">
                <a:latin typeface="宋体" pitchFamily="2" charset="-122"/>
                <a:ea typeface="宋体" pitchFamily="2" charset="-122"/>
              </a:rPr>
              <a:t>模式</a:t>
            </a:r>
            <a:endParaRPr lang="zh-CN" altLang="en-US" sz="2400" b="1" dirty="0">
              <a:latin typeface="宋体" pitchFamily="2" charset="-122"/>
              <a:ea typeface="宋体" pitchFamily="2" charset="-122"/>
            </a:endParaRPr>
          </a:p>
        </p:txBody>
      </p:sp>
      <p:sp>
        <p:nvSpPr>
          <p:cNvPr id="8" name="矩形 7"/>
          <p:cNvSpPr/>
          <p:nvPr/>
        </p:nvSpPr>
        <p:spPr>
          <a:xfrm>
            <a:off x="1310054" y="321668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8321" y="1845395"/>
            <a:ext cx="11029071"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a:t>
            </a:r>
            <a:r>
              <a:rPr lang="zh-CN" altLang="en-US" sz="2400" b="1" dirty="0">
                <a:latin typeface="宋体" pitchFamily="2" charset="-122"/>
                <a:ea typeface="宋体" pitchFamily="2" charset="-122"/>
              </a:rPr>
              <a:t>模拟）在拿破仑那个时代的人们</a:t>
            </a:r>
            <a:r>
              <a:rPr lang="zh-CN" altLang="en-US" sz="2400" b="1" dirty="0" smtClean="0">
                <a:latin typeface="宋体" pitchFamily="2" charset="-122"/>
                <a:ea typeface="宋体" pitchFamily="2" charset="-122"/>
              </a:rPr>
              <a:t>看来，他</a:t>
            </a:r>
            <a:r>
              <a:rPr lang="zh-CN" altLang="en-US" sz="2400" b="1" dirty="0">
                <a:latin typeface="宋体" pitchFamily="2" charset="-122"/>
                <a:ea typeface="宋体" pitchFamily="2" charset="-122"/>
              </a:rPr>
              <a:t>的任务就是“征服”。</a:t>
            </a:r>
            <a:r>
              <a:rPr lang="zh-CN" altLang="en-US" sz="2400" b="1" dirty="0" smtClean="0">
                <a:latin typeface="宋体" pitchFamily="2" charset="-122"/>
                <a:ea typeface="宋体" pitchFamily="2" charset="-122"/>
              </a:rPr>
              <a:t>但是，他们</a:t>
            </a:r>
            <a:r>
              <a:rPr lang="zh-CN" altLang="en-US" sz="2400" b="1" dirty="0">
                <a:latin typeface="宋体" pitchFamily="2" charset="-122"/>
                <a:ea typeface="宋体" pitchFamily="2" charset="-122"/>
              </a:rPr>
              <a:t>并未看到他确实是在</a:t>
            </a:r>
            <a:r>
              <a:rPr lang="zh-CN" altLang="en-US" sz="2400" b="1" dirty="0" smtClean="0">
                <a:latin typeface="宋体" pitchFamily="2" charset="-122"/>
                <a:ea typeface="宋体" pitchFamily="2" charset="-122"/>
              </a:rPr>
              <a:t>“创造”，这</a:t>
            </a:r>
            <a:r>
              <a:rPr lang="zh-CN" altLang="en-US" sz="2400" b="1" dirty="0">
                <a:latin typeface="宋体" pitchFamily="2" charset="-122"/>
                <a:ea typeface="宋体" pitchFamily="2" charset="-122"/>
              </a:rPr>
              <a:t>一点就连他自己也不清楚。他在毁灭一个旧时代的</a:t>
            </a:r>
            <a:r>
              <a:rPr lang="zh-CN" altLang="en-US" sz="2400" b="1" dirty="0" smtClean="0">
                <a:latin typeface="宋体" pitchFamily="2" charset="-122"/>
                <a:ea typeface="宋体" pitchFamily="2" charset="-122"/>
              </a:rPr>
              <a:t>同时，又</a:t>
            </a:r>
            <a:r>
              <a:rPr lang="zh-CN" altLang="en-US" sz="2400" b="1" dirty="0">
                <a:latin typeface="宋体" pitchFamily="2" charset="-122"/>
                <a:ea typeface="宋体" pitchFamily="2" charset="-122"/>
              </a:rPr>
              <a:t>在创造一个新时代。他的“创造”是指（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为欧洲资本主义社会的产生奠定基础</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打败</a:t>
            </a:r>
            <a:r>
              <a:rPr lang="zh-CN" altLang="en-US" sz="2400" b="1" dirty="0">
                <a:latin typeface="宋体" pitchFamily="2" charset="-122"/>
                <a:ea typeface="宋体" pitchFamily="2" charset="-122"/>
              </a:rPr>
              <a:t>了欧洲各国封建</a:t>
            </a:r>
            <a:r>
              <a:rPr lang="zh-CN" altLang="en-US" sz="2400" b="1" dirty="0" smtClean="0">
                <a:latin typeface="宋体" pitchFamily="2" charset="-122"/>
                <a:ea typeface="宋体" pitchFamily="2" charset="-122"/>
              </a:rPr>
              <a:t>势力，使</a:t>
            </a:r>
            <a:r>
              <a:rPr lang="zh-CN" altLang="en-US" sz="2400" b="1" dirty="0">
                <a:latin typeface="宋体" pitchFamily="2" charset="-122"/>
                <a:ea typeface="宋体" pitchFamily="2" charset="-122"/>
              </a:rPr>
              <a:t>欧洲走向联合</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维护</a:t>
            </a:r>
            <a:r>
              <a:rPr lang="zh-CN" altLang="en-US" sz="2400" b="1" dirty="0">
                <a:latin typeface="宋体" pitchFamily="2" charset="-122"/>
                <a:ea typeface="宋体" pitchFamily="2" charset="-122"/>
              </a:rPr>
              <a:t>封建</a:t>
            </a:r>
            <a:r>
              <a:rPr lang="zh-CN" altLang="en-US" sz="2400" b="1" dirty="0" smtClean="0">
                <a:latin typeface="宋体" pitchFamily="2" charset="-122"/>
                <a:ea typeface="宋体" pitchFamily="2" charset="-122"/>
              </a:rPr>
              <a:t>统治，建立</a:t>
            </a:r>
            <a:r>
              <a:rPr lang="zh-CN" altLang="en-US" sz="2400" b="1" dirty="0">
                <a:latin typeface="宋体" pitchFamily="2" charset="-122"/>
                <a:ea typeface="宋体" pitchFamily="2" charset="-122"/>
              </a:rPr>
              <a:t>了法兰西第一帝国</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在</a:t>
            </a:r>
            <a:r>
              <a:rPr lang="zh-CN" altLang="en-US" sz="2400" b="1" dirty="0">
                <a:latin typeface="宋体" pitchFamily="2" charset="-122"/>
                <a:ea typeface="宋体" pitchFamily="2" charset="-122"/>
              </a:rPr>
              <a:t>所侵占国家通过法律的形式推行资产阶级的</a:t>
            </a:r>
            <a:r>
              <a:rPr lang="zh-CN" altLang="en-US" sz="2400" b="1" dirty="0" smtClean="0">
                <a:latin typeface="宋体" pitchFamily="2" charset="-122"/>
                <a:ea typeface="宋体" pitchFamily="2" charset="-122"/>
              </a:rPr>
              <a:t>理念</a:t>
            </a:r>
            <a:endParaRPr lang="zh-CN" altLang="en-US" sz="2400" b="1" dirty="0">
              <a:latin typeface="宋体" pitchFamily="2" charset="-122"/>
              <a:ea typeface="宋体" pitchFamily="2" charset="-122"/>
            </a:endParaRPr>
          </a:p>
        </p:txBody>
      </p:sp>
      <p:sp>
        <p:nvSpPr>
          <p:cNvPr id="8" name="矩形 7"/>
          <p:cNvSpPr/>
          <p:nvPr/>
        </p:nvSpPr>
        <p:spPr>
          <a:xfrm>
            <a:off x="9731326" y="291774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535720"/>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湖北随州</a:t>
            </a:r>
            <a:r>
              <a:rPr lang="zh-CN" altLang="en-US" sz="2400" b="1" dirty="0">
                <a:latin typeface="宋体" pitchFamily="2" charset="-122"/>
                <a:ea typeface="宋体" pitchFamily="2" charset="-122"/>
              </a:rPr>
              <a:t>中考）构建知识的结构是学习历史的一项基本能力。下面是某同学编制的知识结构</a:t>
            </a:r>
            <a:r>
              <a:rPr lang="zh-CN" altLang="en-US" sz="2400" b="1" dirty="0" smtClean="0">
                <a:latin typeface="宋体" pitchFamily="2" charset="-122"/>
                <a:ea typeface="宋体" pitchFamily="2" charset="-122"/>
              </a:rPr>
              <a:t>示意图，由此判断，他</a:t>
            </a:r>
            <a:r>
              <a:rPr lang="zh-CN" altLang="en-US" sz="2400" b="1" dirty="0">
                <a:latin typeface="宋体" pitchFamily="2" charset="-122"/>
                <a:ea typeface="宋体" pitchFamily="2" charset="-122"/>
              </a:rPr>
              <a:t>学习的主题是（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近代西方民主政治发展进程</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提倡</a:t>
            </a:r>
            <a:r>
              <a:rPr lang="zh-CN" altLang="en-US" sz="2400" b="1" dirty="0">
                <a:latin typeface="宋体" pitchFamily="2" charset="-122"/>
                <a:ea typeface="宋体" pitchFamily="2" charset="-122"/>
              </a:rPr>
              <a:t>民主共和的过程</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近代</a:t>
            </a:r>
            <a:r>
              <a:rPr lang="zh-CN" altLang="en-US" sz="2400" b="1" dirty="0">
                <a:latin typeface="宋体" pitchFamily="2" charset="-122"/>
                <a:ea typeface="宋体" pitchFamily="2" charset="-122"/>
              </a:rPr>
              <a:t>西方反对君主专制的过程</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反对</a:t>
            </a:r>
            <a:r>
              <a:rPr lang="zh-CN" altLang="en-US" sz="2400" b="1" dirty="0">
                <a:latin typeface="宋体" pitchFamily="2" charset="-122"/>
                <a:ea typeface="宋体" pitchFamily="2" charset="-122"/>
              </a:rPr>
              <a:t>殖民压迫的</a:t>
            </a:r>
            <a:r>
              <a:rPr lang="zh-CN" altLang="en-US" sz="2400" b="1" dirty="0" smtClean="0">
                <a:latin typeface="宋体" pitchFamily="2" charset="-122"/>
                <a:ea typeface="宋体" pitchFamily="2" charset="-122"/>
              </a:rPr>
              <a:t>历程</a:t>
            </a:r>
            <a:endParaRPr lang="zh-CN" altLang="en-US" sz="2400" b="1" dirty="0">
              <a:latin typeface="宋体" pitchFamily="2" charset="-122"/>
              <a:ea typeface="宋体" pitchFamily="2" charset="-122"/>
            </a:endParaRPr>
          </a:p>
        </p:txBody>
      </p:sp>
      <p:sp>
        <p:nvSpPr>
          <p:cNvPr id="8" name="矩形 7"/>
          <p:cNvSpPr/>
          <p:nvPr/>
        </p:nvSpPr>
        <p:spPr>
          <a:xfrm>
            <a:off x="9567790" y="2045999"/>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28705" y="2824896"/>
            <a:ext cx="5383744" cy="13750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14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904997"/>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广东</a:t>
            </a:r>
            <a:r>
              <a:rPr lang="zh-CN" altLang="en-US" sz="2400" b="1" dirty="0">
                <a:latin typeface="宋体" pitchFamily="2" charset="-122"/>
                <a:ea typeface="宋体" pitchFamily="2" charset="-122"/>
              </a:rPr>
              <a:t>中考）</a:t>
            </a:r>
            <a:r>
              <a:rPr lang="zh-CN" altLang="en-US" sz="2400" b="1" dirty="0" smtClean="0">
                <a:latin typeface="宋体" pitchFamily="2" charset="-122"/>
                <a:ea typeface="宋体" pitchFamily="2" charset="-122"/>
              </a:rPr>
              <a:t>托马斯</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杰斐逊</a:t>
            </a:r>
            <a:r>
              <a:rPr lang="zh-CN" altLang="en-US" sz="2400" b="1" dirty="0">
                <a:latin typeface="宋体" pitchFamily="2" charset="-122"/>
                <a:ea typeface="宋体" pitchFamily="2" charset="-122"/>
              </a:rPr>
              <a:t>认为奴隶制一定会产生一种不幸的</a:t>
            </a:r>
            <a:r>
              <a:rPr lang="zh-CN" altLang="en-US" sz="2400" b="1" dirty="0" smtClean="0">
                <a:latin typeface="宋体" pitchFamily="2" charset="-122"/>
                <a:ea typeface="宋体" pitchFamily="2" charset="-122"/>
              </a:rPr>
              <a:t>影响，但</a:t>
            </a:r>
            <a:r>
              <a:rPr lang="zh-CN" altLang="en-US" sz="2400" b="1" dirty="0">
                <a:latin typeface="宋体" pitchFamily="2" charset="-122"/>
                <a:ea typeface="宋体" pitchFamily="2" charset="-122"/>
              </a:rPr>
              <a:t>又希望通过取得奴隶主同意而不是消灭他们的</a:t>
            </a:r>
            <a:r>
              <a:rPr lang="zh-CN" altLang="en-US" sz="2400" b="1" dirty="0" smtClean="0">
                <a:latin typeface="宋体" pitchFamily="2" charset="-122"/>
                <a:ea typeface="宋体" pitchFamily="2" charset="-122"/>
              </a:rPr>
              <a:t>方式，为</a:t>
            </a:r>
            <a:r>
              <a:rPr lang="zh-CN" altLang="en-US" sz="2400" b="1" dirty="0">
                <a:latin typeface="宋体" pitchFamily="2" charset="-122"/>
                <a:ea typeface="宋体" pitchFamily="2" charset="-122"/>
              </a:rPr>
              <a:t>全面解放奴隶做好准备。这反映出杰斐逊（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在奴隶制问题上的保守与妥协</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宣扬</a:t>
            </a:r>
            <a:r>
              <a:rPr lang="zh-CN" altLang="en-US" sz="2400" b="1" dirty="0">
                <a:latin typeface="宋体" pitchFamily="2" charset="-122"/>
                <a:ea typeface="宋体" pitchFamily="2" charset="-122"/>
              </a:rPr>
              <a:t>人人生而平等的思想</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主张</a:t>
            </a:r>
            <a:r>
              <a:rPr lang="zh-CN" altLang="en-US" sz="2400" b="1" dirty="0">
                <a:latin typeface="宋体" pitchFamily="2" charset="-122"/>
                <a:ea typeface="宋体" pitchFamily="2" charset="-122"/>
              </a:rPr>
              <a:t>用革命方式解放黑人奴隶</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奴隶制的危害认识</a:t>
            </a:r>
            <a:r>
              <a:rPr lang="zh-CN" altLang="en-US" sz="2400" b="1" dirty="0" smtClean="0">
                <a:latin typeface="宋体" pitchFamily="2" charset="-122"/>
                <a:ea typeface="宋体" pitchFamily="2" charset="-122"/>
              </a:rPr>
              <a:t>不足</a:t>
            </a:r>
            <a:endParaRPr lang="zh-CN" altLang="en-US" sz="2400" b="1" dirty="0">
              <a:latin typeface="宋体" pitchFamily="2" charset="-122"/>
              <a:ea typeface="宋体" pitchFamily="2" charset="-122"/>
            </a:endParaRPr>
          </a:p>
        </p:txBody>
      </p:sp>
      <p:sp>
        <p:nvSpPr>
          <p:cNvPr id="8" name="矩形 7"/>
          <p:cNvSpPr/>
          <p:nvPr/>
        </p:nvSpPr>
        <p:spPr>
          <a:xfrm>
            <a:off x="4679267" y="299556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9915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7791" y="2040644"/>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为了</a:t>
            </a:r>
            <a:r>
              <a:rPr lang="zh-CN" altLang="en-US" sz="2400" b="1" dirty="0">
                <a:latin typeface="楷体" pitchFamily="49" charset="-122"/>
                <a:ea typeface="楷体" pitchFamily="49" charset="-122"/>
                <a:cs typeface="Times New Roman" pitchFamily="18" charset="0"/>
              </a:rPr>
              <a:t>避免</a:t>
            </a:r>
            <a:r>
              <a:rPr lang="zh-CN" altLang="en-US" sz="2400" b="1" dirty="0" smtClean="0">
                <a:latin typeface="楷体" pitchFamily="49" charset="-122"/>
                <a:ea typeface="楷体" pitchFamily="49" charset="-122"/>
                <a:cs typeface="Times New Roman" pitchFamily="18" charset="0"/>
              </a:rPr>
              <a:t>当年（</a:t>
            </a:r>
            <a:r>
              <a:rPr lang="en-US" altLang="zh-CN" sz="2400" b="1" dirty="0" smtClean="0">
                <a:latin typeface="楷体" pitchFamily="49" charset="-122"/>
                <a:ea typeface="楷体" pitchFamily="49" charset="-122"/>
                <a:cs typeface="Times New Roman" pitchFamily="18" charset="0"/>
              </a:rPr>
              <a:t>1660</a:t>
            </a:r>
            <a:r>
              <a:rPr lang="zh-CN" altLang="en-US" sz="2400" b="1" dirty="0" smtClean="0">
                <a:latin typeface="楷体" pitchFamily="49" charset="-122"/>
                <a:ea typeface="楷体" pitchFamily="49" charset="-122"/>
                <a:cs typeface="Times New Roman" pitchFamily="18" charset="0"/>
              </a:rPr>
              <a:t>年）邀请</a:t>
            </a:r>
            <a:r>
              <a:rPr lang="zh-CN" altLang="en-US" sz="2400" b="1" dirty="0">
                <a:latin typeface="楷体" pitchFamily="49" charset="-122"/>
                <a:ea typeface="楷体" pitchFamily="49" charset="-122"/>
                <a:cs typeface="Times New Roman" pitchFamily="18" charset="0"/>
              </a:rPr>
              <a:t>斯图亚特王朝复辟的</a:t>
            </a:r>
            <a:r>
              <a:rPr lang="zh-CN" altLang="en-US" sz="2400" b="1" dirty="0" smtClean="0">
                <a:latin typeface="楷体" pitchFamily="49" charset="-122"/>
                <a:ea typeface="楷体" pitchFamily="49" charset="-122"/>
                <a:cs typeface="Times New Roman" pitchFamily="18" charset="0"/>
              </a:rPr>
              <a:t>前车之鉴，英国</a:t>
            </a:r>
            <a:r>
              <a:rPr lang="zh-CN" altLang="en-US" sz="2400" b="1" dirty="0">
                <a:latin typeface="楷体" pitchFamily="49" charset="-122"/>
                <a:ea typeface="楷体" pitchFamily="49" charset="-122"/>
                <a:cs typeface="Times New Roman" pitchFamily="18" charset="0"/>
              </a:rPr>
              <a:t>决定以法律形式限制国王的</a:t>
            </a:r>
            <a:r>
              <a:rPr lang="zh-CN" altLang="en-US" sz="2400" b="1" dirty="0" smtClean="0">
                <a:latin typeface="楷体" pitchFamily="49" charset="-122"/>
                <a:ea typeface="楷体" pitchFamily="49" charset="-122"/>
                <a:cs typeface="Times New Roman" pitchFamily="18" charset="0"/>
              </a:rPr>
              <a:t>权力，保证</a:t>
            </a:r>
            <a:r>
              <a:rPr lang="zh-CN" altLang="en-US" sz="2400" b="1" dirty="0">
                <a:latin typeface="楷体" pitchFamily="49" charset="-122"/>
                <a:ea typeface="楷体" pitchFamily="49" charset="-122"/>
                <a:cs typeface="Times New Roman" pitchFamily="18" charset="0"/>
              </a:rPr>
              <a:t>自己的</a:t>
            </a:r>
            <a:r>
              <a:rPr lang="zh-CN" altLang="en-US" sz="2400" b="1" dirty="0" smtClean="0">
                <a:latin typeface="楷体" pitchFamily="49" charset="-122"/>
                <a:ea typeface="楷体" pitchFamily="49" charset="-122"/>
                <a:cs typeface="Times New Roman" pitchFamily="18" charset="0"/>
              </a:rPr>
              <a:t>权力，于是</a:t>
            </a:r>
            <a:r>
              <a:rPr lang="zh-CN" altLang="en-US" sz="2400" b="1" dirty="0">
                <a:latin typeface="楷体" pitchFamily="49" charset="-122"/>
                <a:ea typeface="楷体" pitchFamily="49" charset="-122"/>
                <a:cs typeface="Times New Roman" pitchFamily="18" charset="0"/>
              </a:rPr>
              <a:t>在议会上、下两院共同召开的全体会议</a:t>
            </a:r>
            <a:r>
              <a:rPr lang="zh-CN" altLang="en-US" sz="2400" b="1" dirty="0" smtClean="0">
                <a:latin typeface="楷体" pitchFamily="49" charset="-122"/>
                <a:ea typeface="楷体" pitchFamily="49" charset="-122"/>
                <a:cs typeface="Times New Roman" pitchFamily="18" charset="0"/>
              </a:rPr>
              <a:t>上，向威廉</a:t>
            </a:r>
            <a:r>
              <a:rPr lang="zh-CN" altLang="en-US" sz="2400" b="1" dirty="0">
                <a:latin typeface="楷体" pitchFamily="49" charset="-122"/>
                <a:ea typeface="楷体" pitchFamily="49" charset="-122"/>
                <a:cs typeface="Times New Roman" pitchFamily="18" charset="0"/>
              </a:rPr>
              <a:t>和玛丽提出了一个</a:t>
            </a:r>
            <a:r>
              <a:rPr lang="zh-CN" altLang="en-US" sz="2400" b="1" dirty="0" smtClean="0">
                <a:latin typeface="楷体" pitchFamily="49" charset="-122"/>
                <a:ea typeface="楷体" pitchFamily="49" charset="-122"/>
                <a:cs typeface="Times New Roman" pitchFamily="18" charset="0"/>
              </a:rPr>
              <a:t>“权利宣言”，要求</a:t>
            </a:r>
            <a:r>
              <a:rPr lang="zh-CN" altLang="en-US" sz="2400" b="1" dirty="0">
                <a:latin typeface="楷体" pitchFamily="49" charset="-122"/>
                <a:ea typeface="楷体" pitchFamily="49" charset="-122"/>
                <a:cs typeface="Times New Roman" pitchFamily="18" charset="0"/>
              </a:rPr>
              <a:t>国王以后未经议会同意不能停止法律的</a:t>
            </a:r>
            <a:r>
              <a:rPr lang="zh-CN" altLang="en-US" sz="2400" b="1" dirty="0" smtClean="0">
                <a:latin typeface="楷体" pitchFamily="49" charset="-122"/>
                <a:ea typeface="楷体" pitchFamily="49" charset="-122"/>
                <a:cs typeface="Times New Roman" pitchFamily="18" charset="0"/>
              </a:rPr>
              <a:t>效力，不</a:t>
            </a:r>
            <a:r>
              <a:rPr lang="zh-CN" altLang="en-US" sz="2400" b="1" dirty="0">
                <a:latin typeface="楷体" pitchFamily="49" charset="-122"/>
                <a:ea typeface="楷体" pitchFamily="49" charset="-122"/>
                <a:cs typeface="Times New Roman" pitchFamily="18" charset="0"/>
              </a:rPr>
              <a:t>经议会同意不能征收</a:t>
            </a:r>
            <a:r>
              <a:rPr lang="zh-CN" altLang="en-US" sz="2400" b="1" dirty="0" smtClean="0">
                <a:latin typeface="楷体" pitchFamily="49" charset="-122"/>
                <a:ea typeface="楷体" pitchFamily="49" charset="-122"/>
                <a:cs typeface="Times New Roman" pitchFamily="18" charset="0"/>
              </a:rPr>
              <a:t>赋税，今后</a:t>
            </a:r>
            <a:r>
              <a:rPr lang="zh-CN" altLang="en-US" sz="2400" b="1" dirty="0">
                <a:latin typeface="楷体" pitchFamily="49" charset="-122"/>
                <a:ea typeface="楷体" pitchFamily="49" charset="-122"/>
                <a:cs typeface="Times New Roman" pitchFamily="18" charset="0"/>
              </a:rPr>
              <a:t>任何天主教徒不得担任英国</a:t>
            </a:r>
            <a:r>
              <a:rPr lang="zh-CN" altLang="en-US" sz="2400" b="1" dirty="0" smtClean="0">
                <a:latin typeface="楷体" pitchFamily="49" charset="-122"/>
                <a:ea typeface="楷体" pitchFamily="49" charset="-122"/>
                <a:cs typeface="Times New Roman" pitchFamily="18" charset="0"/>
              </a:rPr>
              <a:t>国王，任何</a:t>
            </a:r>
            <a:r>
              <a:rPr lang="zh-CN" altLang="en-US" sz="2400" b="1" dirty="0">
                <a:latin typeface="楷体" pitchFamily="49" charset="-122"/>
                <a:ea typeface="楷体" pitchFamily="49" charset="-122"/>
                <a:cs typeface="Times New Roman" pitchFamily="18" charset="0"/>
              </a:rPr>
              <a:t>国王不能与罗马天主教徒结婚等。</a:t>
            </a:r>
            <a:endParaRPr lang="en-US" altLang="zh-CN" sz="2400" b="1" dirty="0" smtClean="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9145" y="1355673"/>
            <a:ext cx="10334477" cy="4524315"/>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我们</a:t>
            </a:r>
            <a:r>
              <a:rPr lang="zh-CN" altLang="en-US" sz="2400" b="1" dirty="0">
                <a:latin typeface="楷体" pitchFamily="49" charset="-122"/>
                <a:ea typeface="楷体" pitchFamily="49" charset="-122"/>
                <a:cs typeface="Times New Roman" pitchFamily="18" charset="0"/>
              </a:rPr>
              <a:t>认为下述真理是不言而喻</a:t>
            </a:r>
            <a:r>
              <a:rPr lang="zh-CN" altLang="en-US" sz="2400" b="1" dirty="0" smtClean="0">
                <a:latin typeface="楷体" pitchFamily="49" charset="-122"/>
                <a:ea typeface="楷体" pitchFamily="49" charset="-122"/>
                <a:cs typeface="Times New Roman" pitchFamily="18" charset="0"/>
              </a:rPr>
              <a:t>的：人</a:t>
            </a:r>
            <a:r>
              <a:rPr lang="zh-CN" altLang="en-US" sz="2400" b="1" dirty="0">
                <a:latin typeface="楷体" pitchFamily="49" charset="-122"/>
                <a:ea typeface="楷体" pitchFamily="49" charset="-122"/>
                <a:cs typeface="Times New Roman" pitchFamily="18" charset="0"/>
              </a:rPr>
              <a:t>人生而</a:t>
            </a:r>
            <a:r>
              <a:rPr lang="zh-CN" altLang="en-US" sz="2400" b="1" dirty="0" smtClean="0">
                <a:latin typeface="楷体" pitchFamily="49" charset="-122"/>
                <a:ea typeface="楷体" pitchFamily="49" charset="-122"/>
                <a:cs typeface="Times New Roman" pitchFamily="18" charset="0"/>
              </a:rPr>
              <a:t>平等，造物主</a:t>
            </a:r>
            <a:r>
              <a:rPr lang="zh-CN" altLang="en-US" sz="2400" b="1" dirty="0">
                <a:latin typeface="楷体" pitchFamily="49" charset="-122"/>
                <a:ea typeface="楷体" pitchFamily="49" charset="-122"/>
                <a:cs typeface="Times New Roman" pitchFamily="18" charset="0"/>
              </a:rPr>
              <a:t>赋予他们若干不可让与的</a:t>
            </a:r>
            <a:r>
              <a:rPr lang="zh-CN" altLang="en-US" sz="2400" b="1" dirty="0" smtClean="0">
                <a:latin typeface="楷体" pitchFamily="49" charset="-122"/>
                <a:ea typeface="楷体" pitchFamily="49" charset="-122"/>
                <a:cs typeface="Times New Roman" pitchFamily="18" charset="0"/>
              </a:rPr>
              <a:t>权利，其中</a:t>
            </a:r>
            <a:r>
              <a:rPr lang="zh-CN" altLang="en-US" sz="2400" b="1" dirty="0">
                <a:latin typeface="楷体" pitchFamily="49" charset="-122"/>
                <a:ea typeface="楷体" pitchFamily="49" charset="-122"/>
                <a:cs typeface="Times New Roman" pitchFamily="18" charset="0"/>
              </a:rPr>
              <a:t>包括生存权、自由权和追求幸福的权利。为了保障这些</a:t>
            </a:r>
            <a:r>
              <a:rPr lang="zh-CN" altLang="en-US" sz="2400" b="1" dirty="0" smtClean="0">
                <a:latin typeface="楷体" pitchFamily="49" charset="-122"/>
                <a:ea typeface="楷体" pitchFamily="49" charset="-122"/>
                <a:cs typeface="Times New Roman" pitchFamily="18" charset="0"/>
              </a:rPr>
              <a:t>权利，人们</a:t>
            </a:r>
            <a:r>
              <a:rPr lang="zh-CN" altLang="en-US" sz="2400" b="1" dirty="0">
                <a:latin typeface="楷体" pitchFamily="49" charset="-122"/>
                <a:ea typeface="楷体" pitchFamily="49" charset="-122"/>
                <a:cs typeface="Times New Roman" pitchFamily="18" charset="0"/>
              </a:rPr>
              <a:t>才在他们中间建立</a:t>
            </a:r>
            <a:r>
              <a:rPr lang="zh-CN" altLang="en-US" sz="2400" b="1" dirty="0" smtClean="0">
                <a:latin typeface="楷体" pitchFamily="49" charset="-122"/>
                <a:ea typeface="楷体" pitchFamily="49" charset="-122"/>
                <a:cs typeface="Times New Roman" pitchFamily="18" charset="0"/>
              </a:rPr>
              <a:t>政府，而</a:t>
            </a:r>
            <a:r>
              <a:rPr lang="zh-CN" altLang="en-US" sz="2400" b="1" dirty="0">
                <a:latin typeface="楷体" pitchFamily="49" charset="-122"/>
                <a:ea typeface="楷体" pitchFamily="49" charset="-122"/>
                <a:cs typeface="Times New Roman" pitchFamily="18" charset="0"/>
              </a:rPr>
              <a:t>政府的正当</a:t>
            </a:r>
            <a:r>
              <a:rPr lang="zh-CN" altLang="en-US" sz="2400" b="1" dirty="0" smtClean="0">
                <a:latin typeface="楷体" pitchFamily="49" charset="-122"/>
                <a:ea typeface="楷体" pitchFamily="49" charset="-122"/>
                <a:cs typeface="Times New Roman" pitchFamily="18" charset="0"/>
              </a:rPr>
              <a:t>权利，则</a:t>
            </a:r>
            <a:r>
              <a:rPr lang="zh-CN" altLang="en-US" sz="2400" b="1" dirty="0">
                <a:latin typeface="楷体" pitchFamily="49" charset="-122"/>
                <a:ea typeface="楷体" pitchFamily="49" charset="-122"/>
                <a:cs typeface="Times New Roman" pitchFamily="18" charset="0"/>
              </a:rPr>
              <a:t>是经被统治者同意授予的。任何形式的政府一旦对这些目标的实现起破坏作用</a:t>
            </a:r>
            <a:r>
              <a:rPr lang="zh-CN" altLang="en-US" sz="2400" b="1" dirty="0" smtClean="0">
                <a:latin typeface="楷体" pitchFamily="49" charset="-122"/>
                <a:ea typeface="楷体" pitchFamily="49" charset="-122"/>
                <a:cs typeface="Times New Roman" pitchFamily="18" charset="0"/>
              </a:rPr>
              <a:t>时，人民</a:t>
            </a:r>
            <a:r>
              <a:rPr lang="zh-CN" altLang="en-US" sz="2400" b="1" dirty="0">
                <a:latin typeface="楷体" pitchFamily="49" charset="-122"/>
                <a:ea typeface="楷体" pitchFamily="49" charset="-122"/>
                <a:cs typeface="Times New Roman" pitchFamily="18" charset="0"/>
              </a:rPr>
              <a:t>便有权予以更换或</a:t>
            </a:r>
            <a:r>
              <a:rPr lang="zh-CN" altLang="en-US" sz="2400" b="1" dirty="0" smtClean="0">
                <a:latin typeface="楷体" pitchFamily="49" charset="-122"/>
                <a:ea typeface="楷体" pitchFamily="49" charset="-122"/>
                <a:cs typeface="Times New Roman" pitchFamily="18" charset="0"/>
              </a:rPr>
              <a:t>废除，以</a:t>
            </a:r>
            <a:r>
              <a:rPr lang="zh-CN" altLang="en-US" sz="2400" b="1" dirty="0">
                <a:latin typeface="楷体" pitchFamily="49" charset="-122"/>
                <a:ea typeface="楷体" pitchFamily="49" charset="-122"/>
                <a:cs typeface="Times New Roman" pitchFamily="18" charset="0"/>
              </a:rPr>
              <a:t>建立一个新的政府。</a:t>
            </a: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摘自美国</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独立宣言</a:t>
            </a:r>
            <a:r>
              <a:rPr lang="en-US" altLang="zh-CN" sz="2400" b="1" dirty="0" smtClean="0">
                <a:latin typeface="楷体" pitchFamily="49" charset="-122"/>
                <a:ea typeface="楷体" pitchFamily="49" charset="-122"/>
                <a:cs typeface="Times New Roman" pitchFamily="18" charset="0"/>
              </a:rPr>
              <a:t>》</a:t>
            </a: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a:latin typeface="宋体" pitchFamily="2" charset="-122"/>
                <a:ea typeface="宋体" pitchFamily="2" charset="-122"/>
                <a:cs typeface="Times New Roman" pitchFamily="18" charset="0"/>
              </a:rPr>
              <a:t>）材料一中“以法律形式限制国王的权力”中的“法律”指的是哪一部</a:t>
            </a:r>
            <a:r>
              <a:rPr lang="zh-CN" altLang="en-US" sz="2400" b="1" dirty="0" smtClean="0">
                <a:latin typeface="宋体" pitchFamily="2" charset="-122"/>
                <a:ea typeface="宋体" pitchFamily="2" charset="-122"/>
                <a:cs typeface="Times New Roman" pitchFamily="18" charset="0"/>
              </a:rPr>
              <a:t>法律</a:t>
            </a:r>
            <a:r>
              <a:rPr lang="zh-CN" altLang="en-US"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4519247" y="5879988"/>
            <a:ext cx="2444260"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权利法案</a:t>
            </a:r>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19190" y="1994005"/>
            <a:ext cx="7791134" cy="45852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14761" y="1856671"/>
            <a:ext cx="8687386"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）据材料二和所学</a:t>
            </a:r>
            <a:r>
              <a:rPr lang="zh-CN" altLang="en-US" sz="2400" b="1" dirty="0" smtClean="0">
                <a:latin typeface="宋体" pitchFamily="2" charset="-122"/>
                <a:ea typeface="宋体" pitchFamily="2" charset="-122"/>
              </a:rPr>
              <a:t>知识，指出</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独立宣言</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体现了哪些民主</a:t>
            </a:r>
            <a:r>
              <a:rPr lang="zh-CN" altLang="en-US" sz="2400" b="1" dirty="0" smtClean="0">
                <a:latin typeface="宋体" pitchFamily="2" charset="-122"/>
                <a:ea typeface="宋体" pitchFamily="2" charset="-122"/>
              </a:rPr>
              <a:t>思想？（</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2286000" y="3054605"/>
            <a:ext cx="7042638"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①平等及</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天赋人权；</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②</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主权在</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民；</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③</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人民革命权利。</a:t>
            </a:r>
            <a:endParaRPr lang="zh-CN" altLang="en-US" sz="2400" dirty="0">
              <a:latin typeface="Times New Roman" panose="02020603050405020304" pitchFamily="18" charset="0"/>
              <a:cs typeface="Times New Roman" panose="02020603050405020304" pitchFamily="18" charset="0"/>
            </a:endParaRPr>
          </a:p>
        </p:txBody>
      </p:sp>
      <p:sp>
        <p:nvSpPr>
          <p:cNvPr id="7" name="矩形 6"/>
          <p:cNvSpPr/>
          <p:nvPr/>
        </p:nvSpPr>
        <p:spPr>
          <a:xfrm>
            <a:off x="3429001" y="4994073"/>
            <a:ext cx="3872454"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早期资产阶级民主政治。</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905391" y="3954161"/>
            <a:ext cx="7605346"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a:latin typeface="宋体" pitchFamily="2" charset="-122"/>
                <a:ea typeface="宋体" pitchFamily="2" charset="-122"/>
              </a:rPr>
              <a:t>）上述材料和问题探究的历史主题是</a:t>
            </a:r>
            <a:r>
              <a:rPr lang="zh-CN" altLang="en-US" sz="2400" b="1" dirty="0" smtClean="0">
                <a:latin typeface="宋体" pitchFamily="2" charset="-122"/>
                <a:ea typeface="宋体" pitchFamily="2" charset="-122"/>
              </a:rPr>
              <a:t>什么？（</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0639" y="2325446"/>
            <a:ext cx="378136" cy="2045779"/>
            <a:chOff x="6371773" y="2374856"/>
            <a:chExt cx="378135" cy="1968622"/>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99388" y="3982798"/>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合 14"/>
          <p:cNvGrpSpPr/>
          <p:nvPr/>
        </p:nvGrpSpPr>
        <p:grpSpPr>
          <a:xfrm>
            <a:off x="4442242" y="2157324"/>
            <a:ext cx="6301701" cy="3498548"/>
            <a:chOff x="4442242" y="2157324"/>
            <a:chExt cx="6301701" cy="3498548"/>
          </a:xfrm>
        </p:grpSpPr>
        <p:grpSp>
          <p:nvGrpSpPr>
            <p:cNvPr id="13" name="组合 12"/>
            <p:cNvGrpSpPr/>
            <p:nvPr/>
          </p:nvGrpSpPr>
          <p:grpSpPr>
            <a:xfrm>
              <a:off x="4442242" y="2157324"/>
              <a:ext cx="6301701" cy="2867168"/>
              <a:chOff x="4442242" y="2157324"/>
              <a:chExt cx="6301701" cy="2867168"/>
            </a:xfrm>
          </p:grpSpPr>
          <p:grpSp>
            <p:nvGrpSpPr>
              <p:cNvPr id="11" name="组合 10"/>
              <p:cNvGrpSpPr/>
              <p:nvPr/>
            </p:nvGrpSpPr>
            <p:grpSpPr>
              <a:xfrm>
                <a:off x="4442242" y="2157324"/>
                <a:ext cx="6301701" cy="2867168"/>
                <a:chOff x="4442240" y="2521804"/>
                <a:chExt cx="6301701" cy="2867168"/>
              </a:xfrm>
            </p:grpSpPr>
            <p:grpSp>
              <p:nvGrpSpPr>
                <p:cNvPr id="9" name="组合 8"/>
                <p:cNvGrpSpPr/>
                <p:nvPr/>
              </p:nvGrpSpPr>
              <p:grpSpPr>
                <a:xfrm>
                  <a:off x="4442240" y="2521804"/>
                  <a:ext cx="6301701" cy="2319129"/>
                  <a:chOff x="4442240" y="2521804"/>
                  <a:chExt cx="6301701" cy="2319129"/>
                </a:xfrm>
              </p:grpSpPr>
              <p:grpSp>
                <p:nvGrpSpPr>
                  <p:cNvPr id="16" name="组合 15"/>
                  <p:cNvGrpSpPr/>
                  <p:nvPr/>
                </p:nvGrpSpPr>
                <p:grpSpPr>
                  <a:xfrm>
                    <a:off x="4442240" y="2521804"/>
                    <a:ext cx="6301701" cy="2319129"/>
                    <a:chOff x="3483671" y="2921405"/>
                    <a:chExt cx="5773224" cy="2318511"/>
                  </a:xfrm>
                </p:grpSpPr>
                <p:sp>
                  <p:nvSpPr>
                    <p:cNvPr id="18" name="文本框 2">
                      <a:hlinkClick r:id="rId2" action="ppaction://hlinksldjump"/>
                    </p:cNvPr>
                    <p:cNvSpPr txBox="1"/>
                    <p:nvPr/>
                  </p:nvSpPr>
                  <p:spPr>
                    <a:xfrm>
                      <a:off x="3483672" y="2921405"/>
                      <a:ext cx="5339761" cy="646159"/>
                    </a:xfrm>
                    <a:prstGeom prst="rect">
                      <a:avLst/>
                    </a:prstGeom>
                    <a:noFill/>
                    <a:ln w="9525">
                      <a:noFill/>
                    </a:ln>
                  </p:spPr>
                  <p:txBody>
                    <a:bodyPr wrap="square" anchor="t">
                      <a:spAutoFit/>
                    </a:bodyPr>
                    <a:lstStyle/>
                    <a:p>
                      <a:pPr>
                        <a:lnSpc>
                          <a:spcPct val="150000"/>
                        </a:lnSpc>
                      </a:pPr>
                      <a:r>
                        <a:rPr lang="en-US" altLang="zh-CN"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中国民主法制进程</a:t>
                      </a:r>
                    </a:p>
                  </p:txBody>
                </p:sp>
                <p:sp>
                  <p:nvSpPr>
                    <p:cNvPr id="20" name="文本框 2">
                      <a:hlinkClick r:id="rId3" action="ppaction://hlinksldjump"/>
                    </p:cNvPr>
                    <p:cNvSpPr txBox="1"/>
                    <p:nvPr/>
                  </p:nvSpPr>
                  <p:spPr>
                    <a:xfrm>
                      <a:off x="3483671" y="4593757"/>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世界民主法制进程</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6" name="TextBox 5">
                    <a:hlinkClick r:id="rId2" action="ppaction://hlinksldjump"/>
                  </p:cNvPr>
                  <p:cNvSpPr txBox="1"/>
                  <p:nvPr/>
                </p:nvSpPr>
                <p:spPr>
                  <a:xfrm>
                    <a:off x="5873261" y="3178939"/>
                    <a:ext cx="4563208" cy="481863"/>
                  </a:xfrm>
                  <a:prstGeom prst="rect">
                    <a:avLst/>
                  </a:prstGeom>
                  <a:noFill/>
                </p:spPr>
                <p:txBody>
                  <a:bodyPr wrap="square" rtlCol="0">
                    <a:spAutoFit/>
                  </a:bodyPr>
                  <a:lstStyle/>
                  <a:p>
                    <a:pPr>
                      <a:lnSpc>
                        <a:spcPct val="150000"/>
                      </a:lnSpc>
                    </a:pPr>
                    <a:r>
                      <a:rPr lang="en-US" altLang="zh-CN" sz="2000" dirty="0" smtClean="0">
                        <a:latin typeface="黑体" pitchFamily="49" charset="-122"/>
                        <a:ea typeface="黑体" pitchFamily="49" charset="-122"/>
                      </a:rPr>
                      <a:t>1.</a:t>
                    </a:r>
                    <a:r>
                      <a:rPr lang="zh-CN" altLang="en-US" sz="2000" dirty="0" smtClean="0">
                        <a:latin typeface="黑体" pitchFamily="49" charset="-122"/>
                        <a:ea typeface="黑体" pitchFamily="49" charset="-122"/>
                      </a:rPr>
                      <a:t>中国近代资产阶级的民主法制进程</a:t>
                    </a:r>
                    <a:endParaRPr lang="en-US" altLang="zh-CN" sz="2000" dirty="0" smtClean="0">
                      <a:latin typeface="黑体" pitchFamily="49" charset="-122"/>
                      <a:ea typeface="黑体" pitchFamily="49" charset="-122"/>
                    </a:endParaRPr>
                  </a:p>
                </p:txBody>
              </p:sp>
            </p:grpSp>
            <p:sp>
              <p:nvSpPr>
                <p:cNvPr id="7" name="TextBox 6">
                  <a:hlinkClick r:id="rId3" action="ppaction://hlinksldjump"/>
                </p:cNvPr>
                <p:cNvSpPr txBox="1"/>
                <p:nvPr/>
              </p:nvSpPr>
              <p:spPr>
                <a:xfrm>
                  <a:off x="5873261" y="4907109"/>
                  <a:ext cx="4397539" cy="481863"/>
                </a:xfrm>
                <a:prstGeom prst="rect">
                  <a:avLst/>
                </a:prstGeom>
                <a:noFill/>
              </p:spPr>
              <p:txBody>
                <a:bodyPr wrap="square" rtlCol="0">
                  <a:spAutoFit/>
                </a:bodyPr>
                <a:lstStyle/>
                <a:p>
                  <a:pPr>
                    <a:lnSpc>
                      <a:spcPct val="150000"/>
                    </a:lnSpc>
                  </a:pP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西方资本主义国家的民主法制</a:t>
                  </a:r>
                  <a:r>
                    <a:rPr lang="zh-CN" altLang="en-US" sz="2000" dirty="0" smtClean="0">
                      <a:latin typeface="黑体" pitchFamily="49" charset="-122"/>
                      <a:ea typeface="黑体" pitchFamily="49" charset="-122"/>
                    </a:rPr>
                    <a:t>进程</a:t>
                  </a:r>
                  <a:endParaRPr lang="en-US" altLang="zh-CN" sz="2000" dirty="0">
                    <a:latin typeface="黑体" pitchFamily="49" charset="-122"/>
                    <a:ea typeface="黑体" pitchFamily="49" charset="-122"/>
                  </a:endParaRPr>
                </a:p>
              </p:txBody>
            </p:sp>
          </p:grpSp>
          <p:sp>
            <p:nvSpPr>
              <p:cNvPr id="12" name="TextBox 11">
                <a:hlinkClick r:id="rId4" action="ppaction://hlinksldjump"/>
              </p:cNvPr>
              <p:cNvSpPr txBox="1"/>
              <p:nvPr/>
            </p:nvSpPr>
            <p:spPr>
              <a:xfrm>
                <a:off x="5873263" y="3304321"/>
                <a:ext cx="4623488" cy="553998"/>
              </a:xfrm>
              <a:prstGeom prst="rect">
                <a:avLst/>
              </a:prstGeom>
              <a:noFill/>
            </p:spPr>
            <p:txBody>
              <a:bodyPr wrap="square" rtlCol="0">
                <a:spAutoFit/>
              </a:bodyPr>
              <a:lstStyle/>
              <a:p>
                <a:pPr lvl="0">
                  <a:lnSpc>
                    <a:spcPct val="150000"/>
                  </a:lnSpc>
                </a:pPr>
                <a:r>
                  <a:rPr lang="en-US" altLang="zh-CN" sz="2000" dirty="0">
                    <a:solidFill>
                      <a:prstClr val="black"/>
                    </a:solidFill>
                    <a:latin typeface="黑体" pitchFamily="49" charset="-122"/>
                    <a:ea typeface="黑体" pitchFamily="49" charset="-122"/>
                  </a:rPr>
                  <a:t>2.</a:t>
                </a:r>
                <a:r>
                  <a:rPr lang="zh-CN" altLang="en-US" sz="2000" dirty="0">
                    <a:solidFill>
                      <a:prstClr val="black"/>
                    </a:solidFill>
                    <a:latin typeface="黑体" pitchFamily="49" charset="-122"/>
                    <a:ea typeface="黑体" pitchFamily="49" charset="-122"/>
                  </a:rPr>
                  <a:t>中国共产党领导下的民主法制进程</a:t>
                </a:r>
              </a:p>
            </p:txBody>
          </p:sp>
        </p:grpSp>
        <p:sp>
          <p:nvSpPr>
            <p:cNvPr id="14" name="TextBox 13">
              <a:hlinkClick r:id="rId5" action="ppaction://hlinksldjump"/>
            </p:cNvPr>
            <p:cNvSpPr txBox="1"/>
            <p:nvPr/>
          </p:nvSpPr>
          <p:spPr>
            <a:xfrm>
              <a:off x="5873263" y="5101874"/>
              <a:ext cx="3780691" cy="553998"/>
            </a:xfrm>
            <a:prstGeom prst="rect">
              <a:avLst/>
            </a:prstGeom>
            <a:noFill/>
          </p:spPr>
          <p:txBody>
            <a:bodyPr wrap="square" rtlCol="0">
              <a:spAutoFit/>
            </a:bodyPr>
            <a:lstStyle/>
            <a:p>
              <a:pPr lvl="0">
                <a:lnSpc>
                  <a:spcPct val="150000"/>
                </a:lnSpc>
              </a:pPr>
              <a:r>
                <a:rPr lang="en-US" altLang="zh-CN" sz="2000" dirty="0">
                  <a:solidFill>
                    <a:prstClr val="black"/>
                  </a:solidFill>
                  <a:latin typeface="黑体" pitchFamily="49" charset="-122"/>
                  <a:ea typeface="黑体" pitchFamily="49" charset="-122"/>
                </a:rPr>
                <a:t>2.</a:t>
              </a:r>
              <a:r>
                <a:rPr lang="zh-CN" altLang="en-US" sz="2000" dirty="0">
                  <a:solidFill>
                    <a:prstClr val="black"/>
                  </a:solidFill>
                  <a:latin typeface="黑体" pitchFamily="49" charset="-122"/>
                  <a:ea typeface="黑体" pitchFamily="49" charset="-122"/>
                </a:rPr>
                <a:t>社会主义国家的民主法制进程</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54179"/>
            <a:ext cx="5477360" cy="627895"/>
            <a:chOff x="1034884" y="629878"/>
            <a:chExt cx="6121463" cy="627895"/>
          </a:xfrm>
        </p:grpSpPr>
        <p:sp>
          <p:nvSpPr>
            <p:cNvPr id="17" name="圆角矩形 6"/>
            <p:cNvSpPr/>
            <p:nvPr>
              <p:custDataLst>
                <p:tags r:id="rId2"/>
              </p:custDataLst>
            </p:nvPr>
          </p:nvSpPr>
          <p:spPr>
            <a:xfrm flipH="1">
              <a:off x="2327856" y="629878"/>
              <a:ext cx="4828491"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中国民主法制进程</a:t>
              </a: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1701564042"/>
              </p:ext>
            </p:extLst>
          </p:nvPr>
        </p:nvGraphicFramePr>
        <p:xfrm>
          <a:off x="1033220" y="4075122"/>
          <a:ext cx="9902370" cy="2123455"/>
        </p:xfrm>
        <a:graphic>
          <a:graphicData uri="http://schemas.openxmlformats.org/drawingml/2006/table">
            <a:tbl>
              <a:tblPr firstRow="1" bandRow="1">
                <a:tableStyleId>{5940675A-B579-460E-94D1-54222C63F5DA}</a:tableStyleId>
              </a:tblPr>
              <a:tblGrid>
                <a:gridCol w="1076934"/>
                <a:gridCol w="8825436"/>
              </a:tblGrid>
              <a:tr h="2123455">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维新变法运动</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1898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年，资产阶级维新派主张实行君主立宪制，建立民主政治；由于依靠没有实权的皇帝，运动最终失败，但在社会上起到了思想启蒙的作用</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905608" y="3353409"/>
            <a:ext cx="4290646" cy="481863"/>
          </a:xfrm>
          <a:prstGeom prst="rect">
            <a:avLst/>
          </a:prstGeom>
          <a:noFill/>
        </p:spPr>
        <p:txBody>
          <a:bodyPr wrap="square" rtlCol="0">
            <a:spAutoFit/>
          </a:bodyPr>
          <a:lstStyle/>
          <a:p>
            <a:pPr>
              <a:lnSpc>
                <a:spcPct val="150000"/>
              </a:lnSpc>
            </a:pPr>
            <a:r>
              <a:rPr lang="en-US" altLang="zh-CN" sz="2000" dirty="0" smtClean="0">
                <a:latin typeface="黑体" pitchFamily="49" charset="-122"/>
                <a:ea typeface="黑体" pitchFamily="49" charset="-122"/>
              </a:rPr>
              <a:t>1.</a:t>
            </a:r>
            <a:r>
              <a:rPr lang="zh-CN" altLang="en-US" sz="2000" dirty="0" smtClean="0">
                <a:latin typeface="黑体" pitchFamily="49" charset="-122"/>
                <a:ea typeface="黑体" pitchFamily="49" charset="-122"/>
              </a:rPr>
              <a:t>中国近代资产阶级的民主法制进程</a:t>
            </a:r>
            <a:endParaRPr lang="zh-CN" altLang="en-US" sz="20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603527"/>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937296538"/>
              </p:ext>
            </p:extLst>
          </p:nvPr>
        </p:nvGraphicFramePr>
        <p:xfrm>
          <a:off x="958361" y="1920826"/>
          <a:ext cx="10278208" cy="4137074"/>
        </p:xfrm>
        <a:graphic>
          <a:graphicData uri="http://schemas.openxmlformats.org/drawingml/2006/table">
            <a:tbl>
              <a:tblPr firstRow="1" bandRow="1">
                <a:tableStyleId>{5940675A-B579-460E-94D1-54222C63F5DA}</a:tableStyleId>
              </a:tblPr>
              <a:tblGrid>
                <a:gridCol w="1573823"/>
                <a:gridCol w="8704385"/>
              </a:tblGrid>
              <a:tr h="230153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辛亥革命</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推翻了清王朝的反动统治，宣告了中国两千多年君主专制制度的终结；开创了完全意义上的近代民族民主革命，极大推动了中华民族的思想解放，打开了中国进步潮流的闸门；颁布了</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中华民国临时约法</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，确立了“主权在民”的政治原则</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3554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新文化运动</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高举民主和科学两大口号，猛烈地抨击封建的旧道德和旧文化，开启了民智，促进了国人觉醒，为马克思主义在中国的传播创造了条件</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857150607"/>
              </p:ext>
            </p:extLst>
          </p:nvPr>
        </p:nvGraphicFramePr>
        <p:xfrm>
          <a:off x="712176" y="2237349"/>
          <a:ext cx="10726616" cy="3866858"/>
        </p:xfrm>
        <a:graphic>
          <a:graphicData uri="http://schemas.openxmlformats.org/drawingml/2006/table">
            <a:tbl>
              <a:tblPr firstRow="1" bandRow="1">
                <a:tableStyleId>{5940675A-B579-460E-94D1-54222C63F5DA}</a:tableStyleId>
              </a:tblPr>
              <a:tblGrid>
                <a:gridCol w="756138"/>
                <a:gridCol w="1230924"/>
                <a:gridCol w="8739554"/>
              </a:tblGrid>
              <a:tr h="2176390">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民主建国时期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中共一大</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1921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年，中共一大宣告了中国共产党的诞生。中国共产党的诞生，是中国历史上开天辟地的大事变。自从有了中国共产党，中国革命的面貌就焕然一新了</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90468">
                <a:tc vMerge="1">
                  <a:txBody>
                    <a:bodyPr/>
                    <a:lstStyle/>
                    <a:p>
                      <a:endParaRPr lang="zh-CN" altLang="en-US"/>
                    </a:p>
                  </a:txBody>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中共二大</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1922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年，中共二大召开，在中国历史上第一次提出了明确的反帝反封建的民主革命纲领，以革命的方式实现民主</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12176" y="1455993"/>
            <a:ext cx="4554416" cy="553998"/>
          </a:xfrm>
          <a:prstGeom prst="rect">
            <a:avLst/>
          </a:prstGeom>
          <a:noFill/>
        </p:spPr>
        <p:txBody>
          <a:bodyPr wrap="square" rtlCol="0">
            <a:spAutoFit/>
          </a:bodyPr>
          <a:lstStyle/>
          <a:p>
            <a:pPr>
              <a:lnSpc>
                <a:spcPct val="150000"/>
              </a:lnSpc>
            </a:pPr>
            <a:r>
              <a:rPr lang="en-US" altLang="zh-CN" sz="2000" dirty="0" smtClean="0">
                <a:latin typeface="黑体" pitchFamily="49" charset="-122"/>
                <a:ea typeface="黑体" pitchFamily="49" charset="-122"/>
              </a:rPr>
              <a:t>2.</a:t>
            </a:r>
            <a:r>
              <a:rPr lang="zh-CN" altLang="en-US" sz="2000" dirty="0" smtClean="0">
                <a:latin typeface="黑体" pitchFamily="49" charset="-122"/>
                <a:ea typeface="黑体" pitchFamily="49" charset="-122"/>
              </a:rPr>
              <a:t>中国共产党领导下的民主法制进程</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xmlns="" val="3377568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422688291"/>
              </p:ext>
            </p:extLst>
          </p:nvPr>
        </p:nvGraphicFramePr>
        <p:xfrm>
          <a:off x="729760" y="2210973"/>
          <a:ext cx="10726616" cy="3556782"/>
        </p:xfrm>
        <a:graphic>
          <a:graphicData uri="http://schemas.openxmlformats.org/drawingml/2006/table">
            <a:tbl>
              <a:tblPr firstRow="1" bandRow="1">
                <a:tableStyleId>{5940675A-B579-460E-94D1-54222C63F5DA}</a:tableStyleId>
              </a:tblPr>
              <a:tblGrid>
                <a:gridCol w="756138"/>
                <a:gridCol w="1230924"/>
                <a:gridCol w="8739554"/>
              </a:tblGrid>
              <a:tr h="2440159">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民主建国时期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中共七大</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毛泽东作</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论联合政府</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的报告，提出建立一个“独立、自由、民主、统一、富强”的新民主主义国家；并通过新的章程，强调了群众路线和民主集中制原则，为新民主主义革命的胜利奠定了基础</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16623">
                <a:tc vMerge="1">
                  <a:txBody>
                    <a:bodyPr/>
                    <a:lstStyle/>
                    <a:p>
                      <a:endParaRPr lang="zh-CN" altLang="en-US"/>
                    </a:p>
                  </a:txBody>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重庆谈判</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中国共产党努力争取民主，签署“双十协定”</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416866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991532108"/>
              </p:ext>
            </p:extLst>
          </p:nvPr>
        </p:nvGraphicFramePr>
        <p:xfrm>
          <a:off x="553915" y="1542757"/>
          <a:ext cx="11087099" cy="4893212"/>
        </p:xfrm>
        <a:graphic>
          <a:graphicData uri="http://schemas.openxmlformats.org/drawingml/2006/table">
            <a:tbl>
              <a:tblPr firstRow="1" bandRow="1">
                <a:tableStyleId>{5940675A-B579-460E-94D1-54222C63F5DA}</a:tableStyleId>
              </a:tblPr>
              <a:tblGrid>
                <a:gridCol w="465992"/>
                <a:gridCol w="1881553"/>
                <a:gridCol w="8739554"/>
              </a:tblGrid>
              <a:tr h="1736774">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民主建国时期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2400" b="0" kern="1200" dirty="0" smtClean="0">
                          <a:solidFill>
                            <a:srgbClr val="000000"/>
                          </a:solidFill>
                          <a:latin typeface="黑体" pitchFamily="49" charset="-122"/>
                          <a:ea typeface="黑体" pitchFamily="49" charset="-122"/>
                          <a:cs typeface="NEU-BZ-S92" charset="0"/>
                        </a:rPr>
                        <a:t>《</a:t>
                      </a:r>
                      <a:r>
                        <a:rPr lang="zh-CN" altLang="en-US" sz="2400" b="0" kern="1200" dirty="0" smtClean="0">
                          <a:solidFill>
                            <a:srgbClr val="000000"/>
                          </a:solidFill>
                          <a:latin typeface="黑体" pitchFamily="49" charset="-122"/>
                          <a:ea typeface="黑体" pitchFamily="49" charset="-122"/>
                          <a:cs typeface="NEU-BZ-S92" charset="0"/>
                        </a:rPr>
                        <a:t>中国人民政治协商会议共同纲领</a:t>
                      </a:r>
                      <a:r>
                        <a:rPr lang="en-US" altLang="zh-CN" sz="2400" b="0" kern="1200" dirty="0" smtClean="0">
                          <a:solidFill>
                            <a:srgbClr val="000000"/>
                          </a:solidFill>
                          <a:latin typeface="黑体" pitchFamily="49" charset="-122"/>
                          <a:ea typeface="黑体" pitchFamily="49" charset="-122"/>
                          <a:cs typeface="NEU-BZ-S92" charset="0"/>
                        </a:rPr>
                        <a:t>》</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1949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月，中国人民政治协商会议第一届全体会议在北平召开，大会通过的</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中国人民政治协商会议共同纲领</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起到临时宪法的作用</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55176">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新中国成立</a:t>
                      </a:r>
                      <a:endParaRPr lang="zh-CN" alt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开辟了中国历史的新纪元；中国人民推翻了帝国主义、封建主义和官僚资本主义的统治；中国真正成为独立自主的国家，中国人从此站起来了</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1262">
                <a:tc vMerge="1">
                  <a:txBody>
                    <a:bodyPr/>
                    <a:lstStyle/>
                    <a:p>
                      <a:endParaRPr lang="zh-CN" altLang="en-US"/>
                    </a:p>
                  </a:txBody>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民族区域自治制度</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国家坚持各民族平等、团结和共同繁荣的原则，保证了少数民族地区人民行使民主的权利</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79397154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TotalTime>
  <Words>2337</Words>
  <Application>Microsoft Office PowerPoint</Application>
  <PresentationFormat>自定义</PresentationFormat>
  <Paragraphs>203</Paragraphs>
  <Slides>30</Slides>
  <Notes>1</Notes>
  <HiddenSlides>0</HiddenSlides>
  <MMClips>0</MMClips>
  <ScaleCrop>false</ScaleCrop>
  <HeadingPairs>
    <vt:vector size="4" baseType="variant">
      <vt:variant>
        <vt:lpstr>主题</vt:lpstr>
      </vt:variant>
      <vt:variant>
        <vt:i4>5</vt:i4>
      </vt:variant>
      <vt:variant>
        <vt:lpstr>幻灯片标题</vt:lpstr>
      </vt:variant>
      <vt:variant>
        <vt:i4>30</vt:i4>
      </vt:variant>
    </vt:vector>
  </HeadingPairs>
  <TitlesOfParts>
    <vt:vector size="3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1221</cp:revision>
  <dcterms:created xsi:type="dcterms:W3CDTF">2020-07-19T08:35:00Z</dcterms:created>
  <dcterms:modified xsi:type="dcterms:W3CDTF">2022-02-25T16:11:25Z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