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Default Extension="png" ContentType="image/png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Masters/slideMaster5.xml" ContentType="application/vnd.openxmlformats-officedocument.presentationml.slideMaster+xml"/>
  <Override PartName="/ppt/tags/tag106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44"/>
  </p:notesMasterIdLst>
  <p:handoutMasterIdLst>
    <p:handoutMasterId r:id="rId45"/>
  </p:handoutMasterIdLst>
  <p:sldIdLst>
    <p:sldId id="331" r:id="rId6"/>
    <p:sldId id="332" r:id="rId7"/>
    <p:sldId id="333" r:id="rId8"/>
    <p:sldId id="350" r:id="rId9"/>
    <p:sldId id="335" r:id="rId10"/>
    <p:sldId id="261" r:id="rId11"/>
    <p:sldId id="280" r:id="rId12"/>
    <p:sldId id="385" r:id="rId13"/>
    <p:sldId id="278" r:id="rId14"/>
    <p:sldId id="272" r:id="rId15"/>
    <p:sldId id="422" r:id="rId16"/>
    <p:sldId id="423" r:id="rId17"/>
    <p:sldId id="424" r:id="rId18"/>
    <p:sldId id="425" r:id="rId19"/>
    <p:sldId id="426" r:id="rId20"/>
    <p:sldId id="290" r:id="rId21"/>
    <p:sldId id="427" r:id="rId22"/>
    <p:sldId id="428" r:id="rId23"/>
    <p:sldId id="456" r:id="rId24"/>
    <p:sldId id="457" r:id="rId25"/>
    <p:sldId id="294" r:id="rId26"/>
    <p:sldId id="460" r:id="rId27"/>
    <p:sldId id="461" r:id="rId28"/>
    <p:sldId id="462" r:id="rId29"/>
    <p:sldId id="463" r:id="rId30"/>
    <p:sldId id="464" r:id="rId31"/>
    <p:sldId id="465" r:id="rId32"/>
    <p:sldId id="467" r:id="rId33"/>
    <p:sldId id="279" r:id="rId34"/>
    <p:sldId id="273" r:id="rId35"/>
    <p:sldId id="346" r:id="rId36"/>
    <p:sldId id="482" r:id="rId37"/>
    <p:sldId id="347" r:id="rId38"/>
    <p:sldId id="349" r:id="rId39"/>
    <p:sldId id="306" r:id="rId40"/>
    <p:sldId id="351" r:id="rId41"/>
    <p:sldId id="352" r:id="rId42"/>
    <p:sldId id="483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0644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5892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9621" y="124667"/>
            <a:ext cx="12012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第十八讲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殖民地人民的反抗与资本主义制度的扩展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789" y="124667"/>
            <a:ext cx="11968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殖民地人民的反抗与资本主义制度的扩展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2262" y="99591"/>
            <a:ext cx="12109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殖民地人民的反抗与资本主义制度的扩展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6676" y="124345"/>
            <a:ext cx="12038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殖民地人民的反抗与资本主义制度的扩展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6676" y="136352"/>
            <a:ext cx="12038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第十八讲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殖民地人民的反抗与资本主义制度的扩展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5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3.xml"/><Relationship Id="rId2" Type="http://schemas.openxmlformats.org/officeDocument/2006/relationships/tags" Target="../tags/tag126.xml"/><Relationship Id="rId16" Type="http://schemas.openxmlformats.org/officeDocument/2006/relationships/slide" Target="slide9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46.xml"/><Relationship Id="rId5" Type="http://schemas.openxmlformats.org/officeDocument/2006/relationships/tags" Target="../tags/tag129.xml"/><Relationship Id="rId15" Type="http://schemas.openxmlformats.org/officeDocument/2006/relationships/slide" Target="slide2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" Target="slide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slide" Target="slide9.xml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6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" Target="slide9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0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slide" Target="slide9.xml"/><Relationship Id="rId4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6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7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" Target="slide9.xml"/><Relationship Id="rId4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3.xml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slide" Target="slide29.xml"/><Relationship Id="rId4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" Target="slide5.xml"/><Relationship Id="rId5" Type="http://schemas.openxmlformats.org/officeDocument/2006/relationships/slide" Target="slide1.xml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slide" Target="slide5.xml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13276" y="3042336"/>
            <a:ext cx="6228000" cy="799200"/>
            <a:chOff x="3027246" y="1986474"/>
            <a:chExt cx="5990707" cy="902160"/>
          </a:xfrm>
        </p:grpSpPr>
        <p:sp>
          <p:nvSpPr>
            <p:cNvPr id="38" name="圆角矩形 6">
              <a:hlinkClick r:id=""/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</a:p>
          </p:txBody>
        </p:sp>
        <p:sp>
          <p:nvSpPr>
            <p:cNvPr id="45" name="文本框 2">
              <a:hlinkClick r:id="rId12" action="ppaction://hlinksldjump"/>
            </p:cNvPr>
            <p:cNvSpPr txBox="1"/>
            <p:nvPr/>
          </p:nvSpPr>
          <p:spPr>
            <a:xfrm>
              <a:off x="4055472" y="1986474"/>
              <a:ext cx="4838313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01217" y="3989673"/>
            <a:ext cx="6228000" cy="799200"/>
            <a:chOff x="3043127" y="3212301"/>
            <a:chExt cx="5992288" cy="912996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</a:p>
          </p:txBody>
        </p:sp>
        <p:sp>
          <p:nvSpPr>
            <p:cNvPr id="46" name="文本框 16">
              <a:hlinkClick r:id="rId13" action="ppaction://hlinksldjump"/>
            </p:cNvPr>
            <p:cNvSpPr txBox="1"/>
            <p:nvPr/>
          </p:nvSpPr>
          <p:spPr>
            <a:xfrm>
              <a:off x="4326508" y="3212301"/>
              <a:ext cx="4329600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27246" y="5836016"/>
            <a:ext cx="6228000" cy="799200"/>
            <a:chOff x="3027246" y="4400809"/>
            <a:chExt cx="5990707" cy="927813"/>
          </a:xfrm>
        </p:grpSpPr>
        <p:sp>
          <p:nvSpPr>
            <p:cNvPr id="34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5</a:t>
              </a:r>
            </a:p>
          </p:txBody>
        </p:sp>
        <p:sp>
          <p:nvSpPr>
            <p:cNvPr id="47" name="文本框 16">
              <a:hlinkClick r:id="rId14" action="ppaction://hlinksldjump"/>
            </p:cNvPr>
            <p:cNvSpPr txBox="1"/>
            <p:nvPr/>
          </p:nvSpPr>
          <p:spPr>
            <a:xfrm>
              <a:off x="4784650" y="4400809"/>
              <a:ext cx="4015810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035745" y="1083945"/>
            <a:ext cx="11043225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第十八讲  殖民地人民的反抗与资本主义制度的扩展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27246" y="2113804"/>
            <a:ext cx="6228000" cy="797912"/>
            <a:chOff x="3027246" y="1967738"/>
            <a:chExt cx="5990707" cy="920896"/>
          </a:xfrm>
        </p:grpSpPr>
        <p:sp>
          <p:nvSpPr>
            <p:cNvPr id="5" name="圆角矩形 6">
              <a:hlinkClick r:id="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28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</a:p>
          </p:txBody>
        </p:sp>
        <p:sp>
          <p:nvSpPr>
            <p:cNvPr id="7" name="文本框 2">
              <a:hlinkClick r:id="rId15" action="ppaction://hlinksldjump"/>
            </p:cNvPr>
            <p:cNvSpPr txBox="1"/>
            <p:nvPr/>
          </p:nvSpPr>
          <p:spPr>
            <a:xfrm>
              <a:off x="4055472" y="1967738"/>
              <a:ext cx="4838313" cy="850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数据导航  时空坐标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16457" y="4926933"/>
            <a:ext cx="6228000" cy="799200"/>
            <a:chOff x="3043127" y="3212301"/>
            <a:chExt cx="5992288" cy="912996"/>
          </a:xfrm>
        </p:grpSpPr>
        <p:sp>
          <p:nvSpPr>
            <p:cNvPr id="10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12" name="文本框 16">
              <a:hlinkClick r:id="rId16" action="ppaction://hlinksldjump"/>
            </p:cNvPr>
            <p:cNvSpPr txBox="1"/>
            <p:nvPr/>
          </p:nvSpPr>
          <p:spPr>
            <a:xfrm>
              <a:off x="4299626" y="3212301"/>
              <a:ext cx="4329600" cy="80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255595"/>
            <a:ext cx="7860073" cy="627895"/>
            <a:chOff x="1034884" y="629878"/>
            <a:chExt cx="8784366" cy="627895"/>
          </a:xfrm>
        </p:grpSpPr>
        <p:sp>
          <p:nvSpPr>
            <p:cNvPr id="17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671864" y="664168"/>
              <a:ext cx="7147386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拉丁美洲独立运动、印度民族大起义</a:t>
              </a:r>
              <a:endParaRPr lang="zh-CN" altLang="en-US" sz="2800" b="1" strike="noStrike" noProof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96570" y="2883490"/>
            <a:ext cx="112756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altLang="zh-CN" sz="24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知道玻利瓦尔领导的反殖斗争、印度民族大起义等史实，理解殖民地人民反抗斗争的正义性和艰巨性</a:t>
            </a:r>
            <a:r>
              <a:rPr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4062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2616087736"/>
              </p:ext>
            </p:extLst>
          </p:nvPr>
        </p:nvGraphicFramePr>
        <p:xfrm>
          <a:off x="662159" y="3989510"/>
          <a:ext cx="10767695" cy="2657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7880"/>
                <a:gridCol w="804545"/>
                <a:gridCol w="827893"/>
                <a:gridCol w="8317377"/>
              </a:tblGrid>
              <a:tr h="775921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拉丁美洲独立</a:t>
                      </a:r>
                      <a:r>
                        <a:rPr lang="en-US" sz="2400" b="0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运动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拉丁美洲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地理范围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今天美国以南的所有美洲地区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中美洲和南美洲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名称由来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这一地区大约从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16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世纪初开始成为西班牙和葡萄牙的殖民地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当地居民以西班牙语和葡萄牙语为主要语言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这两种语言都属拉丁语族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因此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这一地区又被称为“拉丁美洲”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10950" y="2788529"/>
            <a:ext cx="3077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统编教材九下第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课（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P2~P5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359299517"/>
              </p:ext>
            </p:extLst>
          </p:nvPr>
        </p:nvGraphicFramePr>
        <p:xfrm>
          <a:off x="1097281" y="2020667"/>
          <a:ext cx="10016196" cy="41779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2005"/>
                <a:gridCol w="1003935"/>
                <a:gridCol w="8210256"/>
              </a:tblGrid>
              <a:tr h="274320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拉丁美洲独立</a:t>
                      </a:r>
                      <a:r>
                        <a:rPr lang="en-US" sz="2400" b="0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运动</a:t>
                      </a:r>
                      <a:endParaRPr lang="en-US" sz="2400" b="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原因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世纪末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世纪初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拉丁美洲的绝大部分地区仍处于西班牙和葡萄牙的殖民统治之下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遭到残酷的殖民压迫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美国独立战争和法国大革命的影响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启蒙思想的传播和影响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01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目的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反抗西班牙的殖民统治，争取民族独立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5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范围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北起墨西哥、南到阿根廷的广大地区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主要是西属拉美地区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zh-CN" sz="2400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3207104829"/>
              </p:ext>
            </p:extLst>
          </p:nvPr>
        </p:nvGraphicFramePr>
        <p:xfrm>
          <a:off x="571501" y="1744980"/>
          <a:ext cx="10823330" cy="46118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4061"/>
                <a:gridCol w="668216"/>
                <a:gridCol w="474784"/>
                <a:gridCol w="6603023"/>
                <a:gridCol w="2233246"/>
              </a:tblGrid>
              <a:tr h="146304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拉丁美洲独立运动</a:t>
                      </a:r>
                      <a:endParaRPr lang="en-US" altLang="zh-CN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进程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北部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玻利瓦尔打败西班牙军队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由北向南发展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zh-CN" sz="2400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玻利瓦尔解放了哥伦比亚、委内瑞拉和厄瓜多尔等地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成立了“大哥伦比亚共和国”。当选总统后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玻利瓦尔继续领导南美洲的独立运动</a:t>
                      </a:r>
                      <a:endParaRPr lang="zh-CN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dirty="0" smtClean="0">
                          <a:latin typeface="仿宋" pitchFamily="49" charset="-122"/>
                          <a:ea typeface="仿宋" pitchFamily="49" charset="-122"/>
                        </a:rPr>
                        <a:t>    玻利瓦尔</a:t>
                      </a:r>
                      <a:endParaRPr lang="zh-CN" sz="2000" dirty="0"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南部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圣马丁领导了阿根廷、智利和秘鲁的独立运动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由南向北发展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3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人物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圣马丁和玻利瓦尔被誉为南美的“解放者”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地位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509" y="2735263"/>
            <a:ext cx="1457164" cy="2162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6060901"/>
              </p:ext>
            </p:extLst>
          </p:nvPr>
        </p:nvGraphicFramePr>
        <p:xfrm>
          <a:off x="1901026" y="2778370"/>
          <a:ext cx="8456313" cy="2845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0669"/>
                <a:gridCol w="1116623"/>
                <a:gridCol w="6479021"/>
              </a:tblGrid>
              <a:tr h="1107832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拉丁美洲独立运动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性质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民族解放运动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影响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赶走了“西、葡”殖民者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赢得了独立运动的胜利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为以后社会经济的发展创造了条件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鼓舞了殖民地、半殖民地人民争取独立的斗争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221003906"/>
              </p:ext>
            </p:extLst>
          </p:nvPr>
        </p:nvGraphicFramePr>
        <p:xfrm>
          <a:off x="817685" y="1573823"/>
          <a:ext cx="10357338" cy="4906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9423"/>
                <a:gridCol w="668215"/>
                <a:gridCol w="9029700"/>
              </a:tblGrid>
              <a:tr h="2813539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印度民族大起义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原因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世纪中期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印度已沦为英国的殖民地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英国完成了工业革命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进一步加强了对印度的经济掠夺和政治压迫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英国殖民统治激起印度各阶层人民的强烈不满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人们反抗情绪日益高涨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51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爆发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1857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年初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“涂油子弹事件”成为导火索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印度土兵首先起来反抗英国殖民者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46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人员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土兵、农民、手工业者以及一些被剥夺了权力的印度王公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545339810"/>
              </p:ext>
            </p:extLst>
          </p:nvPr>
        </p:nvGraphicFramePr>
        <p:xfrm>
          <a:off x="736699" y="2182643"/>
          <a:ext cx="10847706" cy="36361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3164"/>
                <a:gridCol w="835269"/>
                <a:gridCol w="7183315"/>
                <a:gridCol w="2035958"/>
              </a:tblGrid>
              <a:tr h="73152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印度民族大起义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领导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章西女王领导军民与英军展开激战。章西失陷后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她率军转战外地。战斗中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她身先士卒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直到壮烈牺牲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000" dirty="0" smtClean="0">
                          <a:latin typeface="仿宋" pitchFamily="49" charset="-122"/>
                          <a:ea typeface="仿宋" pitchFamily="49" charset="-122"/>
                        </a:rPr>
                        <a:t>    章西女王</a:t>
                      </a:r>
                      <a:endParaRPr lang="zh-CN" altLang="en-US" sz="2000" dirty="0"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影响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沉重打击了英国殖民者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反映了印度民族意识的觉醒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027"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地位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是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世纪中期亚洲民族解放运动的一个重要组成部分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9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失败原因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）起义力量分散，没有统一领导</a:t>
                      </a:r>
                      <a:endParaRPr lang="en-US" altLang="zh-CN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）一些封建王公动摇叛变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97598" y="3081215"/>
            <a:ext cx="1345687" cy="1798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1444584"/>
            <a:ext cx="6972054" cy="627895"/>
            <a:chOff x="1034884" y="629878"/>
            <a:chExt cx="5926800" cy="627895"/>
          </a:xfrm>
        </p:grpSpPr>
        <p:sp>
          <p:nvSpPr>
            <p:cNvPr id="17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455639" y="643213"/>
              <a:ext cx="4506045" cy="601345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endPara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l"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彼得一世改革、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1861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年农奴制改革</a:t>
              </a:r>
              <a:endParaRPr lang="zh-CN" altLang="en-US" sz="2400" dirty="0"/>
            </a:p>
            <a:p>
              <a:pPr fontAlgn="auto"/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539" y="2557438"/>
            <a:ext cx="1101598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彼得一世改革、亚历山大二世废除农奴制法令，理解改革促进了俄国历史的进步</a:t>
            </a:r>
            <a:r>
              <a:rPr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437973369"/>
              </p:ext>
            </p:extLst>
          </p:nvPr>
        </p:nvGraphicFramePr>
        <p:xfrm>
          <a:off x="713448" y="3728916"/>
          <a:ext cx="10813486" cy="2342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115"/>
                <a:gridCol w="10147371"/>
              </a:tblGrid>
              <a:tr h="234251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早期俄国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俄罗斯人的祖先是东斯拉夫人的一支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世纪晚期在东斯拉夫人活动区域形成基辅罗斯等早期国家。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13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世纪上半叶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该地区被蒙古征服。在反抗蒙古统治的过程中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莫斯科公国崛起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到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16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世纪初建立了统一的俄罗斯国家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伊凡四世执政时期采用“沙皇”的称号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强化了专制统治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071557" y="2157328"/>
            <a:ext cx="3455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统编教材九下第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课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P6~P9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zh-CN" altLang="en-US" sz="20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2104139409"/>
              </p:ext>
            </p:extLst>
          </p:nvPr>
        </p:nvGraphicFramePr>
        <p:xfrm>
          <a:off x="404447" y="1793289"/>
          <a:ext cx="11412417" cy="46169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8068"/>
                <a:gridCol w="712177"/>
                <a:gridCol w="7789985"/>
                <a:gridCol w="2532187"/>
              </a:tblGrid>
              <a:tr h="1178511"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彼得一世改革</a:t>
                      </a:r>
                      <a:endParaRPr lang="en-US" altLang="zh-CN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在沙皇的专制统治下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俄国盛行农奴制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是一个封闭落后的国家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农业和手工业主要使用农奴劳动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工商业的发展极其缓慢</a:t>
                      </a:r>
                      <a:endParaRPr lang="en-US" altLang="en-US" sz="2400" b="0" dirty="0" smtClean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altLang="en-US" sz="2400" b="0" dirty="0" smtClean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目的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宋体" panose="02010600030101010101" pitchFamily="2" charset="-122"/>
                        </a:rPr>
                        <a:t>改变俄国落后的面貌，实现富国强兵</a:t>
                      </a:r>
                      <a:endParaRPr lang="en-US" altLang="en-US" sz="2400" b="0" dirty="0" smtClean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sz="2000" dirty="0" smtClean="0">
                          <a:latin typeface="仿宋" pitchFamily="49" charset="-122"/>
                          <a:ea typeface="仿宋" pitchFamily="49" charset="-122"/>
                        </a:rPr>
                        <a:t>      彼得一世</a:t>
                      </a:r>
                      <a:endParaRPr lang="zh-CN" altLang="en-US" sz="2000" dirty="0"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8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方式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向西方学习，颁布法令进行改革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61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主要内容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政治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：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改组行政机构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建立了中央集权的行政体制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进一步加强了沙皇的专制权力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强化封建沙皇专制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5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altLang="zh-CN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军事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：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创建了一支纪律严明的新式常备军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要求贵族必须到军队或行政机构为国家服务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按功劳和才能提拔人才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9123" y="3335466"/>
            <a:ext cx="1726767" cy="247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4224456081"/>
              </p:ext>
            </p:extLst>
          </p:nvPr>
        </p:nvGraphicFramePr>
        <p:xfrm>
          <a:off x="371183" y="1553649"/>
          <a:ext cx="11489640" cy="4908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230"/>
                <a:gridCol w="881380"/>
                <a:gridCol w="775823"/>
                <a:gridCol w="9135207"/>
              </a:tblGrid>
              <a:tr h="292608">
                <a:tc rowSpan="6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彼得一世改革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主要内容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经济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：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鼓励兴办手工工场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准许工场主购买整个村庄的农奴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保留并发展农奴制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26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文化教育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：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推行文化教育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派遣留学生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创办科学院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开办学校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创办报纸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26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社会生活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：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提倡人们学习西方的礼节与生活方式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46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地主阶级改革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43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积极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通过改革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俄国的经济、军事实力大大增强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为对外扩张准备了条件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；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俄国一跃成为欧洲军事强国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；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开启了俄国近代化的进程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地位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5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消极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农奴制进一步强化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后来成为俄国社会发展的障碍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没有改变俄国社会性质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9051134"/>
              </p:ext>
            </p:extLst>
          </p:nvPr>
        </p:nvGraphicFramePr>
        <p:xfrm>
          <a:off x="542125" y="1598895"/>
          <a:ext cx="11107683" cy="4760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613"/>
                <a:gridCol w="835269"/>
                <a:gridCol w="826477"/>
                <a:gridCol w="5838093"/>
                <a:gridCol w="3165231"/>
              </a:tblGrid>
              <a:tr h="370840">
                <a:tc rowSpan="5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俄国农奴制改革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原因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世纪中期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农奴制严重制约了俄国资本主义经济的发展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altLang="zh-CN" sz="2400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仿宋" pitchFamily="49" charset="-122"/>
                          <a:ea typeface="仿宋" pitchFamily="49" charset="-122"/>
                        </a:rPr>
                        <a:t>贵族解读“解放”农奴的法令</a:t>
                      </a:r>
                      <a:endParaRPr lang="en-US" altLang="zh-CN" sz="1800" dirty="0" smtClean="0"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开始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1861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亚历山大二世颁布了废除农奴制的法令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内容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政治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农奴获得人身自由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可以改变身份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自由转换职业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经济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农奴在获得解放的同时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可以获得一份土地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但是必须出钱赎买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有条件的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性质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封建沙皇领导下的资产阶级改革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9769" y="2738071"/>
            <a:ext cx="2582377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246939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数据导航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时空坐标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477" y="2168288"/>
            <a:ext cx="10330961" cy="398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0786454"/>
              </p:ext>
            </p:extLst>
          </p:nvPr>
        </p:nvGraphicFramePr>
        <p:xfrm>
          <a:off x="808503" y="2783694"/>
          <a:ext cx="10559951" cy="2984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1205"/>
                <a:gridCol w="833755"/>
                <a:gridCol w="852805"/>
                <a:gridCol w="8122186"/>
              </a:tblGrid>
              <a:tr h="197294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俄国农奴制改革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影响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积极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1861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年农奴制改革是俄国历史上的一个重要转折点。改革废除了农奴制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促使社会的各个方面出现了新的气象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推动俄国走上了发展资本主义的道路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改变了俄国的社会性质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1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消极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农奴制的残余仍然存在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影响着俄国经济与社会的发展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86835" y="1475544"/>
            <a:ext cx="11466146" cy="627895"/>
            <a:chOff x="1034884" y="629878"/>
            <a:chExt cx="9868511" cy="627895"/>
          </a:xfrm>
        </p:grpSpPr>
        <p:sp>
          <p:nvSpPr>
            <p:cNvPr id="17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642911" y="664168"/>
              <a:ext cx="8260484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美国南北战争、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《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解放黑人奴隶宣言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》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、林肯的主要活动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6835" y="2497799"/>
            <a:ext cx="11588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altLang="zh-CN" sz="24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sz="2400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解放黑人奴隶宣言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的主要内容，理解南北战争在美国历史发展中的作用。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43931280"/>
              </p:ext>
            </p:extLst>
          </p:nvPr>
        </p:nvGraphicFramePr>
        <p:xfrm>
          <a:off x="611037" y="3328796"/>
          <a:ext cx="10928867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1838"/>
                <a:gridCol w="10287029"/>
              </a:tblGrid>
              <a:tr h="780288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背景</a:t>
                      </a:r>
                      <a:endParaRPr lang="en-US" alt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到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世纪中期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美国已经成为东临大西洋、西濒太平洋的大国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工业生产居世界第四位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北方完成了工业革命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；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南方却以种植园经济为主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大量使用黑奴劳动。工业革命对棉花的要求猛增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刺激了种植园经济的发展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68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根本原因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南北方不同的经济类型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(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北方资本主义经济、南方种植园经济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)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的发展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加剧了南北矛盾</a:t>
                      </a:r>
                      <a:endParaRPr lang="en-US" sz="240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353641" y="2120255"/>
            <a:ext cx="3499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统编教材九下第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课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P10~P13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566177898"/>
              </p:ext>
            </p:extLst>
          </p:nvPr>
        </p:nvGraphicFramePr>
        <p:xfrm>
          <a:off x="430823" y="1670538"/>
          <a:ext cx="11359661" cy="47302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3676"/>
                <a:gridCol w="7658100"/>
                <a:gridCol w="2417885"/>
              </a:tblGrid>
              <a:tr h="870439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南北矛盾</a:t>
                      </a:r>
                      <a:endParaRPr 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是否要提高关税和在西部新增加的土地上是否实行奴隶制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奴隶制的存废是核心问题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endParaRPr lang="en-US" altLang="zh-CN" sz="2400" dirty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sym typeface="Arial" panose="020B0604020202020204" pitchFamily="3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792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废奴运动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北方一些有识之士坚决主张废除奴隶制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开展废奴运动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sz="2000" dirty="0" smtClean="0">
                          <a:latin typeface="仿宋" pitchFamily="49" charset="-122"/>
                          <a:ea typeface="仿宋" pitchFamily="49" charset="-122"/>
                        </a:rPr>
                        <a:t>       林肯</a:t>
                      </a:r>
                      <a:endParaRPr lang="zh-CN" sz="2000" dirty="0"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82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直接原因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1860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共和党候选人林肯当选为美国第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16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任总统。林肯主张限制奴隶制的发展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南方奴隶主发动战争的借口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0777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战争爆发</a:t>
                      </a:r>
                      <a:endParaRPr 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1861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en-US" altLang="zh-CN" sz="2400" kern="120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lang="zh-CN" altLang="zh-CN" sz="2400" kern="120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月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南方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军队挑起战争。美国内战爆发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史称“南北战争”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4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初期形势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由于南方蓄谋已久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早有军事准备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北方在军事上屡屡失利。北方的失利引起人民的强烈不满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许多城市爆发示威游行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要求政府采取措施扭转战局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4696" y="3204307"/>
            <a:ext cx="1998095" cy="200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279639017"/>
              </p:ext>
            </p:extLst>
          </p:nvPr>
        </p:nvGraphicFramePr>
        <p:xfrm>
          <a:off x="625817" y="1559612"/>
          <a:ext cx="1096581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6992"/>
                <a:gridCol w="826477"/>
                <a:gridCol w="6541476"/>
                <a:gridCol w="2860870"/>
              </a:tblGrid>
              <a:tr h="1205865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战争转折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法令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1862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联邦政府颁布了《宅地法》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鼓励农民到西部耕种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1863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年执行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zh-CN" sz="2400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不久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林肯发表了《解放黑人奴隶宣言》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宣布从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1863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年元旦起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南方叛乱地区的奴隶永远获得自由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并可以以自由人的身份加入北方军队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sz="1600" dirty="0" smtClean="0">
                          <a:latin typeface="仿宋" pitchFamily="49" charset="-122"/>
                          <a:ea typeface="仿宋" pitchFamily="49" charset="-122"/>
                        </a:rPr>
                        <a:t>林肯审阅</a:t>
                      </a:r>
                      <a:r>
                        <a:rPr lang="en-US" altLang="zh-CN" sz="1600" dirty="0" smtClean="0">
                          <a:latin typeface="仿宋" pitchFamily="49" charset="-122"/>
                          <a:ea typeface="仿宋" pitchFamily="49" charset="-122"/>
                        </a:rPr>
                        <a:t>《</a:t>
                      </a:r>
                      <a:r>
                        <a:rPr lang="zh-CN" altLang="en-US" sz="1600" dirty="0" smtClean="0">
                          <a:latin typeface="仿宋" pitchFamily="49" charset="-122"/>
                          <a:ea typeface="仿宋" pitchFamily="49" charset="-122"/>
                        </a:rPr>
                        <a:t>解放黑人奴隶宣言</a:t>
                      </a:r>
                      <a:r>
                        <a:rPr lang="en-US" altLang="zh-CN" sz="1600" dirty="0" smtClean="0">
                          <a:latin typeface="仿宋" pitchFamily="49" charset="-122"/>
                          <a:ea typeface="仿宋" pitchFamily="49" charset="-122"/>
                        </a:rPr>
                        <a:t>》</a:t>
                      </a:r>
                      <a:endParaRPr lang="zh-CN" altLang="en-US" sz="1600" dirty="0"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642"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endParaRPr lang="en-US" altLang="zh-CN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作用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调动了农民和黑人奴隶的积极性。他们踊跃参军作战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扭转了北方军队在战场上的被动局面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91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战争结果</a:t>
                      </a:r>
                      <a:endParaRPr lang="zh-CN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1865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南方军队投降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美国内战以北方获胜告终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1865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林肯被刺杀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27-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71439" y="2387672"/>
            <a:ext cx="2488224" cy="1788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2247816788"/>
              </p:ext>
            </p:extLst>
          </p:nvPr>
        </p:nvGraphicFramePr>
        <p:xfrm>
          <a:off x="747393" y="2294794"/>
          <a:ext cx="10641331" cy="3585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915"/>
                <a:gridCol w="1145052"/>
                <a:gridCol w="8144364"/>
              </a:tblGrid>
              <a:tr h="1267499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评价林肯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林肯为维护国家统一和解放黑人奴隶作出了杰出贡献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得到了美国人民衷心的爱戴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成为美国历史上的著名总统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32800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历史意义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性质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美国内战实质上是美国历史上第二次资产阶级革命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废除了黑人奴隶制度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1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意义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美国维护了国家统一，废除了奴隶制，清除了资本主义发展的最大障碍，为以后经济的迅速发展创造了条件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510" y="1682074"/>
            <a:ext cx="6580013" cy="627895"/>
            <a:chOff x="1034884" y="629878"/>
            <a:chExt cx="5587780" cy="627895"/>
          </a:xfrm>
        </p:grpSpPr>
        <p:sp>
          <p:nvSpPr>
            <p:cNvPr id="17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642913" y="664168"/>
              <a:ext cx="3979751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倒幕运动、日本明治维新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97205" y="2630040"/>
            <a:ext cx="11206480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altLang="zh-CN" sz="2400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明治维新的主要政策，理解明治维新在日本历史发展中的作用</a:t>
            </a:r>
            <a:r>
              <a:rPr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3780614267"/>
              </p:ext>
            </p:extLst>
          </p:nvPr>
        </p:nvGraphicFramePr>
        <p:xfrm>
          <a:off x="1009332" y="3202504"/>
          <a:ext cx="10042599" cy="33427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9620"/>
                <a:gridCol w="825155"/>
                <a:gridCol w="8447824"/>
              </a:tblGrid>
              <a:tr h="1665129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幕府统治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世纪中期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日本处于德川幕府统治之下。天皇是名义上的君主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幕府将军掌握了实权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德川幕府推行锁国政策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2939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统治危机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内忧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锁国政策造成日本与外界隔绝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阻碍了日本社会、经济的发展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封建幕府统治阻碍了日本的社会发展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292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外患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美国打开日本国门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签订不平等条约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；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其他西方国家接踵而至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071557" y="2229930"/>
            <a:ext cx="3788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统编教材九下第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课（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P14~P16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0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100120561"/>
              </p:ext>
            </p:extLst>
          </p:nvPr>
        </p:nvGraphicFramePr>
        <p:xfrm>
          <a:off x="948788" y="1538653"/>
          <a:ext cx="10290811" cy="4960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595"/>
                <a:gridCol w="732156"/>
                <a:gridCol w="8989060"/>
              </a:tblGrid>
              <a:tr h="1582616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倒幕</a:t>
                      </a:r>
                      <a:r>
                        <a:rPr lang="en-US" sz="2400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运动</a:t>
                      </a: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开港通商后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日本经济受到很大冲击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许多手工工场倒闭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日本黄金大量外流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引起市场混乱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物价飞涨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农民、城市贫民和下级武士的处境不断恶化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力量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一部分中下级武士联合西南强藩和朝廷公卿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发动了倒幕运动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过程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1868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月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倒幕派在京都发动“王政复古”政变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支持天皇亲政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强令幕府将军“辞官纳地”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1868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倒幕派粉碎了幕府的武力反扑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结束了幕府统治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改年号为“明治”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1869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天皇及政府机构迁到东京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626135783"/>
              </p:ext>
            </p:extLst>
          </p:nvPr>
        </p:nvGraphicFramePr>
        <p:xfrm>
          <a:off x="647553" y="1723291"/>
          <a:ext cx="10851517" cy="46581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5140"/>
                <a:gridCol w="808355"/>
                <a:gridCol w="810944"/>
                <a:gridCol w="5424854"/>
                <a:gridCol w="3322224"/>
              </a:tblGrid>
              <a:tr h="1090247">
                <a:tc rowSpan="5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明治维新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开始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1868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明治政府开始实行一系列改革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以西方为榜样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全面改造日本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史称“明治维新”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  <a:sym typeface="+mn-ea"/>
                      </a:endParaRP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altLang="zh-CN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仿宋" panose="02010609060101010101" charset="-122"/>
                        <a:sym typeface="+mn-ea"/>
                      </a:endParaRPr>
                    </a:p>
                    <a:p>
                      <a:pPr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仿宋" pitchFamily="49" charset="-122"/>
                          <a:ea typeface="仿宋" pitchFamily="49" charset="-122"/>
                          <a:cs typeface="仿宋" panose="02010609060101010101" charset="-122"/>
                          <a:sym typeface="+mn-ea"/>
                        </a:rPr>
                        <a:t>    明治维新时期的课堂</a:t>
                      </a:r>
                      <a:r>
                        <a:rPr lang="en-US" altLang="zh-CN" sz="2000" dirty="0" smtClean="0">
                          <a:solidFill>
                            <a:srgbClr val="000000"/>
                          </a:solidFill>
                          <a:latin typeface="仿宋" pitchFamily="49" charset="-122"/>
                          <a:ea typeface="仿宋" pitchFamily="49" charset="-122"/>
                          <a:cs typeface="仿宋" panose="02010609060101010101" charset="-122"/>
                          <a:sym typeface="+mn-ea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仿宋" pitchFamily="49" charset="-122"/>
                        <a:ea typeface="仿宋" pitchFamily="49" charset="-122"/>
                        <a:cs typeface="仿宋" panose="02010609060101010101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内容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政治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废藩置县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加强中央集权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0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</a:rPr>
                        <a:t>军事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实行征兵制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建立新式军队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17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经济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推行地税改革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以“殖产兴业”为口号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大力发展近代经济</a:t>
                      </a:r>
                      <a:endParaRPr lang="zh-CN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7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社会生活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提倡“文明开化”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向西方学习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改造日本的教育、文化和生活方式</a:t>
                      </a:r>
                      <a:endParaRPr lang="zh-CN" altLang="en-US" sz="24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image28-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8379567" y="2732331"/>
            <a:ext cx="2962510" cy="2103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54212418"/>
              </p:ext>
            </p:extLst>
          </p:nvPr>
        </p:nvGraphicFramePr>
        <p:xfrm>
          <a:off x="942340" y="2162907"/>
          <a:ext cx="10223500" cy="3789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95"/>
                <a:gridCol w="732790"/>
                <a:gridCol w="812067"/>
                <a:gridCol w="8070948"/>
              </a:tblGrid>
              <a:tr h="73855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明治维新</a:t>
                      </a:r>
                      <a:endParaRPr lang="en-US" altLang="zh-CN" sz="2400" b="0" dirty="0">
                        <a:solidFill>
                          <a:srgbClr val="FF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  <a:sym typeface="+mn-ea"/>
                        </a:rPr>
                        <a:t>性质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一场自上而下的资产阶级性质的改革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32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书宋_GBK" charset="0"/>
                          <a:sym typeface="+mn-ea"/>
                        </a:rPr>
                        <a:t>影响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积极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明治维新成为日本历史的重大转折点。通过明治维新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日本迅速走上了发展资本主义的道路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实现了富国强兵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开始跻身资本主义强国之列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76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宋体" panose="02010600030101010101" pitchFamily="2" charset="-122"/>
                        </a:rPr>
                        <a:t>消极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黑体" pitchFamily="49" charset="-122"/>
                        <a:ea typeface="黑体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保留了大量旧制度的残余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军国主义色彩浓厚。日本强大起来后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很快走上了对外侵略扩张的道路</a:t>
                      </a:r>
                      <a:endParaRPr lang="zh-CN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24057" y="2262832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15088" y="3088414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数据分析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拓展提升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101078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884146" y="1072803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914876" y="2730609"/>
            <a:ext cx="5107993" cy="2033253"/>
            <a:chOff x="3549527" y="2100735"/>
            <a:chExt cx="5107993" cy="203325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483831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易错易混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49527" y="2885350"/>
              <a:ext cx="483831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问题探究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673613"/>
              <a:ext cx="50975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比较异同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143040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数据纵览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9165805"/>
              </p:ext>
            </p:extLst>
          </p:nvPr>
        </p:nvGraphicFramePr>
        <p:xfrm>
          <a:off x="720969" y="2074982"/>
          <a:ext cx="10647484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4453"/>
                <a:gridCol w="826477"/>
                <a:gridCol w="844062"/>
                <a:gridCol w="817684"/>
                <a:gridCol w="2470639"/>
                <a:gridCol w="2048607"/>
                <a:gridCol w="1415562"/>
              </a:tblGrid>
              <a:tr h="3793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知识点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年份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题号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分值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考查点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题型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设问类型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/>
                </a:tc>
              </a:tr>
              <a:tr h="379372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殖民地人民的反抗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2021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19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印度民族大起义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图片型材料题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影响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</a:tr>
              <a:tr h="379372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2019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16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印度民族大起义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文字材料型选择题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影响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</a:tr>
              <a:tr h="379372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资本主义制度的巩固与扩展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2019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17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明治维新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文字材料型选择题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内容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</a:tr>
              <a:tr h="379372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资本主义制度的扩展</a:t>
                      </a:r>
                      <a:endParaRPr lang="zh-CN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2020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17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2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明治维新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理解型选择题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结果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76906" y="150826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06755" y="3589509"/>
            <a:ext cx="10703560" cy="27757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拉丁美洲国家主要是西班牙的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殖民地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巴西是葡萄牙的殖民地</a:t>
            </a:r>
            <a:r>
              <a:rPr lang="zh-CN" sz="24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sz="24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章西女王领导印度人民反抗英国的殖民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统治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反抗失败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玻利瓦尔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领导南美人民反抗西班牙的殖民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统治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许多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国家取得民族独立</a:t>
            </a:r>
            <a:r>
              <a:rPr lang="zh-CN" sz="24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sz="24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美国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内战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南北战争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废除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了黑人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奴隶制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但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美国对黑人的种族歧视一直存在</a:t>
            </a:r>
            <a:r>
              <a:rPr lang="zh-CN" sz="24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sz="24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373" y="2634178"/>
            <a:ext cx="3103246" cy="580390"/>
            <a:chOff x="2455866" y="664479"/>
            <a:chExt cx="2770987" cy="580390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易错易混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60583" y="1870832"/>
            <a:ext cx="9768253" cy="44377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美国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内战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南北战争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林肯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政府要解决的首要问题是维护国家的统一、避免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分裂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不是废除黑人奴隶制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美国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内战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南北战争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颁布的《解放黑人奴隶宣言》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规定废除的是叛乱各州的黑人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奴隶制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不是全部的州废除黑人奴隶制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美国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内战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南北战争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废除的是黑人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奴隶制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俄国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1861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年改革废除的是农奴制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）美国内战（南北战争）和俄国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1861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年改革，都开始于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1861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年，当时美国已经是一个资本主义国家，而俄国还处于封建社会时期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57738" y="2111668"/>
            <a:ext cx="10429240" cy="39078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林肯领导的美国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内战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南北战争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根本目的是维护国家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统一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俄国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1861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年改革的根本目的是维护沙皇的专制统治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19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世纪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世界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历史发展的主流是资产阶级革命和改革。美国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内战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南北战争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这一时期资产阶级革命的典型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代表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俄国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1861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年改革和日本明治维新则是资产阶级改革的代表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俄国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1861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年改革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只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面临农奴制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危机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统治危机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日本明治维新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面临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的危机除了统治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危机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还有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民族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危机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xmlns="" val="212789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4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6373" y="1600398"/>
            <a:ext cx="3103246" cy="580390"/>
            <a:chOff x="2455866" y="664479"/>
            <a:chExt cx="2770987" cy="580390"/>
          </a:xfrm>
        </p:grpSpPr>
        <p:sp>
          <p:nvSpPr>
            <p:cNvPr id="4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问题探究</a:t>
              </a: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3963820122"/>
              </p:ext>
            </p:extLst>
          </p:nvPr>
        </p:nvGraphicFramePr>
        <p:xfrm>
          <a:off x="369276" y="2440393"/>
          <a:ext cx="11403624" cy="4046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2469"/>
                <a:gridCol w="10111155"/>
              </a:tblGrid>
              <a:tr h="519625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探究一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：拉丁美洲独立运动爆发的必然性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殖民统治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残酷的殖民剥削和殖民压迫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激起了拉丁美洲人民的反抗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915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经济发展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随着拉丁美洲经济的发展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拉丁美洲人民要求摆脱宗主国经济束缚的愿望日益强烈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思想影响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启蒙思想的传播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激发了拉丁美洲人民的民族民主意识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032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榜样力量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法国大革命对西班牙、葡萄牙的打击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为拉丁美洲独立运动创造了有利条件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美国的独立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极大地鼓舞了拉丁美洲人民争取民族独立的斗争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09311926"/>
              </p:ext>
            </p:extLst>
          </p:nvPr>
        </p:nvGraphicFramePr>
        <p:xfrm>
          <a:off x="1170892" y="2219618"/>
          <a:ext cx="9841230" cy="379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9070"/>
                <a:gridCol w="8392160"/>
              </a:tblGrid>
              <a:tr h="36576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探究二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：美国、俄国、日本三国崛起对中国现代化建设的启示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4175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改革开放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要坚持改革开放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善于学习先进文明成果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04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文化教育</a:t>
                      </a:r>
                      <a:endParaRPr 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要重视教育和人才的培养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21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国家统一</a:t>
                      </a:r>
                      <a:endParaRPr 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要坚决维护国家统一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为经济发展创造良好的环境</a:t>
                      </a:r>
                      <a:endParaRPr lang="en-US" altLang="en-US" sz="2400" kern="12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292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辩证学习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对西方文明不能生搬硬套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应该取其精华</a:t>
                      </a: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去其糟粕</a:t>
                      </a:r>
                      <a:endParaRPr lang="en-US" altLang="en-US" sz="2400" kern="12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民族关系</a:t>
                      </a:r>
                      <a:endParaRPr lang="en-US" altLang="en-US" sz="2400" b="0" kern="120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坚持民族平等、民族团结、各民族共同繁荣的原则等</a:t>
                      </a:r>
                      <a:endParaRPr lang="en-US" altLang="en-US" sz="2400" kern="12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6373" y="1530548"/>
            <a:ext cx="3103246" cy="580390"/>
            <a:chOff x="2455866" y="664479"/>
            <a:chExt cx="2770987" cy="580390"/>
          </a:xfrm>
        </p:grpSpPr>
        <p:sp>
          <p:nvSpPr>
            <p:cNvPr id="4" name="圆角矩形 6"/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比较异同</a:t>
              </a:r>
            </a:p>
          </p:txBody>
        </p:sp>
        <p:sp>
          <p:nvSpPr>
            <p:cNvPr id="5" name="圆角矩形 4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6" name="表格 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4062540570"/>
              </p:ext>
            </p:extLst>
          </p:nvPr>
        </p:nvGraphicFramePr>
        <p:xfrm>
          <a:off x="706373" y="2682729"/>
          <a:ext cx="10664190" cy="35686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60"/>
                <a:gridCol w="1377315"/>
                <a:gridCol w="4430044"/>
                <a:gridCol w="4275171"/>
              </a:tblGrid>
              <a:tr h="631972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一：美国南北战争与俄国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1861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年废除农奴制改革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33046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美国南北战争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俄国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1861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年废除农奴制改革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084"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2400" b="0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不同点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领导阶级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资产阶级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封建农奴主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6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资产阶级革命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自上而下的资产阶级改革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8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解放方式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《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解放黑人奴隶宣言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》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赎买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3578533902"/>
              </p:ext>
            </p:extLst>
          </p:nvPr>
        </p:nvGraphicFramePr>
        <p:xfrm>
          <a:off x="786423" y="1755042"/>
          <a:ext cx="10565765" cy="4652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60"/>
                <a:gridCol w="1503680"/>
                <a:gridCol w="3986237"/>
                <a:gridCol w="4494188"/>
              </a:tblGrid>
              <a:tr h="636465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一：美国南北战争与俄国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1861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年废除农奴制改革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12177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美国南北战争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俄国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1861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年废除农奴制改革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68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相</a:t>
                      </a:r>
                      <a:r>
                        <a:rPr lang="en-US" sz="2400" b="0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同点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原因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旧制度严重阻碍了资本主义的发展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31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广大黑奴和农奴得到人身自由，使工业资产阶级获得更多的自由劳动力，有利于资本主义的进一步发展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33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局限性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都保留了旧制度的残余，美国保留了种族歧视，俄国保留了封建残余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931237408"/>
              </p:ext>
            </p:extLst>
          </p:nvPr>
        </p:nvGraphicFramePr>
        <p:xfrm>
          <a:off x="783199" y="1899139"/>
          <a:ext cx="10567670" cy="4200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60"/>
                <a:gridCol w="1713865"/>
                <a:gridCol w="4749588"/>
                <a:gridCol w="3522557"/>
              </a:tblGrid>
              <a:tr h="364881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二：日本明治维新</a:t>
                      </a: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中国戊戌变法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4881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日本明治维新</a:t>
                      </a:r>
                      <a:endParaRPr lang="zh-CN" altLang="en-US" sz="2400" b="0" kern="12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中国戊戌变法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969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dirty="0" err="1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相同点</a:t>
                      </a:r>
                      <a:endParaRPr 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改革前都面临着严重的社会危机（外来侵略和封建统治危机）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737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都是由最高统治者自上而下进行的资产阶级性质的改革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493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内容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都向西方学习，在政治、经济、文化教育上采取了重大措施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440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作用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都有利于本国资本主义的发展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1171394808"/>
              </p:ext>
            </p:extLst>
          </p:nvPr>
        </p:nvGraphicFramePr>
        <p:xfrm>
          <a:off x="827161" y="2048608"/>
          <a:ext cx="10567670" cy="38804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660"/>
                <a:gridCol w="4895264"/>
                <a:gridCol w="5090746"/>
              </a:tblGrid>
              <a:tr h="729761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二：日本明治维新</a:t>
                      </a: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中国戊戌变法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6493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en-US" sz="2400" b="0" kern="12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日本明治维新</a:t>
                      </a:r>
                      <a:endParaRPr lang="en-US" altLang="en-US" sz="2400" b="0" kern="12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kern="120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中国戊戌变法</a:t>
                      </a:r>
                      <a:endParaRPr lang="en-US" altLang="en-US" sz="2400" b="0" kern="1200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57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不</a:t>
                      </a:r>
                      <a:r>
                        <a:rPr lang="en-US" altLang="zh-CN" sz="2400" dirty="0" err="1" smtClean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同点</a:t>
                      </a:r>
                      <a:endParaRPr lang="en-US" altLang="zh-CN" sz="2400" b="0" dirty="0" smtClean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方正黑体_GBK" charset="0"/>
                        </a:rPr>
                        <a:t>是在倒幕运动胜利、天皇掌握实权后进行的，改革获得成功，日本走上了资本主义道路，摆脱了民族危机</a:t>
                      </a:r>
                      <a:endParaRPr lang="en-US" altLang="en-US" sz="2400" b="0" dirty="0" smtClean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依靠的是一个无实权的皇帝，最后以失败告终，中国仍面临严重的民族危机</a:t>
                      </a:r>
                      <a:endParaRPr lang="en-US" altLang="en-US" sz="2400" b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8609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3477645562"/>
              </p:ext>
            </p:extLst>
          </p:nvPr>
        </p:nvGraphicFramePr>
        <p:xfrm>
          <a:off x="1089025" y="2042795"/>
          <a:ext cx="10013950" cy="3289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7905"/>
                <a:gridCol w="7726045"/>
              </a:tblGrid>
              <a:tr h="32893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2022年中考预测</a:t>
                      </a:r>
                      <a:endParaRPr lang="en-US" altLang="en-US" sz="24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2021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年是美国南北战争、颁布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宅地法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》《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解放黑人奴隶宣言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》160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周年，预测为</a:t>
                      </a:r>
                      <a:r>
                        <a:rPr lang="en-US" altLang="zh-CN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2022</a:t>
                      </a: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年中考的热点知识。建议复习时加以关注，侧重点在土地政策的变化和自由平等角度，延伸到维护国家统一问题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62407" y="3398430"/>
            <a:ext cx="350520" cy="1004645"/>
            <a:chOff x="12823" y="1321"/>
            <a:chExt cx="552" cy="1582"/>
          </a:xfrm>
        </p:grpSpPr>
        <p:sp>
          <p:nvSpPr>
            <p:cNvPr id="10" name="椭圆 9"/>
            <p:cNvSpPr/>
            <p:nvPr/>
          </p:nvSpPr>
          <p:spPr>
            <a:xfrm>
              <a:off x="12824" y="1321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3" y="2352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236461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65595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810448" y="1671130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596550" y="1049906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317169" y="3279980"/>
            <a:ext cx="5181600" cy="1123095"/>
            <a:chOff x="4904446" y="3211740"/>
            <a:chExt cx="5181600" cy="1123095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4904446" y="3211740"/>
              <a:ext cx="5181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印度民族大起义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2">
              <a:hlinkClick r:id="rId3" action="ppaction://hlinksldjump"/>
            </p:cNvPr>
            <p:cNvSpPr txBox="1"/>
            <p:nvPr/>
          </p:nvSpPr>
          <p:spPr>
            <a:xfrm>
              <a:off x="4904446" y="3874460"/>
              <a:ext cx="483806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明治维新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24782" y="2361601"/>
            <a:ext cx="6377305" cy="627895"/>
            <a:chOff x="1034884" y="629878"/>
            <a:chExt cx="5346004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印度民族大起义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448066" y="3071517"/>
            <a:ext cx="1138637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2019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16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亨利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基辛格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在《世界秩序》中写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道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1859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后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英国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决定把印度作为大英帝国的一个行政单位来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管理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在实现印度统一上发挥了重大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作用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英国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唤醒了印度作为遭受外国统治的单一实体的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意识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激起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了人们的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信念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他们相信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想打败外来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统治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就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必须团结为一个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国家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材料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旨在表述印度民族大起义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943707" y="5920835"/>
            <a:ext cx="100730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         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结局           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en-US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14723" y="5369971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330759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19760" y="2374900"/>
            <a:ext cx="1080643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2020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17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幕府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统治结束前的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个世纪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日本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人口停滞在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2600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万人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左右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经过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明治维新的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半个世纪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增加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到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5000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万人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以上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工厂林立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到处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是冒着黑烟的烟囱。身份等级和职业限制被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打破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人口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不断向城市集中。城市里普及了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电车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近郊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电车也相继开通。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1912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年电话网遍布大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小城市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多个主要町村也通了电话。材料主要表述了明治维新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706392" y="5118812"/>
            <a:ext cx="981202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</a:t>
            </a:r>
          </a:p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特征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880379" y="4685518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6392" y="1705011"/>
            <a:ext cx="4333241" cy="627895"/>
            <a:chOff x="1034884" y="629878"/>
            <a:chExt cx="3632494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212019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明治维新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en-US" altLang="zh-CN" sz="28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22960" y="1961515"/>
            <a:ext cx="10698480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2019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17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明治维新期间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日本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一开始全面学习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西方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从军事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技术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、政治体制一直到生活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习惯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全力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促进日本的现代化和西化。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后来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改革过程中出现了许多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矛盾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所以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改革措施中又融入了大量日本本身的传统和文化的因素。由以上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可见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明治维新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自始至终采取全盘西化的策略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彻底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根除了封建制度的残余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选择地学习和借鉴西方文化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使日本走上了侵略扩张道路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0576" y="369803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862662" y="2684166"/>
            <a:ext cx="365125" cy="2532366"/>
            <a:chOff x="12061" y="807"/>
            <a:chExt cx="575" cy="3988"/>
          </a:xfrm>
        </p:grpSpPr>
        <p:grpSp>
          <p:nvGrpSpPr>
            <p:cNvPr id="2" name="组合 1"/>
            <p:cNvGrpSpPr/>
            <p:nvPr/>
          </p:nvGrpSpPr>
          <p:grpSpPr>
            <a:xfrm>
              <a:off x="12061" y="807"/>
              <a:ext cx="575" cy="2512"/>
              <a:chOff x="6371773" y="2374856"/>
              <a:chExt cx="365124" cy="1534953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371773" y="2374856"/>
                <a:ext cx="350520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371773" y="2989536"/>
                <a:ext cx="350520" cy="36068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385742" y="3538969"/>
                <a:ext cx="351155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12061" y="4188"/>
              <a:ext cx="553" cy="607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22790" y="2684166"/>
            <a:ext cx="7099935" cy="2514600"/>
            <a:chOff x="7415" y="5340"/>
            <a:chExt cx="11181" cy="3960"/>
          </a:xfrm>
        </p:grpSpPr>
        <p:grpSp>
          <p:nvGrpSpPr>
            <p:cNvPr id="16" name="组合 15"/>
            <p:cNvGrpSpPr/>
            <p:nvPr/>
          </p:nvGrpSpPr>
          <p:grpSpPr>
            <a:xfrm>
              <a:off x="7415" y="5340"/>
              <a:ext cx="11181" cy="3066"/>
              <a:chOff x="3448178" y="2893416"/>
              <a:chExt cx="7099844" cy="1946776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448178" y="2893416"/>
                <a:ext cx="699643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拉丁美洲独立运动、印度民族大起义</a:t>
                </a:r>
              </a:p>
            </p:txBody>
          </p:sp>
          <p:sp>
            <p:nvSpPr>
              <p:cNvPr id="20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448178" y="3472805"/>
                <a:ext cx="701014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彼得一世改革、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1861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年农奴制改革</a:t>
                </a:r>
              </a:p>
            </p:txBody>
          </p:sp>
          <p:sp>
            <p:nvSpPr>
              <p:cNvPr id="23" name="文本框 2">
                <a:hlinkClick r:id="rId4" action="ppaction://hlinksldjump"/>
              </p:cNvPr>
              <p:cNvSpPr txBox="1"/>
              <p:nvPr/>
            </p:nvSpPr>
            <p:spPr>
              <a:xfrm>
                <a:off x="3448178" y="4009198"/>
                <a:ext cx="7099844" cy="8309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三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美国南北战争、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《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解放黑人奴隶宣言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》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、                        </a:t>
                </a:r>
                <a:endPara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endParaRPr>
              </a:p>
              <a:p>
                <a:r>
                  <a:rPr lang="en-US" altLang="zh-CN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    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林肯的主要活动</a:t>
                </a:r>
              </a:p>
            </p:txBody>
          </p:sp>
        </p:grpSp>
        <p:sp>
          <p:nvSpPr>
            <p:cNvPr id="6" name="文本框 2">
              <a:hlinkClick r:id="rId5" action="ppaction://hlinksldjump"/>
            </p:cNvPr>
            <p:cNvSpPr txBox="1"/>
            <p:nvPr/>
          </p:nvSpPr>
          <p:spPr>
            <a:xfrm>
              <a:off x="7438" y="8573"/>
              <a:ext cx="1115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四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倒幕运动、日本明治维新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b67e554-f8ba-4b30-8920-4d4b99870018}"/>
  <p:tag name="TABLE_ENDDRAG_ORIGIN_RECT" val="795*276"/>
  <p:tag name="TABLE_ENDDRAG_RECT" val="69*144*795*27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8dfbd1-95a1-4ab5-8440-40fc437133a7}"/>
  <p:tag name="TABLE_ENDDRAG_ORIGIN_RECT" val="800*183"/>
  <p:tag name="TABLE_ENDDRAG_RECT" val="66*327*800*18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8d01813-0aea-4b06-a14e-972286c2ac30}"/>
  <p:tag name="TABLE_ENDDRAG_ORIGIN_RECT" val="782*225"/>
  <p:tag name="TABLE_ENDDRAG_RECT" val="96*175*782*22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8ad1bac-7a35-4519-aac3-a8f8850166f0}"/>
  <p:tag name="TABLE_ENDDRAG_ORIGIN_RECT" val="797*288"/>
  <p:tag name="TABLE_ENDDRAG_RECT" val="89*177*797*28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48076a0-0724-405f-af9a-08f982efbd4f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1f24ee4-6a5e-4de7-a633-c5df1b6029d0}"/>
  <p:tag name="TABLE_ENDDRAG_ORIGIN_RECT" val="799*344"/>
  <p:tag name="TABLE_ENDDRAG_RECT" val="76*135*799*3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fd4b5d-4f3d-43b7-a55a-e66544ad36c2}"/>
  <p:tag name="TABLE_ENDDRAG_ORIGIN_RECT" val="835*175"/>
  <p:tag name="TABLE_ENDDRAG_RECT" val="59*272*835*17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052279b-5165-4ac3-a0da-d2d897263511}"/>
  <p:tag name="TABLE_ENDDRAG_ORIGIN_RECT" val="791*310"/>
  <p:tag name="TABLE_ENDDRAG_RECT" val="65*151*791*31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1f6e8b1-e285-4d4a-a201-a717a5604132}"/>
  <p:tag name="TABLE_ENDDRAG_ORIGIN_RECT" val="792*288"/>
  <p:tag name="TABLE_ENDDRAG_RECT" val="77*166*792*28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2d5023-1f75-4cb5-8514-c29912294e5b}"/>
  <p:tag name="TABLE_ENDDRAG_ORIGIN_RECT" val="853*380"/>
  <p:tag name="TABLE_ENDDRAG_RECT" val="64*132*853*38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43e9c44-b951-4bac-93d1-e239b7b5f686}"/>
  <p:tag name="TABLE_ENDDRAG_ORIGIN_RECT" val="863*216"/>
  <p:tag name="TABLE_ENDDRAG_RECT" val="45*232*863*21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43e9c44-b951-4bac-93d1-e239b7b5f686}"/>
  <p:tag name="TABLE_ENDDRAG_ORIGIN_RECT" val="863*216"/>
  <p:tag name="TABLE_ENDDRAG_RECT" val="45*232*863*21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1ff16e7-7abe-443c-a68c-5094dd80d331}"/>
  <p:tag name="TABLE_ENDDRAG_ORIGIN_RECT" val="863*383"/>
  <p:tag name="TABLE_ENDDRAG_RECT" val="47*109*863*38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eaf827e-e8d7-4edd-af69-12c62433e80b}"/>
  <p:tag name="TABLE_ENDDRAG_ORIGIN_RECT" val="837*315"/>
  <p:tag name="TABLE_ENDDRAG_RECT" val="58*157*837*3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d40518d-63e8-4c47-b3bf-37c3a28bfc01}"/>
  <p:tag name="TABLE_ENDDRAG_ORIGIN_RECT" val="848*202"/>
  <p:tag name="TABLE_ENDDRAG_RECT" val="54*290*848*2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3b8e5d4-e042-4b89-856c-2a6d0d3fd78c}"/>
  <p:tag name="TABLE_ENDDRAG_ORIGIN_RECT" val="807*215"/>
  <p:tag name="TABLE_ENDDRAG_RECT" val="76*162*807*21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9ae48e-f03b-474e-b8d8-06922cece680}"/>
  <p:tag name="TABLE_ENDDRAG_ORIGIN_RECT" val="827*365"/>
  <p:tag name="TABLE_ENDDRAG_RECT" val="58*124*827*36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bc43dd3-cfe6-4ae8-8918-0f8e1f5ed52c}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13aee25-474d-4869-939e-5ed752a51f69}"/>
  <p:tag name="TABLE_ENDDRAG_ORIGIN_RECT" val="814*522"/>
  <p:tag name="TABLE_ENDDRAG_RECT" val="72*190*814*52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65e0ec4-4302-4a4d-9ae4-98f14392d1c8}"/>
  <p:tag name="TABLE_ENDDRAG_ORIGIN_RECT" val="840*228"/>
  <p:tag name="TABLE_ENDDRAG_RECT" val="60*131*840*22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bd0abb-17dc-4ff7-bb62-53beeaa89fe3}"/>
  <p:tag name="TABLE_ENDDRAG_ORIGIN_RECT" val="839*705"/>
  <p:tag name="TABLE_ENDDRAG_RECT" val="55*152*839*7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bd0abb-17dc-4ff7-bb62-53beeaa89fe3}"/>
  <p:tag name="TABLE_ENDDRAG_ORIGIN_RECT" val="831*334"/>
  <p:tag name="TABLE_ENDDRAG_RECT" val="64*125*831*33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bd0abb-17dc-4ff7-bb62-53beeaa89fe3}"/>
  <p:tag name="TABLE_ENDDRAG_ORIGIN_RECT" val="839*249"/>
  <p:tag name="TABLE_ENDDRAG_RECT" val="56*126*839*24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bd0abb-17dc-4ff7-bb62-53beeaa89fe3}"/>
  <p:tag name="TABLE_ENDDRAG_ORIGIN_RECT" val="839*249"/>
  <p:tag name="TABLE_ENDDRAG_RECT" val="56*126*839*24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3224</Words>
  <Application>Microsoft Office PowerPoint</Application>
  <PresentationFormat>自定义</PresentationFormat>
  <Paragraphs>429</Paragraphs>
  <Slides>38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940</cp:revision>
  <dcterms:created xsi:type="dcterms:W3CDTF">2020-07-19T08:35:00Z</dcterms:created>
  <dcterms:modified xsi:type="dcterms:W3CDTF">2022-02-25T16:13:16Z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2052-11.1.0.10938</vt:lpwstr>
  </property>
</Properties>
</file>