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tags/tag140.xml" ContentType="application/vnd.openxmlformats-officedocument.presentationml.tags+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Default Extension="png" ContentType="image/png"/>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53.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ags/tag20.xml" ContentType="application/vnd.openxmlformats-officedocument.presentationml.tags+xml"/>
  <Override PartName="/ppt/tags/tag106.xml" ContentType="application/vnd.openxmlformats-officedocument.presentationml.tags+xml"/>
  <Override PartName="/ppt/tags/tag124.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48.xml" ContentType="application/vnd.openxmlformats-officedocument.presentationml.slideLayout+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tags/tag150.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slideLayouts/slideLayout58.xml" ContentType="application/vnd.openxmlformats-officedocument.presentationml.slideLayout+xml"/>
  <Override PartName="/ppt/tags/tag141.xml" ContentType="application/vnd.openxmlformats-officedocument.presentationml.tags+xml"/>
  <Override PartName="/ppt/slides/slide26.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40"/>
  </p:notesMasterIdLst>
  <p:handoutMasterIdLst>
    <p:handoutMasterId r:id="rId41"/>
  </p:handoutMasterIdLst>
  <p:sldIdLst>
    <p:sldId id="331" r:id="rId6"/>
    <p:sldId id="332" r:id="rId7"/>
    <p:sldId id="333" r:id="rId8"/>
    <p:sldId id="278" r:id="rId9"/>
    <p:sldId id="272" r:id="rId10"/>
    <p:sldId id="423" r:id="rId11"/>
    <p:sldId id="541" r:id="rId12"/>
    <p:sldId id="542" r:id="rId13"/>
    <p:sldId id="543" r:id="rId14"/>
    <p:sldId id="544" r:id="rId15"/>
    <p:sldId id="290" r:id="rId16"/>
    <p:sldId id="545" r:id="rId17"/>
    <p:sldId id="546" r:id="rId18"/>
    <p:sldId id="547" r:id="rId19"/>
    <p:sldId id="548" r:id="rId20"/>
    <p:sldId id="549" r:id="rId21"/>
    <p:sldId id="294" r:id="rId22"/>
    <p:sldId id="550" r:id="rId23"/>
    <p:sldId id="551" r:id="rId24"/>
    <p:sldId id="261" r:id="rId25"/>
    <p:sldId id="511" r:id="rId26"/>
    <p:sldId id="528" r:id="rId27"/>
    <p:sldId id="529" r:id="rId28"/>
    <p:sldId id="530" r:id="rId29"/>
    <p:sldId id="531" r:id="rId30"/>
    <p:sldId id="532" r:id="rId31"/>
    <p:sldId id="533" r:id="rId32"/>
    <p:sldId id="534" r:id="rId33"/>
    <p:sldId id="385" r:id="rId34"/>
    <p:sldId id="536" r:id="rId35"/>
    <p:sldId id="489" r:id="rId36"/>
    <p:sldId id="537" r:id="rId37"/>
    <p:sldId id="538" r:id="rId38"/>
    <p:sldId id="539"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820644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3605892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9622" y="124667"/>
            <a:ext cx="11795380"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专题五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中外的科技发展与经济全球化</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热点聚焦</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111789" y="124667"/>
            <a:ext cx="11968422"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专题五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中外的科技发展与经济全球化</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知识概括</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76676" y="124345"/>
            <a:ext cx="1203864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专题五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中外的科技发展与经济全球化</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2262" y="99591"/>
            <a:ext cx="1210973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专题五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中外的科技发展与经济全球化</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题组演练</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8.xml"/><Relationship Id="rId16" Type="http://schemas.openxmlformats.org/officeDocument/2006/relationships/tags" Target="../tags/tag4.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tags" Target="../tags/tag3.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29.xml"/><Relationship Id="rId16" Type="http://schemas.openxmlformats.org/officeDocument/2006/relationships/tags" Target="../tags/tag66.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5.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1"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20.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2.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 Target="slide4.xml"/><Relationship Id="rId5" Type="http://schemas.openxmlformats.org/officeDocument/2006/relationships/tags" Target="../tags/tag129.xml"/><Relationship Id="rId10" Type="http://schemas.openxmlformats.org/officeDocument/2006/relationships/slide" Target="slide3.xml"/><Relationship Id="rId4" Type="http://schemas.openxmlformats.org/officeDocument/2006/relationships/tags" Target="../tags/tag128.xml"/><Relationship Id="rId9"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0.xml"/></Relationships>
</file>

<file path=ppt/slides/_rels/slide11.xml.rels><?xml version="1.0" encoding="UTF-8" standalone="yes"?>
<Relationships xmlns="http://schemas.openxmlformats.org/package/2006/relationships"><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 Id="rId5" Type="http://schemas.openxmlformats.org/officeDocument/2006/relationships/slide" Target="slide4.xml"/><Relationship Id="rId4"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4.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5.xml"/></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6.xml"/></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7.xml"/></Relationships>
</file>

<file path=ppt/slides/_rels/slide1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0.xml"/><Relationship Id="rId1" Type="http://schemas.openxmlformats.org/officeDocument/2006/relationships/tags" Target="../tags/tag149.xml"/><Relationship Id="rId4" Type="http://schemas.openxmlformats.org/officeDocument/2006/relationships/slide" Target="slide4.xml"/></Relationships>
</file>

<file path=ppt/slides/_rels/slide1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5.xml"/><Relationship Id="rId1" Type="http://schemas.openxmlformats.org/officeDocument/2006/relationships/slideLayout" Target="../slideLayouts/slideLayout3.xml"/><Relationship Id="rId4" Type="http://schemas.openxmlformats.org/officeDocument/2006/relationships/slide" Target="slide17.xml"/></Relationships>
</file>

<file path=ppt/slides/_rels/slide5.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5" Type="http://schemas.openxmlformats.org/officeDocument/2006/relationships/slide" Target="slide4.xml"/><Relationship Id="rId4"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6.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7.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8.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13276" y="3224065"/>
            <a:ext cx="6228000" cy="799200"/>
            <a:chOff x="3027246" y="1986474"/>
            <a:chExt cx="5990707" cy="902160"/>
          </a:xfrm>
        </p:grpSpPr>
        <p:sp>
          <p:nvSpPr>
            <p:cNvPr id="38" name="圆角矩形 6">
              <a:hlinkClick r:id=""/>
            </p:cNvPr>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0" action="ppaction://hlinksldjump"/>
            </p:cNvPr>
            <p:cNvSpPr txBox="1"/>
            <p:nvPr/>
          </p:nvSpPr>
          <p:spPr>
            <a:xfrm>
              <a:off x="4055472" y="1986474"/>
              <a:ext cx="4838313" cy="833825"/>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rPr>
                <a:t>数据</a:t>
              </a:r>
              <a:r>
                <a:rPr lang="zh-CN" altLang="en-US" sz="2800" b="1" dirty="0">
                  <a:solidFill>
                    <a:srgbClr val="01B0F0"/>
                  </a:solidFill>
                  <a:latin typeface="黑体" panose="02010609060101010101" pitchFamily="49" charset="-122"/>
                  <a:ea typeface="黑体" panose="02010609060101010101" pitchFamily="49" charset="-122"/>
                </a:rPr>
                <a:t>盘点</a:t>
              </a:r>
              <a:r>
                <a:rPr lang="zh-CN" altLang="en-US" sz="2800" b="1" dirty="0" smtClean="0">
                  <a:solidFill>
                    <a:srgbClr val="01B0F0"/>
                  </a:solidFill>
                  <a:latin typeface="黑体" panose="02010609060101010101" pitchFamily="49" charset="-122"/>
                  <a:ea typeface="黑体" panose="02010609060101010101" pitchFamily="49" charset="-122"/>
                </a:rPr>
                <a:t>  知识概括</a:t>
              </a:r>
              <a:endParaRPr lang="zh-CN" altLang="en-US" sz="2800" b="1" dirty="0">
                <a:solidFill>
                  <a:srgbClr val="01B0F0"/>
                </a:solidFill>
                <a:latin typeface="黑体" panose="02010609060101010101" pitchFamily="49" charset="-122"/>
                <a:ea typeface="黑体" panose="0201060906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01217" y="4288870"/>
            <a:ext cx="6228000" cy="799200"/>
            <a:chOff x="3043127" y="3212301"/>
            <a:chExt cx="5992288" cy="912996"/>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1" action="ppaction://hlinksldjump"/>
            </p:cNvPr>
            <p:cNvSpPr txBox="1"/>
            <p:nvPr/>
          </p:nvSpPr>
          <p:spPr>
            <a:xfrm>
              <a:off x="4326508" y="3212301"/>
              <a:ext cx="4329600" cy="843840"/>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endPar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
        <p:nvSpPr>
          <p:cNvPr id="70" name="文本框 5"/>
          <p:cNvSpPr txBox="1"/>
          <p:nvPr/>
        </p:nvSpPr>
        <p:spPr>
          <a:xfrm>
            <a:off x="1035745" y="1083945"/>
            <a:ext cx="11043225" cy="923330"/>
          </a:xfrm>
          <a:prstGeom prst="rect">
            <a:avLst/>
          </a:prstGeom>
          <a:noFill/>
          <a:ln w="9525">
            <a:noFill/>
          </a:ln>
        </p:spPr>
        <p:txBody>
          <a:bodyPr wrap="square" anchor="t">
            <a:spAutoFit/>
          </a:bodyPr>
          <a:lstStyle/>
          <a:p>
            <a:pPr algn="ctr">
              <a:lnSpc>
                <a:spcPct val="150000"/>
              </a:lnSpc>
            </a:pP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专题五  中外的科技发展与经济全球化</a:t>
            </a:r>
            <a:endParaRPr lang="zh-CN" altLang="en-US" sz="32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3027246" y="2173886"/>
            <a:ext cx="6228000" cy="797912"/>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2" action="ppaction://hlinksldjump"/>
            </p:cNvPr>
            <p:cNvSpPr txBox="1"/>
            <p:nvPr/>
          </p:nvSpPr>
          <p:spPr>
            <a:xfrm>
              <a:off x="4055472" y="1967738"/>
              <a:ext cx="4838313" cy="735961"/>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rPr>
                <a:t>数据共享  热点聚焦</a:t>
              </a:r>
              <a:endParaRPr lang="zh-CN" altLang="en-US" sz="2800" b="1" dirty="0">
                <a:solidFill>
                  <a:srgbClr val="01B0F0"/>
                </a:solidFill>
                <a:latin typeface="黑体" panose="02010609060101010101" pitchFamily="49" charset="-122"/>
                <a:ea typeface="黑体" panose="02010609060101010101" pitchFamily="49" charset="-122"/>
              </a:endParaRP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3016457" y="5344246"/>
            <a:ext cx="6228000" cy="799200"/>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3" action="ppaction://hlinksldjump"/>
            </p:cNvPr>
            <p:cNvSpPr txBox="1"/>
            <p:nvPr/>
          </p:nvSpPr>
          <p:spPr>
            <a:xfrm>
              <a:off x="4299626" y="3212301"/>
              <a:ext cx="4329600" cy="843840"/>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数据分类  题组演练</a:t>
              </a:r>
              <a:endPar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41062260"/>
              </p:ext>
            </p:extLst>
          </p:nvPr>
        </p:nvGraphicFramePr>
        <p:xfrm>
          <a:off x="703385" y="1969475"/>
          <a:ext cx="10726616" cy="3859825"/>
        </p:xfrm>
        <a:graphic>
          <a:graphicData uri="http://schemas.openxmlformats.org/drawingml/2006/table">
            <a:tbl>
              <a:tblPr firstRow="1" bandRow="1">
                <a:tableStyleId>{5940675A-B579-460E-94D1-54222C63F5DA}</a:tableStyleId>
              </a:tblPr>
              <a:tblGrid>
                <a:gridCol w="756138"/>
                <a:gridCol w="1230924"/>
                <a:gridCol w="8739554"/>
              </a:tblGrid>
              <a:tr h="3859825">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中华人民共和国成立后</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kern="1200" dirty="0" smtClean="0">
                          <a:solidFill>
                            <a:srgbClr val="000000"/>
                          </a:solidFill>
                          <a:latin typeface="黑体" pitchFamily="49" charset="-122"/>
                          <a:ea typeface="黑体" pitchFamily="49" charset="-122"/>
                          <a:cs typeface="NEU-BZ-S92" charset="0"/>
                        </a:rPr>
                        <a:t>信息技术</a:t>
                      </a:r>
                      <a:endParaRPr lang="en-US" sz="2400" b="0" kern="1200" dirty="0">
                        <a:solidFill>
                          <a:srgbClr val="000000"/>
                        </a:solidFill>
                        <a:latin typeface="黑体" pitchFamily="49" charset="-122"/>
                        <a:ea typeface="黑体" pitchFamily="49"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）成就：</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①</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中华人民共和国成立后，国家不断增加对电信事业的投资，逐渐形成全国电信网络。改革开放后，电信产业快速发展。②中国的互联网虽然起步较晚，但发展迅速。中国网民规模不断扩大，互联网普及率越来越高</a:t>
                      </a:r>
                      <a:endParaRPr lang="en-US" altLang="zh-CN" sz="2400" b="0" dirty="0" smtClean="0">
                        <a:solidFill>
                          <a:srgbClr val="000000"/>
                        </a:solidFill>
                        <a:latin typeface="宋体" panose="02010600030101010101" pitchFamily="2" charset="-122"/>
                        <a:ea typeface="宋体" panose="02010600030101010101" pitchFamily="2" charset="-122"/>
                        <a:cs typeface="方正书宋_GBK" charset="0"/>
                      </a:endParaRP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2</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）影响：通信事业的发展和通信方式的变迁，使信息的传递变得快捷和简便，深刻地改变着人们的思想观念和生活方式</a:t>
                      </a:r>
                      <a:endParaRPr lang="en-US" altLang="zh-CN" sz="2400" b="0" dirty="0" smtClean="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42238797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68076" y="1457919"/>
            <a:ext cx="5660161" cy="628500"/>
            <a:chOff x="944096" y="643213"/>
            <a:chExt cx="4569242" cy="628500"/>
          </a:xfrm>
        </p:grpSpPr>
        <p:sp>
          <p:nvSpPr>
            <p:cNvPr id="17" name="圆角矩形 6"/>
            <p:cNvSpPr/>
            <p:nvPr>
              <p:custDataLst>
                <p:tags r:id="rId2"/>
              </p:custDataLst>
            </p:nvPr>
          </p:nvSpPr>
          <p:spPr>
            <a:xfrm flipH="1">
              <a:off x="2055900" y="643213"/>
              <a:ext cx="3457438" cy="62850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4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三次工业（科技）革命</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944096" y="643818"/>
              <a:ext cx="935217"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endParaRPr lang="zh-CN" altLang="en-US" sz="2800" b="1" strike="noStrike" noProof="1">
                <a:solidFill>
                  <a:schemeClr val="bg1"/>
                </a:solidFill>
              </a:endParaRPr>
            </a:p>
          </p:txBody>
        </p:sp>
        <p:sp>
          <p:nvSpPr>
            <p:cNvPr id="19" name="圆角矩形 18"/>
            <p:cNvSpPr/>
            <p:nvPr/>
          </p:nvSpPr>
          <p:spPr bwMode="auto">
            <a:xfrm rot="16200000">
              <a:off x="1929902" y="836982"/>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162051031"/>
              </p:ext>
            </p:extLst>
          </p:nvPr>
        </p:nvGraphicFramePr>
        <p:xfrm>
          <a:off x="703273" y="2453055"/>
          <a:ext cx="10849928" cy="3771898"/>
        </p:xfrm>
        <a:graphic>
          <a:graphicData uri="http://schemas.openxmlformats.org/drawingml/2006/table">
            <a:tbl>
              <a:tblPr firstRow="1" bandRow="1">
                <a:tableStyleId>{5940675A-B579-460E-94D1-54222C63F5DA}</a:tableStyleId>
              </a:tblPr>
              <a:tblGrid>
                <a:gridCol w="1336431"/>
                <a:gridCol w="3288323"/>
                <a:gridCol w="3464169"/>
                <a:gridCol w="2761005"/>
              </a:tblGrid>
              <a:tr h="624253">
                <a:tc>
                  <a:txBody>
                    <a:bodyPr/>
                    <a:lstStyle/>
                    <a:p>
                      <a:pPr marL="0" indent="0" algn="ctr" defTabSz="914400" rtl="0" eaLnBrk="1" latinLnBrk="0" hangingPunct="1">
                        <a:lnSpc>
                          <a:spcPct val="120000"/>
                        </a:lnSpc>
                        <a:buNone/>
                      </a:pP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第一次工业革命</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第二次工业革命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第三次科技革命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60584">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起止时间</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en-US" altLang="zh-CN" sz="2400" b="0" kern="1200" dirty="0" smtClean="0">
                          <a:solidFill>
                            <a:srgbClr val="000000"/>
                          </a:solidFill>
                          <a:latin typeface="宋体" pitchFamily="2" charset="-122"/>
                          <a:ea typeface="宋体" pitchFamily="2" charset="-122"/>
                          <a:cs typeface="方正黑体_GBK" charset="0"/>
                        </a:rPr>
                        <a:t>18</a:t>
                      </a:r>
                      <a:r>
                        <a:rPr lang="zh-CN" altLang="en-US" sz="2400" b="0" kern="1200" dirty="0" smtClean="0">
                          <a:solidFill>
                            <a:srgbClr val="000000"/>
                          </a:solidFill>
                          <a:latin typeface="宋体" pitchFamily="2" charset="-122"/>
                          <a:ea typeface="宋体" pitchFamily="2" charset="-122"/>
                          <a:cs typeface="方正黑体_GBK" charset="0"/>
                        </a:rPr>
                        <a:t>世纪</a:t>
                      </a:r>
                      <a:r>
                        <a:rPr lang="en-US" altLang="zh-CN" sz="2400" b="0" kern="1200" dirty="0" smtClean="0">
                          <a:solidFill>
                            <a:srgbClr val="000000"/>
                          </a:solidFill>
                          <a:latin typeface="宋体" pitchFamily="2" charset="-122"/>
                          <a:ea typeface="宋体" pitchFamily="2" charset="-122"/>
                          <a:cs typeface="方正黑体_GBK" charset="0"/>
                        </a:rPr>
                        <a:t>60</a:t>
                      </a:r>
                      <a:r>
                        <a:rPr lang="zh-CN" altLang="en-US" sz="2400" b="0" kern="1200" dirty="0" smtClean="0">
                          <a:solidFill>
                            <a:srgbClr val="000000"/>
                          </a:solidFill>
                          <a:latin typeface="宋体" pitchFamily="2" charset="-122"/>
                          <a:ea typeface="宋体" pitchFamily="2" charset="-122"/>
                          <a:cs typeface="方正黑体_GBK" charset="0"/>
                        </a:rPr>
                        <a:t>年代</a:t>
                      </a:r>
                      <a:r>
                        <a:rPr lang="en-US" altLang="zh-CN" sz="2400" b="0" kern="1200" dirty="0" smtClean="0">
                          <a:solidFill>
                            <a:srgbClr val="000000"/>
                          </a:solidFill>
                          <a:latin typeface="宋体" pitchFamily="2" charset="-122"/>
                          <a:ea typeface="宋体" pitchFamily="2" charset="-122"/>
                          <a:cs typeface="方正黑体_GBK" charset="0"/>
                        </a:rPr>
                        <a:t>—19</a:t>
                      </a:r>
                      <a:r>
                        <a:rPr lang="zh-CN" altLang="en-US" sz="2400" b="0" kern="1200" dirty="0" smtClean="0">
                          <a:solidFill>
                            <a:srgbClr val="000000"/>
                          </a:solidFill>
                          <a:latin typeface="宋体" pitchFamily="2" charset="-122"/>
                          <a:ea typeface="宋体" pitchFamily="2" charset="-122"/>
                          <a:cs typeface="方正黑体_GBK" charset="0"/>
                        </a:rPr>
                        <a:t>世纪上半期</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世纪六七十年代</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世纪末</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世纪初</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第二次世界大战末期和战后初期</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至今</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183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领先国家</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英国</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美国、德国</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美国</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45223">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主要标志</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蒸汽机的发明及广泛应用</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电力的发明及广泛应用</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电子计算机的发明及广泛应用</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100236676"/>
              </p:ext>
            </p:extLst>
          </p:nvPr>
        </p:nvGraphicFramePr>
        <p:xfrm>
          <a:off x="668104" y="1512278"/>
          <a:ext cx="10849928" cy="4886763"/>
        </p:xfrm>
        <a:graphic>
          <a:graphicData uri="http://schemas.openxmlformats.org/drawingml/2006/table">
            <a:tbl>
              <a:tblPr firstRow="1" bandRow="1">
                <a:tableStyleId>{5940675A-B579-460E-94D1-54222C63F5DA}</a:tableStyleId>
              </a:tblPr>
              <a:tblGrid>
                <a:gridCol w="1336431"/>
                <a:gridCol w="2602634"/>
                <a:gridCol w="3719146"/>
                <a:gridCol w="3191717"/>
              </a:tblGrid>
              <a:tr h="624253">
                <a:tc>
                  <a:txBody>
                    <a:bodyPr/>
                    <a:lstStyle/>
                    <a:p>
                      <a:pPr marL="0" indent="0" algn="ctr" defTabSz="914400" rtl="0" eaLnBrk="1" latinLnBrk="0" hangingPunct="1">
                        <a:lnSpc>
                          <a:spcPct val="120000"/>
                        </a:lnSpc>
                        <a:buNone/>
                      </a:pP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第一次工业革命</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第二次工业革命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第三次科技革命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60584">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重要发明</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火车</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电灯、电话、汽车、飞机等</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原子能、电子计算机、航天技术、生物工程</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183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新能源</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煤炭</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电力、石油</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原子能</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152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动力</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蒸汽机</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电力、内燃机、电动机</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核能、风能等</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152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新兴产业</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铁路运输业</a:t>
                      </a:r>
                      <a:endParaRPr lang="zh-CN"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电力工业、化学工业、汽车制造业等</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原子能工业、航天工业、信息产业、生物工程</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3128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进入时代</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“蒸汽时代”</a:t>
                      </a:r>
                      <a:endParaRPr lang="zh-CN"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“电气时代”</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“信息时代”</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8047611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44513515"/>
              </p:ext>
            </p:extLst>
          </p:nvPr>
        </p:nvGraphicFramePr>
        <p:xfrm>
          <a:off x="518746" y="1550964"/>
          <a:ext cx="11148646" cy="4906107"/>
        </p:xfrm>
        <a:graphic>
          <a:graphicData uri="http://schemas.openxmlformats.org/drawingml/2006/table">
            <a:tbl>
              <a:tblPr firstRow="1" bandRow="1">
                <a:tableStyleId>{5940675A-B579-460E-94D1-54222C63F5DA}</a:tableStyleId>
              </a:tblPr>
              <a:tblGrid>
                <a:gridCol w="457200"/>
                <a:gridCol w="2435469"/>
                <a:gridCol w="5890846"/>
                <a:gridCol w="2365131"/>
              </a:tblGrid>
              <a:tr h="448407">
                <a:tc>
                  <a:txBody>
                    <a:bodyPr/>
                    <a:lstStyle/>
                    <a:p>
                      <a:pPr marL="0" indent="0" algn="ctr" defTabSz="914400" rtl="0" eaLnBrk="1" latinLnBrk="0" hangingPunct="1">
                        <a:lnSpc>
                          <a:spcPct val="120000"/>
                        </a:lnSpc>
                        <a:buNone/>
                      </a:pP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第一次工业革命</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第二次工业革命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第三次科技革命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60584">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主要成就</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a:t>
                      </a:r>
                      <a:r>
                        <a:rPr lang="en-US" altLang="zh-CN" sz="2400" b="0" kern="1200" dirty="0" smtClean="0">
                          <a:solidFill>
                            <a:srgbClr val="000000"/>
                          </a:solidFill>
                          <a:latin typeface="宋体" pitchFamily="2" charset="-122"/>
                          <a:ea typeface="宋体" pitchFamily="2" charset="-122"/>
                          <a:cs typeface="方正黑体_GBK" charset="0"/>
                        </a:rPr>
                        <a:t>1</a:t>
                      </a:r>
                      <a:r>
                        <a:rPr lang="zh-CN" altLang="en-US" sz="2400" b="0" kern="1200" dirty="0" smtClean="0">
                          <a:solidFill>
                            <a:srgbClr val="000000"/>
                          </a:solidFill>
                          <a:latin typeface="宋体" pitchFamily="2" charset="-122"/>
                          <a:ea typeface="宋体" pitchFamily="2" charset="-122"/>
                          <a:cs typeface="方正黑体_GBK" charset="0"/>
                        </a:rPr>
                        <a:t>）</a:t>
                      </a:r>
                      <a:r>
                        <a:rPr lang="en-US" altLang="zh-CN" sz="2400" b="0" kern="1200" dirty="0" smtClean="0">
                          <a:solidFill>
                            <a:srgbClr val="000000"/>
                          </a:solidFill>
                          <a:latin typeface="宋体" pitchFamily="2" charset="-122"/>
                          <a:ea typeface="宋体" pitchFamily="2" charset="-122"/>
                          <a:cs typeface="方正黑体_GBK" charset="0"/>
                        </a:rPr>
                        <a:t>1765</a:t>
                      </a:r>
                      <a:r>
                        <a:rPr lang="zh-CN" altLang="en-US" sz="2400" b="0" kern="1200" dirty="0" smtClean="0">
                          <a:solidFill>
                            <a:srgbClr val="000000"/>
                          </a:solidFill>
                          <a:latin typeface="宋体" pitchFamily="2" charset="-122"/>
                          <a:ea typeface="宋体" pitchFamily="2" charset="-122"/>
                          <a:cs typeface="方正黑体_GBK" charset="0"/>
                        </a:rPr>
                        <a:t>年，哈格里夫斯发明了“珍妮机”</a:t>
                      </a:r>
                      <a:endParaRPr lang="en-US" altLang="zh-CN" sz="2400" b="0" kern="1200" dirty="0" smtClean="0">
                        <a:solidFill>
                          <a:srgbClr val="000000"/>
                        </a:solidFill>
                        <a:latin typeface="宋体" pitchFamily="2" charset="-122"/>
                        <a:ea typeface="宋体" pitchFamily="2" charset="-122"/>
                        <a:cs typeface="方正黑体_GBK" charset="0"/>
                      </a:endParaRPr>
                    </a:p>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a:t>
                      </a:r>
                      <a:r>
                        <a:rPr lang="en-US" altLang="zh-CN" sz="2400" b="0" kern="1200" dirty="0" smtClean="0">
                          <a:solidFill>
                            <a:srgbClr val="000000"/>
                          </a:solidFill>
                          <a:latin typeface="宋体" pitchFamily="2" charset="-122"/>
                          <a:ea typeface="宋体" pitchFamily="2" charset="-122"/>
                          <a:cs typeface="方正黑体_GBK" charset="0"/>
                        </a:rPr>
                        <a:t>2</a:t>
                      </a:r>
                      <a:r>
                        <a:rPr lang="zh-CN" altLang="en-US" sz="2400" b="0" kern="1200" dirty="0" smtClean="0">
                          <a:solidFill>
                            <a:srgbClr val="000000"/>
                          </a:solidFill>
                          <a:latin typeface="宋体" pitchFamily="2" charset="-122"/>
                          <a:ea typeface="宋体" pitchFamily="2" charset="-122"/>
                          <a:cs typeface="方正黑体_GBK" charset="0"/>
                        </a:rPr>
                        <a:t>）</a:t>
                      </a:r>
                      <a:r>
                        <a:rPr lang="en-US" altLang="zh-CN" sz="2400" b="0" kern="1200" dirty="0" smtClean="0">
                          <a:solidFill>
                            <a:srgbClr val="000000"/>
                          </a:solidFill>
                          <a:latin typeface="宋体" pitchFamily="2" charset="-122"/>
                          <a:ea typeface="宋体" pitchFamily="2" charset="-122"/>
                          <a:cs typeface="方正黑体_GBK" charset="0"/>
                        </a:rPr>
                        <a:t>1785</a:t>
                      </a:r>
                      <a:r>
                        <a:rPr lang="zh-CN" altLang="en-US" sz="2400" b="0" kern="1200" dirty="0" smtClean="0">
                          <a:solidFill>
                            <a:srgbClr val="000000"/>
                          </a:solidFill>
                          <a:latin typeface="宋体" pitchFamily="2" charset="-122"/>
                          <a:ea typeface="宋体" pitchFamily="2" charset="-122"/>
                          <a:cs typeface="方正黑体_GBK" charset="0"/>
                        </a:rPr>
                        <a:t>年，瓦特改进的蒸汽机首先在纺织部门投入使用</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ts val="388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1831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年，英国科学家法拉第发现了电磁感应现象</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ts val="388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）美国发明家爱迪生发明了白炽灯泡、碱性蓄电池等</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ts val="388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1876</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年，德国人奥托制造出一台煤气内燃机</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ts val="388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1883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年，德国工程师戴姆勒研制出汽油内燃机。几年后，德国工程师狄塞尔发明了柴油内燃机</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原子能</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电子计算机</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生物工程</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1437410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94932337"/>
              </p:ext>
            </p:extLst>
          </p:nvPr>
        </p:nvGraphicFramePr>
        <p:xfrm>
          <a:off x="509954" y="1586133"/>
          <a:ext cx="11148646" cy="4837527"/>
        </p:xfrm>
        <a:graphic>
          <a:graphicData uri="http://schemas.openxmlformats.org/drawingml/2006/table">
            <a:tbl>
              <a:tblPr firstRow="1" bandRow="1">
                <a:tableStyleId>{5940675A-B579-460E-94D1-54222C63F5DA}</a:tableStyleId>
              </a:tblPr>
              <a:tblGrid>
                <a:gridCol w="457200"/>
                <a:gridCol w="2963008"/>
                <a:gridCol w="5363307"/>
                <a:gridCol w="2365131"/>
              </a:tblGrid>
              <a:tr h="448407">
                <a:tc>
                  <a:txBody>
                    <a:bodyPr/>
                    <a:lstStyle/>
                    <a:p>
                      <a:pPr marL="0" indent="0" algn="ctr" defTabSz="914400" rtl="0" eaLnBrk="1" latinLnBrk="0" hangingPunct="1">
                        <a:lnSpc>
                          <a:spcPct val="120000"/>
                        </a:lnSpc>
                        <a:buNone/>
                      </a:pP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第一次工业革命</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第二次工业革命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第三次科技革命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60584">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主要成就</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a:t>
                      </a:r>
                      <a:r>
                        <a:rPr lang="en-US" altLang="zh-CN" sz="2400" b="0" kern="1200" dirty="0" smtClean="0">
                          <a:solidFill>
                            <a:srgbClr val="000000"/>
                          </a:solidFill>
                          <a:latin typeface="宋体" pitchFamily="2" charset="-122"/>
                          <a:ea typeface="宋体" pitchFamily="2" charset="-122"/>
                          <a:cs typeface="方正黑体_GBK" charset="0"/>
                        </a:rPr>
                        <a:t>3</a:t>
                      </a:r>
                      <a:r>
                        <a:rPr lang="zh-CN" altLang="en-US" sz="2400" b="0" kern="1200" dirty="0" smtClean="0">
                          <a:solidFill>
                            <a:srgbClr val="000000"/>
                          </a:solidFill>
                          <a:latin typeface="宋体" pitchFamily="2" charset="-122"/>
                          <a:ea typeface="宋体" pitchFamily="2" charset="-122"/>
                          <a:cs typeface="方正黑体_GBK" charset="0"/>
                        </a:rPr>
                        <a:t>）</a:t>
                      </a:r>
                      <a:r>
                        <a:rPr lang="en-US" altLang="zh-CN" sz="2400" b="0" kern="1200" dirty="0" smtClean="0">
                          <a:solidFill>
                            <a:srgbClr val="000000"/>
                          </a:solidFill>
                          <a:latin typeface="宋体" pitchFamily="2" charset="-122"/>
                          <a:ea typeface="宋体" pitchFamily="2" charset="-122"/>
                          <a:cs typeface="方正黑体_GBK" charset="0"/>
                        </a:rPr>
                        <a:t>1825</a:t>
                      </a:r>
                      <a:r>
                        <a:rPr lang="zh-CN" altLang="en-US" sz="2400" b="0" kern="1200" dirty="0" smtClean="0">
                          <a:solidFill>
                            <a:srgbClr val="000000"/>
                          </a:solidFill>
                          <a:latin typeface="宋体" pitchFamily="2" charset="-122"/>
                          <a:ea typeface="宋体" pitchFamily="2" charset="-122"/>
                          <a:cs typeface="方正黑体_GBK" charset="0"/>
                        </a:rPr>
                        <a:t>年，由斯蒂芬森设计的蒸汽机车拖着车厢载着</a:t>
                      </a:r>
                      <a:r>
                        <a:rPr lang="en-US" altLang="zh-CN" sz="2400" b="0" kern="1200" dirty="0" smtClean="0">
                          <a:solidFill>
                            <a:srgbClr val="000000"/>
                          </a:solidFill>
                          <a:latin typeface="宋体" pitchFamily="2" charset="-122"/>
                          <a:ea typeface="宋体" pitchFamily="2" charset="-122"/>
                          <a:cs typeface="方正黑体_GBK" charset="0"/>
                        </a:rPr>
                        <a:t>450</a:t>
                      </a:r>
                      <a:r>
                        <a:rPr lang="zh-CN" altLang="en-US" sz="2400" b="0" kern="1200" dirty="0" smtClean="0">
                          <a:solidFill>
                            <a:srgbClr val="000000"/>
                          </a:solidFill>
                          <a:latin typeface="宋体" pitchFamily="2" charset="-122"/>
                          <a:ea typeface="宋体" pitchFamily="2" charset="-122"/>
                          <a:cs typeface="方正黑体_GBK" charset="0"/>
                        </a:rPr>
                        <a:t>名乘客正式试车，标志着铁路时代的开始。从</a:t>
                      </a:r>
                      <a:r>
                        <a:rPr lang="en-US" altLang="zh-CN" sz="2400" b="0" kern="1200" dirty="0" smtClean="0">
                          <a:solidFill>
                            <a:srgbClr val="000000"/>
                          </a:solidFill>
                          <a:latin typeface="宋体" pitchFamily="2" charset="-122"/>
                          <a:ea typeface="宋体" pitchFamily="2" charset="-122"/>
                          <a:cs typeface="方正黑体_GBK" charset="0"/>
                        </a:rPr>
                        <a:t>1830</a:t>
                      </a:r>
                      <a:r>
                        <a:rPr lang="zh-CN" altLang="en-US" sz="2400" b="0" kern="1200" dirty="0" smtClean="0">
                          <a:solidFill>
                            <a:srgbClr val="000000"/>
                          </a:solidFill>
                          <a:latin typeface="宋体" pitchFamily="2" charset="-122"/>
                          <a:ea typeface="宋体" pitchFamily="2" charset="-122"/>
                          <a:cs typeface="方正黑体_GBK" charset="0"/>
                        </a:rPr>
                        <a:t>年到</a:t>
                      </a:r>
                      <a:r>
                        <a:rPr lang="en-US" altLang="zh-CN" sz="2400" b="0" kern="1200" dirty="0" smtClean="0">
                          <a:solidFill>
                            <a:srgbClr val="000000"/>
                          </a:solidFill>
                          <a:latin typeface="宋体" pitchFamily="2" charset="-122"/>
                          <a:ea typeface="宋体" pitchFamily="2" charset="-122"/>
                          <a:cs typeface="方正黑体_GBK" charset="0"/>
                        </a:rPr>
                        <a:t>1851</a:t>
                      </a:r>
                      <a:r>
                        <a:rPr lang="zh-CN" altLang="en-US" sz="2400" b="0" kern="1200" dirty="0" smtClean="0">
                          <a:solidFill>
                            <a:srgbClr val="000000"/>
                          </a:solidFill>
                          <a:latin typeface="宋体" pitchFamily="2" charset="-122"/>
                          <a:ea typeface="宋体" pitchFamily="2" charset="-122"/>
                          <a:cs typeface="方正黑体_GBK" charset="0"/>
                        </a:rPr>
                        <a:t>年，英国建成了总长约</a:t>
                      </a:r>
                      <a:r>
                        <a:rPr lang="en-US" altLang="zh-CN" sz="2400" b="0" kern="1200" dirty="0" smtClean="0">
                          <a:solidFill>
                            <a:srgbClr val="000000"/>
                          </a:solidFill>
                          <a:latin typeface="宋体" pitchFamily="2" charset="-122"/>
                          <a:ea typeface="宋体" pitchFamily="2" charset="-122"/>
                          <a:cs typeface="方正黑体_GBK" charset="0"/>
                        </a:rPr>
                        <a:t>1</a:t>
                      </a:r>
                      <a:r>
                        <a:rPr lang="zh-CN" altLang="en-US" sz="2400" b="0" kern="1200" dirty="0" smtClean="0">
                          <a:solidFill>
                            <a:srgbClr val="000000"/>
                          </a:solidFill>
                          <a:latin typeface="宋体" pitchFamily="2" charset="-122"/>
                          <a:ea typeface="宋体" pitchFamily="2" charset="-122"/>
                          <a:cs typeface="方正黑体_GBK" charset="0"/>
                        </a:rPr>
                        <a:t>万千米的铁路网</a:t>
                      </a:r>
                      <a:endParaRPr lang="en-US" altLang="zh-CN" sz="2400" b="0" kern="1200" dirty="0" smtClean="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世纪</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80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年代，德国人本茨制造出一辆由内燃机驱动的汽车</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1867</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年，瑞典化学家诺贝尔发明了现代炸药</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1869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年，美国人海厄特发明了赛璐珞的制造技术，现代塑料工业由此诞生</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1884</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年，法国人夏尔多内发明了人造纤维</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114813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625345864"/>
              </p:ext>
            </p:extLst>
          </p:nvPr>
        </p:nvGraphicFramePr>
        <p:xfrm>
          <a:off x="492369" y="1828801"/>
          <a:ext cx="11148646" cy="4519245"/>
        </p:xfrm>
        <a:graphic>
          <a:graphicData uri="http://schemas.openxmlformats.org/drawingml/2006/table">
            <a:tbl>
              <a:tblPr firstRow="1" bandRow="1">
                <a:tableStyleId>{5940675A-B579-460E-94D1-54222C63F5DA}</a:tableStyleId>
              </a:tblPr>
              <a:tblGrid>
                <a:gridCol w="457200"/>
                <a:gridCol w="3842238"/>
                <a:gridCol w="3420208"/>
                <a:gridCol w="3429000"/>
              </a:tblGrid>
              <a:tr h="522264">
                <a:tc>
                  <a:txBody>
                    <a:bodyPr/>
                    <a:lstStyle/>
                    <a:p>
                      <a:pPr marL="0" indent="0" algn="ctr" defTabSz="914400" rtl="0" eaLnBrk="1" latinLnBrk="0" hangingPunct="1">
                        <a:lnSpc>
                          <a:spcPct val="120000"/>
                        </a:lnSpc>
                        <a:buNone/>
                      </a:pP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第一次工业革命</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第二次工业革命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第三次科技革命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96981">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特点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许多技术发明都来源于工匠的实践经验，科学和技术尚未真正结合；第一次工业革命首先发生在英国，重要的新机器和新生产方法主要是在英国发明的，其他国家工业革命发展相对缓慢</a:t>
                      </a:r>
                      <a:endParaRPr lang="en-US" altLang="zh-CN" sz="2400" b="0" kern="1200" dirty="0" smtClean="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科学研究同工业生产紧密结合；同时发生在几个主要的资本主义国家；一些国家两次工业革命交叉进行，如俄、日</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科学技术转化为直接生产力的速度加快；科学与技术密切结合，相互促进，科学技术各个领域之间相互联系加强</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9225124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46060809"/>
              </p:ext>
            </p:extLst>
          </p:nvPr>
        </p:nvGraphicFramePr>
        <p:xfrm>
          <a:off x="422030" y="1503485"/>
          <a:ext cx="11315701" cy="4911384"/>
        </p:xfrm>
        <a:graphic>
          <a:graphicData uri="http://schemas.openxmlformats.org/drawingml/2006/table">
            <a:tbl>
              <a:tblPr firstRow="1" bandRow="1">
                <a:tableStyleId>{5940675A-B579-460E-94D1-54222C63F5DA}</a:tableStyleId>
              </a:tblPr>
              <a:tblGrid>
                <a:gridCol w="457200"/>
                <a:gridCol w="2365131"/>
                <a:gridCol w="5046785"/>
                <a:gridCol w="3446585"/>
              </a:tblGrid>
              <a:tr h="522264">
                <a:tc>
                  <a:txBody>
                    <a:bodyPr/>
                    <a:lstStyle/>
                    <a:p>
                      <a:pPr marL="0" indent="0" algn="ctr" defTabSz="914400" rtl="0" eaLnBrk="1" latinLnBrk="0" hangingPunct="1">
                        <a:lnSpc>
                          <a:spcPct val="120000"/>
                        </a:lnSpc>
                        <a:buNone/>
                      </a:pP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第一次工业革命</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第二次工业革命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第三次科技革命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96981">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影响</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极大地提高了社会生产力水平，人类进入“蒸汽时代”。</a:t>
                      </a:r>
                      <a:r>
                        <a:rPr lang="en-US" altLang="zh-CN" sz="2400" b="0" kern="1200" dirty="0" smtClean="0">
                          <a:solidFill>
                            <a:srgbClr val="000000"/>
                          </a:solidFill>
                          <a:latin typeface="宋体" pitchFamily="2" charset="-122"/>
                          <a:ea typeface="宋体" pitchFamily="2" charset="-122"/>
                          <a:cs typeface="方正黑体_GBK" charset="0"/>
                        </a:rPr>
                        <a:t>19</a:t>
                      </a:r>
                      <a:r>
                        <a:rPr lang="zh-CN" altLang="en-US" sz="2400" b="0" kern="1200" dirty="0" smtClean="0">
                          <a:solidFill>
                            <a:srgbClr val="000000"/>
                          </a:solidFill>
                          <a:latin typeface="宋体" pitchFamily="2" charset="-122"/>
                          <a:ea typeface="宋体" pitchFamily="2" charset="-122"/>
                          <a:cs typeface="方正黑体_GBK" charset="0"/>
                        </a:rPr>
                        <a:t>世纪中期，英国已成为世界上第一个工业国家</a:t>
                      </a:r>
                      <a:endParaRPr lang="en-US" altLang="zh-CN" sz="2400" b="0" kern="1200" dirty="0" smtClean="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促进了生产力的发展，极大地改善了人们的生活，为经济发展提供了更广泛的途径；使生产和资本高度集中，形成了垄断组织；</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世纪末</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世纪初，资本主义由自由资本主义向垄断资本主义即帝国主义阶段过渡；帝国主义国家之间的矛盾加剧，争夺霸权和殖民地的斗争愈演愈烈</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提高了社会生产力水平，加速了第二次世界大战后世界经济的恢复和发展；极大地拓展了人类的生活空间，对人类的经济活动产生了直接影响，推动了全球经济的一体化</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8097038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01602" y="1405618"/>
            <a:ext cx="4298998" cy="642691"/>
            <a:chOff x="1261925" y="629878"/>
            <a:chExt cx="3699997" cy="642691"/>
          </a:xfrm>
        </p:grpSpPr>
        <p:sp>
          <p:nvSpPr>
            <p:cNvPr id="17" name="圆角矩形 6"/>
            <p:cNvSpPr/>
            <p:nvPr>
              <p:custDataLst>
                <p:tags r:id="rId1"/>
              </p:custDataLst>
            </p:nvPr>
          </p:nvSpPr>
          <p:spPr>
            <a:xfrm flipH="1">
              <a:off x="2455866" y="678963"/>
              <a:ext cx="2506056" cy="593606"/>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经济全球化</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261925" y="629878"/>
              <a:ext cx="1029144"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三</a:t>
              </a:r>
              <a:endParaRPr lang="zh-CN" altLang="en-US" sz="2800" b="1" strike="noStrike" noProof="1">
                <a:solidFill>
                  <a:schemeClr val="bg1"/>
                </a:solidFill>
              </a:endParaRPr>
            </a:p>
          </p:txBody>
        </p:sp>
        <p:sp>
          <p:nvSpPr>
            <p:cNvPr id="19" name="圆角矩形 18"/>
            <p:cNvSpPr/>
            <p:nvPr/>
          </p:nvSpPr>
          <p:spPr bwMode="auto">
            <a:xfrm rot="16200000">
              <a:off x="2329866" y="84976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626808749"/>
              </p:ext>
            </p:extLst>
          </p:nvPr>
        </p:nvGraphicFramePr>
        <p:xfrm>
          <a:off x="501602" y="2223150"/>
          <a:ext cx="11069561" cy="4389120"/>
        </p:xfrm>
        <a:graphic>
          <a:graphicData uri="http://schemas.openxmlformats.org/drawingml/2006/table">
            <a:tbl>
              <a:tblPr firstRow="1" bandRow="1">
                <a:tableStyleId>{5940675A-B579-460E-94D1-54222C63F5DA}</a:tableStyleId>
              </a:tblPr>
              <a:tblGrid>
                <a:gridCol w="841568"/>
                <a:gridCol w="829017"/>
                <a:gridCol w="3006969"/>
                <a:gridCol w="3042138"/>
                <a:gridCol w="3349869"/>
              </a:tblGrid>
              <a:tr h="370840">
                <a:tc>
                  <a:txBody>
                    <a:bodyPr/>
                    <a:lstStyle/>
                    <a:p>
                      <a:pPr algn="ctr"/>
                      <a:r>
                        <a:rPr lang="zh-CN" altLang="en-US" sz="2400" dirty="0" smtClean="0">
                          <a:latin typeface="黑体" pitchFamily="49" charset="-122"/>
                          <a:ea typeface="黑体" pitchFamily="49" charset="-122"/>
                        </a:rPr>
                        <a:t>进程</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时间</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原因</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表现</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影响</a:t>
                      </a:r>
                      <a:endParaRPr lang="zh-CN" altLang="en-US" sz="2400" dirty="0">
                        <a:latin typeface="黑体" pitchFamily="49" charset="-122"/>
                        <a:ea typeface="黑体" pitchFamily="49" charset="-122"/>
                      </a:endParaRPr>
                    </a:p>
                  </a:txBody>
                  <a:tcPr anchor="ctr"/>
                </a:tc>
              </a:tr>
              <a:tr h="19202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起源</a:t>
                      </a:r>
                    </a:p>
                  </a:txBody>
                  <a:tcPr anchor="ctr"/>
                </a:tc>
                <a:tc>
                  <a:txBody>
                    <a:bodyPr/>
                    <a:lstStyle/>
                    <a:p>
                      <a:pPr algn="ctr">
                        <a:lnSpc>
                          <a:spcPct val="150000"/>
                        </a:lnSpc>
                      </a:pPr>
                      <a:r>
                        <a:rPr lang="en-US" altLang="zh-CN" sz="2400" dirty="0" smtClean="0">
                          <a:latin typeface="宋体" pitchFamily="2" charset="-122"/>
                          <a:ea typeface="宋体" pitchFamily="2" charset="-122"/>
                        </a:rPr>
                        <a:t>15</a:t>
                      </a:r>
                      <a:r>
                        <a:rPr lang="zh-CN" altLang="en-US" sz="2400" dirty="0" smtClean="0">
                          <a:latin typeface="宋体" pitchFamily="2" charset="-122"/>
                          <a:ea typeface="宋体" pitchFamily="2" charset="-122"/>
                        </a:rPr>
                        <a:t>世纪末</a:t>
                      </a:r>
                      <a:r>
                        <a:rPr lang="en-US" altLang="zh-CN" sz="2400" dirty="0" smtClean="0">
                          <a:latin typeface="宋体" pitchFamily="2" charset="-122"/>
                          <a:ea typeface="宋体" pitchFamily="2" charset="-122"/>
                        </a:rPr>
                        <a:t>16</a:t>
                      </a:r>
                      <a:r>
                        <a:rPr lang="zh-CN" altLang="en-US" sz="2400" dirty="0" smtClean="0">
                          <a:latin typeface="宋体" pitchFamily="2" charset="-122"/>
                          <a:ea typeface="宋体" pitchFamily="2" charset="-122"/>
                        </a:rPr>
                        <a:t>世纪初</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欧洲资本主义的兴起；伴随着新航路的开辟，西欧国家开始了早期的殖民扩张活动</a:t>
                      </a:r>
                      <a:endParaRPr lang="zh-CN" altLang="en-US" sz="2400" dirty="0">
                        <a:latin typeface="宋体" pitchFamily="2" charset="-122"/>
                        <a:ea typeface="宋体" pitchFamily="2" charset="-122"/>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欧洲同非洲、亚洲、美洲之间的贸易扩大；世界各地的商品在欧洲市场出现</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新航路开辟后，欧洲与亚洲、非洲、美洲之间建立起了直接的商业联系，往来日益密切。世界开始连为一个整体，世界的观念也从此逐步确立起来</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778856869"/>
              </p:ext>
            </p:extLst>
          </p:nvPr>
        </p:nvGraphicFramePr>
        <p:xfrm>
          <a:off x="694546" y="1638887"/>
          <a:ext cx="10717869" cy="4663440"/>
        </p:xfrm>
        <a:graphic>
          <a:graphicData uri="http://schemas.openxmlformats.org/drawingml/2006/table">
            <a:tbl>
              <a:tblPr firstRow="1" bandRow="1">
                <a:tableStyleId>{5940675A-B579-460E-94D1-54222C63F5DA}</a:tableStyleId>
              </a:tblPr>
              <a:tblGrid>
                <a:gridCol w="841568"/>
                <a:gridCol w="829017"/>
                <a:gridCol w="3006969"/>
                <a:gridCol w="3042138"/>
                <a:gridCol w="2998177"/>
              </a:tblGrid>
              <a:tr h="370840">
                <a:tc>
                  <a:txBody>
                    <a:bodyPr/>
                    <a:lstStyle/>
                    <a:p>
                      <a:pPr algn="ctr"/>
                      <a:r>
                        <a:rPr lang="zh-CN" altLang="en-US" sz="2400" dirty="0" smtClean="0">
                          <a:latin typeface="黑体" pitchFamily="49" charset="-122"/>
                          <a:ea typeface="黑体" pitchFamily="49" charset="-122"/>
                        </a:rPr>
                        <a:t>进程</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时间</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原因</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表现</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影响</a:t>
                      </a:r>
                      <a:endParaRPr lang="zh-CN" altLang="en-US" sz="2400" dirty="0">
                        <a:latin typeface="黑体" pitchFamily="49" charset="-122"/>
                        <a:ea typeface="黑体" pitchFamily="49" charset="-122"/>
                      </a:endParaRPr>
                    </a:p>
                  </a:txBody>
                  <a:tcPr anchor="ctr"/>
                </a:tc>
              </a:tr>
              <a:tr h="19202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起步</a:t>
                      </a:r>
                    </a:p>
                  </a:txBody>
                  <a:tcPr anchor="ctr"/>
                </a:tc>
                <a:tc>
                  <a:txBody>
                    <a:bodyPr/>
                    <a:lstStyle/>
                    <a:p>
                      <a:pPr algn="ctr">
                        <a:lnSpc>
                          <a:spcPct val="150000"/>
                        </a:lnSpc>
                      </a:pPr>
                      <a:r>
                        <a:rPr lang="en-US" altLang="zh-CN" sz="2400" dirty="0" smtClean="0">
                          <a:latin typeface="宋体" pitchFamily="2" charset="-122"/>
                          <a:ea typeface="宋体" pitchFamily="2" charset="-122"/>
                        </a:rPr>
                        <a:t>19</a:t>
                      </a:r>
                      <a:r>
                        <a:rPr lang="zh-CN" altLang="en-US" sz="2400" dirty="0" smtClean="0">
                          <a:latin typeface="宋体" pitchFamily="2" charset="-122"/>
                          <a:ea typeface="宋体" pitchFamily="2" charset="-122"/>
                        </a:rPr>
                        <a:t>世纪中期</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工业革命和资本主义国家的殖民扩张</a:t>
                      </a:r>
                      <a:endParaRPr lang="zh-CN" altLang="en-US" sz="2400" dirty="0">
                        <a:latin typeface="宋体" pitchFamily="2" charset="-122"/>
                        <a:ea typeface="宋体" pitchFamily="2" charset="-122"/>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大机器生产方式的确立和推广，资本主义世界市场扩大</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资本主义世界市场初步形成</a:t>
                      </a:r>
                      <a:endParaRPr lang="zh-CN" altLang="en-US" sz="2400" kern="1200" dirty="0">
                        <a:solidFill>
                          <a:schemeClr val="tx1"/>
                        </a:solidFill>
                        <a:latin typeface="宋体" pitchFamily="2" charset="-122"/>
                        <a:ea typeface="宋体" pitchFamily="2" charset="-122"/>
                        <a:cs typeface="+mn-cs"/>
                      </a:endParaRPr>
                    </a:p>
                  </a:txBody>
                  <a:tcPr anchor="ctr"/>
                </a:tc>
              </a:tr>
              <a:tr h="370840">
                <a:tc>
                  <a:txBody>
                    <a:bodyPr/>
                    <a:lstStyle/>
                    <a:p>
                      <a:pPr marL="0" defTabSz="914400" rtl="0" eaLnBrk="1" latinLnBrk="0" hangingPunct="1"/>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加强</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anchor="ctr"/>
                </a:tc>
                <a:tc>
                  <a:txBody>
                    <a:bodyPr/>
                    <a:lstStyle/>
                    <a:p>
                      <a:pPr marL="0" algn="ctr"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a:t>
                      </a:r>
                      <a:r>
                        <a:rPr lang="zh-CN" altLang="en-US" sz="2400" kern="1200" dirty="0" smtClean="0">
                          <a:solidFill>
                            <a:schemeClr val="tx1"/>
                          </a:solidFill>
                          <a:latin typeface="宋体" pitchFamily="2" charset="-122"/>
                          <a:ea typeface="宋体" pitchFamily="2" charset="-122"/>
                          <a:cs typeface="+mn-cs"/>
                        </a:rPr>
                        <a:t>世纪末</a:t>
                      </a:r>
                      <a:r>
                        <a:rPr lang="en-US" altLang="zh-CN" sz="2400" kern="1200" dirty="0" smtClean="0">
                          <a:solidFill>
                            <a:schemeClr val="tx1"/>
                          </a:solidFill>
                          <a:latin typeface="宋体" pitchFamily="2" charset="-122"/>
                          <a:ea typeface="宋体" pitchFamily="2" charset="-122"/>
                          <a:cs typeface="+mn-cs"/>
                        </a:rPr>
                        <a:t>20</a:t>
                      </a:r>
                      <a:r>
                        <a:rPr lang="zh-CN" altLang="en-US" sz="2400" kern="1200" dirty="0" smtClean="0">
                          <a:solidFill>
                            <a:schemeClr val="tx1"/>
                          </a:solidFill>
                          <a:latin typeface="宋体" pitchFamily="2" charset="-122"/>
                          <a:ea typeface="宋体" pitchFamily="2" charset="-122"/>
                          <a:cs typeface="+mn-cs"/>
                        </a:rPr>
                        <a:t>世纪初</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第二次工业革命，帝国主义掀起瓜分世界的狂潮</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资本主义国家完全控制落后国家和地区的经济命脉</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资本主义世界市场最终形成；世界殖民体系确立</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8119495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185814251"/>
              </p:ext>
            </p:extLst>
          </p:nvPr>
        </p:nvGraphicFramePr>
        <p:xfrm>
          <a:off x="685754" y="1770771"/>
          <a:ext cx="10761831" cy="4389120"/>
        </p:xfrm>
        <a:graphic>
          <a:graphicData uri="http://schemas.openxmlformats.org/drawingml/2006/table">
            <a:tbl>
              <a:tblPr firstRow="1" bandRow="1">
                <a:tableStyleId>{5940675A-B579-460E-94D1-54222C63F5DA}</a:tableStyleId>
              </a:tblPr>
              <a:tblGrid>
                <a:gridCol w="841568"/>
                <a:gridCol w="829017"/>
                <a:gridCol w="2743200"/>
                <a:gridCol w="2409092"/>
                <a:gridCol w="3938954"/>
              </a:tblGrid>
              <a:tr h="370840">
                <a:tc>
                  <a:txBody>
                    <a:bodyPr/>
                    <a:lstStyle/>
                    <a:p>
                      <a:pPr algn="ctr"/>
                      <a:r>
                        <a:rPr lang="zh-CN" altLang="en-US" sz="2400" dirty="0" smtClean="0">
                          <a:latin typeface="黑体" pitchFamily="49" charset="-122"/>
                          <a:ea typeface="黑体" pitchFamily="49" charset="-122"/>
                        </a:rPr>
                        <a:t>进程</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时间</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原因</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表现</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影响</a:t>
                      </a:r>
                      <a:endParaRPr lang="zh-CN" altLang="en-US" sz="2400" dirty="0">
                        <a:latin typeface="黑体" pitchFamily="49" charset="-122"/>
                        <a:ea typeface="黑体" pitchFamily="49" charset="-122"/>
                      </a:endParaRPr>
                    </a:p>
                  </a:txBody>
                  <a:tcPr anchor="ctr"/>
                </a:tc>
              </a:tr>
              <a:tr h="19202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发展</a:t>
                      </a:r>
                    </a:p>
                  </a:txBody>
                  <a:tcPr anchor="ctr"/>
                </a:tc>
                <a:tc>
                  <a:txBody>
                    <a:bodyPr/>
                    <a:lstStyle/>
                    <a:p>
                      <a:pPr algn="ctr">
                        <a:lnSpc>
                          <a:spcPct val="150000"/>
                        </a:lnSpc>
                      </a:pPr>
                      <a:r>
                        <a:rPr lang="en-US" altLang="zh-CN" sz="2400" dirty="0" smtClean="0">
                          <a:latin typeface="宋体" pitchFamily="2" charset="-122"/>
                          <a:ea typeface="宋体" pitchFamily="2" charset="-122"/>
                        </a:rPr>
                        <a:t>20</a:t>
                      </a:r>
                      <a:r>
                        <a:rPr lang="zh-CN" altLang="en-US" sz="2400" dirty="0" smtClean="0">
                          <a:latin typeface="宋体" pitchFamily="2" charset="-122"/>
                          <a:ea typeface="宋体" pitchFamily="2" charset="-122"/>
                        </a:rPr>
                        <a:t>世纪八九十年代</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新科技革命的推动，美、苏冷战的结束；全球性和区域性国际组织的建立；跨国公司的推动</a:t>
                      </a:r>
                      <a:endParaRPr lang="zh-CN" altLang="en-US" sz="2400" dirty="0">
                        <a:latin typeface="宋体" pitchFamily="2" charset="-122"/>
                        <a:ea typeface="宋体" pitchFamily="2" charset="-122"/>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区域经济集团化和经济全球化</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利：加强了各国的交流和合作，密切了世界各地的联系，促进了整个世界的和平、合作与发展</a:t>
                      </a: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弊：拉大了发达国家和发展中国家的差距，给人类带来了危机和挑战</a:t>
                      </a:r>
                    </a:p>
                  </a:txBody>
                  <a:tcPr anchor="ctr"/>
                </a:tc>
              </a:tr>
            </a:tbl>
          </a:graphicData>
        </a:graphic>
      </p:graphicFrame>
    </p:spTree>
    <p:extLst>
      <p:ext uri="{BB962C8B-B14F-4D97-AF65-F5344CB8AC3E}">
        <p14:creationId xmlns:p14="http://schemas.microsoft.com/office/powerpoint/2010/main" xmlns="" val="39450731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246939"/>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数据共享  热点聚焦</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sp>
        <p:nvSpPr>
          <p:cNvPr id="3" name="TextBox 2"/>
          <p:cNvSpPr txBox="1"/>
          <p:nvPr/>
        </p:nvSpPr>
        <p:spPr>
          <a:xfrm>
            <a:off x="483577" y="2097903"/>
            <a:ext cx="11298116" cy="4524315"/>
          </a:xfrm>
          <a:prstGeom prst="rect">
            <a:avLst/>
          </a:prstGeom>
          <a:noFill/>
        </p:spPr>
        <p:txBody>
          <a:bodyPr wrap="square" rtlCol="0">
            <a:spAutoFit/>
          </a:bodyPr>
          <a:lstStyle/>
          <a:p>
            <a:pPr>
              <a:lnSpc>
                <a:spcPct val="150000"/>
              </a:lnSpc>
            </a:pPr>
            <a:r>
              <a:rPr lang="en-US" altLang="zh-CN" sz="2400" dirty="0" smtClean="0">
                <a:latin typeface="宋体" pitchFamily="2" charset="-122"/>
                <a:ea typeface="宋体" pitchFamily="2" charset="-122"/>
              </a:rPr>
              <a:t>    </a:t>
            </a:r>
            <a:r>
              <a:rPr lang="en-US" altLang="zh-CN" sz="2400" dirty="0">
                <a:latin typeface="宋体" pitchFamily="2" charset="-122"/>
                <a:ea typeface="宋体" pitchFamily="2" charset="-122"/>
              </a:rPr>
              <a:t>2021</a:t>
            </a:r>
            <a:r>
              <a:rPr lang="zh-CN" altLang="en-US" sz="2400" dirty="0">
                <a:latin typeface="宋体" pitchFamily="2" charset="-122"/>
                <a:ea typeface="宋体" pitchFamily="2" charset="-122"/>
              </a:rPr>
              <a:t>年</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月</a:t>
            </a:r>
            <a:r>
              <a:rPr lang="en-US" altLang="zh-CN" sz="2400" dirty="0">
                <a:latin typeface="宋体" pitchFamily="2" charset="-122"/>
                <a:ea typeface="宋体" pitchFamily="2" charset="-122"/>
              </a:rPr>
              <a:t>22</a:t>
            </a:r>
            <a:r>
              <a:rPr lang="zh-CN" altLang="en-US" sz="2400" dirty="0">
                <a:latin typeface="宋体" pitchFamily="2" charset="-122"/>
                <a:ea typeface="宋体" pitchFamily="2" charset="-122"/>
              </a:rPr>
              <a:t>日</a:t>
            </a:r>
            <a:r>
              <a:rPr lang="en-US" altLang="zh-CN" sz="2400" dirty="0">
                <a:latin typeface="宋体" pitchFamily="2" charset="-122"/>
                <a:ea typeface="宋体" pitchFamily="2" charset="-122"/>
              </a:rPr>
              <a:t>13</a:t>
            </a:r>
            <a:r>
              <a:rPr lang="zh-CN" altLang="en-US" sz="2400" dirty="0">
                <a:latin typeface="宋体" pitchFamily="2" charset="-122"/>
                <a:ea typeface="宋体" pitchFamily="2" charset="-122"/>
              </a:rPr>
              <a:t>时</a:t>
            </a:r>
            <a:r>
              <a:rPr lang="en-US" altLang="zh-CN" sz="2400" dirty="0">
                <a:latin typeface="宋体" pitchFamily="2" charset="-122"/>
                <a:ea typeface="宋体" pitchFamily="2" charset="-122"/>
              </a:rPr>
              <a:t>02</a:t>
            </a:r>
            <a:r>
              <a:rPr lang="zh-CN" altLang="en-US" sz="2400" dirty="0" smtClean="0">
                <a:latin typeface="宋体" pitchFamily="2" charset="-122"/>
                <a:ea typeface="宋体" pitchFamily="2" charset="-122"/>
              </a:rPr>
              <a:t>分，中国科学院</a:t>
            </a:r>
            <a:r>
              <a:rPr lang="zh-CN" altLang="en-US" sz="2400" dirty="0">
                <a:latin typeface="宋体" pitchFamily="2" charset="-122"/>
                <a:ea typeface="宋体" pitchFamily="2" charset="-122"/>
              </a:rPr>
              <a:t>院士、我国肝胆外科的开拓者和主要创始人之一、原第二军医大学副校长吴孟超</a:t>
            </a:r>
            <a:r>
              <a:rPr lang="zh-CN" altLang="en-US" sz="2400" dirty="0" smtClean="0">
                <a:latin typeface="宋体" pitchFamily="2" charset="-122"/>
                <a:ea typeface="宋体" pitchFamily="2" charset="-122"/>
              </a:rPr>
              <a:t>同志，因</a:t>
            </a:r>
            <a:r>
              <a:rPr lang="zh-CN" altLang="en-US" sz="2400" dirty="0">
                <a:latin typeface="宋体" pitchFamily="2" charset="-122"/>
                <a:ea typeface="宋体" pitchFamily="2" charset="-122"/>
              </a:rPr>
              <a:t>病医治无效在上海</a:t>
            </a:r>
            <a:r>
              <a:rPr lang="zh-CN" altLang="en-US" sz="2400" dirty="0" smtClean="0">
                <a:latin typeface="宋体" pitchFamily="2" charset="-122"/>
                <a:ea typeface="宋体" pitchFamily="2" charset="-122"/>
              </a:rPr>
              <a:t>逝世，享年</a:t>
            </a:r>
            <a:r>
              <a:rPr lang="en-US" altLang="zh-CN" sz="2400" dirty="0">
                <a:latin typeface="宋体" pitchFamily="2" charset="-122"/>
                <a:ea typeface="宋体" pitchFamily="2" charset="-122"/>
              </a:rPr>
              <a:t>99</a:t>
            </a:r>
            <a:r>
              <a:rPr lang="zh-CN" altLang="en-US" sz="2400" dirty="0">
                <a:latin typeface="宋体" pitchFamily="2" charset="-122"/>
                <a:ea typeface="宋体" pitchFamily="2" charset="-122"/>
              </a:rPr>
              <a:t>岁。吴孟超院士被誉为“中国肝胆外科之父</a:t>
            </a:r>
            <a:r>
              <a:rPr lang="zh-CN" altLang="en-US" sz="2400" dirty="0" smtClean="0">
                <a:latin typeface="宋体" pitchFamily="2" charset="-122"/>
                <a:ea typeface="宋体" pitchFamily="2" charset="-122"/>
              </a:rPr>
              <a:t>”，从医</a:t>
            </a:r>
            <a:r>
              <a:rPr lang="en-US" altLang="zh-CN" sz="2400" dirty="0">
                <a:latin typeface="宋体" pitchFamily="2" charset="-122"/>
                <a:ea typeface="宋体" pitchFamily="2" charset="-122"/>
              </a:rPr>
              <a:t>70</a:t>
            </a:r>
            <a:r>
              <a:rPr lang="zh-CN" altLang="en-US" sz="2400" dirty="0" smtClean="0">
                <a:latin typeface="宋体" pitchFamily="2" charset="-122"/>
                <a:ea typeface="宋体" pitchFamily="2" charset="-122"/>
              </a:rPr>
              <a:t>多年来，成功</a:t>
            </a:r>
            <a:r>
              <a:rPr lang="zh-CN" altLang="en-US" sz="2400" dirty="0">
                <a:latin typeface="宋体" pitchFamily="2" charset="-122"/>
                <a:ea typeface="宋体" pitchFamily="2" charset="-122"/>
              </a:rPr>
              <a:t>救治了</a:t>
            </a:r>
            <a:r>
              <a:rPr lang="en-US" altLang="zh-CN" sz="2400" dirty="0">
                <a:latin typeface="宋体" pitchFamily="2" charset="-122"/>
                <a:ea typeface="宋体" pitchFamily="2" charset="-122"/>
              </a:rPr>
              <a:t>1.6</a:t>
            </a:r>
            <a:r>
              <a:rPr lang="zh-CN" altLang="en-US" sz="2400" dirty="0">
                <a:latin typeface="宋体" pitchFamily="2" charset="-122"/>
                <a:ea typeface="宋体" pitchFamily="2" charset="-122"/>
              </a:rPr>
              <a:t>万余名患者。</a:t>
            </a:r>
          </a:p>
          <a:p>
            <a:pPr>
              <a:lnSpc>
                <a:spcPct val="150000"/>
              </a:lnSpc>
            </a:pPr>
            <a:r>
              <a:rPr lang="en-US" altLang="zh-CN" sz="2400" dirty="0" smtClean="0">
                <a:latin typeface="宋体" pitchFamily="2" charset="-122"/>
                <a:ea typeface="宋体" pitchFamily="2" charset="-122"/>
              </a:rPr>
              <a:t>    2021</a:t>
            </a:r>
            <a:r>
              <a:rPr lang="zh-CN" altLang="en-US" sz="2400" dirty="0">
                <a:latin typeface="宋体" pitchFamily="2" charset="-122"/>
                <a:ea typeface="宋体" pitchFamily="2" charset="-122"/>
              </a:rPr>
              <a:t>年</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月</a:t>
            </a:r>
            <a:r>
              <a:rPr lang="en-US" altLang="zh-CN" sz="2400" dirty="0">
                <a:latin typeface="宋体" pitchFamily="2" charset="-122"/>
                <a:ea typeface="宋体" pitchFamily="2" charset="-122"/>
              </a:rPr>
              <a:t>22</a:t>
            </a:r>
            <a:r>
              <a:rPr lang="zh-CN" altLang="en-US" sz="2400" dirty="0">
                <a:latin typeface="宋体" pitchFamily="2" charset="-122"/>
                <a:ea typeface="宋体" pitchFamily="2" charset="-122"/>
              </a:rPr>
              <a:t>日</a:t>
            </a:r>
            <a:r>
              <a:rPr lang="en-US" altLang="zh-CN" sz="2400" dirty="0">
                <a:latin typeface="宋体" pitchFamily="2" charset="-122"/>
                <a:ea typeface="宋体" pitchFamily="2" charset="-122"/>
              </a:rPr>
              <a:t>13</a:t>
            </a:r>
            <a:r>
              <a:rPr lang="zh-CN" altLang="en-US" sz="2400" dirty="0">
                <a:latin typeface="宋体" pitchFamily="2" charset="-122"/>
                <a:ea typeface="宋体" pitchFamily="2" charset="-122"/>
              </a:rPr>
              <a:t>时</a:t>
            </a:r>
            <a:r>
              <a:rPr lang="en-US" altLang="zh-CN" sz="2400" dirty="0">
                <a:latin typeface="宋体" pitchFamily="2" charset="-122"/>
                <a:ea typeface="宋体" pitchFamily="2" charset="-122"/>
              </a:rPr>
              <a:t>07</a:t>
            </a:r>
            <a:r>
              <a:rPr lang="zh-CN" altLang="en-US" sz="2400" dirty="0" smtClean="0">
                <a:latin typeface="宋体" pitchFamily="2" charset="-122"/>
                <a:ea typeface="宋体" pitchFamily="2" charset="-122"/>
              </a:rPr>
              <a:t>分，</a:t>
            </a:r>
            <a:r>
              <a:rPr lang="en-US" altLang="zh-CN" sz="2400" dirty="0" smtClean="0">
                <a:latin typeface="宋体" pitchFamily="2" charset="-122"/>
                <a:ea typeface="宋体" pitchFamily="2" charset="-122"/>
              </a:rPr>
              <a:t>“</a:t>
            </a:r>
            <a:r>
              <a:rPr lang="zh-CN" altLang="en-US" sz="2400" dirty="0">
                <a:latin typeface="宋体" pitchFamily="2" charset="-122"/>
                <a:ea typeface="宋体" pitchFamily="2" charset="-122"/>
              </a:rPr>
              <a:t>共和国勋章”获得者、中国工程院院士、国家杂交水稻工程技术研究中心主任</a:t>
            </a:r>
            <a:r>
              <a:rPr lang="zh-CN" altLang="en-US" sz="2400" dirty="0" smtClean="0">
                <a:latin typeface="宋体" pitchFamily="2" charset="-122"/>
                <a:ea typeface="宋体" pitchFamily="2" charset="-122"/>
              </a:rPr>
              <a:t>袁隆平，因</a:t>
            </a:r>
            <a:r>
              <a:rPr lang="zh-CN" altLang="en-US" sz="2400" dirty="0">
                <a:latin typeface="宋体" pitchFamily="2" charset="-122"/>
                <a:ea typeface="宋体" pitchFamily="2" charset="-122"/>
              </a:rPr>
              <a:t>多器官功能衰竭在长沙</a:t>
            </a:r>
            <a:r>
              <a:rPr lang="zh-CN" altLang="en-US" sz="2400" dirty="0" smtClean="0">
                <a:latin typeface="宋体" pitchFamily="2" charset="-122"/>
                <a:ea typeface="宋体" pitchFamily="2" charset="-122"/>
              </a:rPr>
              <a:t>逝世，享年</a:t>
            </a:r>
            <a:r>
              <a:rPr lang="en-US" altLang="zh-CN" sz="2400" dirty="0">
                <a:latin typeface="宋体" pitchFamily="2" charset="-122"/>
                <a:ea typeface="宋体" pitchFamily="2" charset="-122"/>
              </a:rPr>
              <a:t>91</a:t>
            </a:r>
            <a:r>
              <a:rPr lang="zh-CN" altLang="en-US" sz="2400" dirty="0">
                <a:latin typeface="宋体" pitchFamily="2" charset="-122"/>
                <a:ea typeface="宋体" pitchFamily="2" charset="-122"/>
              </a:rPr>
              <a:t>岁。他是我国研究与发展杂交水稻的开创</a:t>
            </a:r>
            <a:r>
              <a:rPr lang="zh-CN" altLang="en-US" sz="2400" dirty="0" smtClean="0">
                <a:latin typeface="宋体" pitchFamily="2" charset="-122"/>
                <a:ea typeface="宋体" pitchFamily="2" charset="-122"/>
              </a:rPr>
              <a:t>者，也</a:t>
            </a:r>
            <a:r>
              <a:rPr lang="zh-CN" altLang="en-US" sz="2400" dirty="0">
                <a:latin typeface="宋体" pitchFamily="2" charset="-122"/>
                <a:ea typeface="宋体" pitchFamily="2" charset="-122"/>
              </a:rPr>
              <a:t>是世界上第一个成功地利用水稻杂种优势的</a:t>
            </a:r>
            <a:r>
              <a:rPr lang="zh-CN" altLang="en-US" sz="2400" dirty="0" smtClean="0">
                <a:latin typeface="宋体" pitchFamily="2" charset="-122"/>
                <a:ea typeface="宋体" pitchFamily="2" charset="-122"/>
              </a:rPr>
              <a:t>科学家，被</a:t>
            </a:r>
            <a:r>
              <a:rPr lang="zh-CN" altLang="en-US" sz="2400" dirty="0">
                <a:latin typeface="宋体" pitchFamily="2" charset="-122"/>
                <a:ea typeface="宋体" pitchFamily="2" charset="-122"/>
              </a:rPr>
              <a:t>誉为“杂交水稻之父”</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48064" y="2437393"/>
            <a:ext cx="11386379"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湖北随州中考）</a:t>
            </a:r>
            <a:r>
              <a:rPr lang="zh-CN" altLang="en-US" sz="2400" b="1" dirty="0">
                <a:latin typeface="宋体" pitchFamily="2" charset="-122"/>
                <a:ea typeface="宋体" pitchFamily="2" charset="-122"/>
              </a:rPr>
              <a:t>在万千中国人忍饥挨饿的困难</a:t>
            </a:r>
            <a:r>
              <a:rPr lang="zh-CN" altLang="en-US" sz="2400" b="1" dirty="0" smtClean="0">
                <a:latin typeface="宋体" pitchFamily="2" charset="-122"/>
                <a:ea typeface="宋体" pitchFamily="2" charset="-122"/>
              </a:rPr>
              <a:t>时期，他</a:t>
            </a:r>
            <a:r>
              <a:rPr lang="zh-CN" altLang="en-US" sz="2400" b="1" dirty="0">
                <a:latin typeface="宋体" pitchFamily="2" charset="-122"/>
                <a:ea typeface="宋体" pitchFamily="2" charset="-122"/>
              </a:rPr>
              <a:t>选择了躬耕</a:t>
            </a:r>
            <a:r>
              <a:rPr lang="zh-CN" altLang="en-US" sz="2400" b="1" dirty="0" smtClean="0">
                <a:latin typeface="宋体" pitchFamily="2" charset="-122"/>
                <a:ea typeface="宋体" pitchFamily="2" charset="-122"/>
              </a:rPr>
              <a:t>稻田；在</a:t>
            </a:r>
            <a:r>
              <a:rPr lang="zh-CN" altLang="en-US" sz="2400" b="1" dirty="0">
                <a:latin typeface="宋体" pitchFamily="2" charset="-122"/>
                <a:ea typeface="宋体" pitchFamily="2" charset="-122"/>
              </a:rPr>
              <a:t>被问及中国是否可能再次面临粮食危机</a:t>
            </a:r>
            <a:r>
              <a:rPr lang="zh-CN" altLang="en-US" sz="2400" b="1" dirty="0" smtClean="0">
                <a:latin typeface="宋体" pitchFamily="2" charset="-122"/>
                <a:ea typeface="宋体" pitchFamily="2" charset="-122"/>
              </a:rPr>
              <a:t>时，他</a:t>
            </a:r>
            <a:r>
              <a:rPr lang="zh-CN" altLang="en-US" sz="2400" b="1" dirty="0">
                <a:latin typeface="宋体" pitchFamily="2" charset="-122"/>
                <a:ea typeface="宋体" pitchFamily="2" charset="-122"/>
              </a:rPr>
              <a:t>果断</a:t>
            </a:r>
            <a:r>
              <a:rPr lang="zh-CN" altLang="en-US" sz="2400" b="1" dirty="0" smtClean="0">
                <a:latin typeface="宋体" pitchFamily="2" charset="-122"/>
                <a:ea typeface="宋体" pitchFamily="2" charset="-122"/>
              </a:rPr>
              <a:t>回答：</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不可能</a:t>
            </a:r>
            <a:r>
              <a:rPr lang="zh-CN" altLang="en-US" sz="2400" b="1" dirty="0" smtClean="0">
                <a:latin typeface="宋体" pitchFamily="2" charset="-122"/>
                <a:ea typeface="宋体" pitchFamily="2" charset="-122"/>
              </a:rPr>
              <a:t>了！</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下列选项中对“他”及其贡献表述正确的是（</a:t>
            </a:r>
            <a:r>
              <a:rPr lang="zh-CN" altLang="zh-CN" sz="2400" b="1" dirty="0">
                <a:latin typeface="宋体" pitchFamily="2" charset="-122"/>
                <a:ea typeface="宋体" pitchFamily="2" charset="-122"/>
              </a:rPr>
              <a:t>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他是王进</a:t>
            </a:r>
            <a:r>
              <a:rPr lang="zh-CN" altLang="en-US" sz="2400" b="1" dirty="0" smtClean="0">
                <a:latin typeface="宋体" pitchFamily="2" charset="-122"/>
                <a:ea typeface="宋体" pitchFamily="2" charset="-122"/>
              </a:rPr>
              <a:t>喜，以</a:t>
            </a:r>
            <a:r>
              <a:rPr lang="zh-CN" altLang="en-US" sz="2400" b="1" dirty="0">
                <a:latin typeface="宋体" pitchFamily="2" charset="-122"/>
                <a:ea typeface="宋体" pitchFamily="2" charset="-122"/>
              </a:rPr>
              <a:t>铁人志制服大庆井喷</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他</a:t>
            </a:r>
            <a:r>
              <a:rPr lang="zh-CN" altLang="en-US" sz="2400" b="1" dirty="0">
                <a:latin typeface="宋体" pitchFamily="2" charset="-122"/>
                <a:ea typeface="宋体" pitchFamily="2" charset="-122"/>
              </a:rPr>
              <a:t>是</a:t>
            </a:r>
            <a:r>
              <a:rPr lang="zh-CN" altLang="en-US" sz="2400" b="1" dirty="0" smtClean="0">
                <a:latin typeface="宋体" pitchFamily="2" charset="-122"/>
                <a:ea typeface="宋体" pitchFamily="2" charset="-122"/>
              </a:rPr>
              <a:t>焦裕禄，靠</a:t>
            </a:r>
            <a:r>
              <a:rPr lang="zh-CN" altLang="en-US" sz="2400" b="1" dirty="0">
                <a:latin typeface="宋体" pitchFamily="2" charset="-122"/>
                <a:ea typeface="宋体" pitchFamily="2" charset="-122"/>
              </a:rPr>
              <a:t>赤子心改变兰考旧貌</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他</a:t>
            </a:r>
            <a:r>
              <a:rPr lang="zh-CN" altLang="en-US" sz="2400" b="1" dirty="0">
                <a:latin typeface="宋体" pitchFamily="2" charset="-122"/>
                <a:ea typeface="宋体" pitchFamily="2" charset="-122"/>
              </a:rPr>
              <a:t>是</a:t>
            </a:r>
            <a:r>
              <a:rPr lang="zh-CN" altLang="en-US" sz="2400" b="1" dirty="0" smtClean="0">
                <a:latin typeface="宋体" pitchFamily="2" charset="-122"/>
                <a:ea typeface="宋体" pitchFamily="2" charset="-122"/>
              </a:rPr>
              <a:t>邓稼先，用</a:t>
            </a:r>
            <a:r>
              <a:rPr lang="zh-CN" altLang="en-US" sz="2400" b="1" dirty="0">
                <a:latin typeface="宋体" pitchFamily="2" charset="-122"/>
                <a:ea typeface="宋体" pitchFamily="2" charset="-122"/>
              </a:rPr>
              <a:t>原子弹保卫国家安全</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他</a:t>
            </a:r>
            <a:r>
              <a:rPr lang="zh-CN" altLang="en-US" sz="2400" b="1" dirty="0">
                <a:latin typeface="宋体" pitchFamily="2" charset="-122"/>
                <a:ea typeface="宋体" pitchFamily="2" charset="-122"/>
              </a:rPr>
              <a:t>是</a:t>
            </a:r>
            <a:r>
              <a:rPr lang="zh-CN" altLang="en-US" sz="2400" b="1" dirty="0" smtClean="0">
                <a:latin typeface="宋体" pitchFamily="2" charset="-122"/>
                <a:ea typeface="宋体" pitchFamily="2" charset="-122"/>
              </a:rPr>
              <a:t>袁隆平，凭</a:t>
            </a:r>
            <a:r>
              <a:rPr lang="zh-CN" altLang="en-US" sz="2400" b="1" dirty="0">
                <a:latin typeface="宋体" pitchFamily="2" charset="-122"/>
                <a:ea typeface="宋体" pitchFamily="2" charset="-122"/>
              </a:rPr>
              <a:t>杂交稻端稳中国</a:t>
            </a:r>
            <a:r>
              <a:rPr lang="zh-CN" altLang="en-US" sz="2400" b="1" dirty="0" smtClean="0">
                <a:latin typeface="宋体" pitchFamily="2" charset="-122"/>
                <a:ea typeface="宋体" pitchFamily="2" charset="-122"/>
              </a:rPr>
              <a:t>饭碗</a:t>
            </a:r>
            <a:endParaRPr lang="zh-CN" altLang="en-US" sz="2400" b="1" dirty="0">
              <a:latin typeface="宋体" pitchFamily="2" charset="-122"/>
              <a:ea typeface="宋体" pitchFamily="2" charset="-122"/>
            </a:endParaRPr>
          </a:p>
        </p:txBody>
      </p:sp>
      <p:sp>
        <p:nvSpPr>
          <p:cNvPr id="8" name="矩形 7"/>
          <p:cNvSpPr/>
          <p:nvPr/>
        </p:nvSpPr>
        <p:spPr>
          <a:xfrm>
            <a:off x="5835441" y="3654089"/>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grpSp>
        <p:nvGrpSpPr>
          <p:cNvPr id="14" name="组合 13"/>
          <p:cNvGrpSpPr/>
          <p:nvPr/>
        </p:nvGrpSpPr>
        <p:grpSpPr>
          <a:xfrm>
            <a:off x="2499483" y="1330759"/>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数据分类  题组演练</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871771"/>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山东临沂</a:t>
            </a:r>
            <a:r>
              <a:rPr lang="zh-CN" altLang="en-US" sz="2400" b="1" dirty="0">
                <a:latin typeface="宋体" pitchFamily="2" charset="-122"/>
                <a:ea typeface="宋体" pitchFamily="2" charset="-122"/>
              </a:rPr>
              <a:t>中考）“导弹核武器”一般称</a:t>
            </a:r>
            <a:r>
              <a:rPr lang="zh-CN" altLang="en-US" sz="2400" b="1" dirty="0" smtClean="0">
                <a:latin typeface="宋体" pitchFamily="2" charset="-122"/>
                <a:ea typeface="宋体" pitchFamily="2" charset="-122"/>
              </a:rPr>
              <a:t>核导弹，是</a:t>
            </a:r>
            <a:r>
              <a:rPr lang="zh-CN" altLang="en-US" sz="2400" b="1" dirty="0">
                <a:latin typeface="宋体" pitchFamily="2" charset="-122"/>
                <a:ea typeface="宋体" pitchFamily="2" charset="-122"/>
              </a:rPr>
              <a:t>指具有携带核弹头的能力、并能够达成远距离核弹投送任务的导弹。</a:t>
            </a:r>
            <a:r>
              <a:rPr lang="en-US" altLang="zh-CN" sz="2400" b="1" dirty="0">
                <a:latin typeface="宋体" pitchFamily="2" charset="-122"/>
                <a:ea typeface="宋体" pitchFamily="2" charset="-122"/>
              </a:rPr>
              <a:t>1966</a:t>
            </a:r>
            <a:r>
              <a:rPr lang="zh-CN" altLang="en-US" sz="2400" b="1" dirty="0">
                <a:latin typeface="宋体" pitchFamily="2" charset="-122"/>
                <a:ea typeface="宋体" pitchFamily="2" charset="-122"/>
              </a:rPr>
              <a:t>年</a:t>
            </a:r>
            <a:r>
              <a:rPr lang="en-US" altLang="zh-CN" sz="2400" b="1" dirty="0">
                <a:latin typeface="宋体" pitchFamily="2" charset="-122"/>
                <a:ea typeface="宋体" pitchFamily="2" charset="-122"/>
              </a:rPr>
              <a:t>10</a:t>
            </a:r>
            <a:r>
              <a:rPr lang="zh-CN" altLang="en-US" sz="2400" b="1" dirty="0">
                <a:latin typeface="宋体" pitchFamily="2" charset="-122"/>
                <a:ea typeface="宋体" pitchFamily="2" charset="-122"/>
              </a:rPr>
              <a:t>月</a:t>
            </a:r>
            <a:r>
              <a:rPr lang="en-US" altLang="zh-CN" sz="2400" b="1" dirty="0">
                <a:latin typeface="宋体" pitchFamily="2" charset="-122"/>
                <a:ea typeface="宋体" pitchFamily="2" charset="-122"/>
              </a:rPr>
              <a:t>27</a:t>
            </a:r>
            <a:r>
              <a:rPr lang="zh-CN" altLang="en-US" sz="2400" b="1" dirty="0" smtClean="0">
                <a:latin typeface="宋体" pitchFamily="2" charset="-122"/>
                <a:ea typeface="宋体" pitchFamily="2" charset="-122"/>
              </a:rPr>
              <a:t>日，我国</a:t>
            </a:r>
            <a:r>
              <a:rPr lang="zh-CN" altLang="en-US" sz="2400" b="1" dirty="0">
                <a:latin typeface="宋体" pitchFamily="2" charset="-122"/>
                <a:ea typeface="宋体" pitchFamily="2" charset="-122"/>
              </a:rPr>
              <a:t>第一次成功进行了发射“导弹核武器”的试验。这次试验成功（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标志着我国核导弹已经领先于美国</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宣告</a:t>
            </a:r>
            <a:r>
              <a:rPr lang="zh-CN" altLang="en-US" sz="2400" b="1" dirty="0">
                <a:latin typeface="宋体" pitchFamily="2" charset="-122"/>
                <a:ea typeface="宋体" pitchFamily="2" charset="-122"/>
              </a:rPr>
              <a:t>了我国第一颗原子弹爆炸成功</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宣告</a:t>
            </a:r>
            <a:r>
              <a:rPr lang="zh-CN" altLang="en-US" sz="2400" b="1" dirty="0">
                <a:latin typeface="宋体" pitchFamily="2" charset="-122"/>
                <a:ea typeface="宋体" pitchFamily="2" charset="-122"/>
              </a:rPr>
              <a:t>了我国第一颗氢弹的爆炸成功</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使</a:t>
            </a:r>
            <a:r>
              <a:rPr lang="zh-CN" altLang="en-US" sz="2400" b="1" dirty="0">
                <a:latin typeface="宋体" pitchFamily="2" charset="-122"/>
                <a:ea typeface="宋体" pitchFamily="2" charset="-122"/>
              </a:rPr>
              <a:t>我国从此有了实用型导弹</a:t>
            </a:r>
            <a:r>
              <a:rPr lang="zh-CN" altLang="en-US" sz="2400" b="1" dirty="0" smtClean="0">
                <a:latin typeface="宋体" pitchFamily="2" charset="-122"/>
                <a:ea typeface="宋体" pitchFamily="2" charset="-122"/>
              </a:rPr>
              <a:t>核武器</a:t>
            </a:r>
            <a:endParaRPr lang="zh-CN" altLang="en-US" sz="2400" b="1" dirty="0">
              <a:latin typeface="宋体" pitchFamily="2" charset="-122"/>
              <a:ea typeface="宋体" pitchFamily="2" charset="-122"/>
            </a:endParaRPr>
          </a:p>
        </p:txBody>
      </p:sp>
      <p:sp>
        <p:nvSpPr>
          <p:cNvPr id="8" name="矩形 7"/>
          <p:cNvSpPr/>
          <p:nvPr/>
        </p:nvSpPr>
        <p:spPr>
          <a:xfrm>
            <a:off x="9342706" y="2982996"/>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60391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83848"/>
            <a:ext cx="10698480"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石家庄</a:t>
            </a:r>
            <a:r>
              <a:rPr lang="en-US" altLang="zh-CN" sz="2400" b="1" dirty="0" smtClean="0">
                <a:latin typeface="宋体" pitchFamily="2" charset="-122"/>
                <a:ea typeface="宋体" pitchFamily="2" charset="-122"/>
              </a:rPr>
              <a:t>81</a:t>
            </a:r>
            <a:r>
              <a:rPr lang="zh-CN" altLang="en-US" sz="2400" b="1" dirty="0" smtClean="0">
                <a:latin typeface="宋体" pitchFamily="2" charset="-122"/>
                <a:ea typeface="宋体" pitchFamily="2" charset="-122"/>
              </a:rPr>
              <a:t>中</a:t>
            </a:r>
            <a:r>
              <a:rPr lang="zh-CN" altLang="en-US" sz="2400" b="1" dirty="0">
                <a:latin typeface="宋体" pitchFamily="2" charset="-122"/>
                <a:ea typeface="宋体" pitchFamily="2" charset="-122"/>
              </a:rPr>
              <a:t>模拟）“</a:t>
            </a:r>
            <a:r>
              <a:rPr lang="en-US" altLang="zh-CN" sz="2400" b="1" dirty="0">
                <a:latin typeface="宋体" pitchFamily="2" charset="-122"/>
                <a:ea typeface="宋体" pitchFamily="2" charset="-122"/>
              </a:rPr>
              <a:t>1521</a:t>
            </a:r>
            <a:r>
              <a:rPr lang="zh-CN" altLang="en-US" sz="2400" b="1" dirty="0">
                <a:latin typeface="宋体" pitchFamily="2" charset="-122"/>
                <a:ea typeface="宋体" pitchFamily="2" charset="-122"/>
              </a:rPr>
              <a:t>年</a:t>
            </a:r>
            <a:r>
              <a:rPr lang="en-US" altLang="zh-CN" sz="2400" b="1" dirty="0">
                <a:latin typeface="宋体" pitchFamily="2" charset="-122"/>
                <a:ea typeface="宋体" pitchFamily="2" charset="-122"/>
              </a:rPr>
              <a:t>3</a:t>
            </a:r>
            <a:r>
              <a:rPr lang="zh-CN" altLang="en-US" sz="2400" b="1" dirty="0" smtClean="0">
                <a:latin typeface="宋体" pitchFamily="2" charset="-122"/>
                <a:ea typeface="宋体" pitchFamily="2" charset="-122"/>
              </a:rPr>
              <a:t>月，他</a:t>
            </a:r>
            <a:r>
              <a:rPr lang="zh-CN" altLang="en-US" sz="2400" b="1" dirty="0">
                <a:latin typeface="宋体" pitchFamily="2" charset="-122"/>
                <a:ea typeface="宋体" pitchFamily="2" charset="-122"/>
              </a:rPr>
              <a:t>率领船队到达</a:t>
            </a:r>
            <a:r>
              <a:rPr lang="zh-CN" altLang="en-US" sz="2400" b="1" dirty="0" smtClean="0">
                <a:latin typeface="宋体" pitchFamily="2" charset="-122"/>
                <a:ea typeface="宋体" pitchFamily="2" charset="-122"/>
              </a:rPr>
              <a:t>菲律宾，他</a:t>
            </a:r>
            <a:r>
              <a:rPr lang="zh-CN" altLang="en-US" sz="2400" b="1" dirty="0">
                <a:latin typeface="宋体" pitchFamily="2" charset="-122"/>
                <a:ea typeface="宋体" pitchFamily="2" charset="-122"/>
              </a:rPr>
              <a:t>和手下</a:t>
            </a:r>
            <a:r>
              <a:rPr lang="en-US" altLang="zh-CN" sz="2400" b="1" dirty="0">
                <a:latin typeface="宋体" pitchFamily="2" charset="-122"/>
                <a:ea typeface="宋体" pitchFamily="2" charset="-122"/>
              </a:rPr>
              <a:t>40</a:t>
            </a:r>
            <a:r>
              <a:rPr lang="zh-CN" altLang="en-US" sz="2400" b="1" dirty="0">
                <a:latin typeface="宋体" pitchFamily="2" charset="-122"/>
                <a:ea typeface="宋体" pitchFamily="2" charset="-122"/>
              </a:rPr>
              <a:t>名船员在当地一次战斗中被杀</a:t>
            </a:r>
            <a:r>
              <a:rPr lang="en-US" altLang="zh-CN" sz="2400" b="1" dirty="0">
                <a:latin typeface="宋体" pitchFamily="2" charset="-122"/>
                <a:ea typeface="宋体" pitchFamily="2" charset="-122"/>
              </a:rPr>
              <a:t>……1522</a:t>
            </a:r>
            <a:r>
              <a:rPr lang="zh-CN" altLang="en-US" sz="2400" b="1" dirty="0">
                <a:latin typeface="宋体" pitchFamily="2" charset="-122"/>
                <a:ea typeface="宋体" pitchFamily="2" charset="-122"/>
              </a:rPr>
              <a:t>年</a:t>
            </a:r>
            <a:r>
              <a:rPr lang="en-US" altLang="zh-CN" sz="2400" b="1" dirty="0">
                <a:latin typeface="宋体" pitchFamily="2" charset="-122"/>
                <a:ea typeface="宋体" pitchFamily="2" charset="-122"/>
              </a:rPr>
              <a:t>9</a:t>
            </a:r>
            <a:r>
              <a:rPr lang="zh-CN" altLang="en-US" sz="2400" b="1" dirty="0">
                <a:latin typeface="宋体" pitchFamily="2" charset="-122"/>
                <a:ea typeface="宋体" pitchFamily="2" charset="-122"/>
              </a:rPr>
              <a:t>月</a:t>
            </a:r>
            <a:r>
              <a:rPr lang="en-US" altLang="zh-CN" sz="2400" b="1" dirty="0">
                <a:latin typeface="宋体" pitchFamily="2" charset="-122"/>
                <a:ea typeface="宋体" pitchFamily="2" charset="-122"/>
              </a:rPr>
              <a:t>3</a:t>
            </a:r>
            <a:r>
              <a:rPr lang="zh-CN" altLang="en-US" sz="2400" b="1" dirty="0" smtClean="0">
                <a:latin typeface="宋体" pitchFamily="2" charset="-122"/>
                <a:ea typeface="宋体" pitchFamily="2" charset="-122"/>
              </a:rPr>
              <a:t>日，最后</a:t>
            </a:r>
            <a:r>
              <a:rPr lang="zh-CN" altLang="en-US" sz="2400" b="1" dirty="0">
                <a:latin typeface="宋体" pitchFamily="2" charset="-122"/>
                <a:ea typeface="宋体" pitchFamily="2" charset="-122"/>
              </a:rPr>
              <a:t>一艘幸存的船‘维多利亚号’穿越了大西洋、太平洋和</a:t>
            </a:r>
            <a:r>
              <a:rPr lang="zh-CN" altLang="en-US" sz="2400" b="1" dirty="0" smtClean="0">
                <a:latin typeface="宋体" pitchFamily="2" charset="-122"/>
                <a:ea typeface="宋体" pitchFamily="2" charset="-122"/>
              </a:rPr>
              <a:t>印度洋，终于</a:t>
            </a:r>
            <a:r>
              <a:rPr lang="zh-CN" altLang="en-US" sz="2400" b="1" dirty="0">
                <a:latin typeface="宋体" pitchFamily="2" charset="-122"/>
                <a:ea typeface="宋体" pitchFamily="2" charset="-122"/>
              </a:rPr>
              <a:t>缓慢费力地驶入西班牙的塞维利亚港。”</a:t>
            </a:r>
            <a:r>
              <a:rPr lang="zh-CN" altLang="en-US" sz="2400" b="1" dirty="0" smtClean="0">
                <a:latin typeface="宋体" pitchFamily="2" charset="-122"/>
                <a:ea typeface="宋体" pitchFamily="2" charset="-122"/>
              </a:rPr>
              <a:t>可见，材料</a:t>
            </a:r>
            <a:r>
              <a:rPr lang="zh-CN" altLang="en-US" sz="2400" b="1" dirty="0">
                <a:latin typeface="宋体" pitchFamily="2" charset="-122"/>
                <a:ea typeface="宋体" pitchFamily="2" charset="-122"/>
              </a:rPr>
              <a:t>描述了“他”远航的（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背景                                                    </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结果</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全部</a:t>
            </a:r>
            <a:r>
              <a:rPr lang="zh-CN" altLang="en-US" sz="2400" b="1" dirty="0" smtClean="0">
                <a:latin typeface="宋体" pitchFamily="2" charset="-122"/>
                <a:ea typeface="宋体" pitchFamily="2" charset="-122"/>
              </a:rPr>
              <a:t>过程</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a:t>
            </a: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影响</a:t>
            </a:r>
            <a:endParaRPr lang="zh-CN" altLang="zh-CN" sz="2400" b="1" dirty="0">
              <a:latin typeface="宋体" pitchFamily="2" charset="-122"/>
              <a:ea typeface="宋体" pitchFamily="2" charset="-122"/>
            </a:endParaRPr>
          </a:p>
        </p:txBody>
      </p:sp>
      <p:sp>
        <p:nvSpPr>
          <p:cNvPr id="8" name="矩形 7"/>
          <p:cNvSpPr/>
          <p:nvPr/>
        </p:nvSpPr>
        <p:spPr>
          <a:xfrm>
            <a:off x="7480496" y="3455535"/>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0532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800442"/>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广东中考）蒸汽机</a:t>
            </a:r>
            <a:r>
              <a:rPr lang="zh-CN" altLang="en-US" sz="2400" b="1" dirty="0">
                <a:latin typeface="宋体" pitchFamily="2" charset="-122"/>
                <a:ea typeface="宋体" pitchFamily="2" charset="-122"/>
              </a:rPr>
              <a:t>不仅用于地下矿井</a:t>
            </a:r>
            <a:r>
              <a:rPr lang="zh-CN" altLang="en-US" sz="2400" b="1" dirty="0" smtClean="0">
                <a:latin typeface="宋体" pitchFamily="2" charset="-122"/>
                <a:ea typeface="宋体" pitchFamily="2" charset="-122"/>
              </a:rPr>
              <a:t>抽水，而且</a:t>
            </a:r>
            <a:r>
              <a:rPr lang="zh-CN" altLang="en-US" sz="2400" b="1" dirty="0">
                <a:latin typeface="宋体" pitchFamily="2" charset="-122"/>
                <a:ea typeface="宋体" pitchFamily="2" charset="-122"/>
              </a:rPr>
              <a:t>还用于驱动地面车辆的设想于</a:t>
            </a:r>
            <a:r>
              <a:rPr lang="en-US" altLang="zh-CN" sz="2400" b="1" dirty="0">
                <a:latin typeface="宋体" pitchFamily="2" charset="-122"/>
                <a:ea typeface="宋体" pitchFamily="2" charset="-122"/>
              </a:rPr>
              <a:t>1825</a:t>
            </a:r>
            <a:r>
              <a:rPr lang="zh-CN" altLang="en-US" sz="2400" b="1" dirty="0">
                <a:latin typeface="宋体" pitchFamily="2" charset="-122"/>
                <a:ea typeface="宋体" pitchFamily="2" charset="-122"/>
              </a:rPr>
              <a:t>年变成</a:t>
            </a:r>
            <a:r>
              <a:rPr lang="zh-CN" altLang="en-US" sz="2400" b="1" dirty="0" smtClean="0">
                <a:latin typeface="宋体" pitchFamily="2" charset="-122"/>
                <a:ea typeface="宋体" pitchFamily="2" charset="-122"/>
              </a:rPr>
              <a:t>现实，一</a:t>
            </a:r>
            <a:r>
              <a:rPr lang="zh-CN" altLang="en-US" sz="2400" b="1" dirty="0">
                <a:latin typeface="宋体" pitchFamily="2" charset="-122"/>
                <a:ea typeface="宋体" pitchFamily="2" charset="-122"/>
              </a:rPr>
              <a:t>条从矿井直达海岸的</a:t>
            </a:r>
            <a:r>
              <a:rPr lang="en-US" altLang="zh-CN" sz="2400" b="1" dirty="0">
                <a:latin typeface="宋体" pitchFamily="2" charset="-122"/>
                <a:ea typeface="宋体" pitchFamily="2" charset="-122"/>
              </a:rPr>
              <a:t>7</a:t>
            </a:r>
            <a:r>
              <a:rPr lang="zh-CN" altLang="en-US" sz="2400" b="1" dirty="0">
                <a:latin typeface="宋体" pitchFamily="2" charset="-122"/>
                <a:ea typeface="宋体" pitchFamily="2" charset="-122"/>
              </a:rPr>
              <a:t>英里铁路问世</a:t>
            </a:r>
            <a:r>
              <a:rPr lang="zh-CN" altLang="en-US" sz="2400" b="1" dirty="0" smtClean="0">
                <a:latin typeface="宋体" pitchFamily="2" charset="-122"/>
                <a:ea typeface="宋体" pitchFamily="2" charset="-122"/>
              </a:rPr>
              <a:t>了，这</a:t>
            </a:r>
            <a:r>
              <a:rPr lang="zh-CN" altLang="en-US" sz="2400" b="1" dirty="0">
                <a:latin typeface="宋体" pitchFamily="2" charset="-122"/>
                <a:ea typeface="宋体" pitchFamily="2" charset="-122"/>
              </a:rPr>
              <a:t>是人类第一条铁路。对此理解正确的是（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工业革命首先出现在煤炭业</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英国世界工厂</a:t>
            </a:r>
            <a:r>
              <a:rPr lang="zh-CN" altLang="en-US" sz="2400" b="1" dirty="0">
                <a:latin typeface="宋体" pitchFamily="2" charset="-122"/>
                <a:ea typeface="宋体" pitchFamily="2" charset="-122"/>
              </a:rPr>
              <a:t>地位确立</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铁路运输</a:t>
            </a:r>
            <a:r>
              <a:rPr lang="zh-CN" altLang="en-US" sz="2400" b="1" dirty="0">
                <a:latin typeface="宋体" pitchFamily="2" charset="-122"/>
                <a:ea typeface="宋体" pitchFamily="2" charset="-122"/>
              </a:rPr>
              <a:t>率先实现了现代化</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创新</a:t>
            </a:r>
            <a:r>
              <a:rPr lang="zh-CN" altLang="en-US" sz="2400" b="1" dirty="0">
                <a:latin typeface="宋体" pitchFamily="2" charset="-122"/>
                <a:ea typeface="宋体" pitchFamily="2" charset="-122"/>
              </a:rPr>
              <a:t>意识推动技术</a:t>
            </a:r>
            <a:r>
              <a:rPr lang="zh-CN" altLang="en-US" sz="2400" b="1" dirty="0" smtClean="0">
                <a:latin typeface="宋体" pitchFamily="2" charset="-122"/>
                <a:ea typeface="宋体" pitchFamily="2" charset="-122"/>
              </a:rPr>
              <a:t>变革</a:t>
            </a:r>
            <a:endParaRPr lang="zh-CN" altLang="en-US" sz="2400" b="1" dirty="0">
              <a:latin typeface="宋体" pitchFamily="2" charset="-122"/>
              <a:ea typeface="宋体" pitchFamily="2" charset="-122"/>
            </a:endParaRPr>
          </a:p>
        </p:txBody>
      </p:sp>
      <p:sp>
        <p:nvSpPr>
          <p:cNvPr id="8" name="矩形 7"/>
          <p:cNvSpPr/>
          <p:nvPr/>
        </p:nvSpPr>
        <p:spPr>
          <a:xfrm>
            <a:off x="6240779" y="2935326"/>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385700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564040"/>
            <a:ext cx="10698480" cy="5078313"/>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5.</a:t>
            </a:r>
            <a:r>
              <a:rPr lang="zh-CN" altLang="en-US" sz="2400" b="1" dirty="0" smtClean="0">
                <a:latin typeface="宋体" pitchFamily="2" charset="-122"/>
                <a:ea typeface="宋体" pitchFamily="2" charset="-122"/>
              </a:rPr>
              <a:t>下表中的信息共同说明（    ）</a:t>
            </a: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宋体" pitchFamily="2" charset="-122"/>
                <a:ea typeface="宋体" pitchFamily="2" charset="-122"/>
              </a:rPr>
              <a:t>美国空军历史悠久               </a:t>
            </a: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飞机在战争中初露锋芒</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军事</a:t>
            </a:r>
            <a:r>
              <a:rPr lang="zh-CN" altLang="en-US" sz="2400" b="1" dirty="0" smtClean="0">
                <a:latin typeface="宋体" pitchFamily="2" charset="-122"/>
                <a:ea typeface="宋体" pitchFamily="2" charset="-122"/>
              </a:rPr>
              <a:t>应用推动航空事业发展       </a:t>
            </a: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Times New Roman" pitchFamily="18" charset="0"/>
                <a:ea typeface="宋体" pitchFamily="2" charset="-122"/>
                <a:cs typeface="Times New Roman" pitchFamily="18" charset="0"/>
              </a:rPr>
              <a:t>世界大战促成了飞机发明</a:t>
            </a:r>
            <a:endParaRPr lang="zh-CN" altLang="zh-CN" sz="2400" b="1" dirty="0">
              <a:latin typeface="宋体" pitchFamily="2" charset="-122"/>
              <a:ea typeface="宋体" pitchFamily="2" charset="-122"/>
            </a:endParaRPr>
          </a:p>
        </p:txBody>
      </p:sp>
      <p:sp>
        <p:nvSpPr>
          <p:cNvPr id="8" name="矩形 7"/>
          <p:cNvSpPr/>
          <p:nvPr/>
        </p:nvSpPr>
        <p:spPr>
          <a:xfrm>
            <a:off x="4709160" y="1564040"/>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xmlns="" val="974798987"/>
              </p:ext>
            </p:extLst>
          </p:nvPr>
        </p:nvGraphicFramePr>
        <p:xfrm>
          <a:off x="1882530" y="2416582"/>
          <a:ext cx="8128000" cy="3048000"/>
        </p:xfrm>
        <a:graphic>
          <a:graphicData uri="http://schemas.openxmlformats.org/drawingml/2006/table">
            <a:tbl>
              <a:tblPr firstRow="1" bandRow="1">
                <a:tableStyleId>{5940675A-B579-460E-94D1-54222C63F5DA}</a:tableStyleId>
              </a:tblPr>
              <a:tblGrid>
                <a:gridCol w="1608016"/>
                <a:gridCol w="6519984"/>
              </a:tblGrid>
              <a:tr h="370840">
                <a:tc>
                  <a:txBody>
                    <a:bodyPr/>
                    <a:lstStyle/>
                    <a:p>
                      <a:pPr algn="ctr"/>
                      <a:r>
                        <a:rPr lang="zh-CN" altLang="en-US" sz="2000" dirty="0" smtClean="0">
                          <a:latin typeface="黑体" pitchFamily="49" charset="-122"/>
                          <a:ea typeface="黑体" pitchFamily="49" charset="-122"/>
                        </a:rPr>
                        <a:t>时间</a:t>
                      </a:r>
                      <a:endParaRPr lang="zh-CN" altLang="en-US" sz="2000" dirty="0">
                        <a:latin typeface="黑体" pitchFamily="49" charset="-122"/>
                        <a:ea typeface="黑体" pitchFamily="49" charset="-122"/>
                      </a:endParaRPr>
                    </a:p>
                  </a:txBody>
                  <a:tcPr anchor="ctr"/>
                </a:tc>
                <a:tc>
                  <a:txBody>
                    <a:bodyPr/>
                    <a:lstStyle/>
                    <a:p>
                      <a:pPr algn="ctr"/>
                      <a:r>
                        <a:rPr lang="zh-CN" altLang="en-US" sz="2000" dirty="0" smtClean="0">
                          <a:latin typeface="黑体" pitchFamily="49" charset="-122"/>
                          <a:ea typeface="黑体" pitchFamily="49" charset="-122"/>
                        </a:rPr>
                        <a:t>史实</a:t>
                      </a:r>
                      <a:endParaRPr lang="zh-CN" altLang="en-US" sz="2000" dirty="0">
                        <a:latin typeface="黑体" pitchFamily="49" charset="-122"/>
                        <a:ea typeface="黑体" pitchFamily="49" charset="-122"/>
                      </a:endParaRPr>
                    </a:p>
                  </a:txBody>
                  <a:tcPr anchor="ctr"/>
                </a:tc>
              </a:tr>
              <a:tr h="3708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000" b="0" kern="1200" dirty="0" smtClean="0">
                          <a:solidFill>
                            <a:srgbClr val="FF00FF"/>
                          </a:solidFill>
                          <a:latin typeface="宋体" pitchFamily="2" charset="-122"/>
                          <a:ea typeface="宋体" pitchFamily="2" charset="-122"/>
                          <a:cs typeface="方正黑体_GBK" charset="0"/>
                        </a:rPr>
                        <a:t>1909</a:t>
                      </a:r>
                      <a:r>
                        <a:rPr lang="zh-CN" altLang="en-US" sz="2000" b="0" kern="1200" dirty="0" smtClean="0">
                          <a:solidFill>
                            <a:srgbClr val="FF00FF"/>
                          </a:solidFill>
                          <a:latin typeface="宋体" pitchFamily="2" charset="-122"/>
                          <a:ea typeface="宋体" pitchFamily="2" charset="-122"/>
                          <a:cs typeface="方正黑体_GBK" charset="0"/>
                        </a:rPr>
                        <a:t>年</a:t>
                      </a:r>
                      <a:endParaRPr lang="zh-CN" altLang="en-US" sz="2000" b="0" kern="1200" dirty="0">
                        <a:solidFill>
                          <a:srgbClr val="FF00FF"/>
                        </a:solidFill>
                        <a:latin typeface="宋体" pitchFamily="2" charset="-122"/>
                        <a:ea typeface="宋体" pitchFamily="2" charset="-122"/>
                        <a:cs typeface="方正黑体_GBK" charset="0"/>
                      </a:endParaRPr>
                    </a:p>
                  </a:txBody>
                  <a:tcPr anchor="ctr"/>
                </a:tc>
                <a:tc>
                  <a:txBody>
                    <a:bodyPr/>
                    <a:lstStyle/>
                    <a:p>
                      <a:pPr algn="l"/>
                      <a:r>
                        <a:rPr lang="zh-CN" altLang="en-US" sz="2000" dirty="0" smtClean="0">
                          <a:latin typeface="宋体" pitchFamily="2" charset="-122"/>
                          <a:ea typeface="宋体" pitchFamily="2" charset="-122"/>
                        </a:rPr>
                        <a:t>美国国会拨款</a:t>
                      </a:r>
                      <a:r>
                        <a:rPr lang="en-US" altLang="zh-CN" sz="2000" dirty="0" smtClean="0">
                          <a:latin typeface="宋体" pitchFamily="2" charset="-122"/>
                          <a:ea typeface="宋体" pitchFamily="2" charset="-122"/>
                        </a:rPr>
                        <a:t>3</a:t>
                      </a:r>
                      <a:r>
                        <a:rPr lang="zh-CN" altLang="en-US" sz="2000" dirty="0" smtClean="0">
                          <a:latin typeface="宋体" pitchFamily="2" charset="-122"/>
                          <a:ea typeface="宋体" pitchFamily="2" charset="-122"/>
                        </a:rPr>
                        <a:t>万美元作为军事航空费用，从此有了空军</a:t>
                      </a:r>
                      <a:endParaRPr lang="zh-CN" altLang="en-US" sz="2000" dirty="0">
                        <a:latin typeface="宋体" pitchFamily="2" charset="-122"/>
                        <a:ea typeface="宋体" pitchFamily="2" charset="-122"/>
                      </a:endParaRPr>
                    </a:p>
                  </a:txBody>
                  <a:tcPr anchor="ctr"/>
                </a:tc>
              </a:tr>
              <a:tr h="3708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000" b="0" kern="1200" dirty="0" smtClean="0">
                          <a:solidFill>
                            <a:srgbClr val="FF00FF"/>
                          </a:solidFill>
                          <a:latin typeface="宋体" pitchFamily="2" charset="-122"/>
                          <a:ea typeface="宋体" pitchFamily="2" charset="-122"/>
                          <a:cs typeface="方正黑体_GBK" charset="0"/>
                        </a:rPr>
                        <a:t>一战初期</a:t>
                      </a:r>
                      <a:endParaRPr lang="zh-CN" altLang="en-US" sz="2000" b="0" kern="1200" dirty="0">
                        <a:solidFill>
                          <a:srgbClr val="FF00FF"/>
                        </a:solidFill>
                        <a:latin typeface="宋体" pitchFamily="2" charset="-122"/>
                        <a:ea typeface="宋体" pitchFamily="2" charset="-122"/>
                        <a:cs typeface="方正黑体_GBK" charset="0"/>
                      </a:endParaRPr>
                    </a:p>
                  </a:txBody>
                  <a:tcPr anchor="ctr"/>
                </a:tc>
                <a:tc>
                  <a:txBody>
                    <a:bodyPr/>
                    <a:lstStyle/>
                    <a:p>
                      <a:pPr algn="l"/>
                      <a:r>
                        <a:rPr lang="zh-CN" altLang="en-US" sz="2000" dirty="0" smtClean="0">
                          <a:latin typeface="宋体" pitchFamily="2" charset="-122"/>
                          <a:ea typeface="宋体" pitchFamily="2" charset="-122"/>
                        </a:rPr>
                        <a:t>参战国的飞机总数不过</a:t>
                      </a:r>
                      <a:r>
                        <a:rPr lang="en-US" altLang="zh-CN" sz="2000" dirty="0" smtClean="0">
                          <a:latin typeface="宋体" pitchFamily="2" charset="-122"/>
                          <a:ea typeface="宋体" pitchFamily="2" charset="-122"/>
                        </a:rPr>
                        <a:t>1500</a:t>
                      </a:r>
                      <a:r>
                        <a:rPr lang="zh-CN" altLang="en-US" sz="2000" dirty="0" smtClean="0">
                          <a:latin typeface="宋体" pitchFamily="2" charset="-122"/>
                          <a:ea typeface="宋体" pitchFamily="2" charset="-122"/>
                        </a:rPr>
                        <a:t>架</a:t>
                      </a:r>
                      <a:endParaRPr lang="zh-CN" altLang="en-US" sz="2000" dirty="0">
                        <a:latin typeface="宋体" pitchFamily="2" charset="-122"/>
                        <a:ea typeface="宋体" pitchFamily="2" charset="-122"/>
                      </a:endParaRPr>
                    </a:p>
                  </a:txBody>
                  <a:tcPr anchor="ctr"/>
                </a:tc>
              </a:tr>
              <a:tr h="3708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000" b="0" kern="1200" dirty="0" smtClean="0">
                          <a:solidFill>
                            <a:srgbClr val="FF00FF"/>
                          </a:solidFill>
                          <a:latin typeface="宋体" pitchFamily="2" charset="-122"/>
                          <a:ea typeface="宋体" pitchFamily="2" charset="-122"/>
                          <a:cs typeface="方正黑体_GBK" charset="0"/>
                        </a:rPr>
                        <a:t>一战末期</a:t>
                      </a:r>
                      <a:endParaRPr lang="zh-CN" altLang="en-US" sz="2000" b="0" kern="1200" dirty="0">
                        <a:solidFill>
                          <a:srgbClr val="FF00FF"/>
                        </a:solidFill>
                        <a:latin typeface="宋体" pitchFamily="2" charset="-122"/>
                        <a:ea typeface="宋体" pitchFamily="2" charset="-122"/>
                        <a:cs typeface="方正黑体_GBK" charset="0"/>
                      </a:endParaRPr>
                    </a:p>
                  </a:txBody>
                  <a:tcPr anchor="ctr"/>
                </a:tc>
                <a:tc>
                  <a:txBody>
                    <a:bodyPr/>
                    <a:lstStyle/>
                    <a:p>
                      <a:pPr algn="l"/>
                      <a:r>
                        <a:rPr lang="zh-CN" altLang="en-US" sz="2000" dirty="0" smtClean="0">
                          <a:latin typeface="宋体" pitchFamily="2" charset="-122"/>
                          <a:ea typeface="宋体" pitchFamily="2" charset="-122"/>
                        </a:rPr>
                        <a:t>参战国的飞机达到</a:t>
                      </a:r>
                      <a:r>
                        <a:rPr lang="en-US" altLang="zh-CN" sz="2000" dirty="0" smtClean="0">
                          <a:latin typeface="宋体" pitchFamily="2" charset="-122"/>
                          <a:ea typeface="宋体" pitchFamily="2" charset="-122"/>
                        </a:rPr>
                        <a:t>1</a:t>
                      </a:r>
                      <a:r>
                        <a:rPr lang="zh-CN" altLang="en-US" sz="2000" dirty="0" smtClean="0">
                          <a:latin typeface="宋体" pitchFamily="2" charset="-122"/>
                          <a:ea typeface="宋体" pitchFamily="2" charset="-122"/>
                        </a:rPr>
                        <a:t>万架左右</a:t>
                      </a:r>
                      <a:r>
                        <a:rPr lang="en-US" altLang="zh-CN" sz="2000" dirty="0" smtClean="0">
                          <a:latin typeface="宋体" pitchFamily="2" charset="-122"/>
                          <a:ea typeface="宋体" pitchFamily="2" charset="-122"/>
                        </a:rPr>
                        <a:t>,</a:t>
                      </a:r>
                      <a:r>
                        <a:rPr lang="zh-CN" altLang="en-US" sz="2000" dirty="0" smtClean="0">
                          <a:latin typeface="宋体" pitchFamily="2" charset="-122"/>
                          <a:ea typeface="宋体" pitchFamily="2" charset="-122"/>
                        </a:rPr>
                        <a:t>投弹量大约</a:t>
                      </a:r>
                      <a:r>
                        <a:rPr lang="en-US" altLang="zh-CN" sz="2000" dirty="0" smtClean="0">
                          <a:latin typeface="宋体" pitchFamily="2" charset="-122"/>
                          <a:ea typeface="宋体" pitchFamily="2" charset="-122"/>
                        </a:rPr>
                        <a:t>5</a:t>
                      </a:r>
                      <a:r>
                        <a:rPr lang="zh-CN" altLang="en-US" sz="2000" dirty="0" smtClean="0">
                          <a:latin typeface="宋体" pitchFamily="2" charset="-122"/>
                          <a:ea typeface="宋体" pitchFamily="2" charset="-122"/>
                        </a:rPr>
                        <a:t>万吨</a:t>
                      </a:r>
                      <a:endParaRPr lang="zh-CN" altLang="en-US" sz="2000" dirty="0">
                        <a:latin typeface="宋体" pitchFamily="2" charset="-122"/>
                        <a:ea typeface="宋体" pitchFamily="2" charset="-122"/>
                      </a:endParaRPr>
                    </a:p>
                  </a:txBody>
                  <a:tcPr anchor="ctr"/>
                </a:tc>
              </a:tr>
              <a:tr h="3708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000" b="0" kern="1200" dirty="0" smtClean="0">
                          <a:solidFill>
                            <a:srgbClr val="FF00FF"/>
                          </a:solidFill>
                          <a:latin typeface="宋体" pitchFamily="2" charset="-122"/>
                          <a:ea typeface="宋体" pitchFamily="2" charset="-122"/>
                          <a:cs typeface="方正黑体_GBK" charset="0"/>
                        </a:rPr>
                        <a:t>二战期间</a:t>
                      </a:r>
                      <a:endParaRPr lang="zh-CN" altLang="en-US" sz="2000" b="0" kern="1200" dirty="0">
                        <a:solidFill>
                          <a:srgbClr val="FF00FF"/>
                        </a:solidFill>
                        <a:latin typeface="宋体" pitchFamily="2" charset="-122"/>
                        <a:ea typeface="宋体" pitchFamily="2" charset="-122"/>
                        <a:cs typeface="方正黑体_GBK" charset="0"/>
                      </a:endParaRPr>
                    </a:p>
                  </a:txBody>
                  <a:tcPr anchor="ctr"/>
                </a:tc>
                <a:tc>
                  <a:txBody>
                    <a:bodyPr/>
                    <a:lstStyle/>
                    <a:p>
                      <a:pPr algn="l">
                        <a:lnSpc>
                          <a:spcPct val="150000"/>
                        </a:lnSpc>
                      </a:pPr>
                      <a:r>
                        <a:rPr lang="zh-CN" altLang="en-US" sz="2000" dirty="0" smtClean="0">
                          <a:latin typeface="宋体" pitchFamily="2" charset="-122"/>
                          <a:ea typeface="宋体" pitchFamily="2" charset="-122"/>
                        </a:rPr>
                        <a:t>参战国总共生产军用飞机</a:t>
                      </a:r>
                      <a:r>
                        <a:rPr lang="en-US" altLang="zh-CN" sz="2000" dirty="0" smtClean="0">
                          <a:latin typeface="宋体" pitchFamily="2" charset="-122"/>
                          <a:ea typeface="宋体" pitchFamily="2" charset="-122"/>
                        </a:rPr>
                        <a:t>70</a:t>
                      </a:r>
                      <a:r>
                        <a:rPr lang="zh-CN" altLang="en-US" sz="2000" dirty="0" smtClean="0">
                          <a:latin typeface="宋体" pitchFamily="2" charset="-122"/>
                          <a:ea typeface="宋体" pitchFamily="2" charset="-122"/>
                        </a:rPr>
                        <a:t>万架，出动飞机</a:t>
                      </a:r>
                      <a:r>
                        <a:rPr lang="en-US" altLang="zh-CN" sz="2000" dirty="0" smtClean="0">
                          <a:latin typeface="宋体" pitchFamily="2" charset="-122"/>
                          <a:ea typeface="宋体" pitchFamily="2" charset="-122"/>
                        </a:rPr>
                        <a:t>1200</a:t>
                      </a:r>
                      <a:r>
                        <a:rPr lang="zh-CN" altLang="en-US" sz="2000" dirty="0" smtClean="0">
                          <a:latin typeface="宋体" pitchFamily="2" charset="-122"/>
                          <a:ea typeface="宋体" pitchFamily="2" charset="-122"/>
                        </a:rPr>
                        <a:t>万架次，投弹</a:t>
                      </a:r>
                      <a:r>
                        <a:rPr lang="en-US" altLang="zh-CN" sz="2000" dirty="0" smtClean="0">
                          <a:latin typeface="宋体" pitchFamily="2" charset="-122"/>
                          <a:ea typeface="宋体" pitchFamily="2" charset="-122"/>
                        </a:rPr>
                        <a:t>500</a:t>
                      </a:r>
                      <a:r>
                        <a:rPr lang="zh-CN" altLang="en-US" sz="2000" dirty="0" smtClean="0">
                          <a:latin typeface="宋体" pitchFamily="2" charset="-122"/>
                          <a:ea typeface="宋体" pitchFamily="2" charset="-122"/>
                        </a:rPr>
                        <a:t>万吨；德国率先研制成喷气式飞机</a:t>
                      </a:r>
                      <a:endParaRPr lang="zh-CN" altLang="en-US" sz="2000" dirty="0">
                        <a:latin typeface="宋体" pitchFamily="2" charset="-122"/>
                        <a:ea typeface="宋体" pitchFamily="2" charset="-122"/>
                      </a:endParaRPr>
                    </a:p>
                  </a:txBody>
                  <a:tcPr anchor="ctr"/>
                </a:tc>
              </a:tr>
            </a:tbl>
          </a:graphicData>
        </a:graphic>
      </p:graphicFrame>
    </p:spTree>
    <p:extLst>
      <p:ext uri="{BB962C8B-B14F-4D97-AF65-F5344CB8AC3E}">
        <p14:creationId xmlns:p14="http://schemas.microsoft.com/office/powerpoint/2010/main" xmlns="" val="2377840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2478441"/>
            <a:ext cx="10698480" cy="2862322"/>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6.</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石家庄新华区</a:t>
            </a:r>
            <a:r>
              <a:rPr lang="zh-CN" altLang="en-US" sz="2400" b="1" dirty="0">
                <a:latin typeface="宋体" pitchFamily="2" charset="-122"/>
                <a:ea typeface="宋体" pitchFamily="2" charset="-122"/>
              </a:rPr>
              <a:t>模拟）英国在工业革命中是</a:t>
            </a:r>
            <a:r>
              <a:rPr lang="zh-CN" altLang="en-US" sz="2400" b="1" dirty="0" smtClean="0">
                <a:latin typeface="宋体" pitchFamily="2" charset="-122"/>
                <a:ea typeface="宋体" pitchFamily="2" charset="-122"/>
              </a:rPr>
              <a:t>一枝独秀，所以</a:t>
            </a:r>
            <a:r>
              <a:rPr lang="zh-CN" altLang="en-US" sz="2400" b="1" dirty="0">
                <a:latin typeface="宋体" pitchFamily="2" charset="-122"/>
                <a:ea typeface="宋体" pitchFamily="2" charset="-122"/>
              </a:rPr>
              <a:t>它在相当长的时期里保持着特殊</a:t>
            </a:r>
            <a:r>
              <a:rPr lang="zh-CN" altLang="en-US" sz="2400" b="1" dirty="0" smtClean="0">
                <a:latin typeface="宋体" pitchFamily="2" charset="-122"/>
                <a:ea typeface="宋体" pitchFamily="2" charset="-122"/>
              </a:rPr>
              <a:t>地位，充当</a:t>
            </a:r>
            <a:r>
              <a:rPr lang="zh-CN" altLang="en-US" sz="2400" b="1" dirty="0">
                <a:latin typeface="宋体" pitchFamily="2" charset="-122"/>
                <a:ea typeface="宋体" pitchFamily="2" charset="-122"/>
              </a:rPr>
              <a:t>了</a:t>
            </a:r>
            <a:r>
              <a:rPr lang="zh-CN" altLang="en-US" sz="2400" b="1" dirty="0" smtClean="0">
                <a:latin typeface="宋体" pitchFamily="2" charset="-122"/>
                <a:ea typeface="宋体" pitchFamily="2" charset="-122"/>
              </a:rPr>
              <a:t>“世界工厂”，其</a:t>
            </a:r>
            <a:r>
              <a:rPr lang="zh-CN" altLang="en-US" sz="2400" b="1" dirty="0">
                <a:latin typeface="宋体" pitchFamily="2" charset="-122"/>
                <a:ea typeface="宋体" pitchFamily="2" charset="-122"/>
              </a:rPr>
              <a:t>综合国力和所占领的殖民地面积称雄于全球。这主要阐释了工业革命的（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特点                                                    </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原因</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阶段                          </a:t>
            </a: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影响</a:t>
            </a:r>
            <a:endParaRPr lang="zh-CN" altLang="zh-CN" sz="2400" b="1" dirty="0">
              <a:latin typeface="宋体" pitchFamily="2" charset="-122"/>
              <a:ea typeface="宋体" pitchFamily="2" charset="-122"/>
            </a:endParaRPr>
          </a:p>
        </p:txBody>
      </p:sp>
      <p:sp>
        <p:nvSpPr>
          <p:cNvPr id="8" name="矩形 7"/>
          <p:cNvSpPr/>
          <p:nvPr/>
        </p:nvSpPr>
        <p:spPr>
          <a:xfrm>
            <a:off x="7746023" y="3608012"/>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111556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898148"/>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7.</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石家庄</a:t>
            </a:r>
            <a:r>
              <a:rPr lang="en-US" altLang="zh-CN" sz="2400" b="1" dirty="0" smtClean="0">
                <a:latin typeface="宋体" pitchFamily="2" charset="-122"/>
                <a:ea typeface="宋体" pitchFamily="2" charset="-122"/>
              </a:rPr>
              <a:t>81</a:t>
            </a:r>
            <a:r>
              <a:rPr lang="zh-CN" altLang="en-US" sz="2400" b="1" dirty="0" smtClean="0">
                <a:latin typeface="宋体" pitchFamily="2" charset="-122"/>
                <a:ea typeface="宋体" pitchFamily="2" charset="-122"/>
              </a:rPr>
              <a:t>中</a:t>
            </a:r>
            <a:r>
              <a:rPr lang="zh-CN" altLang="en-US" sz="2400" b="1" dirty="0">
                <a:latin typeface="宋体" pitchFamily="2" charset="-122"/>
                <a:ea typeface="宋体" pitchFamily="2" charset="-122"/>
              </a:rPr>
              <a:t>模拟）美国前总统特朗普于</a:t>
            </a:r>
            <a:r>
              <a:rPr lang="en-US" altLang="zh-CN" sz="2400" b="1" dirty="0">
                <a:latin typeface="宋体" pitchFamily="2" charset="-122"/>
                <a:ea typeface="宋体" pitchFamily="2" charset="-122"/>
              </a:rPr>
              <a:t>2019</a:t>
            </a:r>
            <a:r>
              <a:rPr lang="zh-CN" altLang="en-US" sz="2400" b="1" dirty="0">
                <a:latin typeface="宋体" pitchFamily="2" charset="-122"/>
                <a:ea typeface="宋体" pitchFamily="2" charset="-122"/>
              </a:rPr>
              <a:t>年</a:t>
            </a:r>
            <a:r>
              <a:rPr lang="en-US" altLang="zh-CN" sz="2400" b="1" dirty="0">
                <a:latin typeface="宋体" pitchFamily="2" charset="-122"/>
                <a:ea typeface="宋体" pitchFamily="2" charset="-122"/>
              </a:rPr>
              <a:t>5</a:t>
            </a:r>
            <a:r>
              <a:rPr lang="zh-CN" altLang="en-US" sz="2400" b="1" dirty="0">
                <a:latin typeface="宋体" pitchFamily="2" charset="-122"/>
                <a:ea typeface="宋体" pitchFamily="2" charset="-122"/>
              </a:rPr>
              <a:t>月宣布将进口自中国</a:t>
            </a:r>
            <a:r>
              <a:rPr lang="en-US" altLang="zh-CN" sz="2400" b="1" dirty="0">
                <a:latin typeface="宋体" pitchFamily="2" charset="-122"/>
                <a:ea typeface="宋体" pitchFamily="2" charset="-122"/>
              </a:rPr>
              <a:t>200</a:t>
            </a:r>
            <a:r>
              <a:rPr lang="zh-CN" altLang="en-US" sz="2400" b="1" dirty="0">
                <a:latin typeface="宋体" pitchFamily="2" charset="-122"/>
                <a:ea typeface="宋体" pitchFamily="2" charset="-122"/>
              </a:rPr>
              <a:t>亿美元商品的关税提高到</a:t>
            </a:r>
            <a:r>
              <a:rPr lang="en-US" altLang="zh-CN" sz="2400" b="1" dirty="0">
                <a:latin typeface="宋体" pitchFamily="2" charset="-122"/>
                <a:ea typeface="宋体" pitchFamily="2" charset="-122"/>
              </a:rPr>
              <a:t>25</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；在</a:t>
            </a:r>
            <a:r>
              <a:rPr lang="zh-CN" altLang="en-US" sz="2400" b="1" dirty="0">
                <a:latin typeface="宋体" pitchFamily="2" charset="-122"/>
                <a:ea typeface="宋体" pitchFamily="2" charset="-122"/>
              </a:rPr>
              <a:t>新型冠状病毒肺炎全球流行</a:t>
            </a:r>
            <a:r>
              <a:rPr lang="zh-CN" altLang="en-US" sz="2400" b="1" dirty="0" smtClean="0">
                <a:latin typeface="宋体" pitchFamily="2" charset="-122"/>
                <a:ea typeface="宋体" pitchFamily="2" charset="-122"/>
              </a:rPr>
              <a:t>期间，宣布</a:t>
            </a:r>
            <a:r>
              <a:rPr lang="zh-CN" altLang="en-US" sz="2400" b="1" dirty="0">
                <a:latin typeface="宋体" pitchFamily="2" charset="-122"/>
                <a:ea typeface="宋体" pitchFamily="2" charset="-122"/>
              </a:rPr>
              <a:t>暂停资助世界卫生组织。特朗普的做法（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是单边主义和孤立主义的表现</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加速</a:t>
            </a:r>
            <a:r>
              <a:rPr lang="zh-CN" altLang="en-US" sz="2400" b="1" dirty="0">
                <a:latin typeface="宋体" pitchFamily="2" charset="-122"/>
                <a:ea typeface="宋体" pitchFamily="2" charset="-122"/>
              </a:rPr>
              <a:t>了经济全球化的进程</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促进</a:t>
            </a:r>
            <a:r>
              <a:rPr lang="zh-CN" altLang="en-US" sz="2400" b="1" dirty="0">
                <a:latin typeface="宋体" pitchFamily="2" charset="-122"/>
                <a:ea typeface="宋体" pitchFamily="2" charset="-122"/>
              </a:rPr>
              <a:t>了多极化趋势的发展</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背离</a:t>
            </a:r>
            <a:r>
              <a:rPr lang="zh-CN" altLang="en-US" sz="2400" b="1" dirty="0">
                <a:latin typeface="宋体" pitchFamily="2" charset="-122"/>
                <a:ea typeface="宋体" pitchFamily="2" charset="-122"/>
              </a:rPr>
              <a:t>了“联合国宪章”的</a:t>
            </a:r>
            <a:r>
              <a:rPr lang="zh-CN" altLang="en-US" sz="2400" b="1" dirty="0" smtClean="0">
                <a:latin typeface="宋体" pitchFamily="2" charset="-122"/>
                <a:ea typeface="宋体" pitchFamily="2" charset="-122"/>
              </a:rPr>
              <a:t>原则</a:t>
            </a:r>
            <a:endParaRPr lang="zh-CN" altLang="en-US" sz="2400" b="1" dirty="0">
              <a:latin typeface="宋体" pitchFamily="2" charset="-122"/>
              <a:ea typeface="宋体" pitchFamily="2" charset="-122"/>
            </a:endParaRPr>
          </a:p>
        </p:txBody>
      </p:sp>
      <p:sp>
        <p:nvSpPr>
          <p:cNvPr id="8" name="矩形 7"/>
          <p:cNvSpPr/>
          <p:nvPr/>
        </p:nvSpPr>
        <p:spPr>
          <a:xfrm>
            <a:off x="6523892" y="2961703"/>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658526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83848"/>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8.</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邢台</a:t>
            </a:r>
            <a:r>
              <a:rPr lang="zh-CN" altLang="en-US" sz="2400" b="1" dirty="0">
                <a:latin typeface="宋体" pitchFamily="2" charset="-122"/>
                <a:ea typeface="宋体" pitchFamily="2" charset="-122"/>
              </a:rPr>
              <a:t>模拟）“世界变得越来越</a:t>
            </a:r>
            <a:r>
              <a:rPr lang="zh-CN" altLang="en-US" sz="2400" b="1" dirty="0" smtClean="0">
                <a:latin typeface="宋体" pitchFamily="2" charset="-122"/>
                <a:ea typeface="宋体" pitchFamily="2" charset="-122"/>
              </a:rPr>
              <a:t>小，因为</a:t>
            </a:r>
            <a:r>
              <a:rPr lang="zh-CN" altLang="en-US" sz="2400" b="1" dirty="0">
                <a:latin typeface="宋体" pitchFamily="2" charset="-122"/>
                <a:ea typeface="宋体" pitchFamily="2" charset="-122"/>
              </a:rPr>
              <a:t>通信和交通越来越方便。没有国家可以孤立存在。”“</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这个世界上</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这样的</a:t>
            </a:r>
            <a:r>
              <a:rPr lang="zh-CN" altLang="en-US" sz="2400" b="1" dirty="0" smtClean="0">
                <a:latin typeface="宋体" pitchFamily="2" charset="-122"/>
                <a:ea typeface="宋体" pitchFamily="2" charset="-122"/>
              </a:rPr>
              <a:t>舞台，使</a:t>
            </a:r>
            <a:r>
              <a:rPr lang="zh-CN" altLang="en-US" sz="2400" b="1" dirty="0">
                <a:latin typeface="宋体" pitchFamily="2" charset="-122"/>
                <a:ea typeface="宋体" pitchFamily="2" charset="-122"/>
              </a:rPr>
              <a:t>各国的命运你中有</a:t>
            </a:r>
            <a:r>
              <a:rPr lang="zh-CN" altLang="en-US" sz="2400" b="1" dirty="0" smtClean="0">
                <a:latin typeface="宋体" pitchFamily="2" charset="-122"/>
                <a:ea typeface="宋体" pitchFamily="2" charset="-122"/>
              </a:rPr>
              <a:t>我，我</a:t>
            </a:r>
            <a:r>
              <a:rPr lang="zh-CN" altLang="en-US" sz="2400" b="1" dirty="0">
                <a:latin typeface="宋体" pitchFamily="2" charset="-122"/>
                <a:ea typeface="宋体" pitchFamily="2" charset="-122"/>
              </a:rPr>
              <a:t>中有你。任何国家都不可能成为世界经济海洋中的孤岛。”以上材料说明经济全球化（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冲击了发展中国家的国家主权</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使得</a:t>
            </a:r>
            <a:r>
              <a:rPr lang="zh-CN" altLang="en-US" sz="2400" b="1" dirty="0">
                <a:latin typeface="宋体" pitchFamily="2" charset="-122"/>
                <a:ea typeface="宋体" pitchFamily="2" charset="-122"/>
              </a:rPr>
              <a:t>各国经济相互依存性进一步加强</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带来</a:t>
            </a:r>
            <a:r>
              <a:rPr lang="zh-CN" altLang="en-US" sz="2400" b="1" dirty="0">
                <a:latin typeface="宋体" pitchFamily="2" charset="-122"/>
                <a:ea typeface="宋体" pitchFamily="2" charset="-122"/>
              </a:rPr>
              <a:t>了日益增多的全球性问题</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对</a:t>
            </a:r>
            <a:r>
              <a:rPr lang="zh-CN" altLang="en-US" sz="2400" b="1" dirty="0">
                <a:latin typeface="宋体" pitchFamily="2" charset="-122"/>
                <a:ea typeface="宋体" pitchFamily="2" charset="-122"/>
              </a:rPr>
              <a:t>发展中国家来说既是机遇也是</a:t>
            </a:r>
            <a:r>
              <a:rPr lang="zh-CN" altLang="en-US" sz="2400" b="1" dirty="0" smtClean="0">
                <a:latin typeface="宋体" pitchFamily="2" charset="-122"/>
                <a:ea typeface="宋体" pitchFamily="2" charset="-122"/>
              </a:rPr>
              <a:t>挑战</a:t>
            </a:r>
            <a:endParaRPr lang="zh-CN" altLang="en-US" sz="2400" b="1" dirty="0">
              <a:latin typeface="宋体" pitchFamily="2" charset="-122"/>
              <a:ea typeface="宋体" pitchFamily="2" charset="-122"/>
            </a:endParaRPr>
          </a:p>
        </p:txBody>
      </p:sp>
      <p:sp>
        <p:nvSpPr>
          <p:cNvPr id="8" name="矩形 7"/>
          <p:cNvSpPr/>
          <p:nvPr/>
        </p:nvSpPr>
        <p:spPr>
          <a:xfrm>
            <a:off x="3770141" y="3383733"/>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53731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83848"/>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9.</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石家庄</a:t>
            </a:r>
            <a:r>
              <a:rPr lang="en-US" altLang="zh-CN" sz="2400" b="1" dirty="0" smtClean="0">
                <a:latin typeface="宋体" pitchFamily="2" charset="-122"/>
                <a:ea typeface="宋体" pitchFamily="2" charset="-122"/>
              </a:rPr>
              <a:t>43</a:t>
            </a:r>
            <a:r>
              <a:rPr lang="zh-CN" altLang="en-US" sz="2400" b="1" dirty="0" smtClean="0">
                <a:latin typeface="宋体" pitchFamily="2" charset="-122"/>
                <a:ea typeface="宋体" pitchFamily="2" charset="-122"/>
              </a:rPr>
              <a:t>中模拟）</a:t>
            </a:r>
            <a:r>
              <a:rPr lang="zh-CN" altLang="en-US" sz="2400" b="1" dirty="0">
                <a:latin typeface="宋体" pitchFamily="2" charset="-122"/>
                <a:ea typeface="宋体" pitchFamily="2" charset="-122"/>
              </a:rPr>
              <a:t>有英国学者</a:t>
            </a:r>
            <a:r>
              <a:rPr lang="zh-CN" altLang="en-US" sz="2400" b="1" dirty="0" smtClean="0">
                <a:latin typeface="宋体" pitchFamily="2" charset="-122"/>
                <a:ea typeface="宋体" pitchFamily="2" charset="-122"/>
              </a:rPr>
              <a:t>指出：美国</a:t>
            </a:r>
            <a:r>
              <a:rPr lang="zh-CN" altLang="en-US" sz="2400" b="1" dirty="0">
                <a:latin typeface="宋体" pitchFamily="2" charset="-122"/>
                <a:ea typeface="宋体" pitchFamily="2" charset="-122"/>
              </a:rPr>
              <a:t>霸权已经</a:t>
            </a:r>
            <a:r>
              <a:rPr lang="zh-CN" altLang="en-US" sz="2400" b="1" dirty="0" smtClean="0">
                <a:latin typeface="宋体" pitchFamily="2" charset="-122"/>
                <a:ea typeface="宋体" pitchFamily="2" charset="-122"/>
              </a:rPr>
              <a:t>衰落，全球</a:t>
            </a:r>
            <a:r>
              <a:rPr lang="zh-CN" altLang="en-US" sz="2400" b="1" dirty="0">
                <a:latin typeface="宋体" pitchFamily="2" charset="-122"/>
                <a:ea typeface="宋体" pitchFamily="2" charset="-122"/>
              </a:rPr>
              <a:t>地缘政治秩序进入自发</a:t>
            </a:r>
            <a:r>
              <a:rPr lang="zh-CN" altLang="en-US" sz="2400" b="1" dirty="0" smtClean="0">
                <a:latin typeface="宋体" pitchFamily="2" charset="-122"/>
                <a:ea typeface="宋体" pitchFamily="2" charset="-122"/>
              </a:rPr>
              <a:t>调整期，世界</a:t>
            </a:r>
            <a:r>
              <a:rPr lang="zh-CN" altLang="en-US" sz="2400" b="1" dirty="0">
                <a:latin typeface="宋体" pitchFamily="2" charset="-122"/>
                <a:ea typeface="宋体" pitchFamily="2" charset="-122"/>
              </a:rPr>
              <a:t>未来的多极化格局仍不</a:t>
            </a:r>
            <a:r>
              <a:rPr lang="zh-CN" altLang="en-US" sz="2400" b="1" dirty="0" smtClean="0">
                <a:latin typeface="宋体" pitchFamily="2" charset="-122"/>
                <a:ea typeface="宋体" pitchFamily="2" charset="-122"/>
              </a:rPr>
              <a:t>明朗，但</a:t>
            </a:r>
            <a:r>
              <a:rPr lang="zh-CN" altLang="en-US" sz="2400" b="1" dirty="0">
                <a:latin typeface="宋体" pitchFamily="2" charset="-122"/>
                <a:ea typeface="宋体" pitchFamily="2" charset="-122"/>
              </a:rPr>
              <a:t>经济全球化的发展毫无疑问地已成为政治冲突最有效的“减震器”。这表明（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以美国为首的发达国家主导了全球化</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政治</a:t>
            </a:r>
            <a:r>
              <a:rPr lang="zh-CN" altLang="en-US" sz="2400" b="1" dirty="0">
                <a:latin typeface="宋体" pitchFamily="2" charset="-122"/>
                <a:ea typeface="宋体" pitchFamily="2" charset="-122"/>
              </a:rPr>
              <a:t>冲突均与各国经济利益有关</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经济</a:t>
            </a:r>
            <a:r>
              <a:rPr lang="zh-CN" altLang="en-US" sz="2400" b="1" dirty="0">
                <a:latin typeface="宋体" pitchFamily="2" charset="-122"/>
                <a:ea typeface="宋体" pitchFamily="2" charset="-122"/>
              </a:rPr>
              <a:t>联系的加强使各国共同利益增大</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多极化</a:t>
            </a:r>
            <a:r>
              <a:rPr lang="zh-CN" altLang="en-US" sz="2400" b="1" dirty="0">
                <a:latin typeface="宋体" pitchFamily="2" charset="-122"/>
                <a:ea typeface="宋体" pitchFamily="2" charset="-122"/>
              </a:rPr>
              <a:t>趋势有利于维护世界</a:t>
            </a:r>
            <a:r>
              <a:rPr lang="zh-CN" altLang="en-US" sz="2400" b="1" dirty="0" smtClean="0">
                <a:latin typeface="宋体" pitchFamily="2" charset="-122"/>
                <a:ea typeface="宋体" pitchFamily="2" charset="-122"/>
              </a:rPr>
              <a:t>和平</a:t>
            </a:r>
            <a:endParaRPr lang="zh-CN" altLang="en-US" sz="2400" b="1" dirty="0">
              <a:latin typeface="宋体" pitchFamily="2" charset="-122"/>
              <a:ea typeface="宋体" pitchFamily="2" charset="-122"/>
            </a:endParaRPr>
          </a:p>
        </p:txBody>
      </p:sp>
      <p:sp>
        <p:nvSpPr>
          <p:cNvPr id="8" name="矩形 7"/>
          <p:cNvSpPr/>
          <p:nvPr/>
        </p:nvSpPr>
        <p:spPr>
          <a:xfrm>
            <a:off x="9620543" y="2863683"/>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14418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7791" y="1583444"/>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10.</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保定竞秀区模拟）阅读材料，回答问题。（</a:t>
            </a:r>
            <a:r>
              <a:rPr lang="en-US" altLang="zh-CN" sz="2400" b="1" dirty="0" smtClean="0">
                <a:latin typeface="宋体" pitchFamily="2" charset="-122"/>
                <a:ea typeface="宋体" pitchFamily="2" charset="-122"/>
              </a:rPr>
              <a:t>9</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a:p>
            <a:pPr>
              <a:lnSpc>
                <a:spcPct val="150000"/>
              </a:lnSpc>
            </a:pPr>
            <a:r>
              <a:rPr lang="zh-CN" altLang="en-US" sz="2400" b="1" dirty="0">
                <a:latin typeface="黑体" pitchFamily="49" charset="-122"/>
                <a:ea typeface="黑体" pitchFamily="49" charset="-122"/>
                <a:cs typeface="Times New Roman" pitchFamily="18" charset="0"/>
              </a:rPr>
              <a:t>材料一</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smtClean="0">
                <a:latin typeface="楷体" pitchFamily="49" charset="-122"/>
                <a:ea typeface="楷体" pitchFamily="49" charset="-122"/>
                <a:cs typeface="Times New Roman" pitchFamily="18" charset="0"/>
              </a:rPr>
              <a:t>德国</a:t>
            </a:r>
            <a:r>
              <a:rPr lang="zh-CN" altLang="en-US" sz="2400" b="1" dirty="0">
                <a:latin typeface="楷体" pitchFamily="49" charset="-122"/>
                <a:ea typeface="楷体" pitchFamily="49" charset="-122"/>
                <a:cs typeface="Times New Roman" pitchFamily="18" charset="0"/>
              </a:rPr>
              <a:t>的工业化进程落后于</a:t>
            </a:r>
            <a:r>
              <a:rPr lang="zh-CN" altLang="en-US" sz="2400" b="1" dirty="0" smtClean="0">
                <a:latin typeface="楷体" pitchFamily="49" charset="-122"/>
                <a:ea typeface="楷体" pitchFamily="49" charset="-122"/>
                <a:cs typeface="Times New Roman" pitchFamily="18" charset="0"/>
              </a:rPr>
              <a:t>英国，但</a:t>
            </a:r>
            <a:r>
              <a:rPr lang="zh-CN" altLang="en-US" sz="2400" b="1" dirty="0">
                <a:latin typeface="楷体" pitchFamily="49" charset="-122"/>
                <a:ea typeface="楷体" pitchFamily="49" charset="-122"/>
                <a:cs typeface="Times New Roman" pitchFamily="18" charset="0"/>
              </a:rPr>
              <a:t>它以自己独特的方式走上了现代化道路。全民教育为德国培养了高素质的</a:t>
            </a:r>
            <a:r>
              <a:rPr lang="zh-CN" altLang="en-US" sz="2400" b="1" dirty="0" smtClean="0">
                <a:latin typeface="楷体" pitchFamily="49" charset="-122"/>
                <a:ea typeface="楷体" pitchFamily="49" charset="-122"/>
                <a:cs typeface="Times New Roman" pitchFamily="18" charset="0"/>
              </a:rPr>
              <a:t>国民，大学</a:t>
            </a:r>
            <a:r>
              <a:rPr lang="zh-CN" altLang="en-US" sz="2400" b="1" dirty="0">
                <a:latin typeface="楷体" pitchFamily="49" charset="-122"/>
                <a:ea typeface="楷体" pitchFamily="49" charset="-122"/>
                <a:cs typeface="Times New Roman" pitchFamily="18" charset="0"/>
              </a:rPr>
              <a:t>给德国带来了创造和</a:t>
            </a:r>
            <a:r>
              <a:rPr lang="zh-CN" altLang="en-US" sz="2400" b="1" dirty="0" smtClean="0">
                <a:latin typeface="楷体" pitchFamily="49" charset="-122"/>
                <a:ea typeface="楷体" pitchFamily="49" charset="-122"/>
                <a:cs typeface="Times New Roman" pitchFamily="18" charset="0"/>
              </a:rPr>
              <a:t>发明，智力</a:t>
            </a:r>
            <a:r>
              <a:rPr lang="zh-CN" altLang="en-US" sz="2400" b="1" dirty="0">
                <a:latin typeface="楷体" pitchFamily="49" charset="-122"/>
                <a:ea typeface="楷体" pitchFamily="49" charset="-122"/>
                <a:cs typeface="Times New Roman" pitchFamily="18" charset="0"/>
              </a:rPr>
              <a:t>成为这个国家最重要的</a:t>
            </a:r>
            <a:r>
              <a:rPr lang="zh-CN" altLang="en-US" sz="2400" b="1" dirty="0" smtClean="0">
                <a:latin typeface="楷体" pitchFamily="49" charset="-122"/>
                <a:ea typeface="楷体" pitchFamily="49" charset="-122"/>
                <a:cs typeface="Times New Roman" pitchFamily="18" charset="0"/>
              </a:rPr>
              <a:t>资源，凭借</a:t>
            </a:r>
            <a:r>
              <a:rPr lang="zh-CN" altLang="en-US" sz="2400" b="1" dirty="0">
                <a:latin typeface="楷体" pitchFamily="49" charset="-122"/>
                <a:ea typeface="楷体" pitchFamily="49" charset="-122"/>
                <a:cs typeface="Times New Roman" pitchFamily="18" charset="0"/>
              </a:rPr>
              <a:t>这一</a:t>
            </a:r>
            <a:r>
              <a:rPr lang="zh-CN" altLang="en-US" sz="2400" b="1" dirty="0" smtClean="0">
                <a:latin typeface="楷体" pitchFamily="49" charset="-122"/>
                <a:ea typeface="楷体" pitchFamily="49" charset="-122"/>
                <a:cs typeface="Times New Roman" pitchFamily="18" charset="0"/>
              </a:rPr>
              <a:t>资源，</a:t>
            </a:r>
            <a:r>
              <a:rPr lang="en-US" altLang="zh-CN" sz="2400" b="1" dirty="0" smtClean="0">
                <a:latin typeface="楷体" pitchFamily="49" charset="-122"/>
                <a:ea typeface="楷体" pitchFamily="49" charset="-122"/>
                <a:cs typeface="Times New Roman" pitchFamily="18" charset="0"/>
              </a:rPr>
              <a:t>19</a:t>
            </a:r>
            <a:r>
              <a:rPr lang="zh-CN" altLang="en-US" sz="2400" b="1" dirty="0">
                <a:latin typeface="楷体" pitchFamily="49" charset="-122"/>
                <a:ea typeface="楷体" pitchFamily="49" charset="-122"/>
                <a:cs typeface="Times New Roman" pitchFamily="18" charset="0"/>
              </a:rPr>
              <a:t>世纪的德国引领了第二次</a:t>
            </a:r>
            <a:r>
              <a:rPr lang="zh-CN" altLang="en-US" sz="2400" b="1" dirty="0" smtClean="0">
                <a:latin typeface="楷体" pitchFamily="49" charset="-122"/>
                <a:ea typeface="楷体" pitchFamily="49" charset="-122"/>
                <a:cs typeface="Times New Roman" pitchFamily="18" charset="0"/>
              </a:rPr>
              <a:t>工业革命，站</a:t>
            </a:r>
            <a:r>
              <a:rPr lang="zh-CN" altLang="en-US" sz="2400" b="1" dirty="0">
                <a:latin typeface="楷体" pitchFamily="49" charset="-122"/>
                <a:ea typeface="楷体" pitchFamily="49" charset="-122"/>
                <a:cs typeface="Times New Roman" pitchFamily="18" charset="0"/>
              </a:rPr>
              <a:t>在了世界科学技术发展的前沿。</a:t>
            </a:r>
          </a:p>
          <a:p>
            <a:pPr>
              <a:lnSpc>
                <a:spcPct val="150000"/>
              </a:lnSpc>
            </a:pPr>
            <a:r>
              <a:rPr lang="zh-CN" altLang="en-US" sz="2400" b="1" dirty="0" smtClean="0">
                <a:latin typeface="楷体" pitchFamily="49" charset="-122"/>
                <a:ea typeface="楷体" pitchFamily="49" charset="-122"/>
                <a:cs typeface="Times New Roman" pitchFamily="18" charset="0"/>
              </a:rPr>
              <a:t>    “电气时代”</a:t>
            </a:r>
            <a:r>
              <a:rPr lang="zh-CN" altLang="en-US" sz="2400" b="1" dirty="0">
                <a:latin typeface="楷体" pitchFamily="49" charset="-122"/>
                <a:ea typeface="楷体" pitchFamily="49" charset="-122"/>
                <a:cs typeface="Times New Roman" pitchFamily="18" charset="0"/>
              </a:rPr>
              <a:t>的一批重要发明在德国诞生。从</a:t>
            </a:r>
            <a:r>
              <a:rPr lang="en-US" altLang="zh-CN" sz="2400" b="1" dirty="0">
                <a:latin typeface="楷体" pitchFamily="49" charset="-122"/>
                <a:ea typeface="楷体" pitchFamily="49" charset="-122"/>
                <a:cs typeface="Times New Roman" pitchFamily="18" charset="0"/>
              </a:rPr>
              <a:t>1851</a:t>
            </a:r>
            <a:r>
              <a:rPr lang="zh-CN" altLang="en-US" sz="2400" b="1" dirty="0">
                <a:latin typeface="楷体" pitchFamily="49" charset="-122"/>
                <a:ea typeface="楷体" pitchFamily="49" charset="-122"/>
                <a:cs typeface="Times New Roman" pitchFamily="18" charset="0"/>
              </a:rPr>
              <a:t>年到</a:t>
            </a:r>
            <a:r>
              <a:rPr lang="en-US" altLang="zh-CN" sz="2400" b="1" dirty="0">
                <a:latin typeface="楷体" pitchFamily="49" charset="-122"/>
                <a:ea typeface="楷体" pitchFamily="49" charset="-122"/>
                <a:cs typeface="Times New Roman" pitchFamily="18" charset="0"/>
              </a:rPr>
              <a:t>1900</a:t>
            </a:r>
            <a:r>
              <a:rPr lang="zh-CN" altLang="en-US" sz="2400" b="1" dirty="0" smtClean="0">
                <a:latin typeface="楷体" pitchFamily="49" charset="-122"/>
                <a:ea typeface="楷体" pitchFamily="49" charset="-122"/>
                <a:cs typeface="Times New Roman" pitchFamily="18" charset="0"/>
              </a:rPr>
              <a:t>年，在</a:t>
            </a:r>
            <a:r>
              <a:rPr lang="zh-CN" altLang="en-US" sz="2400" b="1" dirty="0">
                <a:latin typeface="楷体" pitchFamily="49" charset="-122"/>
                <a:ea typeface="楷体" pitchFamily="49" charset="-122"/>
                <a:cs typeface="Times New Roman" pitchFamily="18" charset="0"/>
              </a:rPr>
              <a:t>重大科技革新和发明创造</a:t>
            </a:r>
            <a:r>
              <a:rPr lang="zh-CN" altLang="en-US" sz="2400" b="1" dirty="0" smtClean="0">
                <a:latin typeface="楷体" pitchFamily="49" charset="-122"/>
                <a:ea typeface="楷体" pitchFamily="49" charset="-122"/>
                <a:cs typeface="Times New Roman" pitchFamily="18" charset="0"/>
              </a:rPr>
              <a:t>方面，德国</a:t>
            </a:r>
            <a:r>
              <a:rPr lang="zh-CN" altLang="en-US" sz="2400" b="1" dirty="0">
                <a:latin typeface="楷体" pitchFamily="49" charset="-122"/>
                <a:ea typeface="楷体" pitchFamily="49" charset="-122"/>
                <a:cs typeface="Times New Roman" pitchFamily="18" charset="0"/>
              </a:rPr>
              <a:t>取得的成果达到</a:t>
            </a:r>
            <a:r>
              <a:rPr lang="en-US" altLang="zh-CN" sz="2400" b="1" dirty="0">
                <a:latin typeface="楷体" pitchFamily="49" charset="-122"/>
                <a:ea typeface="楷体" pitchFamily="49" charset="-122"/>
                <a:cs typeface="Times New Roman" pitchFamily="18" charset="0"/>
              </a:rPr>
              <a:t>202</a:t>
            </a:r>
            <a:r>
              <a:rPr lang="zh-CN" altLang="en-US" sz="2400" b="1" dirty="0" smtClean="0">
                <a:latin typeface="楷体" pitchFamily="49" charset="-122"/>
                <a:ea typeface="楷体" pitchFamily="49" charset="-122"/>
                <a:cs typeface="Times New Roman" pitchFamily="18" charset="0"/>
              </a:rPr>
              <a:t>项，超过</a:t>
            </a:r>
            <a:r>
              <a:rPr lang="zh-CN" altLang="en-US" sz="2400" b="1" dirty="0">
                <a:latin typeface="楷体" pitchFamily="49" charset="-122"/>
                <a:ea typeface="楷体" pitchFamily="49" charset="-122"/>
                <a:cs typeface="Times New Roman" pitchFamily="18" charset="0"/>
              </a:rPr>
              <a:t>英法两国的</a:t>
            </a:r>
            <a:r>
              <a:rPr lang="zh-CN" altLang="en-US" sz="2400" b="1" dirty="0" smtClean="0">
                <a:latin typeface="楷体" pitchFamily="49" charset="-122"/>
                <a:ea typeface="楷体" pitchFamily="49" charset="-122"/>
                <a:cs typeface="Times New Roman" pitchFamily="18" charset="0"/>
              </a:rPr>
              <a:t>总和，居</a:t>
            </a:r>
            <a:r>
              <a:rPr lang="zh-CN" altLang="en-US" sz="2400" b="1" dirty="0">
                <a:latin typeface="楷体" pitchFamily="49" charset="-122"/>
                <a:ea typeface="楷体" pitchFamily="49" charset="-122"/>
                <a:cs typeface="Times New Roman" pitchFamily="18" charset="0"/>
              </a:rPr>
              <a:t>世界第二</a:t>
            </a:r>
            <a:r>
              <a:rPr lang="zh-CN" altLang="en-US" sz="2400" b="1" dirty="0" smtClean="0">
                <a:latin typeface="楷体" pitchFamily="49" charset="-122"/>
                <a:ea typeface="楷体" pitchFamily="49" charset="-122"/>
                <a:cs typeface="Times New Roman" pitchFamily="18" charset="0"/>
              </a:rPr>
              <a:t>位。</a:t>
            </a:r>
            <a:endParaRPr lang="en-US" altLang="zh-CN" sz="2400" b="1" dirty="0" smtClean="0">
              <a:latin typeface="楷体" pitchFamily="49" charset="-122"/>
              <a:ea typeface="楷体" pitchFamily="49" charset="-122"/>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143040"/>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数据盘点  知识概括</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pic>
        <p:nvPicPr>
          <p:cNvPr id="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243747" y="2064238"/>
            <a:ext cx="7630015" cy="448035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69146" y="1751327"/>
            <a:ext cx="10334477" cy="3416320"/>
          </a:xfrm>
          <a:prstGeom prst="rect">
            <a:avLst/>
          </a:prstGeom>
          <a:noFill/>
          <a:ln w="9525">
            <a:noFill/>
          </a:ln>
        </p:spPr>
        <p:txBody>
          <a:bodyPr wrap="square">
            <a:spAutoFit/>
          </a:bodyPr>
          <a:lstStyle/>
          <a:p>
            <a:pPr>
              <a:lnSpc>
                <a:spcPct val="150000"/>
              </a:lnSpc>
            </a:pPr>
            <a:r>
              <a:rPr lang="zh-CN" altLang="en-US" sz="2400" b="1" dirty="0" smtClean="0">
                <a:latin typeface="黑体" pitchFamily="49" charset="-122"/>
                <a:ea typeface="黑体" pitchFamily="49" charset="-122"/>
                <a:cs typeface="Times New Roman" pitchFamily="18" charset="0"/>
              </a:rPr>
              <a:t>材料二</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smtClean="0">
                <a:latin typeface="楷体" pitchFamily="49" charset="-122"/>
                <a:ea typeface="楷体" pitchFamily="49" charset="-122"/>
                <a:cs typeface="Times New Roman" pitchFamily="18" charset="0"/>
              </a:rPr>
              <a:t>二战后，联邦德国</a:t>
            </a:r>
            <a:r>
              <a:rPr lang="zh-CN" altLang="en-US" sz="2400" b="1" dirty="0">
                <a:latin typeface="楷体" pitchFamily="49" charset="-122"/>
                <a:ea typeface="楷体" pitchFamily="49" charset="-122"/>
                <a:cs typeface="Times New Roman" pitchFamily="18" charset="0"/>
              </a:rPr>
              <a:t>开始陆续向遭受德国法西斯迫害的受害者及其遗属支付巨额</a:t>
            </a:r>
            <a:r>
              <a:rPr lang="zh-CN" altLang="en-US" sz="2400" b="1" dirty="0" smtClean="0">
                <a:latin typeface="楷体" pitchFamily="49" charset="-122"/>
                <a:ea typeface="楷体" pitchFamily="49" charset="-122"/>
                <a:cs typeface="Times New Roman" pitchFamily="18" charset="0"/>
              </a:rPr>
              <a:t>赔款，教育部</a:t>
            </a:r>
            <a:r>
              <a:rPr lang="zh-CN" altLang="en-US" sz="2400" b="1" dirty="0">
                <a:latin typeface="楷体" pitchFamily="49" charset="-122"/>
                <a:ea typeface="楷体" pitchFamily="49" charset="-122"/>
                <a:cs typeface="Times New Roman" pitchFamily="18" charset="0"/>
              </a:rPr>
              <a:t>门则将法西斯暴行列为历史教科书的中心</a:t>
            </a:r>
            <a:r>
              <a:rPr lang="zh-CN" altLang="en-US" sz="2400" b="1" dirty="0" smtClean="0">
                <a:latin typeface="楷体" pitchFamily="49" charset="-122"/>
                <a:ea typeface="楷体" pitchFamily="49" charset="-122"/>
                <a:cs typeface="Times New Roman" pitchFamily="18" charset="0"/>
              </a:rPr>
              <a:t>内容，强调</a:t>
            </a:r>
            <a:r>
              <a:rPr lang="zh-CN" altLang="en-US" sz="2400" b="1" dirty="0">
                <a:latin typeface="楷体" pitchFamily="49" charset="-122"/>
                <a:ea typeface="楷体" pitchFamily="49" charset="-122"/>
                <a:cs typeface="Times New Roman" pitchFamily="18" charset="0"/>
              </a:rPr>
              <a:t>“关键的任务是教育下一代</a:t>
            </a:r>
            <a:r>
              <a:rPr lang="zh-CN" altLang="en-US" sz="2400" b="1" dirty="0" smtClean="0">
                <a:latin typeface="楷体" pitchFamily="49" charset="-122"/>
                <a:ea typeface="楷体" pitchFamily="49" charset="-122"/>
                <a:cs typeface="Times New Roman" pitchFamily="18" charset="0"/>
              </a:rPr>
              <a:t>”，要</a:t>
            </a:r>
            <a:r>
              <a:rPr lang="zh-CN" altLang="en-US" sz="2400" b="1" dirty="0">
                <a:latin typeface="楷体" pitchFamily="49" charset="-122"/>
                <a:ea typeface="楷体" pitchFamily="49" charset="-122"/>
                <a:cs typeface="Times New Roman" pitchFamily="18" charset="0"/>
              </a:rPr>
              <a:t>“将防止历史悲剧重演的职责视为己任</a:t>
            </a:r>
            <a:r>
              <a:rPr lang="zh-CN" altLang="en-US" sz="2400" b="1" dirty="0" smtClean="0">
                <a:latin typeface="楷体" pitchFamily="49" charset="-122"/>
                <a:ea typeface="楷体" pitchFamily="49" charset="-122"/>
                <a:cs typeface="Times New Roman" pitchFamily="18" charset="0"/>
              </a:rPr>
              <a:t>”，勇于</a:t>
            </a:r>
            <a:r>
              <a:rPr lang="zh-CN" altLang="en-US" sz="2400" b="1" dirty="0">
                <a:latin typeface="楷体" pitchFamily="49" charset="-122"/>
                <a:ea typeface="楷体" pitchFamily="49" charset="-122"/>
                <a:cs typeface="Times New Roman" pitchFamily="18" charset="0"/>
              </a:rPr>
              <a:t>承担历史责任的德国回到了欧洲的</a:t>
            </a:r>
            <a:r>
              <a:rPr lang="zh-CN" altLang="en-US" sz="2400" b="1" dirty="0" smtClean="0">
                <a:latin typeface="楷体" pitchFamily="49" charset="-122"/>
                <a:ea typeface="楷体" pitchFamily="49" charset="-122"/>
                <a:cs typeface="Times New Roman" pitchFamily="18" charset="0"/>
              </a:rPr>
              <a:t>怀抱，也</a:t>
            </a:r>
            <a:r>
              <a:rPr lang="zh-CN" altLang="en-US" sz="2400" b="1" dirty="0">
                <a:latin typeface="楷体" pitchFamily="49" charset="-122"/>
                <a:ea typeface="楷体" pitchFamily="49" charset="-122"/>
                <a:cs typeface="Times New Roman" pitchFamily="18" charset="0"/>
              </a:rPr>
              <a:t>回到了世界舞台。</a:t>
            </a:r>
          </a:p>
          <a:p>
            <a:pPr algn="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大国</a:t>
            </a:r>
            <a:r>
              <a:rPr lang="zh-CN" altLang="en-US" sz="2400" b="1" dirty="0" smtClean="0">
                <a:latin typeface="楷体" pitchFamily="49" charset="-122"/>
                <a:ea typeface="楷体" pitchFamily="49" charset="-122"/>
                <a:cs typeface="Times New Roman" pitchFamily="18" charset="0"/>
              </a:rPr>
              <a:t>崛起</a:t>
            </a: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帝国</a:t>
            </a:r>
            <a:r>
              <a:rPr lang="zh-CN" altLang="en-US" sz="2400" b="1" dirty="0">
                <a:latin typeface="楷体" pitchFamily="49" charset="-122"/>
                <a:ea typeface="楷体" pitchFamily="49" charset="-122"/>
                <a:cs typeface="Times New Roman" pitchFamily="18" charset="0"/>
              </a:rPr>
              <a:t>春秋</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解说词</a:t>
            </a:r>
          </a:p>
          <a:p>
            <a:pPr>
              <a:lnSpc>
                <a:spcPct val="150000"/>
              </a:lnSpc>
            </a:pP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宋体" pitchFamily="2" charset="-122"/>
                <a:ea typeface="宋体" pitchFamily="2" charset="-122"/>
                <a:cs typeface="Times New Roman" pitchFamily="18" charset="0"/>
              </a:rPr>
              <a:t>1</a:t>
            </a:r>
            <a:r>
              <a:rPr lang="zh-CN" altLang="en-US" sz="2400" b="1" dirty="0" smtClean="0">
                <a:latin typeface="宋体" pitchFamily="2" charset="-122"/>
                <a:ea typeface="宋体" pitchFamily="2" charset="-122"/>
                <a:cs typeface="Times New Roman" pitchFamily="18" charset="0"/>
              </a:rPr>
              <a:t>）据材料一，指出德国引领第二次工业革命的原因。（</a:t>
            </a:r>
            <a:r>
              <a:rPr lang="en-US" altLang="zh-CN" sz="2400" b="1" dirty="0" smtClean="0">
                <a:latin typeface="宋体" pitchFamily="2" charset="-122"/>
                <a:ea typeface="宋体" pitchFamily="2" charset="-122"/>
                <a:cs typeface="Times New Roman" pitchFamily="18" charset="0"/>
              </a:rPr>
              <a:t>2</a:t>
            </a:r>
            <a:r>
              <a:rPr lang="zh-CN" altLang="en-US" sz="2400" b="1" dirty="0" smtClean="0">
                <a:latin typeface="宋体" pitchFamily="2" charset="-122"/>
                <a:ea typeface="宋体" pitchFamily="2" charset="-122"/>
                <a:cs typeface="Times New Roman" pitchFamily="18" charset="0"/>
              </a:rPr>
              <a:t>分）</a:t>
            </a:r>
            <a:endParaRPr lang="en-US" altLang="zh-CN" sz="2400" b="1" dirty="0" smtClean="0">
              <a:latin typeface="宋体" pitchFamily="2" charset="-122"/>
              <a:ea typeface="宋体" pitchFamily="2" charset="-122"/>
              <a:cs typeface="Times New Roman" pitchFamily="18" charset="0"/>
            </a:endParaRPr>
          </a:p>
        </p:txBody>
      </p:sp>
      <p:sp>
        <p:nvSpPr>
          <p:cNvPr id="2" name="TextBox 1"/>
          <p:cNvSpPr txBox="1"/>
          <p:nvPr/>
        </p:nvSpPr>
        <p:spPr>
          <a:xfrm>
            <a:off x="2848709" y="5378662"/>
            <a:ext cx="4290646"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cs typeface="Times New Roman" pitchFamily="18" charset="0"/>
              </a:rPr>
              <a:t>重视教育、科技、创造发明。</a:t>
            </a:r>
            <a:endParaRPr lang="zh-CN" altLang="en-US" sz="2400" b="1" dirty="0">
              <a:solidFill>
                <a:srgbClr val="FF0000"/>
              </a:solidFill>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1434240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814761" y="1856671"/>
            <a:ext cx="8687386" cy="646331"/>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）结合所学知识，列举材料二中的“历史悲剧” 。（</a:t>
            </a: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8" name="矩形 7"/>
          <p:cNvSpPr/>
          <p:nvPr/>
        </p:nvSpPr>
        <p:spPr>
          <a:xfrm>
            <a:off x="2286000" y="2600128"/>
            <a:ext cx="6400800" cy="646331"/>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发动二战；实行种族灭绝政策，屠杀犹太人。</a:t>
            </a:r>
            <a:endParaRPr lang="zh-CN" altLang="en-US" sz="2400" dirty="0">
              <a:latin typeface="Times New Roman" panose="02020603050405020304" pitchFamily="18" charset="0"/>
              <a:cs typeface="Times New Roman" panose="02020603050405020304" pitchFamily="18" charset="0"/>
            </a:endParaRPr>
          </a:p>
        </p:txBody>
      </p:sp>
      <p:sp>
        <p:nvSpPr>
          <p:cNvPr id="7" name="矩形 6"/>
          <p:cNvSpPr/>
          <p:nvPr/>
        </p:nvSpPr>
        <p:spPr>
          <a:xfrm>
            <a:off x="2286000" y="5231465"/>
            <a:ext cx="5741377" cy="646331"/>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促成欧洲走向联合；勇于承担历史责任。</a:t>
            </a:r>
            <a:endParaRPr lang="zh-CN" altLang="en-US" sz="2400" dirty="0">
              <a:latin typeface="Times New Roman" panose="02020603050405020304" pitchFamily="18" charset="0"/>
              <a:cs typeface="Times New Roman" panose="02020603050405020304" pitchFamily="18" charset="0"/>
            </a:endParaRPr>
          </a:p>
        </p:txBody>
      </p:sp>
      <p:sp>
        <p:nvSpPr>
          <p:cNvPr id="2" name="TextBox 1"/>
          <p:cNvSpPr txBox="1"/>
          <p:nvPr/>
        </p:nvSpPr>
        <p:spPr>
          <a:xfrm>
            <a:off x="1905391" y="3743146"/>
            <a:ext cx="7605346" cy="1200329"/>
          </a:xfrm>
          <a:prstGeom prst="rect">
            <a:avLst/>
          </a:prstGeom>
          <a:noFill/>
        </p:spPr>
        <p:txBody>
          <a:bodyPr wrap="square" rtlCol="0">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）综合材料和所学知识，指出德国重回欧洲怀抱和世界舞台的经验。（</a:t>
            </a:r>
            <a:r>
              <a:rPr lang="en-US" altLang="zh-CN" sz="2400" b="1" dirty="0">
                <a:latin typeface="宋体" pitchFamily="2" charset="-122"/>
                <a:ea typeface="宋体" pitchFamily="2" charset="-122"/>
              </a:rPr>
              <a:t>3</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p>
        </p:txBody>
      </p:sp>
    </p:spTree>
    <p:extLst>
      <p:ext uri="{BB962C8B-B14F-4D97-AF65-F5344CB8AC3E}">
        <p14:creationId xmlns:p14="http://schemas.microsoft.com/office/powerpoint/2010/main" xmlns="" val="2470154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2014267"/>
            <a:ext cx="10698480"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11.</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张家口模拟）阅读材料，综合运用所学知识探究问题。（</a:t>
            </a:r>
            <a:r>
              <a:rPr lang="en-US" altLang="zh-CN" sz="2400" b="1" dirty="0" smtClean="0">
                <a:latin typeface="宋体" pitchFamily="2" charset="-122"/>
                <a:ea typeface="宋体" pitchFamily="2" charset="-122"/>
              </a:rPr>
              <a:t>15</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a:p>
            <a:pPr>
              <a:lnSpc>
                <a:spcPct val="150000"/>
              </a:lnSpc>
            </a:pPr>
            <a:r>
              <a:rPr lang="zh-CN" altLang="en-US" sz="2400" b="1" dirty="0">
                <a:latin typeface="黑体" pitchFamily="49" charset="-122"/>
                <a:ea typeface="黑体" pitchFamily="49" charset="-122"/>
                <a:cs typeface="Times New Roman" pitchFamily="18" charset="0"/>
              </a:rPr>
              <a:t>材料一</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smtClean="0">
                <a:latin typeface="楷体" pitchFamily="49" charset="-122"/>
                <a:ea typeface="楷体" pitchFamily="49" charset="-122"/>
                <a:cs typeface="Times New Roman" pitchFamily="18" charset="0"/>
              </a:rPr>
              <a:t>落后</a:t>
            </a:r>
            <a:r>
              <a:rPr lang="zh-CN" altLang="en-US" sz="2400" b="1" dirty="0">
                <a:latin typeface="楷体" pitchFamily="49" charset="-122"/>
                <a:ea typeface="楷体" pitchFamily="49" charset="-122"/>
                <a:cs typeface="Times New Roman" pitchFamily="18" charset="0"/>
              </a:rPr>
              <a:t>就要挨打。以毛泽东为核心的第一代中央领导集体体会到缺乏科学技术的切肤之痛。</a:t>
            </a:r>
            <a:r>
              <a:rPr lang="en-US" altLang="zh-CN" sz="2400" b="1" dirty="0">
                <a:latin typeface="楷体" pitchFamily="49" charset="-122"/>
                <a:ea typeface="楷体" pitchFamily="49" charset="-122"/>
                <a:cs typeface="Times New Roman" pitchFamily="18" charset="0"/>
              </a:rPr>
              <a:t>1956</a:t>
            </a:r>
            <a:r>
              <a:rPr lang="zh-CN" altLang="en-US" sz="2400" b="1" dirty="0" smtClean="0">
                <a:latin typeface="楷体" pitchFamily="49" charset="-122"/>
                <a:ea typeface="楷体" pitchFamily="49" charset="-122"/>
                <a:cs typeface="Times New Roman" pitchFamily="18" charset="0"/>
              </a:rPr>
              <a:t>年，中共中央</a:t>
            </a:r>
            <a:r>
              <a:rPr lang="zh-CN" altLang="en-US" sz="2400" b="1" dirty="0">
                <a:latin typeface="楷体" pitchFamily="49" charset="-122"/>
                <a:ea typeface="楷体" pitchFamily="49" charset="-122"/>
                <a:cs typeface="Times New Roman" pitchFamily="18" charset="0"/>
              </a:rPr>
              <a:t>向全国人民发出“向科学进军”的号召。</a:t>
            </a:r>
            <a:r>
              <a:rPr lang="zh-CN" altLang="en-US" sz="2400" b="1" dirty="0" smtClean="0">
                <a:latin typeface="楷体" pitchFamily="49" charset="-122"/>
                <a:ea typeface="楷体" pitchFamily="49" charset="-122"/>
                <a:cs typeface="Times New Roman" pitchFamily="18" charset="0"/>
              </a:rPr>
              <a:t>四年后，中共中央</a:t>
            </a:r>
            <a:r>
              <a:rPr lang="zh-CN" altLang="en-US" sz="2400" b="1" dirty="0">
                <a:latin typeface="楷体" pitchFamily="49" charset="-122"/>
                <a:ea typeface="楷体" pitchFamily="49" charset="-122"/>
                <a:cs typeface="Times New Roman" pitchFamily="18" charset="0"/>
              </a:rPr>
              <a:t>制定了第二个发展科学技术的长远规划。毛泽东在听汇报时</a:t>
            </a:r>
            <a:r>
              <a:rPr lang="zh-CN" altLang="en-US" sz="2400" b="1" dirty="0" smtClean="0">
                <a:latin typeface="楷体" pitchFamily="49" charset="-122"/>
                <a:ea typeface="楷体" pitchFamily="49" charset="-122"/>
                <a:cs typeface="Times New Roman" pitchFamily="18" charset="0"/>
              </a:rPr>
              <a:t>指出：</a:t>
            </a:r>
            <a:r>
              <a:rPr lang="en-US" altLang="zh-CN" sz="2400" b="1" dirty="0" smtClean="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科学技术这一</a:t>
            </a:r>
            <a:r>
              <a:rPr lang="zh-CN" altLang="en-US" sz="2400" b="1" dirty="0" smtClean="0">
                <a:latin typeface="楷体" pitchFamily="49" charset="-122"/>
                <a:ea typeface="楷体" pitchFamily="49" charset="-122"/>
                <a:cs typeface="Times New Roman" pitchFamily="18" charset="0"/>
              </a:rPr>
              <a:t>仗，一定</a:t>
            </a:r>
            <a:r>
              <a:rPr lang="zh-CN" altLang="en-US" sz="2400" b="1" dirty="0">
                <a:latin typeface="楷体" pitchFamily="49" charset="-122"/>
                <a:ea typeface="楷体" pitchFamily="49" charset="-122"/>
                <a:cs typeface="Times New Roman" pitchFamily="18" charset="0"/>
              </a:rPr>
              <a:t>要</a:t>
            </a:r>
            <a:r>
              <a:rPr lang="zh-CN" altLang="en-US" sz="2400" b="1" dirty="0" smtClean="0">
                <a:latin typeface="楷体" pitchFamily="49" charset="-122"/>
                <a:ea typeface="楷体" pitchFamily="49" charset="-122"/>
                <a:cs typeface="Times New Roman" pitchFamily="18" charset="0"/>
              </a:rPr>
              <a:t>打，而且</a:t>
            </a:r>
            <a:r>
              <a:rPr lang="zh-CN" altLang="en-US" sz="2400" b="1" dirty="0">
                <a:latin typeface="楷体" pitchFamily="49" charset="-122"/>
                <a:ea typeface="楷体" pitchFamily="49" charset="-122"/>
                <a:cs typeface="Times New Roman" pitchFamily="18" charset="0"/>
              </a:rPr>
              <a:t>必须打好。”“现在生产关系是改变</a:t>
            </a:r>
            <a:r>
              <a:rPr lang="zh-CN" altLang="en-US" sz="2400" b="1" dirty="0" smtClean="0">
                <a:latin typeface="楷体" pitchFamily="49" charset="-122"/>
                <a:ea typeface="楷体" pitchFamily="49" charset="-122"/>
                <a:cs typeface="Times New Roman" pitchFamily="18" charset="0"/>
              </a:rPr>
              <a:t>了，就要</a:t>
            </a:r>
            <a:r>
              <a:rPr lang="zh-CN" altLang="en-US" sz="2400" b="1" dirty="0">
                <a:latin typeface="楷体" pitchFamily="49" charset="-122"/>
                <a:ea typeface="楷体" pitchFamily="49" charset="-122"/>
                <a:cs typeface="Times New Roman" pitchFamily="18" charset="0"/>
              </a:rPr>
              <a:t>提高生产力。不搞</a:t>
            </a:r>
            <a:r>
              <a:rPr lang="zh-CN" altLang="en-US" sz="2400" b="1" dirty="0" smtClean="0">
                <a:latin typeface="楷体" pitchFamily="49" charset="-122"/>
                <a:ea typeface="楷体" pitchFamily="49" charset="-122"/>
                <a:cs typeface="Times New Roman" pitchFamily="18" charset="0"/>
              </a:rPr>
              <a:t>科学技术，生产力</a:t>
            </a:r>
            <a:r>
              <a:rPr lang="zh-CN" altLang="en-US" sz="2400" b="1" dirty="0">
                <a:latin typeface="楷体" pitchFamily="49" charset="-122"/>
                <a:ea typeface="楷体" pitchFamily="49" charset="-122"/>
                <a:cs typeface="Times New Roman" pitchFamily="18" charset="0"/>
              </a:rPr>
              <a:t>无法提高。”</a:t>
            </a:r>
            <a:r>
              <a:rPr lang="zh-CN" altLang="en-US" sz="2400" b="1" dirty="0" smtClean="0">
                <a:latin typeface="楷体" pitchFamily="49" charset="-122"/>
                <a:ea typeface="楷体" pitchFamily="49" charset="-122"/>
                <a:cs typeface="Times New Roman" pitchFamily="18" charset="0"/>
              </a:rPr>
              <a:t>。</a:t>
            </a:r>
            <a:endParaRPr lang="en-US" altLang="zh-CN" sz="2400" b="1" dirty="0" smtClean="0">
              <a:latin typeface="楷体" pitchFamily="49" charset="-122"/>
              <a:ea typeface="楷体" pitchFamily="49" charset="-122"/>
              <a:cs typeface="Times New Roman" pitchFamily="18" charset="0"/>
            </a:endParaRPr>
          </a:p>
        </p:txBody>
      </p:sp>
    </p:spTree>
    <p:extLst>
      <p:ext uri="{BB962C8B-B14F-4D97-AF65-F5344CB8AC3E}">
        <p14:creationId xmlns:p14="http://schemas.microsoft.com/office/powerpoint/2010/main" xmlns="" val="354620451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1637027"/>
            <a:ext cx="10698480" cy="4524315"/>
          </a:xfrm>
          <a:prstGeom prst="rect">
            <a:avLst/>
          </a:prstGeom>
          <a:noFill/>
          <a:ln w="9525">
            <a:noFill/>
          </a:ln>
        </p:spPr>
        <p:txBody>
          <a:bodyPr wrap="square">
            <a:spAutoFit/>
          </a:bodyPr>
          <a:lstStyle/>
          <a:p>
            <a:pPr>
              <a:lnSpc>
                <a:spcPct val="150000"/>
              </a:lnSpc>
            </a:pPr>
            <a:r>
              <a:rPr lang="zh-CN" altLang="en-US" sz="2400" b="1" dirty="0" smtClean="0">
                <a:latin typeface="黑体" pitchFamily="49" charset="-122"/>
                <a:ea typeface="黑体" pitchFamily="49" charset="-122"/>
                <a:cs typeface="Times New Roman" pitchFamily="18" charset="0"/>
              </a:rPr>
              <a:t>材料二</a:t>
            </a:r>
            <a:r>
              <a:rPr lang="zh-CN" altLang="en-US" sz="2400" b="1" dirty="0">
                <a:latin typeface="Times New Roman" pitchFamily="18" charset="0"/>
                <a:ea typeface="宋体" panose="02010600030101010101" pitchFamily="2" charset="-122"/>
                <a:cs typeface="Times New Roman" pitchFamily="18" charset="0"/>
              </a:rPr>
              <a:t>　</a:t>
            </a:r>
            <a:r>
              <a:rPr lang="en-US" altLang="zh-CN" sz="2400" b="1" dirty="0" smtClean="0">
                <a:latin typeface="楷体" pitchFamily="49" charset="-122"/>
                <a:ea typeface="楷体" pitchFamily="49" charset="-122"/>
                <a:cs typeface="Times New Roman" pitchFamily="18" charset="0"/>
              </a:rPr>
              <a:t>1978</a:t>
            </a:r>
            <a:r>
              <a:rPr lang="zh-CN" altLang="en-US" sz="2400" b="1" dirty="0" smtClean="0">
                <a:latin typeface="楷体" pitchFamily="49" charset="-122"/>
                <a:ea typeface="楷体" pitchFamily="49" charset="-122"/>
                <a:cs typeface="Times New Roman" pitchFamily="18" charset="0"/>
              </a:rPr>
              <a:t>年，全国</a:t>
            </a:r>
            <a:r>
              <a:rPr lang="zh-CN" altLang="en-US" sz="2400" b="1" dirty="0">
                <a:latin typeface="楷体" pitchFamily="49" charset="-122"/>
                <a:ea typeface="楷体" pitchFamily="49" charset="-122"/>
                <a:cs typeface="Times New Roman" pitchFamily="18" charset="0"/>
              </a:rPr>
              <a:t>科学大会在北京开幕。邓小平在大会开幕式上提出了“科学技术是生产力”等著名</a:t>
            </a:r>
            <a:r>
              <a:rPr lang="zh-CN" altLang="en-US" sz="2400" b="1" dirty="0" smtClean="0">
                <a:latin typeface="楷体" pitchFamily="49" charset="-122"/>
                <a:ea typeface="楷体" pitchFamily="49" charset="-122"/>
                <a:cs typeface="Times New Roman" pitchFamily="18" charset="0"/>
              </a:rPr>
              <a:t>论断，首次</a:t>
            </a:r>
            <a:r>
              <a:rPr lang="zh-CN" altLang="en-US" sz="2400" b="1" dirty="0">
                <a:latin typeface="楷体" pitchFamily="49" charset="-122"/>
                <a:ea typeface="楷体" pitchFamily="49" charset="-122"/>
                <a:cs typeface="Times New Roman" pitchFamily="18" charset="0"/>
              </a:rPr>
              <a:t>把反映人与自然关系的科学技术同作为经济社会发展基础的生产力紧密联系在一起。在邓小平的决策</a:t>
            </a:r>
            <a:r>
              <a:rPr lang="zh-CN" altLang="en-US" sz="2400" b="1" dirty="0" smtClean="0">
                <a:latin typeface="楷体" pitchFamily="49" charset="-122"/>
                <a:ea typeface="楷体" pitchFamily="49" charset="-122"/>
                <a:cs typeface="Times New Roman" pitchFamily="18" charset="0"/>
              </a:rPr>
              <a:t>下，中国</a:t>
            </a:r>
            <a:r>
              <a:rPr lang="zh-CN" altLang="en-US" sz="2400" b="1" dirty="0">
                <a:latin typeface="楷体" pitchFamily="49" charset="-122"/>
                <a:ea typeface="楷体" pitchFamily="49" charset="-122"/>
                <a:cs typeface="Times New Roman" pitchFamily="18" charset="0"/>
              </a:rPr>
              <a:t>把发展高技术及其产业确定为新时期科技工作的一项重要战略任务。</a:t>
            </a:r>
            <a:r>
              <a:rPr lang="en-US" altLang="zh-CN" sz="2400" b="1" dirty="0">
                <a:latin typeface="楷体" pitchFamily="49" charset="-122"/>
                <a:ea typeface="楷体" pitchFamily="49" charset="-122"/>
                <a:cs typeface="Times New Roman" pitchFamily="18" charset="0"/>
              </a:rPr>
              <a:t>1986</a:t>
            </a:r>
            <a:r>
              <a:rPr lang="zh-CN" altLang="en-US" sz="2400" b="1" dirty="0" smtClean="0">
                <a:latin typeface="楷体" pitchFamily="49" charset="-122"/>
                <a:ea typeface="楷体" pitchFamily="49" charset="-122"/>
                <a:cs typeface="Times New Roman" pitchFamily="18" charset="0"/>
              </a:rPr>
              <a:t>年，邓小平</a:t>
            </a:r>
            <a:r>
              <a:rPr lang="zh-CN" altLang="en-US" sz="2400" b="1" dirty="0">
                <a:latin typeface="楷体" pitchFamily="49" charset="-122"/>
                <a:ea typeface="楷体" pitchFamily="49" charset="-122"/>
                <a:cs typeface="Times New Roman" pitchFamily="18" charset="0"/>
              </a:rPr>
              <a:t>亲自批准实施“高技术研究发展计划”</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即“</a:t>
            </a:r>
            <a:r>
              <a:rPr lang="en-US" altLang="zh-CN" sz="2400" b="1" dirty="0">
                <a:latin typeface="楷体" pitchFamily="49" charset="-122"/>
                <a:ea typeface="楷体" pitchFamily="49" charset="-122"/>
                <a:cs typeface="Times New Roman" pitchFamily="18" charset="0"/>
              </a:rPr>
              <a:t>863</a:t>
            </a:r>
            <a:r>
              <a:rPr lang="zh-CN" altLang="en-US" sz="2400" b="1" dirty="0">
                <a:latin typeface="楷体" pitchFamily="49" charset="-122"/>
                <a:ea typeface="楷体" pitchFamily="49" charset="-122"/>
                <a:cs typeface="Times New Roman" pitchFamily="18" charset="0"/>
              </a:rPr>
              <a:t>计划”</a:t>
            </a: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a:t>
            </a:r>
            <a:r>
              <a:rPr lang="en-US" altLang="zh-CN" sz="2400" b="1" dirty="0" smtClean="0">
                <a:latin typeface="楷体" pitchFamily="49" charset="-122"/>
                <a:ea typeface="楷体" pitchFamily="49" charset="-122"/>
                <a:cs typeface="Times New Roman" pitchFamily="18" charset="0"/>
              </a:rPr>
              <a:t>1988</a:t>
            </a:r>
            <a:r>
              <a:rPr lang="zh-CN" altLang="en-US" sz="2400" b="1" dirty="0" smtClean="0">
                <a:latin typeface="楷体" pitchFamily="49" charset="-122"/>
                <a:ea typeface="楷体" pitchFamily="49" charset="-122"/>
                <a:cs typeface="Times New Roman" pitchFamily="18" charset="0"/>
              </a:rPr>
              <a:t>年，国务院</a:t>
            </a:r>
            <a:r>
              <a:rPr lang="zh-CN" altLang="en-US" sz="2400" b="1" dirty="0">
                <a:latin typeface="楷体" pitchFamily="49" charset="-122"/>
                <a:ea typeface="楷体" pitchFamily="49" charset="-122"/>
                <a:cs typeface="Times New Roman" pitchFamily="18" charset="0"/>
              </a:rPr>
              <a:t>批准实施以高新技术商品化、产业化、国际化为宗旨的“火炬计划”。中国高新技术及产业由此得以迅速</a:t>
            </a:r>
            <a:r>
              <a:rPr lang="zh-CN" altLang="en-US" sz="2400" b="1" dirty="0" smtClean="0">
                <a:latin typeface="楷体" pitchFamily="49" charset="-122"/>
                <a:ea typeface="楷体" pitchFamily="49" charset="-122"/>
                <a:cs typeface="Times New Roman" pitchFamily="18" charset="0"/>
              </a:rPr>
              <a:t>发展，迎来</a:t>
            </a:r>
            <a:r>
              <a:rPr lang="zh-CN" altLang="en-US" sz="2400" b="1" dirty="0">
                <a:latin typeface="楷体" pitchFamily="49" charset="-122"/>
                <a:ea typeface="楷体" pitchFamily="49" charset="-122"/>
                <a:cs typeface="Times New Roman" pitchFamily="18" charset="0"/>
              </a:rPr>
              <a:t>了“科学的春天”</a:t>
            </a:r>
            <a:r>
              <a:rPr lang="zh-CN" altLang="en-US" sz="2400" b="1" dirty="0" smtClean="0">
                <a:latin typeface="楷体" pitchFamily="49" charset="-122"/>
                <a:ea typeface="楷体" pitchFamily="49" charset="-122"/>
                <a:cs typeface="Times New Roman" pitchFamily="18" charset="0"/>
              </a:rPr>
              <a:t>。</a:t>
            </a:r>
            <a:endParaRPr lang="en-US" altLang="zh-CN" sz="2400" b="1" dirty="0" smtClean="0">
              <a:latin typeface="楷体" pitchFamily="49" charset="-122"/>
              <a:ea typeface="楷体" pitchFamily="49" charset="-122"/>
              <a:cs typeface="Times New Roman" pitchFamily="18" charset="0"/>
            </a:endParaRPr>
          </a:p>
          <a:p>
            <a:pPr algn="r">
              <a:lnSpc>
                <a:spcPct val="150000"/>
              </a:lnSpc>
            </a:pPr>
            <a:r>
              <a:rPr lang="en-US" altLang="zh-CN" sz="2400" b="1" dirty="0" smtClean="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以上材料均摘编自</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新中国的科技创新历程</a:t>
            </a:r>
            <a:r>
              <a:rPr lang="en-US" altLang="zh-CN" sz="2400" b="1" dirty="0">
                <a:latin typeface="楷体" pitchFamily="49" charset="-122"/>
                <a:ea typeface="楷体" pitchFamily="49" charset="-122"/>
                <a:cs typeface="Times New Roman" pitchFamily="18" charset="0"/>
              </a:rPr>
              <a:t>》</a:t>
            </a:r>
            <a:endParaRPr lang="en-US" altLang="zh-CN" sz="2400" b="1" dirty="0" smtClean="0">
              <a:latin typeface="楷体" pitchFamily="49" charset="-122"/>
              <a:ea typeface="楷体" pitchFamily="49" charset="-122"/>
              <a:cs typeface="Times New Roman" pitchFamily="18" charset="0"/>
            </a:endParaRPr>
          </a:p>
        </p:txBody>
      </p:sp>
    </p:spTree>
    <p:extLst>
      <p:ext uri="{BB962C8B-B14F-4D97-AF65-F5344CB8AC3E}">
        <p14:creationId xmlns:p14="http://schemas.microsoft.com/office/powerpoint/2010/main" xmlns="" val="391785251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2514" y="1467743"/>
            <a:ext cx="10603523" cy="1200329"/>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a:latin typeface="宋体" pitchFamily="2" charset="-122"/>
                <a:ea typeface="宋体" pitchFamily="2" charset="-122"/>
              </a:rPr>
              <a:t>）材料一、二反映了中国哪两位领导人时代发展科学技术的</a:t>
            </a:r>
            <a:r>
              <a:rPr lang="zh-CN" altLang="en-US" sz="2400" b="1" dirty="0" smtClean="0">
                <a:latin typeface="宋体" pitchFamily="2" charset="-122"/>
                <a:ea typeface="宋体" pitchFamily="2" charset="-122"/>
              </a:rPr>
              <a:t>状况？（</a:t>
            </a: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分）据</a:t>
            </a:r>
            <a:r>
              <a:rPr lang="zh-CN" altLang="en-US" sz="2400" b="1" dirty="0">
                <a:latin typeface="宋体" pitchFamily="2" charset="-122"/>
                <a:ea typeface="宋体" pitchFamily="2" charset="-122"/>
              </a:rPr>
              <a:t>材料</a:t>
            </a:r>
            <a:r>
              <a:rPr lang="zh-CN" altLang="en-US" sz="2400" b="1" dirty="0" smtClean="0">
                <a:latin typeface="宋体" pitchFamily="2" charset="-122"/>
                <a:ea typeface="宋体" pitchFamily="2" charset="-122"/>
              </a:rPr>
              <a:t>一、二，归纳</a:t>
            </a:r>
            <a:r>
              <a:rPr lang="zh-CN" altLang="en-US" sz="2400" b="1" dirty="0">
                <a:latin typeface="宋体" pitchFamily="2" charset="-122"/>
                <a:ea typeface="宋体" pitchFamily="2" charset="-122"/>
              </a:rPr>
              <a:t>这两个时代发展科技的重要举措。</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8</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8" name="矩形 7"/>
          <p:cNvSpPr/>
          <p:nvPr/>
        </p:nvSpPr>
        <p:spPr>
          <a:xfrm>
            <a:off x="942973" y="2692308"/>
            <a:ext cx="10443064" cy="1754326"/>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毛泽东时代、邓小平时代。</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举措：发出</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向科学进军的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号召；制定</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了第二个发展科学技术的长远</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规划；提出</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“科学技术是生产力”</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论断；实施</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863”</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计划；实施</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“火炬计划”。</a:t>
            </a:r>
          </a:p>
        </p:txBody>
      </p:sp>
      <p:sp>
        <p:nvSpPr>
          <p:cNvPr id="7" name="矩形 6"/>
          <p:cNvSpPr/>
          <p:nvPr/>
        </p:nvSpPr>
        <p:spPr>
          <a:xfrm>
            <a:off x="4176345" y="5332603"/>
            <a:ext cx="2505809" cy="646331"/>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科学技术落后。</a:t>
            </a:r>
            <a:endParaRPr lang="zh-CN" altLang="en-US" sz="2400" dirty="0">
              <a:latin typeface="Times New Roman" panose="02020603050405020304" pitchFamily="18" charset="0"/>
              <a:cs typeface="Times New Roman" panose="02020603050405020304" pitchFamily="18" charset="0"/>
            </a:endParaRPr>
          </a:p>
        </p:txBody>
      </p:sp>
      <p:sp>
        <p:nvSpPr>
          <p:cNvPr id="2" name="TextBox 1"/>
          <p:cNvSpPr txBox="1"/>
          <p:nvPr/>
        </p:nvSpPr>
        <p:spPr>
          <a:xfrm>
            <a:off x="862741" y="4545581"/>
            <a:ext cx="10690351" cy="646331"/>
          </a:xfrm>
          <a:prstGeom prst="rect">
            <a:avLst/>
          </a:prstGeom>
          <a:noFill/>
        </p:spPr>
        <p:txBody>
          <a:bodyPr wrap="square" rtlCol="0">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）上述材料和问题表明中国政府一直致力于解决的主要问题是什么？（</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p:txBody>
      </p:sp>
    </p:spTree>
    <p:extLst>
      <p:ext uri="{BB962C8B-B14F-4D97-AF65-F5344CB8AC3E}">
        <p14:creationId xmlns:p14="http://schemas.microsoft.com/office/powerpoint/2010/main" xmlns="" val="2445740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76838" y="2646240"/>
            <a:ext cx="376815" cy="2188693"/>
            <a:chOff x="6371773" y="2374856"/>
            <a:chExt cx="376814" cy="2106147"/>
          </a:xfrm>
        </p:grpSpPr>
        <p:sp>
          <p:nvSpPr>
            <p:cNvPr id="10" name="椭圆 9"/>
            <p:cNvSpPr/>
            <p:nvPr/>
          </p:nvSpPr>
          <p:spPr>
            <a:xfrm>
              <a:off x="6371773" y="2374856"/>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98067" y="3189717"/>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p:cNvSpPr/>
            <p:nvPr/>
          </p:nvSpPr>
          <p:spPr>
            <a:xfrm>
              <a:off x="6389275" y="4110163"/>
              <a:ext cx="351155"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047240"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302427"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442241" y="1638470"/>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225309" y="1087044"/>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4442241" y="2521804"/>
            <a:ext cx="6301701" cy="2426022"/>
            <a:chOff x="3483672" y="2921405"/>
            <a:chExt cx="5773224" cy="2425375"/>
          </a:xfrm>
        </p:grpSpPr>
        <p:sp>
          <p:nvSpPr>
            <p:cNvPr id="18" name="文本框 2">
              <a:hlinkClick r:id="rId2" action="ppaction://hlinksldjump"/>
            </p:cNvPr>
            <p:cNvSpPr txBox="1"/>
            <p:nvPr/>
          </p:nvSpPr>
          <p:spPr>
            <a:xfrm>
              <a:off x="3483672" y="2921405"/>
              <a:ext cx="5339761" cy="559620"/>
            </a:xfrm>
            <a:prstGeom prst="rect">
              <a:avLst/>
            </a:prstGeom>
            <a:noFill/>
            <a:ln w="9525">
              <a:noFill/>
            </a:ln>
          </p:spPr>
          <p:txBody>
            <a:bodyPr wrap="square" anchor="t">
              <a:spAutoFit/>
            </a:bodyPr>
            <a:lstStyle/>
            <a:p>
              <a:pPr>
                <a:lnSpc>
                  <a:spcPct val="150000"/>
                </a:lnSpc>
              </a:pPr>
              <a:r>
                <a:rPr lang="en-US" altLang="zh-CN" sz="2400" b="1" dirty="0" smtClean="0">
                  <a:solidFill>
                    <a:schemeClr val="tx1">
                      <a:lumMod val="95000"/>
                      <a:lumOff val="5000"/>
                    </a:schemeClr>
                  </a:solidFill>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solidFill>
                    <a:schemeClr val="tx1">
                      <a:lumMod val="95000"/>
                      <a:lumOff val="5000"/>
                    </a:schemeClr>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中国近现代科技成就</a:t>
              </a:r>
            </a:p>
          </p:txBody>
        </p:sp>
        <p:sp>
          <p:nvSpPr>
            <p:cNvPr id="20" name="文本框 2">
              <a:hlinkClick r:id="rId3" action="ppaction://hlinksldjump"/>
            </p:cNvPr>
            <p:cNvSpPr txBox="1"/>
            <p:nvPr/>
          </p:nvSpPr>
          <p:spPr>
            <a:xfrm>
              <a:off x="3483672" y="3729775"/>
              <a:ext cx="5773224" cy="646159"/>
            </a:xfrm>
            <a:prstGeom prst="rect">
              <a:avLst/>
            </a:prstGeom>
            <a:noFill/>
            <a:ln w="9525">
              <a:noFill/>
            </a:ln>
          </p:spPr>
          <p:txBody>
            <a:bodyPr wrap="square" anchor="t">
              <a:spAutoFit/>
            </a:bodyPr>
            <a:lstStyle/>
            <a:p>
              <a:pPr>
                <a:lnSpc>
                  <a:spcPct val="150000"/>
                </a:lnSpc>
              </a:pP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tx1">
                      <a:lumMod val="95000"/>
                      <a:lumOff val="5000"/>
                    </a:schemeClr>
                  </a:solidFill>
                  <a:latin typeface="黑体" panose="02010609060101010101" pitchFamily="49" charset="-122"/>
                  <a:ea typeface="黑体" panose="02010609060101010101" pitchFamily="49" charset="-122"/>
                  <a:sym typeface="宋体" panose="02010600030101010101" pitchFamily="2" charset="-122"/>
                </a:rPr>
                <a:t>三次工业（科技）革命</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p:txBody>
        </p:sp>
        <p:sp>
          <p:nvSpPr>
            <p:cNvPr id="23" name="文本框 2">
              <a:hlinkClick r:id="rId4" action="ppaction://hlinksldjump"/>
            </p:cNvPr>
            <p:cNvSpPr txBox="1"/>
            <p:nvPr/>
          </p:nvSpPr>
          <p:spPr>
            <a:xfrm>
              <a:off x="3483672" y="4700621"/>
              <a:ext cx="5410751" cy="646159"/>
            </a:xfrm>
            <a:prstGeom prst="rect">
              <a:avLst/>
            </a:prstGeom>
            <a:noFill/>
            <a:ln w="9525">
              <a:noFill/>
            </a:ln>
          </p:spPr>
          <p:txBody>
            <a:bodyPr wrap="square" anchor="t">
              <a:spAutoFit/>
            </a:bodyPr>
            <a:lstStyle/>
            <a:p>
              <a:pPr>
                <a:lnSpc>
                  <a:spcPct val="150000"/>
                </a:lnSpc>
              </a:pP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经济全球化</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348168"/>
            <a:ext cx="5477360" cy="627895"/>
            <a:chOff x="1034884" y="629878"/>
            <a:chExt cx="6121463" cy="627895"/>
          </a:xfrm>
        </p:grpSpPr>
        <p:sp>
          <p:nvSpPr>
            <p:cNvPr id="17" name="圆角矩形 6"/>
            <p:cNvSpPr/>
            <p:nvPr>
              <p:custDataLst>
                <p:tags r:id="rId2"/>
              </p:custDataLst>
            </p:nvPr>
          </p:nvSpPr>
          <p:spPr>
            <a:xfrm flipH="1">
              <a:off x="2327856" y="629878"/>
              <a:ext cx="4828491" cy="602021"/>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中国近现代科技成就</a:t>
              </a:r>
            </a:p>
          </p:txBody>
        </p:sp>
        <p:sp>
          <p:nvSpPr>
            <p:cNvPr id="18" name="椭圆 7"/>
            <p:cNvSpPr>
              <a:spLocks noChangeAspect="1"/>
            </p:cNvSpPr>
            <p:nvPr>
              <p:custDataLst>
                <p:tags r:id="rId3"/>
              </p:custDataLst>
            </p:nvPr>
          </p:nvSpPr>
          <p:spPr>
            <a:xfrm>
              <a:off x="1034884" y="629878"/>
              <a:ext cx="1110088"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endParaRPr lang="zh-CN" altLang="en-US" sz="2800" b="1" strike="noStrike" noProof="1">
                <a:solidFill>
                  <a:schemeClr val="bg1"/>
                </a:solidFill>
              </a:endParaRPr>
            </a:p>
          </p:txBody>
        </p:sp>
        <p:sp>
          <p:nvSpPr>
            <p:cNvPr id="19" name="圆角矩形 18"/>
            <p:cNvSpPr/>
            <p:nvPr/>
          </p:nvSpPr>
          <p:spPr bwMode="auto">
            <a:xfrm rot="16200000">
              <a:off x="2201860" y="857018"/>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3" name="组合 12"/>
          <p:cNvGrpSpPr/>
          <p:nvPr/>
        </p:nvGrpSpPr>
        <p:grpSpPr>
          <a:xfrm>
            <a:off x="2476906" y="134062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4" name="表格 3"/>
          <p:cNvGraphicFramePr/>
          <p:nvPr>
            <p:custDataLst>
              <p:tags r:id="rId1"/>
            </p:custDataLst>
            <p:extLst>
              <p:ext uri="{D42A27DB-BD31-4B8C-83A1-F6EECF244321}">
                <p14:modId xmlns:p14="http://schemas.microsoft.com/office/powerpoint/2010/main" xmlns="" val="3781990184"/>
              </p:ext>
            </p:extLst>
          </p:nvPr>
        </p:nvGraphicFramePr>
        <p:xfrm>
          <a:off x="1077181" y="3327775"/>
          <a:ext cx="9902370" cy="2760784"/>
        </p:xfrm>
        <a:graphic>
          <a:graphicData uri="http://schemas.openxmlformats.org/drawingml/2006/table">
            <a:tbl>
              <a:tblPr firstRow="1" bandRow="1">
                <a:tableStyleId>{5940675A-B579-460E-94D1-54222C63F5DA}</a:tableStyleId>
              </a:tblPr>
              <a:tblGrid>
                <a:gridCol w="782269"/>
                <a:gridCol w="9120101"/>
              </a:tblGrid>
              <a:tr h="2760784">
                <a:tc>
                  <a:txBody>
                    <a:bodyPr/>
                    <a:lstStyle/>
                    <a:p>
                      <a:pPr marL="0" indent="0" algn="l" defTabSz="914400" rtl="0" eaLnBrk="1" latinLnBrk="0" hangingPunct="1">
                        <a:lnSpc>
                          <a:spcPct val="12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近代</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）概况：</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1905</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年，清政府决定自主修筑京张铁路，詹天佑担任总工程师。</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1909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年，举行通车典礼</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）影响：京张铁路是以詹天佑为首的中国工程技术人员与中国工人，用自己的技术力量，由中国筹款，独立自主建成的第一条铁路干线</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997759059"/>
              </p:ext>
            </p:extLst>
          </p:nvPr>
        </p:nvGraphicFramePr>
        <p:xfrm>
          <a:off x="685800" y="1604303"/>
          <a:ext cx="10726616" cy="4603066"/>
        </p:xfrm>
        <a:graphic>
          <a:graphicData uri="http://schemas.openxmlformats.org/drawingml/2006/table">
            <a:tbl>
              <a:tblPr firstRow="1" bandRow="1">
                <a:tableStyleId>{5940675A-B579-460E-94D1-54222C63F5DA}</a:tableStyleId>
              </a:tblPr>
              <a:tblGrid>
                <a:gridCol w="756138"/>
                <a:gridCol w="1230924"/>
                <a:gridCol w="8739554"/>
              </a:tblGrid>
              <a:tr h="4603066">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中华人民共和国成立后</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kern="1200" dirty="0" smtClean="0">
                          <a:solidFill>
                            <a:srgbClr val="000000"/>
                          </a:solidFill>
                          <a:latin typeface="黑体" pitchFamily="49" charset="-122"/>
                          <a:ea typeface="黑体" pitchFamily="49" charset="-122"/>
                          <a:cs typeface="NEU-BZ-S92" charset="0"/>
                        </a:rPr>
                        <a:t>“两弹一星”</a:t>
                      </a:r>
                      <a:endParaRPr lang="en-US" sz="2400" b="0" kern="1200" dirty="0">
                        <a:solidFill>
                          <a:srgbClr val="000000"/>
                        </a:solidFill>
                        <a:latin typeface="黑体" pitchFamily="49" charset="-122"/>
                        <a:ea typeface="黑体" pitchFamily="49"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）基本史实：</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①1964</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10</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月</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16</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日，我国第一颗原子弹爆炸成功；</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②1966</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年，我国第一次成功进行了发射导弹核武器的试验；</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③1967</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年，我国第一颗氢弹爆炸成功；</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④1970</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年，我国用长征号运载火箭，成功地发射了第一颗人造地球卫星</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东方红一号，成为世界上第五个能独立发射人造地球卫星的国家</a:t>
                      </a:r>
                      <a:endParaRPr lang="en-US" altLang="zh-CN" sz="2400" b="0" dirty="0" smtClean="0">
                        <a:solidFill>
                          <a:srgbClr val="000000"/>
                        </a:solidFill>
                        <a:latin typeface="宋体" panose="02010600030101010101" pitchFamily="2" charset="-122"/>
                        <a:ea typeface="宋体" panose="02010600030101010101" pitchFamily="2" charset="-122"/>
                        <a:cs typeface="方正书宋_GBK" charset="0"/>
                      </a:endParaRP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2</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）意义：极大地鼓舞了中国人民的志气，振奋了中华民族的精神。它打破了当时有核大国的核垄断，增强了我国的国防实力，大大提高了我国的国际地位</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106436715"/>
              </p:ext>
            </p:extLst>
          </p:nvPr>
        </p:nvGraphicFramePr>
        <p:xfrm>
          <a:off x="685800" y="1955995"/>
          <a:ext cx="10726616" cy="3908474"/>
        </p:xfrm>
        <a:graphic>
          <a:graphicData uri="http://schemas.openxmlformats.org/drawingml/2006/table">
            <a:tbl>
              <a:tblPr firstRow="1" bandRow="1">
                <a:tableStyleId>{5940675A-B579-460E-94D1-54222C63F5DA}</a:tableStyleId>
              </a:tblPr>
              <a:tblGrid>
                <a:gridCol w="756138"/>
                <a:gridCol w="1230924"/>
                <a:gridCol w="8739554"/>
              </a:tblGrid>
              <a:tr h="3908474">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中华人民共和国成立后</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kern="1200" dirty="0" smtClean="0">
                          <a:solidFill>
                            <a:srgbClr val="000000"/>
                          </a:solidFill>
                          <a:latin typeface="黑体" pitchFamily="49" charset="-122"/>
                          <a:ea typeface="黑体" pitchFamily="49" charset="-122"/>
                          <a:cs typeface="NEU-BZ-S92" charset="0"/>
                        </a:rPr>
                        <a:t>航天技术</a:t>
                      </a:r>
                      <a:endParaRPr lang="en-US" sz="2400" b="0" kern="1200" dirty="0">
                        <a:solidFill>
                          <a:srgbClr val="000000"/>
                        </a:solidFill>
                        <a:latin typeface="黑体" pitchFamily="49" charset="-122"/>
                        <a:ea typeface="黑体" pitchFamily="49"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1999</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11</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月，神舟一号无人飞船成功完成飞行试验，开启了我国的飞天之旅</a:t>
                      </a:r>
                      <a:endParaRPr lang="en-US" altLang="zh-CN" sz="2400" b="0" dirty="0" smtClean="0">
                        <a:solidFill>
                          <a:srgbClr val="000000"/>
                        </a:solidFill>
                        <a:latin typeface="宋体" panose="02010600030101010101" pitchFamily="2" charset="-122"/>
                        <a:ea typeface="宋体" panose="02010600030101010101" pitchFamily="2" charset="-122"/>
                        <a:cs typeface="方正书宋_GBK" charset="0"/>
                      </a:endParaRP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2</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2003</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10</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月，神舟五号载人飞船升入太空，并成功返回地面。我国成为世界上第三个掌握载人航天技术的国家</a:t>
                      </a:r>
                      <a:endParaRPr lang="en-US" altLang="zh-CN" sz="2400" b="0" dirty="0" smtClean="0">
                        <a:solidFill>
                          <a:srgbClr val="000000"/>
                        </a:solidFill>
                        <a:latin typeface="宋体" panose="02010600030101010101" pitchFamily="2" charset="-122"/>
                        <a:ea typeface="宋体" panose="02010600030101010101" pitchFamily="2" charset="-122"/>
                        <a:cs typeface="方正书宋_GBK" charset="0"/>
                      </a:endParaRP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3</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2008</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9</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月，神舟七号载人飞船升入太空，航天员翟志刚成功完成出舱任务，实现了太空行走</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3775688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736185989"/>
              </p:ext>
            </p:extLst>
          </p:nvPr>
        </p:nvGraphicFramePr>
        <p:xfrm>
          <a:off x="685800" y="1955995"/>
          <a:ext cx="10726616" cy="4031567"/>
        </p:xfrm>
        <a:graphic>
          <a:graphicData uri="http://schemas.openxmlformats.org/drawingml/2006/table">
            <a:tbl>
              <a:tblPr firstRow="1" bandRow="1">
                <a:tableStyleId>{5940675A-B579-460E-94D1-54222C63F5DA}</a:tableStyleId>
              </a:tblPr>
              <a:tblGrid>
                <a:gridCol w="756138"/>
                <a:gridCol w="1230924"/>
                <a:gridCol w="8739554"/>
              </a:tblGrid>
              <a:tr h="4031567">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中华人民共和国成立后</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kern="1200" dirty="0" smtClean="0">
                          <a:solidFill>
                            <a:srgbClr val="000000"/>
                          </a:solidFill>
                          <a:latin typeface="黑体" pitchFamily="49" charset="-122"/>
                          <a:ea typeface="黑体" pitchFamily="49" charset="-122"/>
                          <a:cs typeface="NEU-BZ-S92" charset="0"/>
                        </a:rPr>
                        <a:t>农业科技</a:t>
                      </a:r>
                      <a:endParaRPr lang="en-US" sz="2400" b="0" kern="1200" dirty="0">
                        <a:solidFill>
                          <a:srgbClr val="000000"/>
                        </a:solidFill>
                        <a:latin typeface="黑体" pitchFamily="49" charset="-122"/>
                        <a:ea typeface="黑体" pitchFamily="49"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）概况：</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20</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世纪</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70</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年代，农业科学家袁隆平成功培育出籼型杂交水稻。袁隆平获得中国首届最高科学技术奖，并荣获多项国际大奖，被称为“杂交水稻之父”</a:t>
                      </a:r>
                      <a:endParaRPr lang="en-US" altLang="zh-CN" sz="2400" b="0" dirty="0" smtClean="0">
                        <a:solidFill>
                          <a:srgbClr val="000000"/>
                        </a:solidFill>
                        <a:latin typeface="宋体" panose="02010600030101010101" pitchFamily="2" charset="-122"/>
                        <a:ea typeface="宋体" panose="02010600030101010101" pitchFamily="2" charset="-122"/>
                        <a:cs typeface="方正书宋_GBK" charset="0"/>
                      </a:endParaRP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2</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）意义：袁隆平和他的杂交水稻，为解决我国这样一个人口大国的吃饭问题和保障我国的粮食安全，作出了巨大贡献；袁隆平的杂交水稻技术对解决世界性饥饿问题也有重要贡献</a:t>
                      </a:r>
                      <a:endParaRPr lang="en-US" altLang="zh-CN" sz="2400" b="0" dirty="0" smtClean="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1951807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8059113"/>
              </p:ext>
            </p:extLst>
          </p:nvPr>
        </p:nvGraphicFramePr>
        <p:xfrm>
          <a:off x="694592" y="2365130"/>
          <a:ext cx="10726616" cy="3235569"/>
        </p:xfrm>
        <a:graphic>
          <a:graphicData uri="http://schemas.openxmlformats.org/drawingml/2006/table">
            <a:tbl>
              <a:tblPr firstRow="1" bandRow="1">
                <a:tableStyleId>{5940675A-B579-460E-94D1-54222C63F5DA}</a:tableStyleId>
              </a:tblPr>
              <a:tblGrid>
                <a:gridCol w="756138"/>
                <a:gridCol w="1230924"/>
                <a:gridCol w="8739554"/>
              </a:tblGrid>
              <a:tr h="323556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中华人民共和国成立后</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kern="1200" dirty="0" smtClean="0">
                          <a:solidFill>
                            <a:srgbClr val="000000"/>
                          </a:solidFill>
                          <a:latin typeface="黑体" pitchFamily="49" charset="-122"/>
                          <a:ea typeface="黑体" pitchFamily="49" charset="-122"/>
                          <a:cs typeface="NEU-BZ-S92" charset="0"/>
                        </a:rPr>
                        <a:t>生物科技</a:t>
                      </a:r>
                      <a:endParaRPr lang="en-US" sz="2400" b="0" kern="1200" dirty="0">
                        <a:solidFill>
                          <a:srgbClr val="000000"/>
                        </a:solidFill>
                        <a:latin typeface="黑体" pitchFamily="49" charset="-122"/>
                        <a:ea typeface="黑体" pitchFamily="49"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）重要成果：中国药学家屠呦呦领导科研团队，在</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20</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世纪</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70</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年代初发现了能够有效抵抗疟疾的青蒿素</a:t>
                      </a:r>
                      <a:endParaRPr lang="en-US" altLang="zh-CN" sz="2400" b="0" dirty="0" smtClean="0">
                        <a:solidFill>
                          <a:srgbClr val="000000"/>
                        </a:solidFill>
                        <a:latin typeface="宋体" panose="02010600030101010101" pitchFamily="2" charset="-122"/>
                        <a:ea typeface="宋体" panose="02010600030101010101" pitchFamily="2" charset="-122"/>
                        <a:cs typeface="方正书宋_GBK" charset="0"/>
                      </a:endParaRP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2</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）意义：对人类生命健康事业作出了巨大贡献，屠呦呦获得</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2015</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年诺贝尔生理学或医学奖</a:t>
                      </a:r>
                      <a:endParaRPr lang="en-US" altLang="zh-CN" sz="2400" b="0" dirty="0" smtClean="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80425145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37.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38.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39.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41.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5.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6.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7.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8.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2145</TotalTime>
  <Words>2676</Words>
  <Application>Microsoft Office PowerPoint</Application>
  <PresentationFormat>自定义</PresentationFormat>
  <Paragraphs>267</Paragraphs>
  <Slides>34</Slides>
  <Notes>1</Notes>
  <HiddenSlides>0</HiddenSlides>
  <MMClips>0</MMClips>
  <ScaleCrop>false</ScaleCrop>
  <HeadingPairs>
    <vt:vector size="4" baseType="variant">
      <vt:variant>
        <vt:lpstr>主题</vt:lpstr>
      </vt:variant>
      <vt:variant>
        <vt:i4>5</vt:i4>
      </vt:variant>
      <vt:variant>
        <vt:lpstr>幻灯片标题</vt:lpstr>
      </vt:variant>
      <vt:variant>
        <vt:i4>34</vt:i4>
      </vt:variant>
    </vt:vector>
  </HeadingPairs>
  <TitlesOfParts>
    <vt:vector size="39"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1190</cp:revision>
  <dcterms:created xsi:type="dcterms:W3CDTF">2020-07-19T08:35:00Z</dcterms:created>
  <dcterms:modified xsi:type="dcterms:W3CDTF">2022-02-25T16:10:15Z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