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av" ContentType="audio/x-wav"/>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60" r:id="rId1"/>
  </p:sldMasterIdLst>
  <p:sldIdLst>
    <p:sldId id="256" r:id="rId2"/>
    <p:sldId id="260" r:id="rId3"/>
    <p:sldId id="262" r:id="rId4"/>
    <p:sldId id="263" r:id="rId5"/>
    <p:sldId id="271" r:id="rId6"/>
    <p:sldId id="275" r:id="rId7"/>
    <p:sldId id="279" r:id="rId8"/>
    <p:sldId id="278" r:id="rId9"/>
    <p:sldId id="277" r:id="rId10"/>
    <p:sldId id="281" r:id="rId11"/>
    <p:sldId id="285" r:id="rId12"/>
    <p:sldId id="284" r:id="rId13"/>
    <p:sldId id="283" r:id="rId14"/>
    <p:sldId id="282" r:id="rId15"/>
    <p:sldId id="280" r:id="rId16"/>
    <p:sldId id="317" r:id="rId17"/>
    <p:sldId id="318" r:id="rId18"/>
    <p:sldId id="319" r:id="rId19"/>
    <p:sldId id="320" r:id="rId20"/>
    <p:sldId id="321" r:id="rId21"/>
    <p:sldId id="322" r:id="rId22"/>
    <p:sldId id="323" r:id="rId23"/>
    <p:sldId id="276" r:id="rId24"/>
    <p:sldId id="351" r:id="rId25"/>
    <p:sldId id="352" r:id="rId26"/>
    <p:sldId id="353" r:id="rId27"/>
    <p:sldId id="354" r:id="rId28"/>
    <p:sldId id="355" r:id="rId29"/>
    <p:sldId id="356" r:id="rId30"/>
    <p:sldId id="259" r:id="rId31"/>
    <p:sldId id="269" r:id="rId32"/>
    <p:sldId id="315" r:id="rId33"/>
    <p:sldId id="324" r:id="rId34"/>
    <p:sldId id="332" r:id="rId35"/>
    <p:sldId id="333" r:id="rId36"/>
    <p:sldId id="274" r:id="rId3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snapToGrid="0">
      <p:cViewPr varScale="1">
        <p:scale>
          <a:sx n="92" d="100"/>
          <a:sy n="92" d="100"/>
        </p:scale>
        <p:origin x="498" y="8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 Target="../slides/slide2.xml"/><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40749988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标题和描述">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1/12/2021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41124586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带描述的引言">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zh-CN" altLang="en-US" smtClean="0"/>
              <a:t>单击此处编辑母版标题样式</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1/12/2021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30037109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名片">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zh-CN" altLang="en-US" smtClean="0"/>
              <a:t>单击此处编辑母版标题样式</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zh-CN" altLang="en-US" smtClean="0"/>
              <a:t>单击此处编辑母版文本样式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1/12/2021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11880679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引言名片">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zh-CN" altLang="en-US" smtClean="0"/>
              <a:t>单击此处编辑母版标题样式</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zh-CN" altLang="en-US" smtClean="0"/>
              <a:t>单击此处编辑母版文本样式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1/12/2021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4843943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真或假">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zh-CN" altLang="en-US" smtClean="0"/>
              <a:t>单击此处编辑母版标题样式</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zh-CN" altLang="en-US" smtClean="0"/>
              <a:t>单击此处编辑母版文本样式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1/12/2021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204798881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ncho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154263649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14568764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10" name="图片 9">
            <a:hlinkClick r:id="rId2" action="ppaction://hlinksldjump">
              <a:snd r:embed="rId3" name="camera.wav"/>
            </a:hlinkClick>
          </p:cNvPr>
          <p:cNvPicPr>
            <a:picLocks noChangeAspect="1"/>
          </p:cNvPicPr>
          <p:nvPr userDrawn="1"/>
        </p:nvPicPr>
        <p:blipFill rotWithShape="1">
          <a:blip r:embed="rId4">
            <a:clrChange>
              <a:clrFrom>
                <a:srgbClr val="E8EDD9"/>
              </a:clrFrom>
              <a:clrTo>
                <a:srgbClr val="E8EDD9">
                  <a:alpha val="0"/>
                </a:srgbClr>
              </a:clrTo>
            </a:clrChange>
            <a:extLst>
              <a:ext uri="{28A0092B-C50C-407E-A947-70E740481C1C}">
                <a14:useLocalDpi xmlns:a14="http://schemas.microsoft.com/office/drawing/2010/main" val="0"/>
              </a:ext>
            </a:extLst>
          </a:blip>
          <a:srcRect l="70714" t="37967" b="6776"/>
          <a:stretch/>
        </p:blipFill>
        <p:spPr>
          <a:xfrm>
            <a:off x="10363200" y="0"/>
            <a:ext cx="1828800" cy="2286000"/>
          </a:xfrm>
          <a:prstGeom prst="rect">
            <a:avLst/>
          </a:prstGeom>
        </p:spPr>
      </p:pic>
    </p:spTree>
    <p:extLst>
      <p:ext uri="{BB962C8B-B14F-4D97-AF65-F5344CB8AC3E}">
        <p14:creationId xmlns:p14="http://schemas.microsoft.com/office/powerpoint/2010/main" val="3711596564"/>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1/12/2021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400382219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1/12/2021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199641540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1/12/2021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409966784"/>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1/12/2021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240966182"/>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87319430"/>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1/12/2021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6453598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1/12/2021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15656277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1/12/2021</a:t>
            </a:fld>
            <a:endParaRPr lang="en-US" dirty="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D57F1E4F-1CFF-5643-939E-217C01CDF565}" type="slidenum">
              <a:rPr lang="en-US" dirty="0"/>
              <a:pPr/>
              <a:t>‹#›</a:t>
            </a:fld>
            <a:endParaRPr lang="en-US" dirty="0"/>
          </a:p>
        </p:txBody>
      </p:sp>
    </p:spTree>
    <p:extLst>
      <p:ext uri="{BB962C8B-B14F-4D97-AF65-F5344CB8AC3E}">
        <p14:creationId xmlns:p14="http://schemas.microsoft.com/office/powerpoint/2010/main" val="50288516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iming>
    <p:tnLst>
      <p:par>
        <p:cTn id="1" dur="indefinite" restart="never" nodeType="tmRoot"/>
      </p:par>
    </p:tnLst>
  </p:timing>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slide" Target="slide3.xml"/><Relationship Id="rId1" Type="http://schemas.openxmlformats.org/officeDocument/2006/relationships/slideLayout" Target="../slideLayouts/slideLayout7.xml"/><Relationship Id="rId4" Type="http://schemas.openxmlformats.org/officeDocument/2006/relationships/slide" Target="slide30.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slide" Target="slide31.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package" Target="../embeddings/Microsoft_Word___1.docx"/><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3.emf"/></Relationships>
</file>

<file path=ppt/slides/_rels/slide32.xml.rels><?xml version="1.0" encoding="UTF-8" standalone="yes"?>
<Relationships xmlns="http://schemas.openxmlformats.org/package/2006/relationships"><Relationship Id="rId3" Type="http://schemas.openxmlformats.org/officeDocument/2006/relationships/package" Target="../embeddings/Microsoft_Word___2.docx"/><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4.emf"/></Relationships>
</file>

<file path=ppt/slides/_rels/slide33.xml.rels><?xml version="1.0" encoding="UTF-8" standalone="yes"?>
<Relationships xmlns="http://schemas.openxmlformats.org/package/2006/relationships"><Relationship Id="rId3" Type="http://schemas.openxmlformats.org/officeDocument/2006/relationships/package" Target="../embeddings/Microsoft_Word___3.docx"/><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image" Target="../media/image5.emf"/></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a:spLocks noChangeAspect="1"/>
          </p:cNvSpPr>
          <p:nvPr/>
        </p:nvSpPr>
        <p:spPr>
          <a:xfrm>
            <a:off x="692150" y="1291992"/>
            <a:ext cx="10807700" cy="3693319"/>
          </a:xfrm>
          <a:prstGeom prst="rect">
            <a:avLst/>
          </a:prstGeom>
        </p:spPr>
        <p:txBody>
          <a:bodyPr>
            <a:spAutoFit/>
          </a:bodyPr>
          <a:lstStyle/>
          <a:p>
            <a:pPr algn="ctr">
              <a:lnSpc>
                <a:spcPct val="150000"/>
              </a:lnSpc>
            </a:pPr>
            <a:r>
              <a:rPr lang="zh-CN" altLang="en-US" sz="6000" b="1"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第二部分　中国</a:t>
            </a:r>
            <a:r>
              <a:rPr lang="zh-CN" altLang="en-US" sz="6000" b="1" dirty="0" smtClean="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近代史</a:t>
            </a:r>
            <a:endParaRPr lang="en-US" altLang="zh-CN" sz="6000" b="1" dirty="0" smtClean="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a:p>
            <a:pPr algn="ctr">
              <a:lnSpc>
                <a:spcPct val="150000"/>
              </a:lnSpc>
            </a:pPr>
            <a:r>
              <a:rPr lang="zh-CN" altLang="en-US" sz="48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第十单元　新民主主义革命的开始　从国共合作到国共对立</a:t>
            </a:r>
            <a:endParaRPr lang="zh-CN" altLang="en-US" sz="4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4659540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749032"/>
            <a:ext cx="10807700" cy="2968505"/>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历史意义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五四运动是一场以先进青年知识分子为先锋、广大人民群众参加的彻底反帝反封建的伟大爱国革命运动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是一场中国人民为拯救民族危亡、捍卫民族尊严、凝聚民族力量而掀起的伟大社会革命运动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是一场传播新思想新文化新知识的伟大思想启蒙运动。</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0470102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786679"/>
            <a:ext cx="10807700" cy="474129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五四运动以彻底反帝反封建的革命性、追求救国强国真理的进步性、各族各界群众积极参与的广泛性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推动了中国社会进步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促进了马克思主义在中国的传播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促进了马克思主义同中国工人运动的结合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为中国共产党成立做了思想上干部上的准备</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为新的革命力量、革命文化、革命斗争登上历史舞台创造了条件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是中国旧民主主义革命走向新民主主义革命的转折点</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在近代以来中华民族追求民族独立和发展进步的历史进程中具有里程碑意义。</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9160222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665026"/>
            <a:ext cx="10807700" cy="299043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三、中国共产党诞生</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基础</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思想基础</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五四运动后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越来越多的先进知识分子开始关注马克思主义。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1919</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《新青年》刊载了</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李大钊</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的文章《我的马克思主义观》</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对马克思主义作了较为系统的介绍。</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8203538" y="3500374"/>
            <a:ext cx="126258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8203538" y="3967717"/>
            <a:ext cx="12625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2400653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464637"/>
            <a:ext cx="10807700" cy="355943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阶级基础</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五四运动的胜利发展</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使中国先进的知识分子认识到</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工人阶级</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的伟大力量。马克思主义开始与中国工人运动结合起来。</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组织基础</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:1920</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在共产国际的帮助下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陈独秀</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在上海建立了中国第一个共产党早期组织。接着</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北京、长沙、武昌等地也先后建立了共产党早期组织。</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2010557" y="2128774"/>
            <a:ext cx="1647043"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2010557" y="2585726"/>
            <a:ext cx="164704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8816602" y="3282165"/>
            <a:ext cx="1200235"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8816602" y="3759899"/>
            <a:ext cx="120023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6191804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859192"/>
            <a:ext cx="10807700" cy="474129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标志</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中共一大召开</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时间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:1921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中共一大在</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上海</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秘密召开。</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代表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参加大会的有</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毛泽东</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、董必武、李达等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位代表。</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内容</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通过了中国共产党历史上第一个党纲。党纲确定党的名称为中国共产党</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奋斗目标是推翻资产阶级政权</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建立无产阶级专政</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实现</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共产主义</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。大会确定党的中心工作是领导和组织</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工人运动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成立了党的中央领导机构中央局</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陈独秀</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当选为中央局书记。</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6465885" y="1505320"/>
            <a:ext cx="79797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6465885" y="1983054"/>
            <a:ext cx="79797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矩形 4">
            <a:extLst>
              <a:ext uri="{FF2B5EF4-FFF2-40B4-BE49-F238E27FC236}">
                <a16:creationId xmlns:a16="http://schemas.microsoft.com/office/drawing/2014/main" xmlns="" id="{8A90BD6A-DAC1-4175-BADE-A70FD2E31095}"/>
              </a:ext>
            </a:extLst>
          </p:cNvPr>
          <p:cNvSpPr/>
          <p:nvPr/>
        </p:nvSpPr>
        <p:spPr>
          <a:xfrm>
            <a:off x="4938421" y="2107993"/>
            <a:ext cx="121299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6" name="直接连接符 5">
            <a:extLst>
              <a:ext uri="{FF2B5EF4-FFF2-40B4-BE49-F238E27FC236}">
                <a16:creationId xmlns:a16="http://schemas.microsoft.com/office/drawing/2014/main" xmlns="" id="{94F29B7E-74BF-4821-88B9-C8400B1817B7}"/>
              </a:ext>
            </a:extLst>
          </p:cNvPr>
          <p:cNvCxnSpPr>
            <a:cxnSpLocks/>
          </p:cNvCxnSpPr>
          <p:nvPr/>
        </p:nvCxnSpPr>
        <p:spPr>
          <a:xfrm>
            <a:off x="4938421" y="2575336"/>
            <a:ext cx="121299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xmlns="" id="{8A90BD6A-DAC1-4175-BADE-A70FD2E31095}"/>
              </a:ext>
            </a:extLst>
          </p:cNvPr>
          <p:cNvSpPr/>
          <p:nvPr/>
        </p:nvSpPr>
        <p:spPr>
          <a:xfrm>
            <a:off x="4165968" y="3854241"/>
            <a:ext cx="164255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9" name="直接连接符 8">
            <a:extLst>
              <a:ext uri="{FF2B5EF4-FFF2-40B4-BE49-F238E27FC236}">
                <a16:creationId xmlns:a16="http://schemas.microsoft.com/office/drawing/2014/main" xmlns="" id="{94F29B7E-74BF-4821-88B9-C8400B1817B7}"/>
              </a:ext>
            </a:extLst>
          </p:cNvPr>
          <p:cNvCxnSpPr>
            <a:cxnSpLocks/>
          </p:cNvCxnSpPr>
          <p:nvPr/>
        </p:nvCxnSpPr>
        <p:spPr>
          <a:xfrm>
            <a:off x="4165968" y="4331975"/>
            <a:ext cx="164255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xmlns="" id="{8A90BD6A-DAC1-4175-BADE-A70FD2E31095}"/>
              </a:ext>
            </a:extLst>
          </p:cNvPr>
          <p:cNvSpPr/>
          <p:nvPr/>
        </p:nvSpPr>
        <p:spPr>
          <a:xfrm>
            <a:off x="2436478" y="4431936"/>
            <a:ext cx="1610185"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2" name="直接连接符 11">
            <a:extLst>
              <a:ext uri="{FF2B5EF4-FFF2-40B4-BE49-F238E27FC236}">
                <a16:creationId xmlns:a16="http://schemas.microsoft.com/office/drawing/2014/main" xmlns="" id="{94F29B7E-74BF-4821-88B9-C8400B1817B7}"/>
              </a:ext>
            </a:extLst>
          </p:cNvPr>
          <p:cNvCxnSpPr>
            <a:cxnSpLocks/>
          </p:cNvCxnSpPr>
          <p:nvPr/>
        </p:nvCxnSpPr>
        <p:spPr>
          <a:xfrm>
            <a:off x="2436478" y="4909670"/>
            <a:ext cx="161018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矩形 12">
            <a:extLst>
              <a:ext uri="{FF2B5EF4-FFF2-40B4-BE49-F238E27FC236}">
                <a16:creationId xmlns:a16="http://schemas.microsoft.com/office/drawing/2014/main" xmlns="" id="{8A90BD6A-DAC1-4175-BADE-A70FD2E31095}"/>
              </a:ext>
            </a:extLst>
          </p:cNvPr>
          <p:cNvSpPr/>
          <p:nvPr/>
        </p:nvSpPr>
        <p:spPr>
          <a:xfrm>
            <a:off x="9980278" y="4431936"/>
            <a:ext cx="1262685"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4" name="直接连接符 13">
            <a:extLst>
              <a:ext uri="{FF2B5EF4-FFF2-40B4-BE49-F238E27FC236}">
                <a16:creationId xmlns:a16="http://schemas.microsoft.com/office/drawing/2014/main" xmlns="" id="{94F29B7E-74BF-4821-88B9-C8400B1817B7}"/>
              </a:ext>
            </a:extLst>
          </p:cNvPr>
          <p:cNvCxnSpPr>
            <a:cxnSpLocks/>
          </p:cNvCxnSpPr>
          <p:nvPr/>
        </p:nvCxnSpPr>
        <p:spPr>
          <a:xfrm>
            <a:off x="9980278" y="4909670"/>
            <a:ext cx="126268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929271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8" grpId="0" animBg="1"/>
      <p:bldP spid="11" grpId="0" animBg="1"/>
      <p:bldP spid="1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2011453"/>
            <a:ext cx="10807700" cy="239950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意义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中国共产党的诞生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是中国历史上</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开天辟地</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的大事。自从有了中国共产党</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中国革命的面貌就</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焕然一新</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了。中国共产党的诞生不是偶然的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是适应近代以来中国</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社会进步</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革命发展</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的客观需要</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是近代历史选择的必然结果。</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8135553" y="2076820"/>
            <a:ext cx="162715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8135553" y="2564945"/>
            <a:ext cx="162715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7836472" y="2649917"/>
            <a:ext cx="1643422"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7836472" y="3138042"/>
            <a:ext cx="164342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xmlns="" id="{8A90BD6A-DAC1-4175-BADE-A70FD2E31095}"/>
              </a:ext>
            </a:extLst>
          </p:cNvPr>
          <p:cNvSpPr/>
          <p:nvPr/>
        </p:nvSpPr>
        <p:spPr>
          <a:xfrm>
            <a:off x="9039563" y="3253009"/>
            <a:ext cx="162715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9" name="直接连接符 8">
            <a:extLst>
              <a:ext uri="{FF2B5EF4-FFF2-40B4-BE49-F238E27FC236}">
                <a16:creationId xmlns:a16="http://schemas.microsoft.com/office/drawing/2014/main" xmlns="" id="{94F29B7E-74BF-4821-88B9-C8400B1817B7}"/>
              </a:ext>
            </a:extLst>
          </p:cNvPr>
          <p:cNvCxnSpPr>
            <a:cxnSpLocks/>
          </p:cNvCxnSpPr>
          <p:nvPr/>
        </p:nvCxnSpPr>
        <p:spPr>
          <a:xfrm>
            <a:off x="9039563" y="3730743"/>
            <a:ext cx="162715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a16="http://schemas.microsoft.com/office/drawing/2014/main" xmlns="" id="{8A90BD6A-DAC1-4175-BADE-A70FD2E31095}"/>
              </a:ext>
            </a:extLst>
          </p:cNvPr>
          <p:cNvSpPr/>
          <p:nvPr/>
        </p:nvSpPr>
        <p:spPr>
          <a:xfrm>
            <a:off x="789157" y="3834900"/>
            <a:ext cx="162715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1" name="直接连接符 10">
            <a:extLst>
              <a:ext uri="{FF2B5EF4-FFF2-40B4-BE49-F238E27FC236}">
                <a16:creationId xmlns:a16="http://schemas.microsoft.com/office/drawing/2014/main" xmlns="" id="{94F29B7E-74BF-4821-88B9-C8400B1817B7}"/>
              </a:ext>
            </a:extLst>
          </p:cNvPr>
          <p:cNvCxnSpPr>
            <a:cxnSpLocks/>
          </p:cNvCxnSpPr>
          <p:nvPr/>
        </p:nvCxnSpPr>
        <p:spPr>
          <a:xfrm>
            <a:off x="789157" y="4302243"/>
            <a:ext cx="162715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445013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8" grpId="0" animBg="1"/>
      <p:bldP spid="1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834480"/>
            <a:ext cx="10807700" cy="474129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四、中共二大</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时间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1922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中共二大在上海召开。</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内容</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大会重申党的最终奋斗目标是实现</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共产主义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制定了党的最低纲领。纲领规定</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在民主革命阶段</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党的主要任务是打倒军阀</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推翻帝国主义的压迫</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将中国统一为真正的</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民主共和国</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意义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中国共产党在中国历史上第一次提出了彻底的</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反帝反封建</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的民主革命纲领。</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2309522" y="1484538"/>
            <a:ext cx="79797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2309522" y="1951881"/>
            <a:ext cx="79797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矩形 4">
            <a:extLst>
              <a:ext uri="{FF2B5EF4-FFF2-40B4-BE49-F238E27FC236}">
                <a16:creationId xmlns:a16="http://schemas.microsoft.com/office/drawing/2014/main" xmlns="" id="{8A90BD6A-DAC1-4175-BADE-A70FD2E31095}"/>
              </a:ext>
            </a:extLst>
          </p:cNvPr>
          <p:cNvSpPr/>
          <p:nvPr/>
        </p:nvSpPr>
        <p:spPr>
          <a:xfrm>
            <a:off x="8442562" y="2087211"/>
            <a:ext cx="1613435"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6" name="直接连接符 5">
            <a:extLst>
              <a:ext uri="{FF2B5EF4-FFF2-40B4-BE49-F238E27FC236}">
                <a16:creationId xmlns:a16="http://schemas.microsoft.com/office/drawing/2014/main" xmlns="" id="{94F29B7E-74BF-4821-88B9-C8400B1817B7}"/>
              </a:ext>
            </a:extLst>
          </p:cNvPr>
          <p:cNvCxnSpPr>
            <a:cxnSpLocks/>
          </p:cNvCxnSpPr>
          <p:nvPr/>
        </p:nvCxnSpPr>
        <p:spPr>
          <a:xfrm>
            <a:off x="8442562" y="2554554"/>
            <a:ext cx="161343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xmlns="" id="{8A90BD6A-DAC1-4175-BADE-A70FD2E31095}"/>
              </a:ext>
            </a:extLst>
          </p:cNvPr>
          <p:cNvSpPr/>
          <p:nvPr/>
        </p:nvSpPr>
        <p:spPr>
          <a:xfrm>
            <a:off x="10364881" y="3261384"/>
            <a:ext cx="87808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9" name="直接连接符 8">
            <a:extLst>
              <a:ext uri="{FF2B5EF4-FFF2-40B4-BE49-F238E27FC236}">
                <a16:creationId xmlns:a16="http://schemas.microsoft.com/office/drawing/2014/main" xmlns="" id="{94F29B7E-74BF-4821-88B9-C8400B1817B7}"/>
              </a:ext>
            </a:extLst>
          </p:cNvPr>
          <p:cNvCxnSpPr>
            <a:cxnSpLocks/>
          </p:cNvCxnSpPr>
          <p:nvPr/>
        </p:nvCxnSpPr>
        <p:spPr>
          <a:xfrm>
            <a:off x="10364880" y="3728727"/>
            <a:ext cx="87808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xmlns="" id="{8A90BD6A-DAC1-4175-BADE-A70FD2E31095}"/>
              </a:ext>
            </a:extLst>
          </p:cNvPr>
          <p:cNvSpPr/>
          <p:nvPr/>
        </p:nvSpPr>
        <p:spPr>
          <a:xfrm>
            <a:off x="763680" y="3832884"/>
            <a:ext cx="127293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2" name="直接连接符 11">
            <a:extLst>
              <a:ext uri="{FF2B5EF4-FFF2-40B4-BE49-F238E27FC236}">
                <a16:creationId xmlns:a16="http://schemas.microsoft.com/office/drawing/2014/main" xmlns="" id="{94F29B7E-74BF-4821-88B9-C8400B1817B7}"/>
              </a:ext>
            </a:extLst>
          </p:cNvPr>
          <p:cNvCxnSpPr>
            <a:cxnSpLocks/>
          </p:cNvCxnSpPr>
          <p:nvPr/>
        </p:nvCxnSpPr>
        <p:spPr>
          <a:xfrm>
            <a:off x="763680" y="4300227"/>
            <a:ext cx="127293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矩形 13">
            <a:extLst>
              <a:ext uri="{FF2B5EF4-FFF2-40B4-BE49-F238E27FC236}">
                <a16:creationId xmlns:a16="http://schemas.microsoft.com/office/drawing/2014/main" xmlns="" id="{8A90BD6A-DAC1-4175-BADE-A70FD2E31095}"/>
              </a:ext>
            </a:extLst>
          </p:cNvPr>
          <p:cNvSpPr/>
          <p:nvPr/>
        </p:nvSpPr>
        <p:spPr>
          <a:xfrm>
            <a:off x="10479182" y="4428383"/>
            <a:ext cx="87808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5" name="直接连接符 14">
            <a:extLst>
              <a:ext uri="{FF2B5EF4-FFF2-40B4-BE49-F238E27FC236}">
                <a16:creationId xmlns:a16="http://schemas.microsoft.com/office/drawing/2014/main" xmlns="" id="{94F29B7E-74BF-4821-88B9-C8400B1817B7}"/>
              </a:ext>
            </a:extLst>
          </p:cNvPr>
          <p:cNvCxnSpPr>
            <a:cxnSpLocks/>
          </p:cNvCxnSpPr>
          <p:nvPr/>
        </p:nvCxnSpPr>
        <p:spPr>
          <a:xfrm>
            <a:off x="10479181" y="4895726"/>
            <a:ext cx="87808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矩形 15">
            <a:extLst>
              <a:ext uri="{FF2B5EF4-FFF2-40B4-BE49-F238E27FC236}">
                <a16:creationId xmlns:a16="http://schemas.microsoft.com/office/drawing/2014/main" xmlns="" id="{8A90BD6A-DAC1-4175-BADE-A70FD2E31095}"/>
              </a:ext>
            </a:extLst>
          </p:cNvPr>
          <p:cNvSpPr/>
          <p:nvPr/>
        </p:nvSpPr>
        <p:spPr>
          <a:xfrm>
            <a:off x="763680" y="5005702"/>
            <a:ext cx="127293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7" name="直接连接符 16">
            <a:extLst>
              <a:ext uri="{FF2B5EF4-FFF2-40B4-BE49-F238E27FC236}">
                <a16:creationId xmlns:a16="http://schemas.microsoft.com/office/drawing/2014/main" xmlns="" id="{94F29B7E-74BF-4821-88B9-C8400B1817B7}"/>
              </a:ext>
            </a:extLst>
          </p:cNvPr>
          <p:cNvCxnSpPr>
            <a:cxnSpLocks/>
          </p:cNvCxnSpPr>
          <p:nvPr/>
        </p:nvCxnSpPr>
        <p:spPr>
          <a:xfrm>
            <a:off x="763680" y="5473045"/>
            <a:ext cx="127293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5942742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par>
                                <p:cTn id="18" presetID="16" presetClass="exit" presetSubtype="21" fill="hold" grpId="0" nodeType="withEffect">
                                  <p:stCondLst>
                                    <p:cond delay="0"/>
                                  </p:stCondLst>
                                  <p:childTnLst>
                                    <p:animEffect transition="out" filter="barn(inVertical)">
                                      <p:cBhvr>
                                        <p:cTn id="19" dur="500"/>
                                        <p:tgtEl>
                                          <p:spTgt spid="11"/>
                                        </p:tgtEl>
                                      </p:cBhvr>
                                    </p:animEffect>
                                    <p:set>
                                      <p:cBhvr>
                                        <p:cTn id="20" dur="1" fill="hold">
                                          <p:stCondLst>
                                            <p:cond delay="499"/>
                                          </p:stCondLst>
                                        </p:cTn>
                                        <p:tgtEl>
                                          <p:spTgt spid="11"/>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6" presetClass="exit" presetSubtype="21" fill="hold" grpId="0" nodeType="clickEffect">
                                  <p:stCondLst>
                                    <p:cond delay="0"/>
                                  </p:stCondLst>
                                  <p:childTnLst>
                                    <p:animEffect transition="out" filter="barn(inVertical)">
                                      <p:cBhvr>
                                        <p:cTn id="24" dur="500"/>
                                        <p:tgtEl>
                                          <p:spTgt spid="14"/>
                                        </p:tgtEl>
                                      </p:cBhvr>
                                    </p:animEffect>
                                    <p:set>
                                      <p:cBhvr>
                                        <p:cTn id="25" dur="1" fill="hold">
                                          <p:stCondLst>
                                            <p:cond delay="499"/>
                                          </p:stCondLst>
                                        </p:cTn>
                                        <p:tgtEl>
                                          <p:spTgt spid="14"/>
                                        </p:tgtEl>
                                        <p:attrNameLst>
                                          <p:attrName>style.visibility</p:attrName>
                                        </p:attrNameLst>
                                      </p:cBhvr>
                                      <p:to>
                                        <p:strVal val="hidden"/>
                                      </p:to>
                                    </p:set>
                                  </p:childTnLst>
                                </p:cTn>
                              </p:par>
                              <p:par>
                                <p:cTn id="26" presetID="16" presetClass="exit" presetSubtype="21" fill="hold" grpId="0" nodeType="withEffect">
                                  <p:stCondLst>
                                    <p:cond delay="0"/>
                                  </p:stCondLst>
                                  <p:childTnLst>
                                    <p:animEffect transition="out" filter="barn(inVertical)">
                                      <p:cBhvr>
                                        <p:cTn id="27" dur="500"/>
                                        <p:tgtEl>
                                          <p:spTgt spid="16"/>
                                        </p:tgtEl>
                                      </p:cBhvr>
                                    </p:animEffect>
                                    <p:set>
                                      <p:cBhvr>
                                        <p:cTn id="28"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8" grpId="0" animBg="1"/>
      <p:bldP spid="11" grpId="0" animBg="1"/>
      <p:bldP spid="14" grpId="0" animBg="1"/>
      <p:bldP spid="1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295636"/>
            <a:ext cx="10807700" cy="592316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五、全国工人运动的高涨</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领导机构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中国共产党成立之后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设立了</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中国劳动组合书记部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集中领导全国的工人运动。</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顶峰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:1923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京汉铁路工人</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举行大罢工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号召工人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为自由而战</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为人权而战</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将第一次全国工人运动高潮推向了顶峰。罢工遭到帝国主义和直系军阀</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吴佩孚</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的血腥镇压。此后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全国工人运动暂时转入低潮。</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启示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京汉铁路工人罢工失败后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中国共产党认识到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单枪匹马不能取得革命的胜利</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必须团结一切可能的同盟者</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才能战胜强大的敌人。</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8120411" y="964992"/>
            <a:ext cx="3379439"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8120411" y="1421944"/>
            <a:ext cx="337943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720020" y="1546883"/>
            <a:ext cx="46784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740802" y="2014226"/>
            <a:ext cx="46784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xmlns="" id="{8A90BD6A-DAC1-4175-BADE-A70FD2E31095}"/>
              </a:ext>
            </a:extLst>
          </p:cNvPr>
          <p:cNvSpPr/>
          <p:nvPr/>
        </p:nvSpPr>
        <p:spPr>
          <a:xfrm>
            <a:off x="4251808" y="2118383"/>
            <a:ext cx="2432732"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a:extLst>
              <a:ext uri="{FF2B5EF4-FFF2-40B4-BE49-F238E27FC236}">
                <a16:creationId xmlns:a16="http://schemas.microsoft.com/office/drawing/2014/main" xmlns="" id="{94F29B7E-74BF-4821-88B9-C8400B1817B7}"/>
              </a:ext>
            </a:extLst>
          </p:cNvPr>
          <p:cNvCxnSpPr>
            <a:cxnSpLocks/>
          </p:cNvCxnSpPr>
          <p:nvPr/>
        </p:nvCxnSpPr>
        <p:spPr>
          <a:xfrm>
            <a:off x="4251808" y="2596117"/>
            <a:ext cx="243273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a16="http://schemas.microsoft.com/office/drawing/2014/main" xmlns="" id="{8A90BD6A-DAC1-4175-BADE-A70FD2E31095}"/>
              </a:ext>
            </a:extLst>
          </p:cNvPr>
          <p:cNvSpPr/>
          <p:nvPr/>
        </p:nvSpPr>
        <p:spPr>
          <a:xfrm>
            <a:off x="6919430" y="3292557"/>
            <a:ext cx="1217399"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3" name="直接连接符 12">
            <a:extLst>
              <a:ext uri="{FF2B5EF4-FFF2-40B4-BE49-F238E27FC236}">
                <a16:creationId xmlns:a16="http://schemas.microsoft.com/office/drawing/2014/main" xmlns="" id="{94F29B7E-74BF-4821-88B9-C8400B1817B7}"/>
              </a:ext>
            </a:extLst>
          </p:cNvPr>
          <p:cNvCxnSpPr>
            <a:cxnSpLocks/>
          </p:cNvCxnSpPr>
          <p:nvPr/>
        </p:nvCxnSpPr>
        <p:spPr>
          <a:xfrm>
            <a:off x="6919430" y="3770291"/>
            <a:ext cx="121739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7456279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par>
                                <p:cTn id="8" presetID="16" presetClass="exit" presetSubtype="21" fill="hold" grpId="0" nodeType="withEffect">
                                  <p:stCondLst>
                                    <p:cond delay="0"/>
                                  </p:stCondLst>
                                  <p:childTnLst>
                                    <p:animEffect transition="out" filter="barn(inVertical)">
                                      <p:cBhvr>
                                        <p:cTn id="9" dur="500"/>
                                        <p:tgtEl>
                                          <p:spTgt spid="6"/>
                                        </p:tgtEl>
                                      </p:cBhvr>
                                    </p:animEffect>
                                    <p:set>
                                      <p:cBhvr>
                                        <p:cTn id="10" dur="1" fill="hold">
                                          <p:stCondLst>
                                            <p:cond delay="499"/>
                                          </p:stCondLst>
                                        </p:cTn>
                                        <p:tgtEl>
                                          <p:spTgt spid="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6" presetClass="exit" presetSubtype="21" fill="hold" grpId="0" nodeType="clickEffect">
                                  <p:stCondLst>
                                    <p:cond delay="0"/>
                                  </p:stCondLst>
                                  <p:childTnLst>
                                    <p:animEffect transition="out" filter="barn(inVertical)">
                                      <p:cBhvr>
                                        <p:cTn id="14" dur="500"/>
                                        <p:tgtEl>
                                          <p:spTgt spid="9"/>
                                        </p:tgtEl>
                                      </p:cBhvr>
                                    </p:animEffect>
                                    <p:set>
                                      <p:cBhvr>
                                        <p:cTn id="15" dur="1" fill="hold">
                                          <p:stCondLst>
                                            <p:cond delay="499"/>
                                          </p:stCondLst>
                                        </p:cTn>
                                        <p:tgtEl>
                                          <p:spTgt spid="9"/>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6" presetClass="exit" presetSubtype="21" fill="hold" grpId="0" nodeType="clickEffect">
                                  <p:stCondLst>
                                    <p:cond delay="0"/>
                                  </p:stCondLst>
                                  <p:childTnLst>
                                    <p:animEffect transition="out" filter="barn(inVertical)">
                                      <p:cBhvr>
                                        <p:cTn id="19" dur="500"/>
                                        <p:tgtEl>
                                          <p:spTgt spid="12"/>
                                        </p:tgtEl>
                                      </p:cBhvr>
                                    </p:animEffect>
                                    <p:set>
                                      <p:cBhvr>
                                        <p:cTn id="20"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9" grpId="0" animBg="1"/>
      <p:bldP spid="1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160871"/>
            <a:ext cx="10807700" cy="417229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六、北伐战争</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背景</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(1)1923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中共三大正式决定同孙中山领导的国民党合作</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建立</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革命统一战线</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1924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国民党一大在广州召开</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会议实际上确立了</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联俄</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联共</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扶助农工</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三大政策</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标志着国共两党合作的正式建立。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2123064" y="2970438"/>
            <a:ext cx="246112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2123064" y="3458563"/>
            <a:ext cx="246112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1555169" y="3583502"/>
            <a:ext cx="87273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1575951" y="4030063"/>
            <a:ext cx="87273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xmlns="" id="{8A90BD6A-DAC1-4175-BADE-A70FD2E31095}"/>
              </a:ext>
            </a:extLst>
          </p:cNvPr>
          <p:cNvSpPr/>
          <p:nvPr/>
        </p:nvSpPr>
        <p:spPr>
          <a:xfrm>
            <a:off x="733714" y="4155002"/>
            <a:ext cx="87273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9" name="直接连接符 8">
            <a:extLst>
              <a:ext uri="{FF2B5EF4-FFF2-40B4-BE49-F238E27FC236}">
                <a16:creationId xmlns:a16="http://schemas.microsoft.com/office/drawing/2014/main" xmlns="" id="{94F29B7E-74BF-4821-88B9-C8400B1817B7}"/>
              </a:ext>
            </a:extLst>
          </p:cNvPr>
          <p:cNvCxnSpPr>
            <a:cxnSpLocks/>
          </p:cNvCxnSpPr>
          <p:nvPr/>
        </p:nvCxnSpPr>
        <p:spPr>
          <a:xfrm>
            <a:off x="733714" y="4622345"/>
            <a:ext cx="87273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a16="http://schemas.microsoft.com/office/drawing/2014/main" xmlns="" id="{8A90BD6A-DAC1-4175-BADE-A70FD2E31095}"/>
              </a:ext>
            </a:extLst>
          </p:cNvPr>
          <p:cNvSpPr/>
          <p:nvPr/>
        </p:nvSpPr>
        <p:spPr>
          <a:xfrm>
            <a:off x="1960364" y="4155002"/>
            <a:ext cx="87273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1" name="直接连接符 10">
            <a:extLst>
              <a:ext uri="{FF2B5EF4-FFF2-40B4-BE49-F238E27FC236}">
                <a16:creationId xmlns:a16="http://schemas.microsoft.com/office/drawing/2014/main" xmlns="" id="{94F29B7E-74BF-4821-88B9-C8400B1817B7}"/>
              </a:ext>
            </a:extLst>
          </p:cNvPr>
          <p:cNvCxnSpPr>
            <a:cxnSpLocks/>
          </p:cNvCxnSpPr>
          <p:nvPr/>
        </p:nvCxnSpPr>
        <p:spPr>
          <a:xfrm>
            <a:off x="1960364" y="4622345"/>
            <a:ext cx="87273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a16="http://schemas.microsoft.com/office/drawing/2014/main" xmlns="" id="{8A90BD6A-DAC1-4175-BADE-A70FD2E31095}"/>
              </a:ext>
            </a:extLst>
          </p:cNvPr>
          <p:cNvSpPr/>
          <p:nvPr/>
        </p:nvSpPr>
        <p:spPr>
          <a:xfrm>
            <a:off x="3187014" y="4155002"/>
            <a:ext cx="1665541"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3" name="直接连接符 12">
            <a:extLst>
              <a:ext uri="{FF2B5EF4-FFF2-40B4-BE49-F238E27FC236}">
                <a16:creationId xmlns:a16="http://schemas.microsoft.com/office/drawing/2014/main" xmlns="" id="{94F29B7E-74BF-4821-88B9-C8400B1817B7}"/>
              </a:ext>
            </a:extLst>
          </p:cNvPr>
          <p:cNvCxnSpPr>
            <a:cxnSpLocks/>
          </p:cNvCxnSpPr>
          <p:nvPr/>
        </p:nvCxnSpPr>
        <p:spPr>
          <a:xfrm>
            <a:off x="3187014" y="4622345"/>
            <a:ext cx="166554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1640605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8" grpId="0" animBg="1"/>
      <p:bldP spid="10" grpId="0" animBg="1"/>
      <p:bldP spid="1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554269"/>
            <a:ext cx="10807700" cy="533222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准备</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在苏联和中国共产党的帮助下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,1924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孙中山在广州黄埔创办</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黄埔军校</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。孙中山兼任军校总理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蒋介石</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任校长</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周恩来</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不久后担任政治部主任。黄埔军校培养出大批军事和政治人才</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国民革命军</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的建立和随后的</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北伐战争</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作了准备。</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目的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:1926</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广州国民政府决定北伐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以推翻</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吴佩孚</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孙</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传芳</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张作霖</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等北洋军阀的统治</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统一全国。</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开始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:1926</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国民革命军十万人誓师北伐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蒋介石</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任北伐军总司令。</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3441117" y="1214374"/>
            <a:ext cx="1643422"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3441117" y="1681717"/>
            <a:ext cx="164342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9462557" y="1214374"/>
            <a:ext cx="122458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9462557" y="1681717"/>
            <a:ext cx="122458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xmlns="" id="{8A90BD6A-DAC1-4175-BADE-A70FD2E31095}"/>
              </a:ext>
            </a:extLst>
          </p:cNvPr>
          <p:cNvSpPr/>
          <p:nvPr/>
        </p:nvSpPr>
        <p:spPr>
          <a:xfrm>
            <a:off x="1710939" y="1785873"/>
            <a:ext cx="122458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a:extLst>
              <a:ext uri="{FF2B5EF4-FFF2-40B4-BE49-F238E27FC236}">
                <a16:creationId xmlns:a16="http://schemas.microsoft.com/office/drawing/2014/main" xmlns="" id="{94F29B7E-74BF-4821-88B9-C8400B1817B7}"/>
              </a:ext>
            </a:extLst>
          </p:cNvPr>
          <p:cNvCxnSpPr>
            <a:cxnSpLocks/>
          </p:cNvCxnSpPr>
          <p:nvPr/>
        </p:nvCxnSpPr>
        <p:spPr>
          <a:xfrm>
            <a:off x="1710939" y="2263607"/>
            <a:ext cx="122458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xmlns="" id="{8A90BD6A-DAC1-4175-BADE-A70FD2E31095}"/>
              </a:ext>
            </a:extLst>
          </p:cNvPr>
          <p:cNvSpPr/>
          <p:nvPr/>
        </p:nvSpPr>
        <p:spPr>
          <a:xfrm>
            <a:off x="4173343" y="2392600"/>
            <a:ext cx="203026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2" name="直接连接符 11">
            <a:extLst>
              <a:ext uri="{FF2B5EF4-FFF2-40B4-BE49-F238E27FC236}">
                <a16:creationId xmlns:a16="http://schemas.microsoft.com/office/drawing/2014/main" xmlns="" id="{94F29B7E-74BF-4821-88B9-C8400B1817B7}"/>
              </a:ext>
            </a:extLst>
          </p:cNvPr>
          <p:cNvCxnSpPr>
            <a:cxnSpLocks/>
          </p:cNvCxnSpPr>
          <p:nvPr/>
        </p:nvCxnSpPr>
        <p:spPr>
          <a:xfrm>
            <a:off x="4173344" y="2859943"/>
            <a:ext cx="203026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矩形 13">
            <a:extLst>
              <a:ext uri="{FF2B5EF4-FFF2-40B4-BE49-F238E27FC236}">
                <a16:creationId xmlns:a16="http://schemas.microsoft.com/office/drawing/2014/main" xmlns="" id="{8A90BD6A-DAC1-4175-BADE-A70FD2E31095}"/>
              </a:ext>
            </a:extLst>
          </p:cNvPr>
          <p:cNvSpPr/>
          <p:nvPr/>
        </p:nvSpPr>
        <p:spPr>
          <a:xfrm>
            <a:off x="9060504" y="2392600"/>
            <a:ext cx="1616613"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5" name="直接连接符 14">
            <a:extLst>
              <a:ext uri="{FF2B5EF4-FFF2-40B4-BE49-F238E27FC236}">
                <a16:creationId xmlns:a16="http://schemas.microsoft.com/office/drawing/2014/main" xmlns="" id="{94F29B7E-74BF-4821-88B9-C8400B1817B7}"/>
              </a:ext>
            </a:extLst>
          </p:cNvPr>
          <p:cNvCxnSpPr>
            <a:cxnSpLocks/>
          </p:cNvCxnSpPr>
          <p:nvPr/>
        </p:nvCxnSpPr>
        <p:spPr>
          <a:xfrm>
            <a:off x="9060506" y="2859943"/>
            <a:ext cx="161661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矩形 16">
            <a:extLst>
              <a:ext uri="{FF2B5EF4-FFF2-40B4-BE49-F238E27FC236}">
                <a16:creationId xmlns:a16="http://schemas.microsoft.com/office/drawing/2014/main" xmlns="" id="{8A90BD6A-DAC1-4175-BADE-A70FD2E31095}"/>
              </a:ext>
            </a:extLst>
          </p:cNvPr>
          <p:cNvSpPr/>
          <p:nvPr/>
        </p:nvSpPr>
        <p:spPr>
          <a:xfrm>
            <a:off x="9039722" y="3550044"/>
            <a:ext cx="122458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8" name="直接连接符 17">
            <a:extLst>
              <a:ext uri="{FF2B5EF4-FFF2-40B4-BE49-F238E27FC236}">
                <a16:creationId xmlns:a16="http://schemas.microsoft.com/office/drawing/2014/main" xmlns="" id="{94F29B7E-74BF-4821-88B9-C8400B1817B7}"/>
              </a:ext>
            </a:extLst>
          </p:cNvPr>
          <p:cNvCxnSpPr>
            <a:cxnSpLocks/>
          </p:cNvCxnSpPr>
          <p:nvPr/>
        </p:nvCxnSpPr>
        <p:spPr>
          <a:xfrm>
            <a:off x="9039722" y="4027778"/>
            <a:ext cx="122458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矩形 18">
            <a:extLst>
              <a:ext uri="{FF2B5EF4-FFF2-40B4-BE49-F238E27FC236}">
                <a16:creationId xmlns:a16="http://schemas.microsoft.com/office/drawing/2014/main" xmlns="" id="{8A90BD6A-DAC1-4175-BADE-A70FD2E31095}"/>
              </a:ext>
            </a:extLst>
          </p:cNvPr>
          <p:cNvSpPr/>
          <p:nvPr/>
        </p:nvSpPr>
        <p:spPr>
          <a:xfrm>
            <a:off x="785669" y="4131935"/>
            <a:ext cx="122458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0" name="直接连接符 19">
            <a:extLst>
              <a:ext uri="{FF2B5EF4-FFF2-40B4-BE49-F238E27FC236}">
                <a16:creationId xmlns:a16="http://schemas.microsoft.com/office/drawing/2014/main" xmlns="" id="{94F29B7E-74BF-4821-88B9-C8400B1817B7}"/>
              </a:ext>
            </a:extLst>
          </p:cNvPr>
          <p:cNvCxnSpPr>
            <a:cxnSpLocks/>
          </p:cNvCxnSpPr>
          <p:nvPr/>
        </p:nvCxnSpPr>
        <p:spPr>
          <a:xfrm>
            <a:off x="785669" y="4609669"/>
            <a:ext cx="122458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矩形 20">
            <a:extLst>
              <a:ext uri="{FF2B5EF4-FFF2-40B4-BE49-F238E27FC236}">
                <a16:creationId xmlns:a16="http://schemas.microsoft.com/office/drawing/2014/main" xmlns="" id="{8A90BD6A-DAC1-4175-BADE-A70FD2E31095}"/>
              </a:ext>
            </a:extLst>
          </p:cNvPr>
          <p:cNvSpPr/>
          <p:nvPr/>
        </p:nvSpPr>
        <p:spPr>
          <a:xfrm>
            <a:off x="2406360" y="4131935"/>
            <a:ext cx="122458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2" name="直接连接符 21">
            <a:extLst>
              <a:ext uri="{FF2B5EF4-FFF2-40B4-BE49-F238E27FC236}">
                <a16:creationId xmlns:a16="http://schemas.microsoft.com/office/drawing/2014/main" xmlns="" id="{94F29B7E-74BF-4821-88B9-C8400B1817B7}"/>
              </a:ext>
            </a:extLst>
          </p:cNvPr>
          <p:cNvCxnSpPr>
            <a:cxnSpLocks/>
          </p:cNvCxnSpPr>
          <p:nvPr/>
        </p:nvCxnSpPr>
        <p:spPr>
          <a:xfrm>
            <a:off x="2406360" y="4609669"/>
            <a:ext cx="122458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矩形 25">
            <a:extLst>
              <a:ext uri="{FF2B5EF4-FFF2-40B4-BE49-F238E27FC236}">
                <a16:creationId xmlns:a16="http://schemas.microsoft.com/office/drawing/2014/main" xmlns="" id="{8A90BD6A-DAC1-4175-BADE-A70FD2E31095}"/>
              </a:ext>
            </a:extLst>
          </p:cNvPr>
          <p:cNvSpPr/>
          <p:nvPr/>
        </p:nvSpPr>
        <p:spPr>
          <a:xfrm>
            <a:off x="9243212" y="4728270"/>
            <a:ext cx="1212461"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7" name="直接连接符 26">
            <a:extLst>
              <a:ext uri="{FF2B5EF4-FFF2-40B4-BE49-F238E27FC236}">
                <a16:creationId xmlns:a16="http://schemas.microsoft.com/office/drawing/2014/main" xmlns="" id="{94F29B7E-74BF-4821-88B9-C8400B1817B7}"/>
              </a:ext>
            </a:extLst>
          </p:cNvPr>
          <p:cNvCxnSpPr>
            <a:cxnSpLocks/>
          </p:cNvCxnSpPr>
          <p:nvPr/>
        </p:nvCxnSpPr>
        <p:spPr>
          <a:xfrm>
            <a:off x="9243212" y="5195613"/>
            <a:ext cx="121246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3363989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4"/>
                                        </p:tgtEl>
                                      </p:cBhvr>
                                    </p:animEffect>
                                    <p:set>
                                      <p:cBhvr>
                                        <p:cTn id="27" dur="1" fill="hold">
                                          <p:stCondLst>
                                            <p:cond delay="499"/>
                                          </p:stCondLst>
                                        </p:cTn>
                                        <p:tgtEl>
                                          <p:spTgt spid="14"/>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6" presetClass="exit" presetSubtype="21" fill="hold" grpId="0" nodeType="clickEffect">
                                  <p:stCondLst>
                                    <p:cond delay="0"/>
                                  </p:stCondLst>
                                  <p:childTnLst>
                                    <p:animEffect transition="out" filter="barn(inVertical)">
                                      <p:cBhvr>
                                        <p:cTn id="31" dur="500"/>
                                        <p:tgtEl>
                                          <p:spTgt spid="17"/>
                                        </p:tgtEl>
                                      </p:cBhvr>
                                    </p:animEffect>
                                    <p:set>
                                      <p:cBhvr>
                                        <p:cTn id="32" dur="1" fill="hold">
                                          <p:stCondLst>
                                            <p:cond delay="499"/>
                                          </p:stCondLst>
                                        </p:cTn>
                                        <p:tgtEl>
                                          <p:spTgt spid="17"/>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6" presetClass="exit" presetSubtype="21" fill="hold" grpId="0" nodeType="clickEffect">
                                  <p:stCondLst>
                                    <p:cond delay="0"/>
                                  </p:stCondLst>
                                  <p:childTnLst>
                                    <p:animEffect transition="out" filter="barn(inVertical)">
                                      <p:cBhvr>
                                        <p:cTn id="36" dur="500"/>
                                        <p:tgtEl>
                                          <p:spTgt spid="19"/>
                                        </p:tgtEl>
                                      </p:cBhvr>
                                    </p:animEffect>
                                    <p:set>
                                      <p:cBhvr>
                                        <p:cTn id="37" dur="1" fill="hold">
                                          <p:stCondLst>
                                            <p:cond delay="499"/>
                                          </p:stCondLst>
                                        </p:cTn>
                                        <p:tgtEl>
                                          <p:spTgt spid="19"/>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6" presetClass="exit" presetSubtype="21" fill="hold" grpId="0" nodeType="clickEffect">
                                  <p:stCondLst>
                                    <p:cond delay="0"/>
                                  </p:stCondLst>
                                  <p:childTnLst>
                                    <p:animEffect transition="out" filter="barn(inVertical)">
                                      <p:cBhvr>
                                        <p:cTn id="41" dur="500"/>
                                        <p:tgtEl>
                                          <p:spTgt spid="21"/>
                                        </p:tgtEl>
                                      </p:cBhvr>
                                    </p:animEffect>
                                    <p:set>
                                      <p:cBhvr>
                                        <p:cTn id="42" dur="1" fill="hold">
                                          <p:stCondLst>
                                            <p:cond delay="499"/>
                                          </p:stCondLst>
                                        </p:cTn>
                                        <p:tgtEl>
                                          <p:spTgt spid="21"/>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6" presetClass="exit" presetSubtype="21" fill="hold" grpId="0" nodeType="clickEffect">
                                  <p:stCondLst>
                                    <p:cond delay="0"/>
                                  </p:stCondLst>
                                  <p:childTnLst>
                                    <p:animEffect transition="out" filter="barn(inVertical)">
                                      <p:cBhvr>
                                        <p:cTn id="46" dur="500"/>
                                        <p:tgtEl>
                                          <p:spTgt spid="26"/>
                                        </p:tgtEl>
                                      </p:cBhvr>
                                    </p:animEffect>
                                    <p:set>
                                      <p:cBhvr>
                                        <p:cTn id="47" dur="1" fill="hold">
                                          <p:stCondLst>
                                            <p:cond delay="499"/>
                                          </p:stCondLst>
                                        </p:cTn>
                                        <p:tgtEl>
                                          <p:spTgt spid="2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9" grpId="0" animBg="1"/>
      <p:bldP spid="11" grpId="0" animBg="1"/>
      <p:bldP spid="14" grpId="0" animBg="1"/>
      <p:bldP spid="17" grpId="0" animBg="1"/>
      <p:bldP spid="19" grpId="0" animBg="1"/>
      <p:bldP spid="21" grpId="0" animBg="1"/>
      <p:bldP spid="2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tx2">
                <a:lumMod val="50000"/>
                <a:lumOff val="50000"/>
              </a:schemeClr>
            </a:gs>
            <a:gs pos="100000">
              <a:schemeClr val="bg2">
                <a:shade val="98000"/>
                <a:satMod val="120000"/>
                <a:lumMod val="98000"/>
              </a:schemeClr>
            </a:gs>
          </a:gsLst>
          <a:path path="circle">
            <a:fillToRect l="100000" b="100000"/>
          </a:path>
          <a:tileRect t="-100000" r="-100000"/>
        </a:gradFill>
        <a:effectLst/>
      </p:bgPr>
    </p:bg>
    <p:spTree>
      <p:nvGrpSpPr>
        <p:cNvPr id="1" name=""/>
        <p:cNvGrpSpPr/>
        <p:nvPr/>
      </p:nvGrpSpPr>
      <p:grpSpPr>
        <a:xfrm>
          <a:off x="0" y="0"/>
          <a:ext cx="0" cy="0"/>
          <a:chOff x="0" y="0"/>
          <a:chExt cx="0" cy="0"/>
        </a:xfrm>
      </p:grpSpPr>
      <p:grpSp>
        <p:nvGrpSpPr>
          <p:cNvPr id="7" name="组合 6"/>
          <p:cNvGrpSpPr/>
          <p:nvPr/>
        </p:nvGrpSpPr>
        <p:grpSpPr>
          <a:xfrm>
            <a:off x="1540470" y="889148"/>
            <a:ext cx="1105802" cy="815646"/>
            <a:chOff x="-1604504" y="2147667"/>
            <a:chExt cx="3687215" cy="2719712"/>
          </a:xfrm>
        </p:grpSpPr>
        <p:cxnSp>
          <p:nvCxnSpPr>
            <p:cNvPr id="8" name="直接连接符 7"/>
            <p:cNvCxnSpPr/>
            <p:nvPr/>
          </p:nvCxnSpPr>
          <p:spPr>
            <a:xfrm flipH="1">
              <a:off x="-1604504" y="2687623"/>
              <a:ext cx="2592288" cy="2179756"/>
            </a:xfrm>
            <a:prstGeom prst="line">
              <a:avLst/>
            </a:prstGeom>
            <a:noFill/>
            <a:ln w="76200" cap="flat" cmpd="sng" algn="ctr">
              <a:solidFill>
                <a:schemeClr val="tx2">
                  <a:lumMod val="50000"/>
                </a:schemeClr>
              </a:solidFill>
              <a:prstDash val="solid"/>
            </a:ln>
            <a:effectLst/>
          </p:spPr>
        </p:cxnSp>
        <p:cxnSp>
          <p:nvCxnSpPr>
            <p:cNvPr id="9" name="直接连接符 8"/>
            <p:cNvCxnSpPr/>
            <p:nvPr/>
          </p:nvCxnSpPr>
          <p:spPr>
            <a:xfrm flipH="1">
              <a:off x="-509577" y="2147667"/>
              <a:ext cx="2592288" cy="2179756"/>
            </a:xfrm>
            <a:prstGeom prst="line">
              <a:avLst/>
            </a:prstGeom>
            <a:noFill/>
            <a:ln w="12700" cap="flat" cmpd="sng" algn="ctr">
              <a:solidFill>
                <a:schemeClr val="tx2">
                  <a:lumMod val="50000"/>
                </a:schemeClr>
              </a:solidFill>
              <a:prstDash val="solid"/>
            </a:ln>
            <a:effectLst/>
          </p:spPr>
        </p:cxnSp>
      </p:grpSp>
      <p:grpSp>
        <p:nvGrpSpPr>
          <p:cNvPr id="10" name="组合 9"/>
          <p:cNvGrpSpPr/>
          <p:nvPr/>
        </p:nvGrpSpPr>
        <p:grpSpPr>
          <a:xfrm flipH="1" flipV="1">
            <a:off x="10244023" y="4563733"/>
            <a:ext cx="1105803" cy="815646"/>
            <a:chOff x="-1604504" y="2147667"/>
            <a:chExt cx="3687215" cy="2719712"/>
          </a:xfrm>
        </p:grpSpPr>
        <p:cxnSp>
          <p:nvCxnSpPr>
            <p:cNvPr id="11" name="直接连接符 10"/>
            <p:cNvCxnSpPr/>
            <p:nvPr/>
          </p:nvCxnSpPr>
          <p:spPr>
            <a:xfrm flipH="1">
              <a:off x="-1604504" y="2687623"/>
              <a:ext cx="2592288" cy="2179756"/>
            </a:xfrm>
            <a:prstGeom prst="line">
              <a:avLst/>
            </a:prstGeom>
            <a:noFill/>
            <a:ln w="76200" cap="flat" cmpd="sng" algn="ctr">
              <a:solidFill>
                <a:sysClr val="windowText" lastClr="000000">
                  <a:lumMod val="85000"/>
                  <a:lumOff val="15000"/>
                </a:sysClr>
              </a:solidFill>
              <a:prstDash val="solid"/>
            </a:ln>
            <a:effectLst/>
          </p:spPr>
        </p:cxnSp>
        <p:cxnSp>
          <p:nvCxnSpPr>
            <p:cNvPr id="12" name="直接连接符 11"/>
            <p:cNvCxnSpPr/>
            <p:nvPr/>
          </p:nvCxnSpPr>
          <p:spPr>
            <a:xfrm flipH="1">
              <a:off x="-509577" y="2147667"/>
              <a:ext cx="2592288" cy="2179756"/>
            </a:xfrm>
            <a:prstGeom prst="line">
              <a:avLst/>
            </a:prstGeom>
            <a:noFill/>
            <a:ln w="12700" cap="flat" cmpd="sng" algn="ctr">
              <a:solidFill>
                <a:sysClr val="windowText" lastClr="000000">
                  <a:lumMod val="85000"/>
                  <a:lumOff val="15000"/>
                </a:sysClr>
              </a:solidFill>
              <a:prstDash val="solid"/>
            </a:ln>
            <a:effectLst/>
          </p:spPr>
        </p:cxnSp>
      </p:grpSp>
      <p:sp>
        <p:nvSpPr>
          <p:cNvPr id="17" name="剪去单角的矩形 16">
            <a:hlinkClick r:id="rId2" action="ppaction://hlinksldjump">
              <a:snd r:embed="rId3" name="chimes.wav"/>
            </a:hlinkClick>
          </p:cNvPr>
          <p:cNvSpPr/>
          <p:nvPr/>
        </p:nvSpPr>
        <p:spPr>
          <a:xfrm>
            <a:off x="2269066" y="1704794"/>
            <a:ext cx="8376355" cy="1004711"/>
          </a:xfrm>
          <a:prstGeom prst="snip1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2">
            <a:schemeClr val="accent1"/>
          </a:fillRef>
          <a:effectRef idx="1">
            <a:schemeClr val="accent1"/>
          </a:effectRef>
          <a:fontRef idx="minor">
            <a:schemeClr val="dk1"/>
          </a:fontRef>
        </p:style>
        <p:txBody>
          <a:bodyPr rtlCol="0" anchor="ctr"/>
          <a:lstStyle/>
          <a:p>
            <a:pPr algn="ctr"/>
            <a:r>
              <a:rPr lang="zh-CN" altLang="en-US" sz="4800" b="1" dirty="0" smtClean="0">
                <a:latin typeface="华文新魏" panose="02010800040101010101" pitchFamily="2" charset="-122"/>
                <a:ea typeface="华文新魏" panose="02010800040101010101" pitchFamily="2" charset="-122"/>
              </a:rPr>
              <a:t>考点梳理整合</a:t>
            </a:r>
            <a:endParaRPr lang="zh-CN" altLang="zh-CN" sz="4800" b="1" dirty="0">
              <a:latin typeface="华文新魏" panose="02010800040101010101" pitchFamily="2" charset="-122"/>
              <a:ea typeface="华文新魏" panose="02010800040101010101" pitchFamily="2" charset="-122"/>
            </a:endParaRPr>
          </a:p>
        </p:txBody>
      </p:sp>
      <p:sp>
        <p:nvSpPr>
          <p:cNvPr id="18" name="剪去单角的矩形 17">
            <a:hlinkClick r:id="rId4" action="ppaction://hlinksldjump">
              <a:snd r:embed="rId3" name="chimes.wav"/>
            </a:hlinkClick>
          </p:cNvPr>
          <p:cNvSpPr/>
          <p:nvPr/>
        </p:nvSpPr>
        <p:spPr>
          <a:xfrm>
            <a:off x="2269066" y="3338175"/>
            <a:ext cx="8376355" cy="1004711"/>
          </a:xfrm>
          <a:prstGeom prst="snip1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2">
            <a:schemeClr val="accent1"/>
          </a:fillRef>
          <a:effectRef idx="1">
            <a:schemeClr val="accent1"/>
          </a:effectRef>
          <a:fontRef idx="minor">
            <a:schemeClr val="dk1"/>
          </a:fontRef>
        </p:style>
        <p:txBody>
          <a:bodyPr rtlCol="0" anchor="ctr"/>
          <a:lstStyle/>
          <a:p>
            <a:pPr algn="ctr"/>
            <a:r>
              <a:rPr lang="zh-CN" altLang="en-US" sz="4800" b="1" dirty="0" smtClean="0">
                <a:latin typeface="华文新魏" panose="02010800040101010101" pitchFamily="2" charset="-122"/>
                <a:ea typeface="华文新魏" panose="02010800040101010101" pitchFamily="2" charset="-122"/>
              </a:rPr>
              <a:t>规律方法探究</a:t>
            </a:r>
            <a:endParaRPr lang="zh-CN" altLang="zh-CN" sz="4800" b="1" dirty="0">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1940146150"/>
      </p:ext>
    </p:extLst>
  </p:cSld>
  <p:clrMapOvr>
    <a:masterClrMapping/>
  </p:clrMapOvr>
  <p:transition spd="slow">
    <p:randomBar dir="vert"/>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122813"/>
            <a:ext cx="10807700" cy="417229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经过</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湖南</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湖北</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是北伐战争初期的主要战场。</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叶挺</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率领的北伐军先锋第四军独立团</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连克汀泗桥和贺胜桥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并一鼓作气将国民革命军的旗帜插上武昌城头。</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吴佩孚</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主力被基本消灭。北伐军击溃吴佩孚的主力后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又在江西歼灭</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孙传芳</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的主力。</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影响</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北伐军从</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珠江</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流域打到</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长江</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流域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震动全国。随着北伐的胜利进军</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各地的</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工农革命运动</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蓬勃发展。</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2301502" y="1195550"/>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2301502" y="1662893"/>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矩形 4">
            <a:extLst>
              <a:ext uri="{FF2B5EF4-FFF2-40B4-BE49-F238E27FC236}">
                <a16:creationId xmlns:a16="http://schemas.microsoft.com/office/drawing/2014/main" xmlns="" id="{8A90BD6A-DAC1-4175-BADE-A70FD2E31095}"/>
              </a:ext>
            </a:extLst>
          </p:cNvPr>
          <p:cNvSpPr/>
          <p:nvPr/>
        </p:nvSpPr>
        <p:spPr>
          <a:xfrm>
            <a:off x="3527629" y="1195550"/>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6" name="直接连接符 5">
            <a:extLst>
              <a:ext uri="{FF2B5EF4-FFF2-40B4-BE49-F238E27FC236}">
                <a16:creationId xmlns:a16="http://schemas.microsoft.com/office/drawing/2014/main" xmlns="" id="{94F29B7E-74BF-4821-88B9-C8400B1817B7}"/>
              </a:ext>
            </a:extLst>
          </p:cNvPr>
          <p:cNvCxnSpPr>
            <a:cxnSpLocks/>
          </p:cNvCxnSpPr>
          <p:nvPr/>
        </p:nvCxnSpPr>
        <p:spPr>
          <a:xfrm>
            <a:off x="3527629" y="1662893"/>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a16="http://schemas.microsoft.com/office/drawing/2014/main" xmlns="" id="{8A90BD6A-DAC1-4175-BADE-A70FD2E31095}"/>
              </a:ext>
            </a:extLst>
          </p:cNvPr>
          <p:cNvSpPr/>
          <p:nvPr/>
        </p:nvSpPr>
        <p:spPr>
          <a:xfrm>
            <a:off x="9658266" y="1195550"/>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8" name="直接连接符 7">
            <a:extLst>
              <a:ext uri="{FF2B5EF4-FFF2-40B4-BE49-F238E27FC236}">
                <a16:creationId xmlns:a16="http://schemas.microsoft.com/office/drawing/2014/main" xmlns="" id="{94F29B7E-74BF-4821-88B9-C8400B1817B7}"/>
              </a:ext>
            </a:extLst>
          </p:cNvPr>
          <p:cNvCxnSpPr>
            <a:cxnSpLocks/>
          </p:cNvCxnSpPr>
          <p:nvPr/>
        </p:nvCxnSpPr>
        <p:spPr>
          <a:xfrm>
            <a:off x="9658266" y="1662893"/>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xmlns="" id="{8A90BD6A-DAC1-4175-BADE-A70FD2E31095}"/>
              </a:ext>
            </a:extLst>
          </p:cNvPr>
          <p:cNvSpPr/>
          <p:nvPr/>
        </p:nvSpPr>
        <p:spPr>
          <a:xfrm>
            <a:off x="7698619" y="2369723"/>
            <a:ext cx="124372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a:extLst>
              <a:ext uri="{FF2B5EF4-FFF2-40B4-BE49-F238E27FC236}">
                <a16:creationId xmlns:a16="http://schemas.microsoft.com/office/drawing/2014/main" xmlns="" id="{94F29B7E-74BF-4821-88B9-C8400B1817B7}"/>
              </a:ext>
            </a:extLst>
          </p:cNvPr>
          <p:cNvCxnSpPr>
            <a:cxnSpLocks/>
          </p:cNvCxnSpPr>
          <p:nvPr/>
        </p:nvCxnSpPr>
        <p:spPr>
          <a:xfrm>
            <a:off x="7698619" y="2837066"/>
            <a:ext cx="124372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a16="http://schemas.microsoft.com/office/drawing/2014/main" xmlns="" id="{8A90BD6A-DAC1-4175-BADE-A70FD2E31095}"/>
              </a:ext>
            </a:extLst>
          </p:cNvPr>
          <p:cNvSpPr/>
          <p:nvPr/>
        </p:nvSpPr>
        <p:spPr>
          <a:xfrm>
            <a:off x="9061689" y="2939799"/>
            <a:ext cx="121921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3" name="直接连接符 12">
            <a:extLst>
              <a:ext uri="{FF2B5EF4-FFF2-40B4-BE49-F238E27FC236}">
                <a16:creationId xmlns:a16="http://schemas.microsoft.com/office/drawing/2014/main" xmlns="" id="{94F29B7E-74BF-4821-88B9-C8400B1817B7}"/>
              </a:ext>
            </a:extLst>
          </p:cNvPr>
          <p:cNvCxnSpPr>
            <a:cxnSpLocks/>
          </p:cNvCxnSpPr>
          <p:nvPr/>
        </p:nvCxnSpPr>
        <p:spPr>
          <a:xfrm>
            <a:off x="9061689" y="3417533"/>
            <a:ext cx="121921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矩形 15">
            <a:extLst>
              <a:ext uri="{FF2B5EF4-FFF2-40B4-BE49-F238E27FC236}">
                <a16:creationId xmlns:a16="http://schemas.microsoft.com/office/drawing/2014/main" xmlns="" id="{8A90BD6A-DAC1-4175-BADE-A70FD2E31095}"/>
              </a:ext>
            </a:extLst>
          </p:cNvPr>
          <p:cNvSpPr/>
          <p:nvPr/>
        </p:nvSpPr>
        <p:spPr>
          <a:xfrm>
            <a:off x="3956998" y="4115396"/>
            <a:ext cx="79007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7" name="直接连接符 16">
            <a:extLst>
              <a:ext uri="{FF2B5EF4-FFF2-40B4-BE49-F238E27FC236}">
                <a16:creationId xmlns:a16="http://schemas.microsoft.com/office/drawing/2014/main" xmlns="" id="{94F29B7E-74BF-4821-88B9-C8400B1817B7}"/>
              </a:ext>
            </a:extLst>
          </p:cNvPr>
          <p:cNvCxnSpPr>
            <a:cxnSpLocks/>
          </p:cNvCxnSpPr>
          <p:nvPr/>
        </p:nvCxnSpPr>
        <p:spPr>
          <a:xfrm>
            <a:off x="3956998" y="4582739"/>
            <a:ext cx="79007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矩形 17">
            <a:extLst>
              <a:ext uri="{FF2B5EF4-FFF2-40B4-BE49-F238E27FC236}">
                <a16:creationId xmlns:a16="http://schemas.microsoft.com/office/drawing/2014/main" xmlns="" id="{8A90BD6A-DAC1-4175-BADE-A70FD2E31095}"/>
              </a:ext>
            </a:extLst>
          </p:cNvPr>
          <p:cNvSpPr/>
          <p:nvPr/>
        </p:nvSpPr>
        <p:spPr>
          <a:xfrm>
            <a:off x="6409253" y="4115396"/>
            <a:ext cx="79007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9" name="直接连接符 18">
            <a:extLst>
              <a:ext uri="{FF2B5EF4-FFF2-40B4-BE49-F238E27FC236}">
                <a16:creationId xmlns:a16="http://schemas.microsoft.com/office/drawing/2014/main" xmlns="" id="{94F29B7E-74BF-4821-88B9-C8400B1817B7}"/>
              </a:ext>
            </a:extLst>
          </p:cNvPr>
          <p:cNvCxnSpPr>
            <a:cxnSpLocks/>
          </p:cNvCxnSpPr>
          <p:nvPr/>
        </p:nvCxnSpPr>
        <p:spPr>
          <a:xfrm>
            <a:off x="6409253" y="4582739"/>
            <a:ext cx="79007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矩形 19">
            <a:extLst>
              <a:ext uri="{FF2B5EF4-FFF2-40B4-BE49-F238E27FC236}">
                <a16:creationId xmlns:a16="http://schemas.microsoft.com/office/drawing/2014/main" xmlns="" id="{8A90BD6A-DAC1-4175-BADE-A70FD2E31095}"/>
              </a:ext>
            </a:extLst>
          </p:cNvPr>
          <p:cNvSpPr/>
          <p:nvPr/>
        </p:nvSpPr>
        <p:spPr>
          <a:xfrm>
            <a:off x="4547556" y="4694861"/>
            <a:ext cx="244725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1" name="直接连接符 20">
            <a:extLst>
              <a:ext uri="{FF2B5EF4-FFF2-40B4-BE49-F238E27FC236}">
                <a16:creationId xmlns:a16="http://schemas.microsoft.com/office/drawing/2014/main" xmlns="" id="{94F29B7E-74BF-4821-88B9-C8400B1817B7}"/>
              </a:ext>
            </a:extLst>
          </p:cNvPr>
          <p:cNvCxnSpPr>
            <a:cxnSpLocks/>
          </p:cNvCxnSpPr>
          <p:nvPr/>
        </p:nvCxnSpPr>
        <p:spPr>
          <a:xfrm>
            <a:off x="4547556" y="5172595"/>
            <a:ext cx="244725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2115683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6" presetClass="exit" presetSubtype="21" fill="hold" grpId="0" nodeType="clickEffect">
                                  <p:stCondLst>
                                    <p:cond delay="0"/>
                                  </p:stCondLst>
                                  <p:childTnLst>
                                    <p:animEffect transition="out" filter="barn(inVertical)">
                                      <p:cBhvr>
                                        <p:cTn id="31" dur="500"/>
                                        <p:tgtEl>
                                          <p:spTgt spid="16"/>
                                        </p:tgtEl>
                                      </p:cBhvr>
                                    </p:animEffect>
                                    <p:set>
                                      <p:cBhvr>
                                        <p:cTn id="32" dur="1" fill="hold">
                                          <p:stCondLst>
                                            <p:cond delay="499"/>
                                          </p:stCondLst>
                                        </p:cTn>
                                        <p:tgtEl>
                                          <p:spTgt spid="16"/>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6" presetClass="exit" presetSubtype="21" fill="hold" grpId="0" nodeType="clickEffect">
                                  <p:stCondLst>
                                    <p:cond delay="0"/>
                                  </p:stCondLst>
                                  <p:childTnLst>
                                    <p:animEffect transition="out" filter="barn(inVertical)">
                                      <p:cBhvr>
                                        <p:cTn id="36" dur="500"/>
                                        <p:tgtEl>
                                          <p:spTgt spid="18"/>
                                        </p:tgtEl>
                                      </p:cBhvr>
                                    </p:animEffect>
                                    <p:set>
                                      <p:cBhvr>
                                        <p:cTn id="37" dur="1" fill="hold">
                                          <p:stCondLst>
                                            <p:cond delay="499"/>
                                          </p:stCondLst>
                                        </p:cTn>
                                        <p:tgtEl>
                                          <p:spTgt spid="18"/>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6" presetClass="exit" presetSubtype="21" fill="hold" grpId="0" nodeType="clickEffect">
                                  <p:stCondLst>
                                    <p:cond delay="0"/>
                                  </p:stCondLst>
                                  <p:childTnLst>
                                    <p:animEffect transition="out" filter="barn(inVertical)">
                                      <p:cBhvr>
                                        <p:cTn id="41" dur="500"/>
                                        <p:tgtEl>
                                          <p:spTgt spid="20"/>
                                        </p:tgtEl>
                                      </p:cBhvr>
                                    </p:animEffect>
                                    <p:set>
                                      <p:cBhvr>
                                        <p:cTn id="42" dur="1" fill="hold">
                                          <p:stCondLst>
                                            <p:cond delay="499"/>
                                          </p:stCondLst>
                                        </p:cTn>
                                        <p:tgtEl>
                                          <p:spTgt spid="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7" grpId="0" animBg="1"/>
      <p:bldP spid="9" grpId="0" animBg="1"/>
      <p:bldP spid="12" grpId="0" animBg="1"/>
      <p:bldP spid="16" grpId="0" animBg="1"/>
      <p:bldP spid="18" grpId="0" animBg="1"/>
      <p:bldP spid="20"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288785"/>
            <a:ext cx="10807700" cy="594508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七、国民党右派叛变革命与南京国民政府的建立</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原因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高涨的</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工农革命运动</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触动了大地主、大资产阶级的根本利益。蒋介石、汪精卫等国民党右派在</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帝国主义</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势力支持下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先后背叛革命。</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经过</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:1927</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蒋介石</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在上海发动了四一二反革命政变</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并在南京建立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国民政府</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汪精卫</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在武汉召开</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分共会议</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大肆屠杀共产党人和工农群众。轰轰烈烈的国民革命失败了。</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统一</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:1928</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年底</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张学良</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宣布</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服从国民政府</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改易旗帜</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。至此</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南京政府在名义上统一了全国。</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3524339" y="933820"/>
            <a:ext cx="2443332"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3524339" y="1411554"/>
            <a:ext cx="244333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8545860" y="1526102"/>
            <a:ext cx="162741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8545860" y="1993445"/>
            <a:ext cx="162741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xmlns="" id="{8A90BD6A-DAC1-4175-BADE-A70FD2E31095}"/>
              </a:ext>
            </a:extLst>
          </p:cNvPr>
          <p:cNvSpPr/>
          <p:nvPr/>
        </p:nvSpPr>
        <p:spPr>
          <a:xfrm>
            <a:off x="4252040" y="2700275"/>
            <a:ext cx="1216531"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a:extLst>
              <a:ext uri="{FF2B5EF4-FFF2-40B4-BE49-F238E27FC236}">
                <a16:creationId xmlns:a16="http://schemas.microsoft.com/office/drawing/2014/main" xmlns="" id="{94F29B7E-74BF-4821-88B9-C8400B1817B7}"/>
              </a:ext>
            </a:extLst>
          </p:cNvPr>
          <p:cNvCxnSpPr>
            <a:cxnSpLocks/>
          </p:cNvCxnSpPr>
          <p:nvPr/>
        </p:nvCxnSpPr>
        <p:spPr>
          <a:xfrm>
            <a:off x="4252040" y="3178009"/>
            <a:ext cx="121653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a16="http://schemas.microsoft.com/office/drawing/2014/main" xmlns="" id="{8A90BD6A-DAC1-4175-BADE-A70FD2E31095}"/>
              </a:ext>
            </a:extLst>
          </p:cNvPr>
          <p:cNvSpPr/>
          <p:nvPr/>
        </p:nvSpPr>
        <p:spPr>
          <a:xfrm>
            <a:off x="6392566" y="3292557"/>
            <a:ext cx="1216531"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3" name="直接连接符 12">
            <a:extLst>
              <a:ext uri="{FF2B5EF4-FFF2-40B4-BE49-F238E27FC236}">
                <a16:creationId xmlns:a16="http://schemas.microsoft.com/office/drawing/2014/main" xmlns="" id="{94F29B7E-74BF-4821-88B9-C8400B1817B7}"/>
              </a:ext>
            </a:extLst>
          </p:cNvPr>
          <p:cNvCxnSpPr>
            <a:cxnSpLocks/>
          </p:cNvCxnSpPr>
          <p:nvPr/>
        </p:nvCxnSpPr>
        <p:spPr>
          <a:xfrm>
            <a:off x="6392566" y="3759900"/>
            <a:ext cx="121653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矩形 13">
            <a:extLst>
              <a:ext uri="{FF2B5EF4-FFF2-40B4-BE49-F238E27FC236}">
                <a16:creationId xmlns:a16="http://schemas.microsoft.com/office/drawing/2014/main" xmlns="" id="{8A90BD6A-DAC1-4175-BADE-A70FD2E31095}"/>
              </a:ext>
            </a:extLst>
          </p:cNvPr>
          <p:cNvSpPr/>
          <p:nvPr/>
        </p:nvSpPr>
        <p:spPr>
          <a:xfrm>
            <a:off x="4044221" y="5027839"/>
            <a:ext cx="1216531"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5" name="直接连接符 14">
            <a:extLst>
              <a:ext uri="{FF2B5EF4-FFF2-40B4-BE49-F238E27FC236}">
                <a16:creationId xmlns:a16="http://schemas.microsoft.com/office/drawing/2014/main" xmlns="" id="{94F29B7E-74BF-4821-88B9-C8400B1817B7}"/>
              </a:ext>
            </a:extLst>
          </p:cNvPr>
          <p:cNvCxnSpPr>
            <a:cxnSpLocks/>
          </p:cNvCxnSpPr>
          <p:nvPr/>
        </p:nvCxnSpPr>
        <p:spPr>
          <a:xfrm>
            <a:off x="4044221" y="5515964"/>
            <a:ext cx="121653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9286776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4"/>
                                        </p:tgtEl>
                                      </p:cBhvr>
                                    </p:animEffect>
                                    <p:set>
                                      <p:cBhvr>
                                        <p:cTn id="27"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9" grpId="0" animBg="1"/>
      <p:bldP spid="12" grpId="0" animBg="1"/>
      <p:bldP spid="1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809881"/>
            <a:ext cx="10807700" cy="481978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八、毛泽东开辟井冈山道路</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南昌起义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:1927</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周恩来</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、贺龙、叶挺、朱德、刘伯承等人领导革命军在南昌发动武装起义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占领南昌城</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南昌起义</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打响了武装反抗国民党反动统治的第一枪。</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八七会议</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:1927</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中共中央在汉口召开</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八七会议</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。通过了</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土地革命</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和武装反抗</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国民党</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反动统治的总方针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决定在秋收时节发动武装起义。在会上</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毛泽东</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提出了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政权是由枪杆子中取得</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的著名论断。</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5676876" y="1463756"/>
            <a:ext cx="1224359"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5676876" y="1931099"/>
            <a:ext cx="122435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772367" y="2637929"/>
            <a:ext cx="163832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772367" y="3105272"/>
            <a:ext cx="163832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xmlns="" id="{8A90BD6A-DAC1-4175-BADE-A70FD2E31095}"/>
              </a:ext>
            </a:extLst>
          </p:cNvPr>
          <p:cNvSpPr/>
          <p:nvPr/>
        </p:nvSpPr>
        <p:spPr>
          <a:xfrm>
            <a:off x="9550406" y="3230211"/>
            <a:ext cx="1622103"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a:extLst>
              <a:ext uri="{FF2B5EF4-FFF2-40B4-BE49-F238E27FC236}">
                <a16:creationId xmlns:a16="http://schemas.microsoft.com/office/drawing/2014/main" xmlns="" id="{94F29B7E-74BF-4821-88B9-C8400B1817B7}"/>
              </a:ext>
            </a:extLst>
          </p:cNvPr>
          <p:cNvCxnSpPr>
            <a:cxnSpLocks/>
          </p:cNvCxnSpPr>
          <p:nvPr/>
        </p:nvCxnSpPr>
        <p:spPr>
          <a:xfrm>
            <a:off x="9550406" y="3697554"/>
            <a:ext cx="162210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xmlns="" id="{8A90BD6A-DAC1-4175-BADE-A70FD2E31095}"/>
              </a:ext>
            </a:extLst>
          </p:cNvPr>
          <p:cNvSpPr/>
          <p:nvPr/>
        </p:nvSpPr>
        <p:spPr>
          <a:xfrm>
            <a:off x="2016997" y="3812102"/>
            <a:ext cx="1622103"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2" name="直接连接符 11">
            <a:extLst>
              <a:ext uri="{FF2B5EF4-FFF2-40B4-BE49-F238E27FC236}">
                <a16:creationId xmlns:a16="http://schemas.microsoft.com/office/drawing/2014/main" xmlns="" id="{94F29B7E-74BF-4821-88B9-C8400B1817B7}"/>
              </a:ext>
            </a:extLst>
          </p:cNvPr>
          <p:cNvCxnSpPr>
            <a:cxnSpLocks/>
          </p:cNvCxnSpPr>
          <p:nvPr/>
        </p:nvCxnSpPr>
        <p:spPr>
          <a:xfrm>
            <a:off x="2016997" y="4279445"/>
            <a:ext cx="162210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矩形 12">
            <a:extLst>
              <a:ext uri="{FF2B5EF4-FFF2-40B4-BE49-F238E27FC236}">
                <a16:creationId xmlns:a16="http://schemas.microsoft.com/office/drawing/2014/main" xmlns="" id="{8A90BD6A-DAC1-4175-BADE-A70FD2E31095}"/>
              </a:ext>
            </a:extLst>
          </p:cNvPr>
          <p:cNvSpPr/>
          <p:nvPr/>
        </p:nvSpPr>
        <p:spPr>
          <a:xfrm>
            <a:off x="5713726" y="3812102"/>
            <a:ext cx="1189942"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4" name="直接连接符 13">
            <a:extLst>
              <a:ext uri="{FF2B5EF4-FFF2-40B4-BE49-F238E27FC236}">
                <a16:creationId xmlns:a16="http://schemas.microsoft.com/office/drawing/2014/main" xmlns="" id="{94F29B7E-74BF-4821-88B9-C8400B1817B7}"/>
              </a:ext>
            </a:extLst>
          </p:cNvPr>
          <p:cNvCxnSpPr>
            <a:cxnSpLocks/>
          </p:cNvCxnSpPr>
          <p:nvPr/>
        </p:nvCxnSpPr>
        <p:spPr>
          <a:xfrm>
            <a:off x="5713726" y="4279445"/>
            <a:ext cx="118994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矩形 15">
            <a:extLst>
              <a:ext uri="{FF2B5EF4-FFF2-40B4-BE49-F238E27FC236}">
                <a16:creationId xmlns:a16="http://schemas.microsoft.com/office/drawing/2014/main" xmlns="" id="{8A90BD6A-DAC1-4175-BADE-A70FD2E31095}"/>
              </a:ext>
            </a:extLst>
          </p:cNvPr>
          <p:cNvSpPr/>
          <p:nvPr/>
        </p:nvSpPr>
        <p:spPr>
          <a:xfrm>
            <a:off x="7022981" y="4393993"/>
            <a:ext cx="1189942"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7" name="直接连接符 16">
            <a:extLst>
              <a:ext uri="{FF2B5EF4-FFF2-40B4-BE49-F238E27FC236}">
                <a16:creationId xmlns:a16="http://schemas.microsoft.com/office/drawing/2014/main" xmlns="" id="{94F29B7E-74BF-4821-88B9-C8400B1817B7}"/>
              </a:ext>
            </a:extLst>
          </p:cNvPr>
          <p:cNvCxnSpPr>
            <a:cxnSpLocks/>
          </p:cNvCxnSpPr>
          <p:nvPr/>
        </p:nvCxnSpPr>
        <p:spPr>
          <a:xfrm>
            <a:off x="7022981" y="4861336"/>
            <a:ext cx="118994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7266433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6" presetClass="exit" presetSubtype="21" fill="hold" grpId="0" nodeType="clickEffect">
                                  <p:stCondLst>
                                    <p:cond delay="0"/>
                                  </p:stCondLst>
                                  <p:childTnLst>
                                    <p:animEffect transition="out" filter="barn(inVertical)">
                                      <p:cBhvr>
                                        <p:cTn id="31" dur="500"/>
                                        <p:tgtEl>
                                          <p:spTgt spid="16"/>
                                        </p:tgtEl>
                                      </p:cBhvr>
                                    </p:animEffect>
                                    <p:set>
                                      <p:cBhvr>
                                        <p:cTn id="32"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9" grpId="0" animBg="1"/>
      <p:bldP spid="11" grpId="0" animBg="1"/>
      <p:bldP spid="13" grpId="0" animBg="1"/>
      <p:bldP spid="1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271966"/>
            <a:ext cx="10807700" cy="592316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秋收起义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:1927</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毛泽东在湘赣边界打出了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工农革命军</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的旗帜</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举行秋收起义。由于城里敌人力量强大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起义军受到严重挫折。</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1927</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毛泽东率领起义部队到达</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井冈山</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地区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创建了第一个农村革命根据地。</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井冈山会师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:1928</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朱德</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陈毅</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率领南昌起义的部分军队和湘南的工农武装</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毛泽东</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率领的工农革命军在井冈山会师。两军会师后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改称为</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中国工农红军第四军</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意义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南昌起义、秋收起义等是中国共产党独立领导</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武装斗争</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、创建</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革命军队</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的开始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拉开了中国革命从</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城市</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转入</a:t>
            </a: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农村</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、建立农村革命根据地的序幕。</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9762175" y="341538"/>
            <a:ext cx="1737675"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9762175" y="808881"/>
            <a:ext cx="173767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784431" y="933820"/>
            <a:ext cx="40013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784430" y="1401163"/>
            <a:ext cx="40013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xmlns="" id="{8A90BD6A-DAC1-4175-BADE-A70FD2E31095}"/>
              </a:ext>
            </a:extLst>
          </p:cNvPr>
          <p:cNvSpPr/>
          <p:nvPr/>
        </p:nvSpPr>
        <p:spPr>
          <a:xfrm>
            <a:off x="9866083" y="1526102"/>
            <a:ext cx="1252189"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a:extLst>
              <a:ext uri="{FF2B5EF4-FFF2-40B4-BE49-F238E27FC236}">
                <a16:creationId xmlns:a16="http://schemas.microsoft.com/office/drawing/2014/main" xmlns="" id="{94F29B7E-74BF-4821-88B9-C8400B1817B7}"/>
              </a:ext>
            </a:extLst>
          </p:cNvPr>
          <p:cNvCxnSpPr>
            <a:cxnSpLocks/>
          </p:cNvCxnSpPr>
          <p:nvPr/>
        </p:nvCxnSpPr>
        <p:spPr>
          <a:xfrm>
            <a:off x="9866083" y="1983054"/>
            <a:ext cx="125218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a16="http://schemas.microsoft.com/office/drawing/2014/main" xmlns="" id="{8A90BD6A-DAC1-4175-BADE-A70FD2E31095}"/>
              </a:ext>
            </a:extLst>
          </p:cNvPr>
          <p:cNvSpPr/>
          <p:nvPr/>
        </p:nvSpPr>
        <p:spPr>
          <a:xfrm>
            <a:off x="5475793" y="2700275"/>
            <a:ext cx="805645"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3" name="直接连接符 12">
            <a:extLst>
              <a:ext uri="{FF2B5EF4-FFF2-40B4-BE49-F238E27FC236}">
                <a16:creationId xmlns:a16="http://schemas.microsoft.com/office/drawing/2014/main" xmlns="" id="{94F29B7E-74BF-4821-88B9-C8400B1817B7}"/>
              </a:ext>
            </a:extLst>
          </p:cNvPr>
          <p:cNvCxnSpPr>
            <a:cxnSpLocks/>
          </p:cNvCxnSpPr>
          <p:nvPr/>
        </p:nvCxnSpPr>
        <p:spPr>
          <a:xfrm>
            <a:off x="5475792" y="3157227"/>
            <a:ext cx="80564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矩形 14">
            <a:extLst>
              <a:ext uri="{FF2B5EF4-FFF2-40B4-BE49-F238E27FC236}">
                <a16:creationId xmlns:a16="http://schemas.microsoft.com/office/drawing/2014/main" xmlns="" id="{8A90BD6A-DAC1-4175-BADE-A70FD2E31095}"/>
              </a:ext>
            </a:extLst>
          </p:cNvPr>
          <p:cNvSpPr/>
          <p:nvPr/>
        </p:nvSpPr>
        <p:spPr>
          <a:xfrm>
            <a:off x="6701921" y="2700275"/>
            <a:ext cx="805645"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6" name="直接连接符 15">
            <a:extLst>
              <a:ext uri="{FF2B5EF4-FFF2-40B4-BE49-F238E27FC236}">
                <a16:creationId xmlns:a16="http://schemas.microsoft.com/office/drawing/2014/main" xmlns="" id="{94F29B7E-74BF-4821-88B9-C8400B1817B7}"/>
              </a:ext>
            </a:extLst>
          </p:cNvPr>
          <p:cNvCxnSpPr>
            <a:cxnSpLocks/>
          </p:cNvCxnSpPr>
          <p:nvPr/>
        </p:nvCxnSpPr>
        <p:spPr>
          <a:xfrm>
            <a:off x="6701920" y="3157227"/>
            <a:ext cx="80564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矩形 19">
            <a:extLst>
              <a:ext uri="{FF2B5EF4-FFF2-40B4-BE49-F238E27FC236}">
                <a16:creationId xmlns:a16="http://schemas.microsoft.com/office/drawing/2014/main" xmlns="" id="{8A90BD6A-DAC1-4175-BADE-A70FD2E31095}"/>
              </a:ext>
            </a:extLst>
          </p:cNvPr>
          <p:cNvSpPr/>
          <p:nvPr/>
        </p:nvSpPr>
        <p:spPr>
          <a:xfrm>
            <a:off x="5388588" y="3292557"/>
            <a:ext cx="120068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1" name="直接连接符 20">
            <a:extLst>
              <a:ext uri="{FF2B5EF4-FFF2-40B4-BE49-F238E27FC236}">
                <a16:creationId xmlns:a16="http://schemas.microsoft.com/office/drawing/2014/main" xmlns="" id="{94F29B7E-74BF-4821-88B9-C8400B1817B7}"/>
              </a:ext>
            </a:extLst>
          </p:cNvPr>
          <p:cNvCxnSpPr>
            <a:cxnSpLocks/>
          </p:cNvCxnSpPr>
          <p:nvPr/>
        </p:nvCxnSpPr>
        <p:spPr>
          <a:xfrm>
            <a:off x="5388587" y="3749509"/>
            <a:ext cx="120068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a16="http://schemas.microsoft.com/office/drawing/2014/main" xmlns="" id="{8A90BD6A-DAC1-4175-BADE-A70FD2E31095}"/>
              </a:ext>
            </a:extLst>
          </p:cNvPr>
          <p:cNvSpPr/>
          <p:nvPr/>
        </p:nvSpPr>
        <p:spPr>
          <a:xfrm>
            <a:off x="5804223" y="3864057"/>
            <a:ext cx="3672285"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4" name="直接连接符 23">
            <a:extLst>
              <a:ext uri="{FF2B5EF4-FFF2-40B4-BE49-F238E27FC236}">
                <a16:creationId xmlns:a16="http://schemas.microsoft.com/office/drawing/2014/main" xmlns="" id="{94F29B7E-74BF-4821-88B9-C8400B1817B7}"/>
              </a:ext>
            </a:extLst>
          </p:cNvPr>
          <p:cNvCxnSpPr>
            <a:cxnSpLocks/>
          </p:cNvCxnSpPr>
          <p:nvPr/>
        </p:nvCxnSpPr>
        <p:spPr>
          <a:xfrm>
            <a:off x="5804223" y="4321009"/>
            <a:ext cx="367228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矩形 25">
            <a:extLst>
              <a:ext uri="{FF2B5EF4-FFF2-40B4-BE49-F238E27FC236}">
                <a16:creationId xmlns:a16="http://schemas.microsoft.com/office/drawing/2014/main" xmlns="" id="{8A90BD6A-DAC1-4175-BADE-A70FD2E31095}"/>
              </a:ext>
            </a:extLst>
          </p:cNvPr>
          <p:cNvSpPr/>
          <p:nvPr/>
        </p:nvSpPr>
        <p:spPr>
          <a:xfrm>
            <a:off x="10479148" y="4456338"/>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7" name="直接连接符 26">
            <a:extLst>
              <a:ext uri="{FF2B5EF4-FFF2-40B4-BE49-F238E27FC236}">
                <a16:creationId xmlns:a16="http://schemas.microsoft.com/office/drawing/2014/main" xmlns="" id="{94F29B7E-74BF-4821-88B9-C8400B1817B7}"/>
              </a:ext>
            </a:extLst>
          </p:cNvPr>
          <p:cNvCxnSpPr>
            <a:cxnSpLocks/>
          </p:cNvCxnSpPr>
          <p:nvPr/>
        </p:nvCxnSpPr>
        <p:spPr>
          <a:xfrm>
            <a:off x="10479148" y="4913290"/>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矩形 27">
            <a:extLst>
              <a:ext uri="{FF2B5EF4-FFF2-40B4-BE49-F238E27FC236}">
                <a16:creationId xmlns:a16="http://schemas.microsoft.com/office/drawing/2014/main" xmlns="" id="{8A90BD6A-DAC1-4175-BADE-A70FD2E31095}"/>
              </a:ext>
            </a:extLst>
          </p:cNvPr>
          <p:cNvSpPr/>
          <p:nvPr/>
        </p:nvSpPr>
        <p:spPr>
          <a:xfrm>
            <a:off x="783876" y="5027838"/>
            <a:ext cx="82215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9" name="直接连接符 28">
            <a:extLst>
              <a:ext uri="{FF2B5EF4-FFF2-40B4-BE49-F238E27FC236}">
                <a16:creationId xmlns:a16="http://schemas.microsoft.com/office/drawing/2014/main" xmlns="" id="{94F29B7E-74BF-4821-88B9-C8400B1817B7}"/>
              </a:ext>
            </a:extLst>
          </p:cNvPr>
          <p:cNvCxnSpPr>
            <a:cxnSpLocks/>
          </p:cNvCxnSpPr>
          <p:nvPr/>
        </p:nvCxnSpPr>
        <p:spPr>
          <a:xfrm>
            <a:off x="783876" y="5495181"/>
            <a:ext cx="82215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矩形 29">
            <a:extLst>
              <a:ext uri="{FF2B5EF4-FFF2-40B4-BE49-F238E27FC236}">
                <a16:creationId xmlns:a16="http://schemas.microsoft.com/office/drawing/2014/main" xmlns="" id="{8A90BD6A-DAC1-4175-BADE-A70FD2E31095}"/>
              </a:ext>
            </a:extLst>
          </p:cNvPr>
          <p:cNvSpPr/>
          <p:nvPr/>
        </p:nvSpPr>
        <p:spPr>
          <a:xfrm>
            <a:off x="2844193" y="5027838"/>
            <a:ext cx="1621535"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31" name="直接连接符 30">
            <a:extLst>
              <a:ext uri="{FF2B5EF4-FFF2-40B4-BE49-F238E27FC236}">
                <a16:creationId xmlns:a16="http://schemas.microsoft.com/office/drawing/2014/main" xmlns="" id="{94F29B7E-74BF-4821-88B9-C8400B1817B7}"/>
              </a:ext>
            </a:extLst>
          </p:cNvPr>
          <p:cNvCxnSpPr>
            <a:cxnSpLocks/>
          </p:cNvCxnSpPr>
          <p:nvPr/>
        </p:nvCxnSpPr>
        <p:spPr>
          <a:xfrm>
            <a:off x="2844193" y="5495181"/>
            <a:ext cx="162153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5" name="矩形 34">
            <a:extLst>
              <a:ext uri="{FF2B5EF4-FFF2-40B4-BE49-F238E27FC236}">
                <a16:creationId xmlns:a16="http://schemas.microsoft.com/office/drawing/2014/main" xmlns="" id="{8A90BD6A-DAC1-4175-BADE-A70FD2E31095}"/>
              </a:ext>
            </a:extLst>
          </p:cNvPr>
          <p:cNvSpPr/>
          <p:nvPr/>
        </p:nvSpPr>
        <p:spPr>
          <a:xfrm>
            <a:off x="9060687" y="5026661"/>
            <a:ext cx="79007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36" name="直接连接符 35">
            <a:extLst>
              <a:ext uri="{FF2B5EF4-FFF2-40B4-BE49-F238E27FC236}">
                <a16:creationId xmlns:a16="http://schemas.microsoft.com/office/drawing/2014/main" xmlns="" id="{94F29B7E-74BF-4821-88B9-C8400B1817B7}"/>
              </a:ext>
            </a:extLst>
          </p:cNvPr>
          <p:cNvCxnSpPr>
            <a:cxnSpLocks/>
          </p:cNvCxnSpPr>
          <p:nvPr/>
        </p:nvCxnSpPr>
        <p:spPr>
          <a:xfrm>
            <a:off x="9060687" y="5494004"/>
            <a:ext cx="79007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7" name="矩形 36">
            <a:extLst>
              <a:ext uri="{FF2B5EF4-FFF2-40B4-BE49-F238E27FC236}">
                <a16:creationId xmlns:a16="http://schemas.microsoft.com/office/drawing/2014/main" xmlns="" id="{8A90BD6A-DAC1-4175-BADE-A70FD2E31095}"/>
              </a:ext>
            </a:extLst>
          </p:cNvPr>
          <p:cNvSpPr/>
          <p:nvPr/>
        </p:nvSpPr>
        <p:spPr>
          <a:xfrm>
            <a:off x="775614" y="5601091"/>
            <a:ext cx="838683"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38" name="直接连接符 37">
            <a:extLst>
              <a:ext uri="{FF2B5EF4-FFF2-40B4-BE49-F238E27FC236}">
                <a16:creationId xmlns:a16="http://schemas.microsoft.com/office/drawing/2014/main" xmlns="" id="{94F29B7E-74BF-4821-88B9-C8400B1817B7}"/>
              </a:ext>
            </a:extLst>
          </p:cNvPr>
          <p:cNvCxnSpPr>
            <a:cxnSpLocks/>
          </p:cNvCxnSpPr>
          <p:nvPr/>
        </p:nvCxnSpPr>
        <p:spPr>
          <a:xfrm>
            <a:off x="775614" y="6089216"/>
            <a:ext cx="83868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6254375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par>
                                <p:cTn id="8" presetID="16" presetClass="exit" presetSubtype="21" fill="hold" grpId="0" nodeType="withEffect">
                                  <p:stCondLst>
                                    <p:cond delay="0"/>
                                  </p:stCondLst>
                                  <p:childTnLst>
                                    <p:animEffect transition="out" filter="barn(inVertical)">
                                      <p:cBhvr>
                                        <p:cTn id="9" dur="500"/>
                                        <p:tgtEl>
                                          <p:spTgt spid="6"/>
                                        </p:tgtEl>
                                      </p:cBhvr>
                                    </p:animEffect>
                                    <p:set>
                                      <p:cBhvr>
                                        <p:cTn id="10" dur="1" fill="hold">
                                          <p:stCondLst>
                                            <p:cond delay="499"/>
                                          </p:stCondLst>
                                        </p:cTn>
                                        <p:tgtEl>
                                          <p:spTgt spid="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6" presetClass="exit" presetSubtype="21" fill="hold" grpId="0" nodeType="clickEffect">
                                  <p:stCondLst>
                                    <p:cond delay="0"/>
                                  </p:stCondLst>
                                  <p:childTnLst>
                                    <p:animEffect transition="out" filter="barn(inVertical)">
                                      <p:cBhvr>
                                        <p:cTn id="14" dur="500"/>
                                        <p:tgtEl>
                                          <p:spTgt spid="9"/>
                                        </p:tgtEl>
                                      </p:cBhvr>
                                    </p:animEffect>
                                    <p:set>
                                      <p:cBhvr>
                                        <p:cTn id="15" dur="1" fill="hold">
                                          <p:stCondLst>
                                            <p:cond delay="499"/>
                                          </p:stCondLst>
                                        </p:cTn>
                                        <p:tgtEl>
                                          <p:spTgt spid="9"/>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6" presetClass="exit" presetSubtype="21" fill="hold" grpId="0" nodeType="clickEffect">
                                  <p:stCondLst>
                                    <p:cond delay="0"/>
                                  </p:stCondLst>
                                  <p:childTnLst>
                                    <p:animEffect transition="out" filter="barn(inVertical)">
                                      <p:cBhvr>
                                        <p:cTn id="19" dur="500"/>
                                        <p:tgtEl>
                                          <p:spTgt spid="12"/>
                                        </p:tgtEl>
                                      </p:cBhvr>
                                    </p:animEffect>
                                    <p:set>
                                      <p:cBhvr>
                                        <p:cTn id="20" dur="1" fill="hold">
                                          <p:stCondLst>
                                            <p:cond delay="499"/>
                                          </p:stCondLst>
                                        </p:cTn>
                                        <p:tgtEl>
                                          <p:spTgt spid="12"/>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6" presetClass="exit" presetSubtype="21" fill="hold" grpId="0" nodeType="clickEffect">
                                  <p:stCondLst>
                                    <p:cond delay="0"/>
                                  </p:stCondLst>
                                  <p:childTnLst>
                                    <p:animEffect transition="out" filter="barn(inVertical)">
                                      <p:cBhvr>
                                        <p:cTn id="24" dur="500"/>
                                        <p:tgtEl>
                                          <p:spTgt spid="15"/>
                                        </p:tgtEl>
                                      </p:cBhvr>
                                    </p:animEffect>
                                    <p:set>
                                      <p:cBhvr>
                                        <p:cTn id="25" dur="1" fill="hold">
                                          <p:stCondLst>
                                            <p:cond delay="499"/>
                                          </p:stCondLst>
                                        </p:cTn>
                                        <p:tgtEl>
                                          <p:spTgt spid="15"/>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16" presetClass="exit" presetSubtype="21" fill="hold" grpId="0" nodeType="clickEffect">
                                  <p:stCondLst>
                                    <p:cond delay="0"/>
                                  </p:stCondLst>
                                  <p:childTnLst>
                                    <p:animEffect transition="out" filter="barn(inVertical)">
                                      <p:cBhvr>
                                        <p:cTn id="29" dur="500"/>
                                        <p:tgtEl>
                                          <p:spTgt spid="20"/>
                                        </p:tgtEl>
                                      </p:cBhvr>
                                    </p:animEffect>
                                    <p:set>
                                      <p:cBhvr>
                                        <p:cTn id="30" dur="1" fill="hold">
                                          <p:stCondLst>
                                            <p:cond delay="499"/>
                                          </p:stCondLst>
                                        </p:cTn>
                                        <p:tgtEl>
                                          <p:spTgt spid="20"/>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6" presetClass="exit" presetSubtype="21" fill="hold" grpId="0" nodeType="clickEffect">
                                  <p:stCondLst>
                                    <p:cond delay="0"/>
                                  </p:stCondLst>
                                  <p:childTnLst>
                                    <p:animEffect transition="out" filter="barn(inVertical)">
                                      <p:cBhvr>
                                        <p:cTn id="34" dur="500"/>
                                        <p:tgtEl>
                                          <p:spTgt spid="23"/>
                                        </p:tgtEl>
                                      </p:cBhvr>
                                    </p:animEffect>
                                    <p:set>
                                      <p:cBhvr>
                                        <p:cTn id="35" dur="1" fill="hold">
                                          <p:stCondLst>
                                            <p:cond delay="499"/>
                                          </p:stCondLst>
                                        </p:cTn>
                                        <p:tgtEl>
                                          <p:spTgt spid="23"/>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16" presetClass="exit" presetSubtype="21" fill="hold" grpId="0" nodeType="clickEffect">
                                  <p:stCondLst>
                                    <p:cond delay="0"/>
                                  </p:stCondLst>
                                  <p:childTnLst>
                                    <p:animEffect transition="out" filter="barn(inVertical)">
                                      <p:cBhvr>
                                        <p:cTn id="39" dur="500"/>
                                        <p:tgtEl>
                                          <p:spTgt spid="26"/>
                                        </p:tgtEl>
                                      </p:cBhvr>
                                    </p:animEffect>
                                    <p:set>
                                      <p:cBhvr>
                                        <p:cTn id="40" dur="1" fill="hold">
                                          <p:stCondLst>
                                            <p:cond delay="499"/>
                                          </p:stCondLst>
                                        </p:cTn>
                                        <p:tgtEl>
                                          <p:spTgt spid="26"/>
                                        </p:tgtEl>
                                        <p:attrNameLst>
                                          <p:attrName>style.visibility</p:attrName>
                                        </p:attrNameLst>
                                      </p:cBhvr>
                                      <p:to>
                                        <p:strVal val="hidden"/>
                                      </p:to>
                                    </p:set>
                                  </p:childTnLst>
                                </p:cTn>
                              </p:par>
                              <p:par>
                                <p:cTn id="41" presetID="16" presetClass="exit" presetSubtype="21" fill="hold" grpId="0" nodeType="withEffect">
                                  <p:stCondLst>
                                    <p:cond delay="0"/>
                                  </p:stCondLst>
                                  <p:childTnLst>
                                    <p:animEffect transition="out" filter="barn(inVertical)">
                                      <p:cBhvr>
                                        <p:cTn id="42" dur="500"/>
                                        <p:tgtEl>
                                          <p:spTgt spid="28"/>
                                        </p:tgtEl>
                                      </p:cBhvr>
                                    </p:animEffect>
                                    <p:set>
                                      <p:cBhvr>
                                        <p:cTn id="43" dur="1" fill="hold">
                                          <p:stCondLst>
                                            <p:cond delay="499"/>
                                          </p:stCondLst>
                                        </p:cTn>
                                        <p:tgtEl>
                                          <p:spTgt spid="28"/>
                                        </p:tgtEl>
                                        <p:attrNameLst>
                                          <p:attrName>style.visibility</p:attrName>
                                        </p:attrNameLst>
                                      </p:cBhvr>
                                      <p:to>
                                        <p:strVal val="hidden"/>
                                      </p:to>
                                    </p:set>
                                  </p:childTnLst>
                                </p:cTn>
                              </p:par>
                            </p:childTnLst>
                          </p:cTn>
                        </p:par>
                      </p:childTnLst>
                    </p:cTn>
                  </p:par>
                  <p:par>
                    <p:cTn id="44" fill="hold">
                      <p:stCondLst>
                        <p:cond delay="indefinite"/>
                      </p:stCondLst>
                      <p:childTnLst>
                        <p:par>
                          <p:cTn id="45" fill="hold">
                            <p:stCondLst>
                              <p:cond delay="0"/>
                            </p:stCondLst>
                            <p:childTnLst>
                              <p:par>
                                <p:cTn id="46" presetID="16" presetClass="exit" presetSubtype="21" fill="hold" grpId="0" nodeType="clickEffect">
                                  <p:stCondLst>
                                    <p:cond delay="0"/>
                                  </p:stCondLst>
                                  <p:childTnLst>
                                    <p:animEffect transition="out" filter="barn(inVertical)">
                                      <p:cBhvr>
                                        <p:cTn id="47" dur="500"/>
                                        <p:tgtEl>
                                          <p:spTgt spid="30"/>
                                        </p:tgtEl>
                                      </p:cBhvr>
                                    </p:animEffect>
                                    <p:set>
                                      <p:cBhvr>
                                        <p:cTn id="48" dur="1" fill="hold">
                                          <p:stCondLst>
                                            <p:cond delay="499"/>
                                          </p:stCondLst>
                                        </p:cTn>
                                        <p:tgtEl>
                                          <p:spTgt spid="30"/>
                                        </p:tgtEl>
                                        <p:attrNameLst>
                                          <p:attrName>style.visibility</p:attrName>
                                        </p:attrNameLst>
                                      </p:cBhvr>
                                      <p:to>
                                        <p:strVal val="hidden"/>
                                      </p:to>
                                    </p:set>
                                  </p:childTnLst>
                                </p:cTn>
                              </p:par>
                            </p:childTnLst>
                          </p:cTn>
                        </p:par>
                      </p:childTnLst>
                    </p:cTn>
                  </p:par>
                  <p:par>
                    <p:cTn id="49" fill="hold">
                      <p:stCondLst>
                        <p:cond delay="indefinite"/>
                      </p:stCondLst>
                      <p:childTnLst>
                        <p:par>
                          <p:cTn id="50" fill="hold">
                            <p:stCondLst>
                              <p:cond delay="0"/>
                            </p:stCondLst>
                            <p:childTnLst>
                              <p:par>
                                <p:cTn id="51" presetID="16" presetClass="exit" presetSubtype="21" fill="hold" grpId="0" nodeType="clickEffect">
                                  <p:stCondLst>
                                    <p:cond delay="0"/>
                                  </p:stCondLst>
                                  <p:childTnLst>
                                    <p:animEffect transition="out" filter="barn(inVertical)">
                                      <p:cBhvr>
                                        <p:cTn id="52" dur="500"/>
                                        <p:tgtEl>
                                          <p:spTgt spid="35"/>
                                        </p:tgtEl>
                                      </p:cBhvr>
                                    </p:animEffect>
                                    <p:set>
                                      <p:cBhvr>
                                        <p:cTn id="53" dur="1" fill="hold">
                                          <p:stCondLst>
                                            <p:cond delay="499"/>
                                          </p:stCondLst>
                                        </p:cTn>
                                        <p:tgtEl>
                                          <p:spTgt spid="35"/>
                                        </p:tgtEl>
                                        <p:attrNameLst>
                                          <p:attrName>style.visibility</p:attrName>
                                        </p:attrNameLst>
                                      </p:cBhvr>
                                      <p:to>
                                        <p:strVal val="hidden"/>
                                      </p:to>
                                    </p:set>
                                  </p:childTnLst>
                                </p:cTn>
                              </p:par>
                            </p:childTnLst>
                          </p:cTn>
                        </p:par>
                      </p:childTnLst>
                    </p:cTn>
                  </p:par>
                  <p:par>
                    <p:cTn id="54" fill="hold">
                      <p:stCondLst>
                        <p:cond delay="indefinite"/>
                      </p:stCondLst>
                      <p:childTnLst>
                        <p:par>
                          <p:cTn id="55" fill="hold">
                            <p:stCondLst>
                              <p:cond delay="0"/>
                            </p:stCondLst>
                            <p:childTnLst>
                              <p:par>
                                <p:cTn id="56" presetID="16" presetClass="exit" presetSubtype="21" fill="hold" grpId="0" nodeType="clickEffect">
                                  <p:stCondLst>
                                    <p:cond delay="0"/>
                                  </p:stCondLst>
                                  <p:childTnLst>
                                    <p:animEffect transition="out" filter="barn(inVertical)">
                                      <p:cBhvr>
                                        <p:cTn id="57" dur="500"/>
                                        <p:tgtEl>
                                          <p:spTgt spid="37"/>
                                        </p:tgtEl>
                                      </p:cBhvr>
                                    </p:animEffect>
                                    <p:set>
                                      <p:cBhvr>
                                        <p:cTn id="58" dur="1" fill="hold">
                                          <p:stCondLst>
                                            <p:cond delay="499"/>
                                          </p:stCondLst>
                                        </p:cTn>
                                        <p:tgtEl>
                                          <p:spTgt spid="3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9" grpId="0" animBg="1"/>
      <p:bldP spid="12" grpId="0" animBg="1"/>
      <p:bldP spid="15" grpId="0" animBg="1"/>
      <p:bldP spid="20" grpId="0" animBg="1"/>
      <p:bldP spid="23" grpId="0" animBg="1"/>
      <p:bldP spid="26" grpId="0" animBg="1"/>
      <p:bldP spid="28" grpId="0" animBg="1"/>
      <p:bldP spid="30" grpId="0" animBg="1"/>
      <p:bldP spid="35" grpId="0" animBg="1"/>
      <p:bldP spid="3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049142"/>
            <a:ext cx="10807700" cy="417229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九、工农武装割据</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形成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毛泽东率领工农革命军在井冈山打土豪</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分田地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建立革命政权</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开展土地革命和游击战争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创造了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工农武装割据</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的局面。</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革命原则</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:1929</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中国工农红军第四军第九次党的代表大会</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古田</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会议</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在福建上杭县古田召开</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确立了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思想建党</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政治建军</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的建党建军原则。</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8951683" y="2274248"/>
            <a:ext cx="2426362"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8951683" y="2762373"/>
            <a:ext cx="242636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2509320" y="4051092"/>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2509320" y="4518435"/>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xmlns="" id="{8A90BD6A-DAC1-4175-BADE-A70FD2E31095}"/>
              </a:ext>
            </a:extLst>
          </p:cNvPr>
          <p:cNvSpPr/>
          <p:nvPr/>
        </p:nvSpPr>
        <p:spPr>
          <a:xfrm>
            <a:off x="9876475" y="4051092"/>
            <a:ext cx="1397661"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9" name="直接连接符 8">
            <a:extLst>
              <a:ext uri="{FF2B5EF4-FFF2-40B4-BE49-F238E27FC236}">
                <a16:creationId xmlns:a16="http://schemas.microsoft.com/office/drawing/2014/main" xmlns="" id="{94F29B7E-74BF-4821-88B9-C8400B1817B7}"/>
              </a:ext>
            </a:extLst>
          </p:cNvPr>
          <p:cNvCxnSpPr>
            <a:cxnSpLocks/>
          </p:cNvCxnSpPr>
          <p:nvPr/>
        </p:nvCxnSpPr>
        <p:spPr>
          <a:xfrm>
            <a:off x="9876475" y="4518435"/>
            <a:ext cx="139766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a16="http://schemas.microsoft.com/office/drawing/2014/main" xmlns="" id="{8A90BD6A-DAC1-4175-BADE-A70FD2E31095}"/>
              </a:ext>
            </a:extLst>
          </p:cNvPr>
          <p:cNvSpPr/>
          <p:nvPr/>
        </p:nvSpPr>
        <p:spPr>
          <a:xfrm>
            <a:off x="786718" y="4631559"/>
            <a:ext cx="41862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3" name="直接连接符 12">
            <a:extLst>
              <a:ext uri="{FF2B5EF4-FFF2-40B4-BE49-F238E27FC236}">
                <a16:creationId xmlns:a16="http://schemas.microsoft.com/office/drawing/2014/main" xmlns="" id="{94F29B7E-74BF-4821-88B9-C8400B1817B7}"/>
              </a:ext>
            </a:extLst>
          </p:cNvPr>
          <p:cNvCxnSpPr>
            <a:cxnSpLocks/>
          </p:cNvCxnSpPr>
          <p:nvPr/>
        </p:nvCxnSpPr>
        <p:spPr>
          <a:xfrm>
            <a:off x="786718" y="5098902"/>
            <a:ext cx="41862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矩形 14">
            <a:extLst>
              <a:ext uri="{FF2B5EF4-FFF2-40B4-BE49-F238E27FC236}">
                <a16:creationId xmlns:a16="http://schemas.microsoft.com/office/drawing/2014/main" xmlns="" id="{8A90BD6A-DAC1-4175-BADE-A70FD2E31095}"/>
              </a:ext>
            </a:extLst>
          </p:cNvPr>
          <p:cNvSpPr/>
          <p:nvPr/>
        </p:nvSpPr>
        <p:spPr>
          <a:xfrm>
            <a:off x="1534627" y="4631559"/>
            <a:ext cx="1684503"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6" name="直接连接符 15">
            <a:extLst>
              <a:ext uri="{FF2B5EF4-FFF2-40B4-BE49-F238E27FC236}">
                <a16:creationId xmlns:a16="http://schemas.microsoft.com/office/drawing/2014/main" xmlns="" id="{94F29B7E-74BF-4821-88B9-C8400B1817B7}"/>
              </a:ext>
            </a:extLst>
          </p:cNvPr>
          <p:cNvCxnSpPr>
            <a:cxnSpLocks/>
          </p:cNvCxnSpPr>
          <p:nvPr/>
        </p:nvCxnSpPr>
        <p:spPr>
          <a:xfrm>
            <a:off x="1534627" y="5098902"/>
            <a:ext cx="168450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7134791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par>
                                <p:cTn id="18" presetID="16" presetClass="exit" presetSubtype="21" fill="hold" grpId="0" nodeType="withEffect">
                                  <p:stCondLst>
                                    <p:cond delay="0"/>
                                  </p:stCondLst>
                                  <p:childTnLst>
                                    <p:animEffect transition="out" filter="barn(inVertical)">
                                      <p:cBhvr>
                                        <p:cTn id="19" dur="500"/>
                                        <p:tgtEl>
                                          <p:spTgt spid="12"/>
                                        </p:tgtEl>
                                      </p:cBhvr>
                                    </p:animEffect>
                                    <p:set>
                                      <p:cBhvr>
                                        <p:cTn id="20" dur="1" fill="hold">
                                          <p:stCondLst>
                                            <p:cond delay="499"/>
                                          </p:stCondLst>
                                        </p:cTn>
                                        <p:tgtEl>
                                          <p:spTgt spid="12"/>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6" presetClass="exit" presetSubtype="21" fill="hold" grpId="0" nodeType="clickEffect">
                                  <p:stCondLst>
                                    <p:cond delay="0"/>
                                  </p:stCondLst>
                                  <p:childTnLst>
                                    <p:animEffect transition="out" filter="barn(inVertical)">
                                      <p:cBhvr>
                                        <p:cTn id="24" dur="500"/>
                                        <p:tgtEl>
                                          <p:spTgt spid="15"/>
                                        </p:tgtEl>
                                      </p:cBhvr>
                                    </p:animEffect>
                                    <p:set>
                                      <p:cBhvr>
                                        <p:cTn id="25"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8" grpId="0" animBg="1"/>
      <p:bldP spid="12" grpId="0" animBg="1"/>
      <p:bldP spid="1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358593"/>
            <a:ext cx="10807700" cy="363791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发展壮大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1930</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全国各地创建了大小十几块革命根据地。其中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以红四军为主在赣南、闽西建立的</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中央革命根据地</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面积最大。</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政权</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:1931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年冬</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中华苏维埃第一次全国代表大会在</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江西</a:t>
            </a: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瑞金</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召开。会议宣布成立中华苏维埃共和国临时中央政府</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定都</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瑞金</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毛泽东</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当选为临时中央政府主席。</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8639957" y="2024865"/>
            <a:ext cx="2582225"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8639957" y="2481817"/>
            <a:ext cx="258222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790904" y="2596365"/>
            <a:ext cx="39757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790904" y="3063708"/>
            <a:ext cx="39757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xmlns="" id="{8A90BD6A-DAC1-4175-BADE-A70FD2E31095}"/>
              </a:ext>
            </a:extLst>
          </p:cNvPr>
          <p:cNvSpPr/>
          <p:nvPr/>
        </p:nvSpPr>
        <p:spPr>
          <a:xfrm>
            <a:off x="790904" y="3775656"/>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a:extLst>
              <a:ext uri="{FF2B5EF4-FFF2-40B4-BE49-F238E27FC236}">
                <a16:creationId xmlns:a16="http://schemas.microsoft.com/office/drawing/2014/main" xmlns="" id="{94F29B7E-74BF-4821-88B9-C8400B1817B7}"/>
              </a:ext>
            </a:extLst>
          </p:cNvPr>
          <p:cNvCxnSpPr>
            <a:cxnSpLocks/>
          </p:cNvCxnSpPr>
          <p:nvPr/>
        </p:nvCxnSpPr>
        <p:spPr>
          <a:xfrm>
            <a:off x="790904" y="4242999"/>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xmlns="" id="{8A90BD6A-DAC1-4175-BADE-A70FD2E31095}"/>
              </a:ext>
            </a:extLst>
          </p:cNvPr>
          <p:cNvSpPr/>
          <p:nvPr/>
        </p:nvSpPr>
        <p:spPr>
          <a:xfrm>
            <a:off x="1594530" y="4357547"/>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2" name="直接连接符 11">
            <a:extLst>
              <a:ext uri="{FF2B5EF4-FFF2-40B4-BE49-F238E27FC236}">
                <a16:creationId xmlns:a16="http://schemas.microsoft.com/office/drawing/2014/main" xmlns="" id="{94F29B7E-74BF-4821-88B9-C8400B1817B7}"/>
              </a:ext>
            </a:extLst>
          </p:cNvPr>
          <p:cNvCxnSpPr>
            <a:cxnSpLocks/>
          </p:cNvCxnSpPr>
          <p:nvPr/>
        </p:nvCxnSpPr>
        <p:spPr>
          <a:xfrm>
            <a:off x="1594530" y="4824890"/>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矩形 12">
            <a:extLst>
              <a:ext uri="{FF2B5EF4-FFF2-40B4-BE49-F238E27FC236}">
                <a16:creationId xmlns:a16="http://schemas.microsoft.com/office/drawing/2014/main" xmlns="" id="{8A90BD6A-DAC1-4175-BADE-A70FD2E31095}"/>
              </a:ext>
            </a:extLst>
          </p:cNvPr>
          <p:cNvSpPr/>
          <p:nvPr/>
        </p:nvSpPr>
        <p:spPr>
          <a:xfrm>
            <a:off x="2525089" y="4357547"/>
            <a:ext cx="1218632"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4" name="直接连接符 13">
            <a:extLst>
              <a:ext uri="{FF2B5EF4-FFF2-40B4-BE49-F238E27FC236}">
                <a16:creationId xmlns:a16="http://schemas.microsoft.com/office/drawing/2014/main" xmlns="" id="{94F29B7E-74BF-4821-88B9-C8400B1817B7}"/>
              </a:ext>
            </a:extLst>
          </p:cNvPr>
          <p:cNvCxnSpPr>
            <a:cxnSpLocks/>
          </p:cNvCxnSpPr>
          <p:nvPr/>
        </p:nvCxnSpPr>
        <p:spPr>
          <a:xfrm>
            <a:off x="2525089" y="4824890"/>
            <a:ext cx="121863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6073912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par>
                                <p:cTn id="8" presetID="16" presetClass="exit" presetSubtype="21" fill="hold" grpId="0" nodeType="withEffect">
                                  <p:stCondLst>
                                    <p:cond delay="0"/>
                                  </p:stCondLst>
                                  <p:childTnLst>
                                    <p:animEffect transition="out" filter="barn(inVertical)">
                                      <p:cBhvr>
                                        <p:cTn id="9" dur="500"/>
                                        <p:tgtEl>
                                          <p:spTgt spid="6"/>
                                        </p:tgtEl>
                                      </p:cBhvr>
                                    </p:animEffect>
                                    <p:set>
                                      <p:cBhvr>
                                        <p:cTn id="10" dur="1" fill="hold">
                                          <p:stCondLst>
                                            <p:cond delay="499"/>
                                          </p:stCondLst>
                                        </p:cTn>
                                        <p:tgtEl>
                                          <p:spTgt spid="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6" presetClass="exit" presetSubtype="21" fill="hold" grpId="0" nodeType="clickEffect">
                                  <p:stCondLst>
                                    <p:cond delay="0"/>
                                  </p:stCondLst>
                                  <p:childTnLst>
                                    <p:animEffect transition="out" filter="barn(inVertical)">
                                      <p:cBhvr>
                                        <p:cTn id="14" dur="500"/>
                                        <p:tgtEl>
                                          <p:spTgt spid="9"/>
                                        </p:tgtEl>
                                      </p:cBhvr>
                                    </p:animEffect>
                                    <p:set>
                                      <p:cBhvr>
                                        <p:cTn id="15" dur="1" fill="hold">
                                          <p:stCondLst>
                                            <p:cond delay="499"/>
                                          </p:stCondLst>
                                        </p:cTn>
                                        <p:tgtEl>
                                          <p:spTgt spid="9"/>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6" presetClass="exit" presetSubtype="21" fill="hold" grpId="0" nodeType="clickEffect">
                                  <p:stCondLst>
                                    <p:cond delay="0"/>
                                  </p:stCondLst>
                                  <p:childTnLst>
                                    <p:animEffect transition="out" filter="barn(inVertical)">
                                      <p:cBhvr>
                                        <p:cTn id="19" dur="500"/>
                                        <p:tgtEl>
                                          <p:spTgt spid="11"/>
                                        </p:tgtEl>
                                      </p:cBhvr>
                                    </p:animEffect>
                                    <p:set>
                                      <p:cBhvr>
                                        <p:cTn id="20" dur="1" fill="hold">
                                          <p:stCondLst>
                                            <p:cond delay="499"/>
                                          </p:stCondLst>
                                        </p:cTn>
                                        <p:tgtEl>
                                          <p:spTgt spid="11"/>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6" presetClass="exit" presetSubtype="21" fill="hold" grpId="0" nodeType="clickEffect">
                                  <p:stCondLst>
                                    <p:cond delay="0"/>
                                  </p:stCondLst>
                                  <p:childTnLst>
                                    <p:animEffect transition="out" filter="barn(inVertical)">
                                      <p:cBhvr>
                                        <p:cTn id="24" dur="500"/>
                                        <p:tgtEl>
                                          <p:spTgt spid="13"/>
                                        </p:tgtEl>
                                      </p:cBhvr>
                                    </p:animEffect>
                                    <p:set>
                                      <p:cBhvr>
                                        <p:cTn id="25"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9" grpId="0" animBg="1"/>
      <p:bldP spid="11" grpId="0" animBg="1"/>
      <p:bldP spid="13"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822185"/>
            <a:ext cx="10807700" cy="474129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十、中国工农红军长征</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原因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由于中共临时中央负责人</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博古</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和军事顾问</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李德</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等人在军事指挥上</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左</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的错误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红军第五次反</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围剿</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失利。</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开始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1934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中共中央率领中央红军开始长征。红军冲破了敌人的四道封锁线</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渡过</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湘江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但人员损失惨重。博古等人执意要去</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湘西</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与红二、红六军团会合。</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毛泽东</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果断建议红军改向敌人力量薄弱的贵州前进。于是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红军强渡乌江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攻克贵州北部重镇</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遵义</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6800765" y="1484538"/>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6800765" y="1951881"/>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矩形 4">
            <a:extLst>
              <a:ext uri="{FF2B5EF4-FFF2-40B4-BE49-F238E27FC236}">
                <a16:creationId xmlns:a16="http://schemas.microsoft.com/office/drawing/2014/main" xmlns="" id="{8A90BD6A-DAC1-4175-BADE-A70FD2E31095}"/>
              </a:ext>
            </a:extLst>
          </p:cNvPr>
          <p:cNvSpPr/>
          <p:nvPr/>
        </p:nvSpPr>
        <p:spPr>
          <a:xfrm>
            <a:off x="9647874" y="1484538"/>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6" name="直接连接符 5">
            <a:extLst>
              <a:ext uri="{FF2B5EF4-FFF2-40B4-BE49-F238E27FC236}">
                <a16:creationId xmlns:a16="http://schemas.microsoft.com/office/drawing/2014/main" xmlns="" id="{94F29B7E-74BF-4821-88B9-C8400B1817B7}"/>
              </a:ext>
            </a:extLst>
          </p:cNvPr>
          <p:cNvCxnSpPr>
            <a:cxnSpLocks/>
          </p:cNvCxnSpPr>
          <p:nvPr/>
        </p:nvCxnSpPr>
        <p:spPr>
          <a:xfrm>
            <a:off x="9647874" y="1951881"/>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a16="http://schemas.microsoft.com/office/drawing/2014/main" xmlns="" id="{8A90BD6A-DAC1-4175-BADE-A70FD2E31095}"/>
              </a:ext>
            </a:extLst>
          </p:cNvPr>
          <p:cNvSpPr/>
          <p:nvPr/>
        </p:nvSpPr>
        <p:spPr>
          <a:xfrm>
            <a:off x="2301501" y="2648320"/>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8" name="直接连接符 7">
            <a:extLst>
              <a:ext uri="{FF2B5EF4-FFF2-40B4-BE49-F238E27FC236}">
                <a16:creationId xmlns:a16="http://schemas.microsoft.com/office/drawing/2014/main" xmlns="" id="{94F29B7E-74BF-4821-88B9-C8400B1817B7}"/>
              </a:ext>
            </a:extLst>
          </p:cNvPr>
          <p:cNvCxnSpPr>
            <a:cxnSpLocks/>
          </p:cNvCxnSpPr>
          <p:nvPr/>
        </p:nvCxnSpPr>
        <p:spPr>
          <a:xfrm>
            <a:off x="2301501" y="3094881"/>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xmlns="" id="{8A90BD6A-DAC1-4175-BADE-A70FD2E31095}"/>
              </a:ext>
            </a:extLst>
          </p:cNvPr>
          <p:cNvSpPr/>
          <p:nvPr/>
        </p:nvSpPr>
        <p:spPr>
          <a:xfrm>
            <a:off x="6198092" y="3228581"/>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a:extLst>
              <a:ext uri="{FF2B5EF4-FFF2-40B4-BE49-F238E27FC236}">
                <a16:creationId xmlns:a16="http://schemas.microsoft.com/office/drawing/2014/main" xmlns="" id="{94F29B7E-74BF-4821-88B9-C8400B1817B7}"/>
              </a:ext>
            </a:extLst>
          </p:cNvPr>
          <p:cNvCxnSpPr>
            <a:cxnSpLocks/>
          </p:cNvCxnSpPr>
          <p:nvPr/>
        </p:nvCxnSpPr>
        <p:spPr>
          <a:xfrm>
            <a:off x="6198092" y="3695924"/>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xmlns="" id="{8A90BD6A-DAC1-4175-BADE-A70FD2E31095}"/>
              </a:ext>
            </a:extLst>
          </p:cNvPr>
          <p:cNvSpPr/>
          <p:nvPr/>
        </p:nvSpPr>
        <p:spPr>
          <a:xfrm>
            <a:off x="3236682" y="3831254"/>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2" name="直接连接符 11">
            <a:extLst>
              <a:ext uri="{FF2B5EF4-FFF2-40B4-BE49-F238E27FC236}">
                <a16:creationId xmlns:a16="http://schemas.microsoft.com/office/drawing/2014/main" xmlns="" id="{94F29B7E-74BF-4821-88B9-C8400B1817B7}"/>
              </a:ext>
            </a:extLst>
          </p:cNvPr>
          <p:cNvCxnSpPr>
            <a:cxnSpLocks/>
          </p:cNvCxnSpPr>
          <p:nvPr/>
        </p:nvCxnSpPr>
        <p:spPr>
          <a:xfrm>
            <a:off x="3236682" y="4298597"/>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矩形 12">
            <a:extLst>
              <a:ext uri="{FF2B5EF4-FFF2-40B4-BE49-F238E27FC236}">
                <a16:creationId xmlns:a16="http://schemas.microsoft.com/office/drawing/2014/main" xmlns="" id="{8A90BD6A-DAC1-4175-BADE-A70FD2E31095}"/>
              </a:ext>
            </a:extLst>
          </p:cNvPr>
          <p:cNvSpPr/>
          <p:nvPr/>
        </p:nvSpPr>
        <p:spPr>
          <a:xfrm>
            <a:off x="8531741" y="3831254"/>
            <a:ext cx="122434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4" name="直接连接符 13">
            <a:extLst>
              <a:ext uri="{FF2B5EF4-FFF2-40B4-BE49-F238E27FC236}">
                <a16:creationId xmlns:a16="http://schemas.microsoft.com/office/drawing/2014/main" xmlns="" id="{94F29B7E-74BF-4821-88B9-C8400B1817B7}"/>
              </a:ext>
            </a:extLst>
          </p:cNvPr>
          <p:cNvCxnSpPr>
            <a:cxnSpLocks/>
          </p:cNvCxnSpPr>
          <p:nvPr/>
        </p:nvCxnSpPr>
        <p:spPr>
          <a:xfrm>
            <a:off x="8531741" y="4298597"/>
            <a:ext cx="122434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矩形 15">
            <a:extLst>
              <a:ext uri="{FF2B5EF4-FFF2-40B4-BE49-F238E27FC236}">
                <a16:creationId xmlns:a16="http://schemas.microsoft.com/office/drawing/2014/main" xmlns="" id="{8A90BD6A-DAC1-4175-BADE-A70FD2E31095}"/>
              </a:ext>
            </a:extLst>
          </p:cNvPr>
          <p:cNvSpPr/>
          <p:nvPr/>
        </p:nvSpPr>
        <p:spPr>
          <a:xfrm>
            <a:off x="3654081" y="4984645"/>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7" name="直接连接符 16">
            <a:extLst>
              <a:ext uri="{FF2B5EF4-FFF2-40B4-BE49-F238E27FC236}">
                <a16:creationId xmlns:a16="http://schemas.microsoft.com/office/drawing/2014/main" xmlns="" id="{94F29B7E-74BF-4821-88B9-C8400B1817B7}"/>
              </a:ext>
            </a:extLst>
          </p:cNvPr>
          <p:cNvCxnSpPr>
            <a:cxnSpLocks/>
          </p:cNvCxnSpPr>
          <p:nvPr/>
        </p:nvCxnSpPr>
        <p:spPr>
          <a:xfrm>
            <a:off x="3654081" y="5462379"/>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2887615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6" presetClass="exit" presetSubtype="21" fill="hold" grpId="0" nodeType="clickEffect">
                                  <p:stCondLst>
                                    <p:cond delay="0"/>
                                  </p:stCondLst>
                                  <p:childTnLst>
                                    <p:animEffect transition="out" filter="barn(inVertical)">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6" presetClass="exit" presetSubtype="21" fill="hold" grpId="0" nodeType="clickEffect">
                                  <p:stCondLst>
                                    <p:cond delay="0"/>
                                  </p:stCondLst>
                                  <p:childTnLst>
                                    <p:animEffect transition="out" filter="barn(inVertical)">
                                      <p:cBhvr>
                                        <p:cTn id="36" dur="500"/>
                                        <p:tgtEl>
                                          <p:spTgt spid="16"/>
                                        </p:tgtEl>
                                      </p:cBhvr>
                                    </p:animEffect>
                                    <p:set>
                                      <p:cBhvr>
                                        <p:cTn id="37"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7" grpId="0" animBg="1"/>
      <p:bldP spid="9" grpId="0" animBg="1"/>
      <p:bldP spid="11" grpId="0" animBg="1"/>
      <p:bldP spid="13" grpId="0" animBg="1"/>
      <p:bldP spid="16"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281247"/>
            <a:ext cx="10807700" cy="592316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遵义会议</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时间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1935</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中共中央在遵义召开政治局扩大会议。</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内容</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集中全力纠正博古等人在军事上和组织上</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左</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的错误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肯定了</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毛泽东</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的正确军事主张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选举毛泽东为中央政治局常委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取消了</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博古</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李德</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的军事最高指挥权。</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意义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遵义会议开始确立以</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毛泽东</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为主要代表的马克思主义正确路线在中共中央的领导地位</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在极其危急的情况下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挽救了党</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挽救了红军</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挽救了中国革命</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成为中国共产党历史上一个</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生死攸关</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的转折点。这次会议是中国共产党从</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幼年</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走向</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成熟</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的标志。</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2467756" y="923429"/>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2467756" y="1390772"/>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矩形 4">
            <a:extLst>
              <a:ext uri="{FF2B5EF4-FFF2-40B4-BE49-F238E27FC236}">
                <a16:creationId xmlns:a16="http://schemas.microsoft.com/office/drawing/2014/main" xmlns="" id="{8A90BD6A-DAC1-4175-BADE-A70FD2E31095}"/>
              </a:ext>
            </a:extLst>
          </p:cNvPr>
          <p:cNvSpPr/>
          <p:nvPr/>
        </p:nvSpPr>
        <p:spPr>
          <a:xfrm>
            <a:off x="2905937" y="2107992"/>
            <a:ext cx="125042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6" name="直接连接符 5">
            <a:extLst>
              <a:ext uri="{FF2B5EF4-FFF2-40B4-BE49-F238E27FC236}">
                <a16:creationId xmlns:a16="http://schemas.microsoft.com/office/drawing/2014/main" xmlns="" id="{94F29B7E-74BF-4821-88B9-C8400B1817B7}"/>
              </a:ext>
            </a:extLst>
          </p:cNvPr>
          <p:cNvCxnSpPr>
            <a:cxnSpLocks/>
          </p:cNvCxnSpPr>
          <p:nvPr/>
        </p:nvCxnSpPr>
        <p:spPr>
          <a:xfrm>
            <a:off x="2905937" y="2575335"/>
            <a:ext cx="125042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xmlns="" id="{8A90BD6A-DAC1-4175-BADE-A70FD2E31095}"/>
              </a:ext>
            </a:extLst>
          </p:cNvPr>
          <p:cNvSpPr/>
          <p:nvPr/>
        </p:nvSpPr>
        <p:spPr>
          <a:xfrm>
            <a:off x="3323337" y="2698167"/>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9" name="直接连接符 8">
            <a:extLst>
              <a:ext uri="{FF2B5EF4-FFF2-40B4-BE49-F238E27FC236}">
                <a16:creationId xmlns:a16="http://schemas.microsoft.com/office/drawing/2014/main" xmlns="" id="{94F29B7E-74BF-4821-88B9-C8400B1817B7}"/>
              </a:ext>
            </a:extLst>
          </p:cNvPr>
          <p:cNvCxnSpPr>
            <a:cxnSpLocks/>
          </p:cNvCxnSpPr>
          <p:nvPr/>
        </p:nvCxnSpPr>
        <p:spPr>
          <a:xfrm>
            <a:off x="3323337" y="3165510"/>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a16="http://schemas.microsoft.com/office/drawing/2014/main" xmlns="" id="{8A90BD6A-DAC1-4175-BADE-A70FD2E31095}"/>
              </a:ext>
            </a:extLst>
          </p:cNvPr>
          <p:cNvSpPr/>
          <p:nvPr/>
        </p:nvSpPr>
        <p:spPr>
          <a:xfrm>
            <a:off x="4559855" y="2698167"/>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1" name="直接连接符 10">
            <a:extLst>
              <a:ext uri="{FF2B5EF4-FFF2-40B4-BE49-F238E27FC236}">
                <a16:creationId xmlns:a16="http://schemas.microsoft.com/office/drawing/2014/main" xmlns="" id="{94F29B7E-74BF-4821-88B9-C8400B1817B7}"/>
              </a:ext>
            </a:extLst>
          </p:cNvPr>
          <p:cNvCxnSpPr>
            <a:cxnSpLocks/>
          </p:cNvCxnSpPr>
          <p:nvPr/>
        </p:nvCxnSpPr>
        <p:spPr>
          <a:xfrm>
            <a:off x="4559855" y="3165510"/>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矩形 12">
            <a:extLst>
              <a:ext uri="{FF2B5EF4-FFF2-40B4-BE49-F238E27FC236}">
                <a16:creationId xmlns:a16="http://schemas.microsoft.com/office/drawing/2014/main" xmlns="" id="{8A90BD6A-DAC1-4175-BADE-A70FD2E31095}"/>
              </a:ext>
            </a:extLst>
          </p:cNvPr>
          <p:cNvSpPr/>
          <p:nvPr/>
        </p:nvSpPr>
        <p:spPr>
          <a:xfrm>
            <a:off x="6157385" y="3280058"/>
            <a:ext cx="120204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4" name="直接连接符 13">
            <a:extLst>
              <a:ext uri="{FF2B5EF4-FFF2-40B4-BE49-F238E27FC236}">
                <a16:creationId xmlns:a16="http://schemas.microsoft.com/office/drawing/2014/main" xmlns="" id="{94F29B7E-74BF-4821-88B9-C8400B1817B7}"/>
              </a:ext>
            </a:extLst>
          </p:cNvPr>
          <p:cNvCxnSpPr>
            <a:cxnSpLocks/>
          </p:cNvCxnSpPr>
          <p:nvPr/>
        </p:nvCxnSpPr>
        <p:spPr>
          <a:xfrm>
            <a:off x="6157385" y="3747401"/>
            <a:ext cx="120204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矩形 15">
            <a:extLst>
              <a:ext uri="{FF2B5EF4-FFF2-40B4-BE49-F238E27FC236}">
                <a16:creationId xmlns:a16="http://schemas.microsoft.com/office/drawing/2014/main" xmlns="" id="{8A90BD6A-DAC1-4175-BADE-A70FD2E31095}"/>
              </a:ext>
            </a:extLst>
          </p:cNvPr>
          <p:cNvSpPr/>
          <p:nvPr/>
        </p:nvSpPr>
        <p:spPr>
          <a:xfrm>
            <a:off x="2008792" y="5038229"/>
            <a:ext cx="16384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7" name="直接连接符 16">
            <a:extLst>
              <a:ext uri="{FF2B5EF4-FFF2-40B4-BE49-F238E27FC236}">
                <a16:creationId xmlns:a16="http://schemas.microsoft.com/office/drawing/2014/main" xmlns="" id="{94F29B7E-74BF-4821-88B9-C8400B1817B7}"/>
              </a:ext>
            </a:extLst>
          </p:cNvPr>
          <p:cNvCxnSpPr>
            <a:cxnSpLocks/>
          </p:cNvCxnSpPr>
          <p:nvPr/>
        </p:nvCxnSpPr>
        <p:spPr>
          <a:xfrm>
            <a:off x="2008792" y="5505572"/>
            <a:ext cx="16384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矩形 18">
            <a:extLst>
              <a:ext uri="{FF2B5EF4-FFF2-40B4-BE49-F238E27FC236}">
                <a16:creationId xmlns:a16="http://schemas.microsoft.com/office/drawing/2014/main" xmlns="" id="{8A90BD6A-DAC1-4175-BADE-A70FD2E31095}"/>
              </a:ext>
            </a:extLst>
          </p:cNvPr>
          <p:cNvSpPr/>
          <p:nvPr/>
        </p:nvSpPr>
        <p:spPr>
          <a:xfrm>
            <a:off x="10177811" y="5018624"/>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0" name="直接连接符 19">
            <a:extLst>
              <a:ext uri="{FF2B5EF4-FFF2-40B4-BE49-F238E27FC236}">
                <a16:creationId xmlns:a16="http://schemas.microsoft.com/office/drawing/2014/main" xmlns="" id="{94F29B7E-74BF-4821-88B9-C8400B1817B7}"/>
              </a:ext>
            </a:extLst>
          </p:cNvPr>
          <p:cNvCxnSpPr>
            <a:cxnSpLocks/>
          </p:cNvCxnSpPr>
          <p:nvPr/>
        </p:nvCxnSpPr>
        <p:spPr>
          <a:xfrm>
            <a:off x="10177811" y="5506749"/>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矩形 20">
            <a:extLst>
              <a:ext uri="{FF2B5EF4-FFF2-40B4-BE49-F238E27FC236}">
                <a16:creationId xmlns:a16="http://schemas.microsoft.com/office/drawing/2014/main" xmlns="" id="{8A90BD6A-DAC1-4175-BADE-A70FD2E31095}"/>
              </a:ext>
            </a:extLst>
          </p:cNvPr>
          <p:cNvSpPr/>
          <p:nvPr/>
        </p:nvSpPr>
        <p:spPr>
          <a:xfrm>
            <a:off x="1205166" y="5621318"/>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2" name="直接连接符 21">
            <a:extLst>
              <a:ext uri="{FF2B5EF4-FFF2-40B4-BE49-F238E27FC236}">
                <a16:creationId xmlns:a16="http://schemas.microsoft.com/office/drawing/2014/main" xmlns="" id="{94F29B7E-74BF-4821-88B9-C8400B1817B7}"/>
              </a:ext>
            </a:extLst>
          </p:cNvPr>
          <p:cNvCxnSpPr>
            <a:cxnSpLocks/>
          </p:cNvCxnSpPr>
          <p:nvPr/>
        </p:nvCxnSpPr>
        <p:spPr>
          <a:xfrm>
            <a:off x="1205166" y="6088661"/>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8234433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6" presetClass="exit" presetSubtype="21" fill="hold" grpId="0" nodeType="clickEffect">
                                  <p:stCondLst>
                                    <p:cond delay="0"/>
                                  </p:stCondLst>
                                  <p:childTnLst>
                                    <p:animEffect transition="out" filter="barn(inVertical)">
                                      <p:cBhvr>
                                        <p:cTn id="31" dur="500"/>
                                        <p:tgtEl>
                                          <p:spTgt spid="16"/>
                                        </p:tgtEl>
                                      </p:cBhvr>
                                    </p:animEffect>
                                    <p:set>
                                      <p:cBhvr>
                                        <p:cTn id="32" dur="1" fill="hold">
                                          <p:stCondLst>
                                            <p:cond delay="499"/>
                                          </p:stCondLst>
                                        </p:cTn>
                                        <p:tgtEl>
                                          <p:spTgt spid="16"/>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6" presetClass="exit" presetSubtype="21" fill="hold" grpId="0" nodeType="clickEffect">
                                  <p:stCondLst>
                                    <p:cond delay="0"/>
                                  </p:stCondLst>
                                  <p:childTnLst>
                                    <p:animEffect transition="out" filter="barn(inVertical)">
                                      <p:cBhvr>
                                        <p:cTn id="36" dur="500"/>
                                        <p:tgtEl>
                                          <p:spTgt spid="19"/>
                                        </p:tgtEl>
                                      </p:cBhvr>
                                    </p:animEffect>
                                    <p:set>
                                      <p:cBhvr>
                                        <p:cTn id="37" dur="1" fill="hold">
                                          <p:stCondLst>
                                            <p:cond delay="499"/>
                                          </p:stCondLst>
                                        </p:cTn>
                                        <p:tgtEl>
                                          <p:spTgt spid="19"/>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6" presetClass="exit" presetSubtype="21" fill="hold" grpId="0" nodeType="clickEffect">
                                  <p:stCondLst>
                                    <p:cond delay="0"/>
                                  </p:stCondLst>
                                  <p:childTnLst>
                                    <p:animEffect transition="out" filter="barn(inVertical)">
                                      <p:cBhvr>
                                        <p:cTn id="41" dur="500"/>
                                        <p:tgtEl>
                                          <p:spTgt spid="21"/>
                                        </p:tgtEl>
                                      </p:cBhvr>
                                    </p:animEffect>
                                    <p:set>
                                      <p:cBhvr>
                                        <p:cTn id="42" dur="1" fill="hold">
                                          <p:stCondLst>
                                            <p:cond delay="499"/>
                                          </p:stCondLst>
                                        </p:cTn>
                                        <p:tgtEl>
                                          <p:spTgt spid="2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8" grpId="0" animBg="1"/>
      <p:bldP spid="10" grpId="0" animBg="1"/>
      <p:bldP spid="13" grpId="0" animBg="1"/>
      <p:bldP spid="16" grpId="0" animBg="1"/>
      <p:bldP spid="19" grpId="0" animBg="1"/>
      <p:bldP spid="21"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2046183"/>
            <a:ext cx="10807700" cy="239950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过雪山草地</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遵义会议后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红军</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四渡赤水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佯攻贵阳</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打乱了敌人的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追剿</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计划</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渡过金沙江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跳出了敌人的重重包围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强渡大渡河</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飞夺泸定桥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翻过大雪山</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走过草地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突破天险</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腊子口</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进入甘肃。</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4036628" y="2710664"/>
            <a:ext cx="1605792"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4036628" y="3178007"/>
            <a:ext cx="160579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1730286" y="3292556"/>
            <a:ext cx="204132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1730286" y="3759899"/>
            <a:ext cx="204132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xmlns="" id="{8A90BD6A-DAC1-4175-BADE-A70FD2E31095}"/>
              </a:ext>
            </a:extLst>
          </p:cNvPr>
          <p:cNvSpPr/>
          <p:nvPr/>
        </p:nvSpPr>
        <p:spPr>
          <a:xfrm>
            <a:off x="8089523" y="3292556"/>
            <a:ext cx="204132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a:extLst>
              <a:ext uri="{FF2B5EF4-FFF2-40B4-BE49-F238E27FC236}">
                <a16:creationId xmlns:a16="http://schemas.microsoft.com/office/drawing/2014/main" xmlns="" id="{94F29B7E-74BF-4821-88B9-C8400B1817B7}"/>
              </a:ext>
            </a:extLst>
          </p:cNvPr>
          <p:cNvCxnSpPr>
            <a:cxnSpLocks/>
          </p:cNvCxnSpPr>
          <p:nvPr/>
        </p:nvCxnSpPr>
        <p:spPr>
          <a:xfrm>
            <a:off x="8089523" y="3759899"/>
            <a:ext cx="204132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xmlns="" id="{8A90BD6A-DAC1-4175-BADE-A70FD2E31095}"/>
              </a:ext>
            </a:extLst>
          </p:cNvPr>
          <p:cNvSpPr/>
          <p:nvPr/>
        </p:nvSpPr>
        <p:spPr>
          <a:xfrm>
            <a:off x="10266217" y="3292556"/>
            <a:ext cx="907859"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2" name="直接连接符 11">
            <a:extLst>
              <a:ext uri="{FF2B5EF4-FFF2-40B4-BE49-F238E27FC236}">
                <a16:creationId xmlns:a16="http://schemas.microsoft.com/office/drawing/2014/main" xmlns="" id="{94F29B7E-74BF-4821-88B9-C8400B1817B7}"/>
              </a:ext>
            </a:extLst>
          </p:cNvPr>
          <p:cNvCxnSpPr>
            <a:cxnSpLocks/>
          </p:cNvCxnSpPr>
          <p:nvPr/>
        </p:nvCxnSpPr>
        <p:spPr>
          <a:xfrm>
            <a:off x="10266218" y="3759899"/>
            <a:ext cx="90785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矩形 13">
            <a:extLst>
              <a:ext uri="{FF2B5EF4-FFF2-40B4-BE49-F238E27FC236}">
                <a16:creationId xmlns:a16="http://schemas.microsoft.com/office/drawing/2014/main" xmlns="" id="{8A90BD6A-DAC1-4175-BADE-A70FD2E31095}"/>
              </a:ext>
            </a:extLst>
          </p:cNvPr>
          <p:cNvSpPr/>
          <p:nvPr/>
        </p:nvSpPr>
        <p:spPr>
          <a:xfrm>
            <a:off x="733714" y="3879512"/>
            <a:ext cx="1271732"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5" name="直接连接符 14">
            <a:extLst>
              <a:ext uri="{FF2B5EF4-FFF2-40B4-BE49-F238E27FC236}">
                <a16:creationId xmlns:a16="http://schemas.microsoft.com/office/drawing/2014/main" xmlns="" id="{94F29B7E-74BF-4821-88B9-C8400B1817B7}"/>
              </a:ext>
            </a:extLst>
          </p:cNvPr>
          <p:cNvCxnSpPr>
            <a:cxnSpLocks/>
          </p:cNvCxnSpPr>
          <p:nvPr/>
        </p:nvCxnSpPr>
        <p:spPr>
          <a:xfrm>
            <a:off x="733715" y="4346855"/>
            <a:ext cx="127173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矩形 16">
            <a:extLst>
              <a:ext uri="{FF2B5EF4-FFF2-40B4-BE49-F238E27FC236}">
                <a16:creationId xmlns:a16="http://schemas.microsoft.com/office/drawing/2014/main" xmlns="" id="{8A90BD6A-DAC1-4175-BADE-A70FD2E31095}"/>
              </a:ext>
            </a:extLst>
          </p:cNvPr>
          <p:cNvSpPr/>
          <p:nvPr/>
        </p:nvSpPr>
        <p:spPr>
          <a:xfrm>
            <a:off x="7629082" y="3879512"/>
            <a:ext cx="120466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8" name="直接连接符 17">
            <a:extLst>
              <a:ext uri="{FF2B5EF4-FFF2-40B4-BE49-F238E27FC236}">
                <a16:creationId xmlns:a16="http://schemas.microsoft.com/office/drawing/2014/main" xmlns="" id="{94F29B7E-74BF-4821-88B9-C8400B1817B7}"/>
              </a:ext>
            </a:extLst>
          </p:cNvPr>
          <p:cNvCxnSpPr>
            <a:cxnSpLocks/>
          </p:cNvCxnSpPr>
          <p:nvPr/>
        </p:nvCxnSpPr>
        <p:spPr>
          <a:xfrm>
            <a:off x="7629082" y="4346855"/>
            <a:ext cx="120466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9325040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par>
                                <p:cTn id="23" presetID="16" presetClass="exit" presetSubtype="21" fill="hold" grpId="0" nodeType="withEffect">
                                  <p:stCondLst>
                                    <p:cond delay="0"/>
                                  </p:stCondLst>
                                  <p:childTnLst>
                                    <p:animEffect transition="out" filter="barn(inVertical)">
                                      <p:cBhvr>
                                        <p:cTn id="24" dur="500"/>
                                        <p:tgtEl>
                                          <p:spTgt spid="14"/>
                                        </p:tgtEl>
                                      </p:cBhvr>
                                    </p:animEffect>
                                    <p:set>
                                      <p:cBhvr>
                                        <p:cTn id="25" dur="1" fill="hold">
                                          <p:stCondLst>
                                            <p:cond delay="499"/>
                                          </p:stCondLst>
                                        </p:cTn>
                                        <p:tgtEl>
                                          <p:spTgt spid="14"/>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16" presetClass="exit" presetSubtype="21" fill="hold" grpId="0" nodeType="clickEffect">
                                  <p:stCondLst>
                                    <p:cond delay="0"/>
                                  </p:stCondLst>
                                  <p:childTnLst>
                                    <p:animEffect transition="out" filter="barn(inVertical)">
                                      <p:cBhvr>
                                        <p:cTn id="29" dur="500"/>
                                        <p:tgtEl>
                                          <p:spTgt spid="17"/>
                                        </p:tgtEl>
                                      </p:cBhvr>
                                    </p:animEffect>
                                    <p:set>
                                      <p:cBhvr>
                                        <p:cTn id="30"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9" grpId="0" animBg="1"/>
      <p:bldP spid="11" grpId="0" animBg="1"/>
      <p:bldP spid="14" grpId="0" animBg="1"/>
      <p:bldP spid="17"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832976"/>
            <a:ext cx="10807700" cy="474129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胜利会师</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(1)1935</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中央红军到达</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吴起镇</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与陕北红军胜利会师。</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(2)1936</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红军三大主力在甘肃</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会宁</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会师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宣告长征胜利结束。</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意义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红军长征的胜利</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粉碎了国民党反动派消灭红军的企图</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保存了党和红军的基干力量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使中国革命</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转危为安</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。红军长征播下了革命种子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铸就了</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长征精神</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打开了中国革命的新局面。</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6119355" y="1494928"/>
            <a:ext cx="121223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6119355" y="1962271"/>
            <a:ext cx="121223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7321201" y="2084143"/>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7321201" y="2551486"/>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xmlns="" id="{8A90BD6A-DAC1-4175-BADE-A70FD2E31095}"/>
              </a:ext>
            </a:extLst>
          </p:cNvPr>
          <p:cNvSpPr/>
          <p:nvPr/>
        </p:nvSpPr>
        <p:spPr>
          <a:xfrm>
            <a:off x="8339510" y="3840206"/>
            <a:ext cx="164615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9" name="直接连接符 8">
            <a:extLst>
              <a:ext uri="{FF2B5EF4-FFF2-40B4-BE49-F238E27FC236}">
                <a16:creationId xmlns:a16="http://schemas.microsoft.com/office/drawing/2014/main" xmlns="" id="{94F29B7E-74BF-4821-88B9-C8400B1817B7}"/>
              </a:ext>
            </a:extLst>
          </p:cNvPr>
          <p:cNvCxnSpPr>
            <a:cxnSpLocks/>
          </p:cNvCxnSpPr>
          <p:nvPr/>
        </p:nvCxnSpPr>
        <p:spPr>
          <a:xfrm>
            <a:off x="8339510" y="4307549"/>
            <a:ext cx="164615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xmlns="" id="{8A90BD6A-DAC1-4175-BADE-A70FD2E31095}"/>
              </a:ext>
            </a:extLst>
          </p:cNvPr>
          <p:cNvSpPr/>
          <p:nvPr/>
        </p:nvSpPr>
        <p:spPr>
          <a:xfrm>
            <a:off x="5762564" y="4422097"/>
            <a:ext cx="164615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2" name="直接连接符 11">
            <a:extLst>
              <a:ext uri="{FF2B5EF4-FFF2-40B4-BE49-F238E27FC236}">
                <a16:creationId xmlns:a16="http://schemas.microsoft.com/office/drawing/2014/main" xmlns="" id="{94F29B7E-74BF-4821-88B9-C8400B1817B7}"/>
              </a:ext>
            </a:extLst>
          </p:cNvPr>
          <p:cNvCxnSpPr>
            <a:cxnSpLocks/>
          </p:cNvCxnSpPr>
          <p:nvPr/>
        </p:nvCxnSpPr>
        <p:spPr>
          <a:xfrm>
            <a:off x="5762564" y="4879049"/>
            <a:ext cx="164615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835252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8" grpId="0" animBg="1"/>
      <p:bldP spid="11"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625616" y="1371600"/>
            <a:ext cx="7867124" cy="2244745"/>
          </a:xfrm>
          <a:prstGeom prst="rect">
            <a:avLst/>
          </a:prstGeom>
          <a:noFill/>
        </p:spPr>
        <p:txBody>
          <a:bodyPr wrap="none" lIns="91440" tIns="45720" rIns="91440" bIns="45720">
            <a:prstTxWarp prst="textCanUp">
              <a:avLst/>
            </a:prstTxWarp>
            <a:spAutoFit/>
          </a:bodyPr>
          <a:lstStyle/>
          <a:p>
            <a:pPr algn="ctr"/>
            <a:r>
              <a:rPr lang="zh-CN" altLang="en-US" sz="7200" b="0" cap="none" spc="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考点梳理整合</a:t>
            </a:r>
            <a:endParaRPr lang="zh-CN" altLang="en-US" sz="7200" b="0"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Tree>
    <p:extLst>
      <p:ext uri="{BB962C8B-B14F-4D97-AF65-F5344CB8AC3E}">
        <p14:creationId xmlns:p14="http://schemas.microsoft.com/office/powerpoint/2010/main" val="285783338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a:hlinkClick r:id="rId2" action="ppaction://hlinksldjump"/>
          </p:cNvPr>
          <p:cNvSpPr/>
          <p:nvPr/>
        </p:nvSpPr>
        <p:spPr>
          <a:xfrm>
            <a:off x="5388568" y="4229001"/>
            <a:ext cx="1435635" cy="438511"/>
          </a:xfrm>
          <a:prstGeom prst="ellipse">
            <a:avLst/>
          </a:prstGeom>
          <a:ln>
            <a:noFill/>
          </a:ln>
          <a:effectLst/>
          <a:scene3d>
            <a:camera prst="orthographicFront">
              <a:rot lat="0" lon="0" rev="0"/>
            </a:camera>
            <a:lightRig rig="glow" dir="t">
              <a:rot lat="0" lon="0" rev="14100000"/>
            </a:lightRig>
          </a:scene3d>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考法</a:t>
            </a:r>
            <a:endParaRPr lang="zh-CN" altLang="en-US" dirty="0"/>
          </a:p>
        </p:txBody>
      </p:sp>
      <p:sp>
        <p:nvSpPr>
          <p:cNvPr id="12" name="矩形 11"/>
          <p:cNvSpPr/>
          <p:nvPr/>
        </p:nvSpPr>
        <p:spPr>
          <a:xfrm>
            <a:off x="2317006" y="1383030"/>
            <a:ext cx="7867124" cy="2244745"/>
          </a:xfrm>
          <a:prstGeom prst="rect">
            <a:avLst/>
          </a:prstGeom>
          <a:noFill/>
        </p:spPr>
        <p:txBody>
          <a:bodyPr wrap="none" lIns="91440" tIns="45720" rIns="91440" bIns="45720">
            <a:prstTxWarp prst="textCanUp">
              <a:avLst/>
            </a:prstTxWarp>
            <a:spAutoFit/>
          </a:bodyPr>
          <a:lstStyle/>
          <a:p>
            <a:pPr algn="ctr"/>
            <a:r>
              <a:rPr lang="zh-CN" altLang="en-US" sz="7200" b="0" cap="none" spc="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规律方法探究</a:t>
            </a:r>
            <a:endParaRPr lang="zh-CN" altLang="en-US" sz="7200" b="0"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Tree>
    <p:extLst>
      <p:ext uri="{BB962C8B-B14F-4D97-AF65-F5344CB8AC3E}">
        <p14:creationId xmlns:p14="http://schemas.microsoft.com/office/powerpoint/2010/main" val="6485662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Freeform 11"/>
          <p:cNvSpPr/>
          <p:nvPr/>
        </p:nvSpPr>
        <p:spPr bwMode="auto">
          <a:xfrm>
            <a:off x="240030" y="2000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txBody>
          <a:bodyPr/>
          <a:lstStyle/>
          <a:p>
            <a:r>
              <a:rPr lang="zh-CN" altLang="en-US" sz="2400" dirty="0" smtClean="0">
                <a:solidFill>
                  <a:srgbClr val="FFFF00"/>
                </a:solidFill>
                <a:latin typeface="华文新魏" panose="02010800040101010101" pitchFamily="2" charset="-122"/>
                <a:ea typeface="华文新魏" panose="02010800040101010101" pitchFamily="2" charset="-122"/>
              </a:rPr>
              <a:t>考法</a:t>
            </a:r>
            <a:endParaRPr lang="zh-CN" altLang="zh-CN" sz="2400" dirty="0">
              <a:solidFill>
                <a:srgbClr val="FFFF00"/>
              </a:solidFill>
              <a:latin typeface="华文新魏" panose="02010800040101010101" pitchFamily="2" charset="-122"/>
              <a:ea typeface="华文新魏" panose="02010800040101010101" pitchFamily="2" charset="-122"/>
            </a:endParaRPr>
          </a:p>
        </p:txBody>
      </p:sp>
      <p:sp>
        <p:nvSpPr>
          <p:cNvPr id="11" name="矩形 10"/>
          <p:cNvSpPr/>
          <p:nvPr/>
        </p:nvSpPr>
        <p:spPr>
          <a:xfrm>
            <a:off x="1828557" y="120015"/>
            <a:ext cx="8687043" cy="507297"/>
          </a:xfrm>
          <a:prstGeom prst="rect">
            <a:avLst/>
          </a:prstGeom>
          <a:gradFill flip="none" rotWithShape="1">
            <a:gsLst>
              <a:gs pos="90000">
                <a:schemeClr val="accent1">
                  <a:lumMod val="20000"/>
                  <a:lumOff val="80000"/>
                </a:schemeClr>
              </a:gs>
              <a:gs pos="70000">
                <a:schemeClr val="accent1">
                  <a:lumMod val="40000"/>
                  <a:lumOff val="60000"/>
                </a:schemeClr>
              </a:gs>
              <a:gs pos="16000">
                <a:schemeClr val="accent1">
                  <a:lumMod val="95000"/>
                  <a:lumOff val="5000"/>
                </a:schemeClr>
              </a:gs>
              <a:gs pos="0">
                <a:schemeClr val="accent1"/>
              </a:gs>
            </a:gsLst>
            <a:path path="circle">
              <a:fillToRect r="100000" b="100000"/>
            </a:path>
            <a:tileRect l="-100000" t="-100000"/>
          </a:gradFill>
          <a:ln>
            <a:noFill/>
          </a:ln>
          <a:effectLst>
            <a:outerShdw blurRad="190500" dist="228600" dir="2700000" algn="ctr">
              <a:srgbClr val="000000">
                <a:alpha val="30000"/>
              </a:srgbClr>
            </a:outerShdw>
            <a:reflection blurRad="6350" stA="52000" endA="300" endPos="35000" dir="5400000" sy="-100000" algn="bl" rotWithShape="0"/>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dirty="0" smtClean="0">
                <a:solidFill>
                  <a:srgbClr val="FFFF00"/>
                </a:solidFill>
                <a:latin typeface="华文新魏" panose="02010800040101010101" pitchFamily="2" charset="-122"/>
                <a:ea typeface="华文新魏" panose="02010800040101010101" pitchFamily="2" charset="-122"/>
              </a:rPr>
              <a:t>中国</a:t>
            </a:r>
            <a:r>
              <a:rPr lang="zh-CN" altLang="en-US" sz="2400" dirty="0">
                <a:solidFill>
                  <a:srgbClr val="FFFF00"/>
                </a:solidFill>
                <a:latin typeface="华文新魏" panose="02010800040101010101" pitchFamily="2" charset="-122"/>
                <a:ea typeface="华文新魏" panose="02010800040101010101" pitchFamily="2" charset="-122"/>
              </a:rPr>
              <a:t>近代化道路的探索</a:t>
            </a:r>
            <a:endParaRPr lang="zh-CN" altLang="zh-CN" sz="2400" dirty="0">
              <a:solidFill>
                <a:srgbClr val="FFFF00"/>
              </a:solidFill>
              <a:latin typeface="华文新魏" panose="02010800040101010101" pitchFamily="2" charset="-122"/>
              <a:ea typeface="华文新魏" panose="02010800040101010101" pitchFamily="2"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426967790"/>
              </p:ext>
            </p:extLst>
          </p:nvPr>
        </p:nvGraphicFramePr>
        <p:xfrm>
          <a:off x="692150" y="1355637"/>
          <a:ext cx="10807700" cy="4400726"/>
        </p:xfrm>
        <a:graphic>
          <a:graphicData uri="http://schemas.openxmlformats.org/presentationml/2006/ole">
            <mc:AlternateContent xmlns:mc="http://schemas.openxmlformats.org/markup-compatibility/2006">
              <mc:Choice xmlns:v="urn:schemas-microsoft-com:vml" Requires="v">
                <p:oleObj spid="_x0000_s1041" name="文档" r:id="rId3" imgW="3837004" imgH="1562368" progId="Word.Document.12">
                  <p:embed/>
                </p:oleObj>
              </mc:Choice>
              <mc:Fallback>
                <p:oleObj name="文档" r:id="rId3" imgW="3837004" imgH="1562368" progId="Word.Document.12">
                  <p:embed/>
                  <p:pic>
                    <p:nvPicPr>
                      <p:cNvPr id="0" name=""/>
                      <p:cNvPicPr/>
                      <p:nvPr/>
                    </p:nvPicPr>
                    <p:blipFill>
                      <a:blip r:embed="rId4"/>
                      <a:stretch>
                        <a:fillRect/>
                      </a:stretch>
                    </p:blipFill>
                    <p:spPr>
                      <a:xfrm>
                        <a:off x="692150" y="1355637"/>
                        <a:ext cx="10807700" cy="4400726"/>
                      </a:xfrm>
                      <a:prstGeom prst="rect">
                        <a:avLst/>
                      </a:prstGeom>
                    </p:spPr>
                  </p:pic>
                </p:oleObj>
              </mc:Fallback>
            </mc:AlternateContent>
          </a:graphicData>
        </a:graphic>
      </p:graphicFrame>
    </p:spTree>
    <p:extLst>
      <p:ext uri="{BB962C8B-B14F-4D97-AF65-F5344CB8AC3E}">
        <p14:creationId xmlns:p14="http://schemas.microsoft.com/office/powerpoint/2010/main" val="138581710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val="1525110436"/>
              </p:ext>
            </p:extLst>
          </p:nvPr>
        </p:nvGraphicFramePr>
        <p:xfrm>
          <a:off x="692150" y="1044854"/>
          <a:ext cx="10807700" cy="5022291"/>
        </p:xfrm>
        <a:graphic>
          <a:graphicData uri="http://schemas.openxmlformats.org/presentationml/2006/ole">
            <mc:AlternateContent xmlns:mc="http://schemas.openxmlformats.org/markup-compatibility/2006">
              <mc:Choice xmlns:v="urn:schemas-microsoft-com:vml" Requires="v">
                <p:oleObj spid="_x0000_s2065" name="文档" r:id="rId3" imgW="3837004" imgH="1783039" progId="Word.Document.12">
                  <p:embed/>
                </p:oleObj>
              </mc:Choice>
              <mc:Fallback>
                <p:oleObj name="文档" r:id="rId3" imgW="3837004" imgH="1783039" progId="Word.Document.12">
                  <p:embed/>
                  <p:pic>
                    <p:nvPicPr>
                      <p:cNvPr id="0" name=""/>
                      <p:cNvPicPr/>
                      <p:nvPr/>
                    </p:nvPicPr>
                    <p:blipFill>
                      <a:blip r:embed="rId4"/>
                      <a:stretch>
                        <a:fillRect/>
                      </a:stretch>
                    </p:blipFill>
                    <p:spPr>
                      <a:xfrm>
                        <a:off x="692150" y="1044854"/>
                        <a:ext cx="10807700" cy="5022291"/>
                      </a:xfrm>
                      <a:prstGeom prst="rect">
                        <a:avLst/>
                      </a:prstGeom>
                    </p:spPr>
                  </p:pic>
                </p:oleObj>
              </mc:Fallback>
            </mc:AlternateContent>
          </a:graphicData>
        </a:graphic>
      </p:graphicFrame>
    </p:spTree>
    <p:extLst>
      <p:ext uri="{BB962C8B-B14F-4D97-AF65-F5344CB8AC3E}">
        <p14:creationId xmlns:p14="http://schemas.microsoft.com/office/powerpoint/2010/main" val="266069003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val="1977877373"/>
              </p:ext>
            </p:extLst>
          </p:nvPr>
        </p:nvGraphicFramePr>
        <p:xfrm>
          <a:off x="692150" y="787900"/>
          <a:ext cx="10807700" cy="5536201"/>
        </p:xfrm>
        <a:graphic>
          <a:graphicData uri="http://schemas.openxmlformats.org/presentationml/2006/ole">
            <mc:AlternateContent xmlns:mc="http://schemas.openxmlformats.org/markup-compatibility/2006">
              <mc:Choice xmlns:v="urn:schemas-microsoft-com:vml" Requires="v">
                <p:oleObj spid="_x0000_s3089" name="文档" r:id="rId3" imgW="3837004" imgH="1965490" progId="Word.Document.12">
                  <p:embed/>
                </p:oleObj>
              </mc:Choice>
              <mc:Fallback>
                <p:oleObj name="文档" r:id="rId3" imgW="3837004" imgH="1965490" progId="Word.Document.12">
                  <p:embed/>
                  <p:pic>
                    <p:nvPicPr>
                      <p:cNvPr id="0" name=""/>
                      <p:cNvPicPr/>
                      <p:nvPr/>
                    </p:nvPicPr>
                    <p:blipFill>
                      <a:blip r:embed="rId4"/>
                      <a:stretch>
                        <a:fillRect/>
                      </a:stretch>
                    </p:blipFill>
                    <p:spPr>
                      <a:xfrm>
                        <a:off x="692150" y="787900"/>
                        <a:ext cx="10807700" cy="5536201"/>
                      </a:xfrm>
                      <a:prstGeom prst="rect">
                        <a:avLst/>
                      </a:prstGeom>
                    </p:spPr>
                  </p:pic>
                </p:oleObj>
              </mc:Fallback>
            </mc:AlternateContent>
          </a:graphicData>
        </a:graphic>
      </p:graphicFrame>
    </p:spTree>
    <p:extLst>
      <p:ext uri="{BB962C8B-B14F-4D97-AF65-F5344CB8AC3E}">
        <p14:creationId xmlns:p14="http://schemas.microsoft.com/office/powerpoint/2010/main" val="110259648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701345"/>
            <a:ext cx="10807700" cy="2990434"/>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zh-CN" altLang="zh-CN" sz="3200" b="1" dirty="0">
                <a:solidFill>
                  <a:srgbClr val="000000"/>
                </a:solidFill>
                <a:latin typeface="NEU-BZ-S92"/>
                <a:ea typeface="Times New Roman" panose="02020603050405020304" pitchFamily="18" charset="0"/>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有学者撰文指出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,1840</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年以来中国人向西方学习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经历一个始而言技</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学技术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继而言政</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学制度</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进而言教</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学思想</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的过程。这一系列学习活动的共同目的是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救亡图存　　　　　</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巩固清朝统治</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向西方学习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D</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发展资本主义</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8409219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837383"/>
            <a:ext cx="10807700" cy="47632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为了挽救民族危机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地主阶级洋务派掀起了学习西方先进技术的洋务运动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资产阶级维新派掀起了学习西方政治制度的戊戌变法</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资产阶级革命派领导了学习西方政治制度的辛亥革命</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先进知识分子领导了学习西方先进思想的新文化运动。这一系列学习活动的共同目的是救亡图存。</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项是洋务运动的目的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项不是目的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项不属于洋务运动的目的。故选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5221595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arn(inVertical)">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114309" y="1447144"/>
            <a:ext cx="9972791" cy="2935675"/>
          </a:xfrm>
          <a:prstGeom prst="rect">
            <a:avLst/>
          </a:prstGeom>
          <a:noFill/>
        </p:spPr>
        <p:txBody>
          <a:bodyPr wrap="square" lIns="91440" tIns="45720" rIns="91440" bIns="45720">
            <a:spAutoFit/>
          </a:bodyPr>
          <a:lstStyle/>
          <a:p>
            <a:pPr algn="r">
              <a:lnSpc>
                <a:spcPct val="150000"/>
              </a:lnSpc>
            </a:pPr>
            <a:r>
              <a:rPr lang="zh-CN" altLang="en-US" sz="66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不要为这个世界而惊叹，</a:t>
            </a:r>
            <a:endParaRPr lang="en-US" altLang="zh-CN" sz="66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r">
              <a:lnSpc>
                <a:spcPct val="150000"/>
              </a:lnSpc>
            </a:pPr>
            <a:r>
              <a:rPr lang="zh-CN" altLang="en-US" sz="66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要</a:t>
            </a:r>
            <a:r>
              <a:rPr lang="zh-CN" altLang="en-US" sz="66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让这个世界为你而惊叹！</a:t>
            </a:r>
            <a:endParaRPr lang="en-US" altLang="zh-CN" sz="66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extLst>
      <p:ext uri="{BB962C8B-B14F-4D97-AF65-F5344CB8AC3E}">
        <p14:creationId xmlns:p14="http://schemas.microsoft.com/office/powerpoint/2010/main" val="356650563"/>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843530"/>
            <a:ext cx="10807700" cy="47632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一、新文化运动</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原因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新生的中华民国很快陷入</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政治混乱</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的局面之中。一部分先进知识分子认识到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仅有</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政治制度</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的革新不足以救中国</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必须启发国民新的</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伦理道德</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意识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培养国民的</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独立人格</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彻底荡涤封建旧文化的毒害</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进行一场思想文化领域的革新运动。</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兴起</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:1915</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陈独秀</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在上海创办《青年杂志》</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并在创刊号上发表《敬告青年》一文</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正式吹响了新文化运动的号角。</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6816012" y="1505320"/>
            <a:ext cx="161655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6816012" y="1962272"/>
            <a:ext cx="161655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6234121" y="2094373"/>
            <a:ext cx="161655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6234121" y="2561716"/>
            <a:ext cx="161655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xmlns="" id="{8A90BD6A-DAC1-4175-BADE-A70FD2E31095}"/>
              </a:ext>
            </a:extLst>
          </p:cNvPr>
          <p:cNvSpPr/>
          <p:nvPr/>
        </p:nvSpPr>
        <p:spPr>
          <a:xfrm>
            <a:off x="4565616" y="2672983"/>
            <a:ext cx="161655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9" name="直接连接符 8">
            <a:extLst>
              <a:ext uri="{FF2B5EF4-FFF2-40B4-BE49-F238E27FC236}">
                <a16:creationId xmlns:a16="http://schemas.microsoft.com/office/drawing/2014/main" xmlns="" id="{94F29B7E-74BF-4821-88B9-C8400B1817B7}"/>
              </a:ext>
            </a:extLst>
          </p:cNvPr>
          <p:cNvCxnSpPr>
            <a:cxnSpLocks/>
          </p:cNvCxnSpPr>
          <p:nvPr/>
        </p:nvCxnSpPr>
        <p:spPr>
          <a:xfrm>
            <a:off x="4565616" y="3140326"/>
            <a:ext cx="161655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a16="http://schemas.microsoft.com/office/drawing/2014/main" xmlns="" id="{8A90BD6A-DAC1-4175-BADE-A70FD2E31095}"/>
              </a:ext>
            </a:extLst>
          </p:cNvPr>
          <p:cNvSpPr/>
          <p:nvPr/>
        </p:nvSpPr>
        <p:spPr>
          <a:xfrm>
            <a:off x="9158398" y="2672983"/>
            <a:ext cx="161655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1" name="直接连接符 10">
            <a:extLst>
              <a:ext uri="{FF2B5EF4-FFF2-40B4-BE49-F238E27FC236}">
                <a16:creationId xmlns:a16="http://schemas.microsoft.com/office/drawing/2014/main" xmlns="" id="{94F29B7E-74BF-4821-88B9-C8400B1817B7}"/>
              </a:ext>
            </a:extLst>
          </p:cNvPr>
          <p:cNvCxnSpPr>
            <a:cxnSpLocks/>
          </p:cNvCxnSpPr>
          <p:nvPr/>
        </p:nvCxnSpPr>
        <p:spPr>
          <a:xfrm>
            <a:off x="9158398" y="3140326"/>
            <a:ext cx="161655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a16="http://schemas.microsoft.com/office/drawing/2014/main" xmlns="" id="{8A90BD6A-DAC1-4175-BADE-A70FD2E31095}"/>
              </a:ext>
            </a:extLst>
          </p:cNvPr>
          <p:cNvSpPr/>
          <p:nvPr/>
        </p:nvSpPr>
        <p:spPr>
          <a:xfrm>
            <a:off x="3638061" y="4429046"/>
            <a:ext cx="120686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3" name="直接连接符 12">
            <a:extLst>
              <a:ext uri="{FF2B5EF4-FFF2-40B4-BE49-F238E27FC236}">
                <a16:creationId xmlns:a16="http://schemas.microsoft.com/office/drawing/2014/main" xmlns="" id="{94F29B7E-74BF-4821-88B9-C8400B1817B7}"/>
              </a:ext>
            </a:extLst>
          </p:cNvPr>
          <p:cNvCxnSpPr>
            <a:cxnSpLocks/>
          </p:cNvCxnSpPr>
          <p:nvPr/>
        </p:nvCxnSpPr>
        <p:spPr>
          <a:xfrm>
            <a:off x="3638061" y="4896389"/>
            <a:ext cx="12068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7606023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8" grpId="0" animBg="1"/>
      <p:bldP spid="10" grpId="0" animBg="1"/>
      <p:bldP spid="1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849228"/>
            <a:ext cx="10807700" cy="2968505"/>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代表人物</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《新青年》的主要撰稿人胡适、李大钊、鲁迅等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大多任教于北京大学。他们热情宣传西方的</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民主与科学</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思想</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猛烈抨击封建的</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旧道德</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旧文化</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主要阵地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新青年</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北京大学</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成为新文化运动最为重要的阵地。</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9055593" y="2502847"/>
            <a:ext cx="2104243"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9055593" y="2970190"/>
            <a:ext cx="210424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4569791" y="3084738"/>
            <a:ext cx="120448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4569790" y="3562472"/>
            <a:ext cx="120448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xmlns="" id="{8A90BD6A-DAC1-4175-BADE-A70FD2E31095}"/>
              </a:ext>
            </a:extLst>
          </p:cNvPr>
          <p:cNvSpPr/>
          <p:nvPr/>
        </p:nvSpPr>
        <p:spPr>
          <a:xfrm>
            <a:off x="6221945" y="3084738"/>
            <a:ext cx="120448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a:extLst>
              <a:ext uri="{FF2B5EF4-FFF2-40B4-BE49-F238E27FC236}">
                <a16:creationId xmlns:a16="http://schemas.microsoft.com/office/drawing/2014/main" xmlns="" id="{94F29B7E-74BF-4821-88B9-C8400B1817B7}"/>
              </a:ext>
            </a:extLst>
          </p:cNvPr>
          <p:cNvCxnSpPr>
            <a:cxnSpLocks/>
          </p:cNvCxnSpPr>
          <p:nvPr/>
        </p:nvCxnSpPr>
        <p:spPr>
          <a:xfrm>
            <a:off x="6221944" y="3562472"/>
            <a:ext cx="120448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xmlns="" id="{8A90BD6A-DAC1-4175-BADE-A70FD2E31095}"/>
              </a:ext>
            </a:extLst>
          </p:cNvPr>
          <p:cNvSpPr/>
          <p:nvPr/>
        </p:nvSpPr>
        <p:spPr>
          <a:xfrm>
            <a:off x="3541090" y="3677177"/>
            <a:ext cx="120448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2" name="直接连接符 11">
            <a:extLst>
              <a:ext uri="{FF2B5EF4-FFF2-40B4-BE49-F238E27FC236}">
                <a16:creationId xmlns:a16="http://schemas.microsoft.com/office/drawing/2014/main" xmlns="" id="{94F29B7E-74BF-4821-88B9-C8400B1817B7}"/>
              </a:ext>
            </a:extLst>
          </p:cNvPr>
          <p:cNvCxnSpPr>
            <a:cxnSpLocks/>
          </p:cNvCxnSpPr>
          <p:nvPr/>
        </p:nvCxnSpPr>
        <p:spPr>
          <a:xfrm>
            <a:off x="3541089" y="4154911"/>
            <a:ext cx="120448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矩形 12">
            <a:extLst>
              <a:ext uri="{FF2B5EF4-FFF2-40B4-BE49-F238E27FC236}">
                <a16:creationId xmlns:a16="http://schemas.microsoft.com/office/drawing/2014/main" xmlns="" id="{8A90BD6A-DAC1-4175-BADE-A70FD2E31095}"/>
              </a:ext>
            </a:extLst>
          </p:cNvPr>
          <p:cNvSpPr/>
          <p:nvPr/>
        </p:nvSpPr>
        <p:spPr>
          <a:xfrm>
            <a:off x="5578136" y="3677177"/>
            <a:ext cx="1612373"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4" name="直接连接符 13">
            <a:extLst>
              <a:ext uri="{FF2B5EF4-FFF2-40B4-BE49-F238E27FC236}">
                <a16:creationId xmlns:a16="http://schemas.microsoft.com/office/drawing/2014/main" xmlns="" id="{94F29B7E-74BF-4821-88B9-C8400B1817B7}"/>
              </a:ext>
            </a:extLst>
          </p:cNvPr>
          <p:cNvCxnSpPr>
            <a:cxnSpLocks/>
          </p:cNvCxnSpPr>
          <p:nvPr/>
        </p:nvCxnSpPr>
        <p:spPr>
          <a:xfrm>
            <a:off x="5578135" y="4154911"/>
            <a:ext cx="161237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1651905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9" grpId="0" animBg="1"/>
      <p:bldP spid="11" grpId="0" animBg="1"/>
      <p:bldP spid="1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087721"/>
            <a:ext cx="10807700" cy="422885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内容</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新文化运动抨击</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旧道德</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旧文化</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。鲁迅的白话小说《</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狂人日记</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》以新文学的形式深刻揭露了封建礼教的吃人本质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号召人民起来推翻</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黑漆漆的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吃人社会。</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新文化运动提倡</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民主</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科学</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。民主与科学是新文化运动所标举的两大口号</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由</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陈独秀</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首先提出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还将它们形象地称为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德先生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赛先生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4415402" y="1754701"/>
            <a:ext cx="1180752"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4415402" y="2211653"/>
            <a:ext cx="118075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6039277" y="1754701"/>
            <a:ext cx="1216531"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6039277" y="2211653"/>
            <a:ext cx="121653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xmlns="" id="{8A90BD6A-DAC1-4175-BADE-A70FD2E31095}"/>
              </a:ext>
            </a:extLst>
          </p:cNvPr>
          <p:cNvSpPr/>
          <p:nvPr/>
        </p:nvSpPr>
        <p:spPr>
          <a:xfrm>
            <a:off x="10902732" y="1754701"/>
            <a:ext cx="524381"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9" name="直接连接符 8">
            <a:extLst>
              <a:ext uri="{FF2B5EF4-FFF2-40B4-BE49-F238E27FC236}">
                <a16:creationId xmlns:a16="http://schemas.microsoft.com/office/drawing/2014/main" xmlns="" id="{94F29B7E-74BF-4821-88B9-C8400B1817B7}"/>
              </a:ext>
            </a:extLst>
          </p:cNvPr>
          <p:cNvCxnSpPr>
            <a:cxnSpLocks/>
          </p:cNvCxnSpPr>
          <p:nvPr/>
        </p:nvCxnSpPr>
        <p:spPr>
          <a:xfrm>
            <a:off x="10902732" y="2211653"/>
            <a:ext cx="52438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xmlns="" id="{8A90BD6A-DAC1-4175-BADE-A70FD2E31095}"/>
              </a:ext>
            </a:extLst>
          </p:cNvPr>
          <p:cNvSpPr/>
          <p:nvPr/>
        </p:nvSpPr>
        <p:spPr>
          <a:xfrm>
            <a:off x="712932" y="2326201"/>
            <a:ext cx="1313295"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2" name="直接连接符 11">
            <a:extLst>
              <a:ext uri="{FF2B5EF4-FFF2-40B4-BE49-F238E27FC236}">
                <a16:creationId xmlns:a16="http://schemas.microsoft.com/office/drawing/2014/main" xmlns="" id="{94F29B7E-74BF-4821-88B9-C8400B1817B7}"/>
              </a:ext>
            </a:extLst>
          </p:cNvPr>
          <p:cNvCxnSpPr>
            <a:cxnSpLocks/>
          </p:cNvCxnSpPr>
          <p:nvPr/>
        </p:nvCxnSpPr>
        <p:spPr>
          <a:xfrm>
            <a:off x="712932" y="2793544"/>
            <a:ext cx="131329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矩形 13">
            <a:extLst>
              <a:ext uri="{FF2B5EF4-FFF2-40B4-BE49-F238E27FC236}">
                <a16:creationId xmlns:a16="http://schemas.microsoft.com/office/drawing/2014/main" xmlns="" id="{8A90BD6A-DAC1-4175-BADE-A70FD2E31095}"/>
              </a:ext>
            </a:extLst>
          </p:cNvPr>
          <p:cNvSpPr/>
          <p:nvPr/>
        </p:nvSpPr>
        <p:spPr>
          <a:xfrm>
            <a:off x="4394620" y="3504463"/>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5" name="直接连接符 14">
            <a:extLst>
              <a:ext uri="{FF2B5EF4-FFF2-40B4-BE49-F238E27FC236}">
                <a16:creationId xmlns:a16="http://schemas.microsoft.com/office/drawing/2014/main" xmlns="" id="{94F29B7E-74BF-4821-88B9-C8400B1817B7}"/>
              </a:ext>
            </a:extLst>
          </p:cNvPr>
          <p:cNvCxnSpPr>
            <a:cxnSpLocks/>
          </p:cNvCxnSpPr>
          <p:nvPr/>
        </p:nvCxnSpPr>
        <p:spPr>
          <a:xfrm>
            <a:off x="4394620" y="3971806"/>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矩形 15">
            <a:extLst>
              <a:ext uri="{FF2B5EF4-FFF2-40B4-BE49-F238E27FC236}">
                <a16:creationId xmlns:a16="http://schemas.microsoft.com/office/drawing/2014/main" xmlns="" id="{8A90BD6A-DAC1-4175-BADE-A70FD2E31095}"/>
              </a:ext>
            </a:extLst>
          </p:cNvPr>
          <p:cNvSpPr/>
          <p:nvPr/>
        </p:nvSpPr>
        <p:spPr>
          <a:xfrm>
            <a:off x="5616936" y="3504463"/>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7" name="直接连接符 16">
            <a:extLst>
              <a:ext uri="{FF2B5EF4-FFF2-40B4-BE49-F238E27FC236}">
                <a16:creationId xmlns:a16="http://schemas.microsoft.com/office/drawing/2014/main" xmlns="" id="{94F29B7E-74BF-4821-88B9-C8400B1817B7}"/>
              </a:ext>
            </a:extLst>
          </p:cNvPr>
          <p:cNvCxnSpPr>
            <a:cxnSpLocks/>
          </p:cNvCxnSpPr>
          <p:nvPr/>
        </p:nvCxnSpPr>
        <p:spPr>
          <a:xfrm>
            <a:off x="5616936" y="3971806"/>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矩形 17">
            <a:extLst>
              <a:ext uri="{FF2B5EF4-FFF2-40B4-BE49-F238E27FC236}">
                <a16:creationId xmlns:a16="http://schemas.microsoft.com/office/drawing/2014/main" xmlns="" id="{8A90BD6A-DAC1-4175-BADE-A70FD2E31095}"/>
              </a:ext>
            </a:extLst>
          </p:cNvPr>
          <p:cNvSpPr/>
          <p:nvPr/>
        </p:nvSpPr>
        <p:spPr>
          <a:xfrm>
            <a:off x="4536282" y="4096745"/>
            <a:ext cx="1241063"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9" name="直接连接符 18">
            <a:extLst>
              <a:ext uri="{FF2B5EF4-FFF2-40B4-BE49-F238E27FC236}">
                <a16:creationId xmlns:a16="http://schemas.microsoft.com/office/drawing/2014/main" xmlns="" id="{94F29B7E-74BF-4821-88B9-C8400B1817B7}"/>
              </a:ext>
            </a:extLst>
          </p:cNvPr>
          <p:cNvCxnSpPr>
            <a:cxnSpLocks/>
          </p:cNvCxnSpPr>
          <p:nvPr/>
        </p:nvCxnSpPr>
        <p:spPr>
          <a:xfrm>
            <a:off x="4536282" y="4564088"/>
            <a:ext cx="124106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矩形 20">
            <a:extLst>
              <a:ext uri="{FF2B5EF4-FFF2-40B4-BE49-F238E27FC236}">
                <a16:creationId xmlns:a16="http://schemas.microsoft.com/office/drawing/2014/main" xmlns="" id="{8A90BD6A-DAC1-4175-BADE-A70FD2E31095}"/>
              </a:ext>
            </a:extLst>
          </p:cNvPr>
          <p:cNvSpPr/>
          <p:nvPr/>
        </p:nvSpPr>
        <p:spPr>
          <a:xfrm>
            <a:off x="984427" y="4689027"/>
            <a:ext cx="1216609"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2" name="直接连接符 21">
            <a:extLst>
              <a:ext uri="{FF2B5EF4-FFF2-40B4-BE49-F238E27FC236}">
                <a16:creationId xmlns:a16="http://schemas.microsoft.com/office/drawing/2014/main" xmlns="" id="{94F29B7E-74BF-4821-88B9-C8400B1817B7}"/>
              </a:ext>
            </a:extLst>
          </p:cNvPr>
          <p:cNvCxnSpPr>
            <a:cxnSpLocks/>
          </p:cNvCxnSpPr>
          <p:nvPr/>
        </p:nvCxnSpPr>
        <p:spPr>
          <a:xfrm>
            <a:off x="984427" y="5145979"/>
            <a:ext cx="121660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a16="http://schemas.microsoft.com/office/drawing/2014/main" xmlns="" id="{8A90BD6A-DAC1-4175-BADE-A70FD2E31095}"/>
              </a:ext>
            </a:extLst>
          </p:cNvPr>
          <p:cNvSpPr/>
          <p:nvPr/>
        </p:nvSpPr>
        <p:spPr>
          <a:xfrm>
            <a:off x="3021044" y="4689027"/>
            <a:ext cx="1216609"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4" name="直接连接符 23">
            <a:extLst>
              <a:ext uri="{FF2B5EF4-FFF2-40B4-BE49-F238E27FC236}">
                <a16:creationId xmlns:a16="http://schemas.microsoft.com/office/drawing/2014/main" xmlns="" id="{94F29B7E-74BF-4821-88B9-C8400B1817B7}"/>
              </a:ext>
            </a:extLst>
          </p:cNvPr>
          <p:cNvCxnSpPr>
            <a:cxnSpLocks/>
          </p:cNvCxnSpPr>
          <p:nvPr/>
        </p:nvCxnSpPr>
        <p:spPr>
          <a:xfrm>
            <a:off x="3021044" y="5145979"/>
            <a:ext cx="121660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5121694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par>
                                <p:cTn id="18" presetID="16" presetClass="exit" presetSubtype="21" fill="hold" grpId="0" nodeType="withEffect">
                                  <p:stCondLst>
                                    <p:cond delay="0"/>
                                  </p:stCondLst>
                                  <p:childTnLst>
                                    <p:animEffect transition="out" filter="barn(inVertical)">
                                      <p:cBhvr>
                                        <p:cTn id="19" dur="500"/>
                                        <p:tgtEl>
                                          <p:spTgt spid="11"/>
                                        </p:tgtEl>
                                      </p:cBhvr>
                                    </p:animEffect>
                                    <p:set>
                                      <p:cBhvr>
                                        <p:cTn id="20" dur="1" fill="hold">
                                          <p:stCondLst>
                                            <p:cond delay="499"/>
                                          </p:stCondLst>
                                        </p:cTn>
                                        <p:tgtEl>
                                          <p:spTgt spid="11"/>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6" presetClass="exit" presetSubtype="21" fill="hold" grpId="0" nodeType="clickEffect">
                                  <p:stCondLst>
                                    <p:cond delay="0"/>
                                  </p:stCondLst>
                                  <p:childTnLst>
                                    <p:animEffect transition="out" filter="barn(inVertical)">
                                      <p:cBhvr>
                                        <p:cTn id="24" dur="500"/>
                                        <p:tgtEl>
                                          <p:spTgt spid="14"/>
                                        </p:tgtEl>
                                      </p:cBhvr>
                                    </p:animEffect>
                                    <p:set>
                                      <p:cBhvr>
                                        <p:cTn id="25" dur="1" fill="hold">
                                          <p:stCondLst>
                                            <p:cond delay="499"/>
                                          </p:stCondLst>
                                        </p:cTn>
                                        <p:tgtEl>
                                          <p:spTgt spid="14"/>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16" presetClass="exit" presetSubtype="21" fill="hold" grpId="0" nodeType="clickEffect">
                                  <p:stCondLst>
                                    <p:cond delay="0"/>
                                  </p:stCondLst>
                                  <p:childTnLst>
                                    <p:animEffect transition="out" filter="barn(inVertical)">
                                      <p:cBhvr>
                                        <p:cTn id="29" dur="500"/>
                                        <p:tgtEl>
                                          <p:spTgt spid="16"/>
                                        </p:tgtEl>
                                      </p:cBhvr>
                                    </p:animEffect>
                                    <p:set>
                                      <p:cBhvr>
                                        <p:cTn id="30" dur="1" fill="hold">
                                          <p:stCondLst>
                                            <p:cond delay="499"/>
                                          </p:stCondLst>
                                        </p:cTn>
                                        <p:tgtEl>
                                          <p:spTgt spid="16"/>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6" presetClass="exit" presetSubtype="21" fill="hold" grpId="0" nodeType="clickEffect">
                                  <p:stCondLst>
                                    <p:cond delay="0"/>
                                  </p:stCondLst>
                                  <p:childTnLst>
                                    <p:animEffect transition="out" filter="barn(inVertical)">
                                      <p:cBhvr>
                                        <p:cTn id="34" dur="500"/>
                                        <p:tgtEl>
                                          <p:spTgt spid="18"/>
                                        </p:tgtEl>
                                      </p:cBhvr>
                                    </p:animEffect>
                                    <p:set>
                                      <p:cBhvr>
                                        <p:cTn id="35" dur="1" fill="hold">
                                          <p:stCondLst>
                                            <p:cond delay="499"/>
                                          </p:stCondLst>
                                        </p:cTn>
                                        <p:tgtEl>
                                          <p:spTgt spid="18"/>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16" presetClass="exit" presetSubtype="21" fill="hold" grpId="0" nodeType="clickEffect">
                                  <p:stCondLst>
                                    <p:cond delay="0"/>
                                  </p:stCondLst>
                                  <p:childTnLst>
                                    <p:animEffect transition="out" filter="barn(inVertical)">
                                      <p:cBhvr>
                                        <p:cTn id="39" dur="500"/>
                                        <p:tgtEl>
                                          <p:spTgt spid="21"/>
                                        </p:tgtEl>
                                      </p:cBhvr>
                                    </p:animEffect>
                                    <p:set>
                                      <p:cBhvr>
                                        <p:cTn id="40" dur="1" fill="hold">
                                          <p:stCondLst>
                                            <p:cond delay="499"/>
                                          </p:stCondLst>
                                        </p:cTn>
                                        <p:tgtEl>
                                          <p:spTgt spid="21"/>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16" presetClass="exit" presetSubtype="21" fill="hold" grpId="0" nodeType="clickEffect">
                                  <p:stCondLst>
                                    <p:cond delay="0"/>
                                  </p:stCondLst>
                                  <p:childTnLst>
                                    <p:animEffect transition="out" filter="barn(inVertical)">
                                      <p:cBhvr>
                                        <p:cTn id="44" dur="500"/>
                                        <p:tgtEl>
                                          <p:spTgt spid="23"/>
                                        </p:tgtEl>
                                      </p:cBhvr>
                                    </p:animEffect>
                                    <p:set>
                                      <p:cBhvr>
                                        <p:cTn id="45" dur="1" fill="hold">
                                          <p:stCondLst>
                                            <p:cond delay="499"/>
                                          </p:stCondLst>
                                        </p:cTn>
                                        <p:tgtEl>
                                          <p:spTgt spid="2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8" grpId="0" animBg="1"/>
      <p:bldP spid="11" grpId="0" animBg="1"/>
      <p:bldP spid="14" grpId="0" animBg="1"/>
      <p:bldP spid="16" grpId="0" animBg="1"/>
      <p:bldP spid="18" grpId="0" animBg="1"/>
      <p:bldP spid="21" grpId="0" animBg="1"/>
      <p:bldP spid="2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248700"/>
            <a:ext cx="10807700" cy="5945089"/>
          </a:xfrm>
          <a:prstGeom prst="rect">
            <a:avLst/>
          </a:prstGeom>
        </p:spPr>
        <p:txBody>
          <a:bodyPr>
            <a:spAutoFit/>
          </a:bodyPr>
          <a:lstStyle/>
          <a:p>
            <a:pPr indent="267970">
              <a:lnSpc>
                <a:spcPct val="120000"/>
              </a:lnSpc>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文学革命</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是新文化运动的重要组成部分。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1917</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胡适在《新青年》发表《</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文学改良刍议</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》一文</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主张以</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白话文</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作为新文学的语言。陈独秀发表《</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文学革命论</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》一文</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主张推倒旧文学</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建设新文学。经过新文化运动的倡导</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白话文</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逐渐普及开来。</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意义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新文化运动动摇了封建道德礼教的统治地位</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使中国人民接受了一次</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民主</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科学</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的洗礼</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为随后爆发的</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五四运动</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起了思想宣传和铺垫的作用。尽管新文化运动对于中国</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传统文化</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的看法带有一定的片面性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但它打开了遏制新思潮涌流的闸门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掀起了一股思想解放的潮流。</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1521394" y="320756"/>
            <a:ext cx="1638232"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1521394" y="798490"/>
            <a:ext cx="163823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4460327" y="913038"/>
            <a:ext cx="2440929"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4460328" y="1380381"/>
            <a:ext cx="244092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xmlns="" id="{8A90BD6A-DAC1-4175-BADE-A70FD2E31095}"/>
              </a:ext>
            </a:extLst>
          </p:cNvPr>
          <p:cNvSpPr/>
          <p:nvPr/>
        </p:nvSpPr>
        <p:spPr>
          <a:xfrm>
            <a:off x="9481619" y="913038"/>
            <a:ext cx="118781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a:extLst>
              <a:ext uri="{FF2B5EF4-FFF2-40B4-BE49-F238E27FC236}">
                <a16:creationId xmlns:a16="http://schemas.microsoft.com/office/drawing/2014/main" xmlns="" id="{94F29B7E-74BF-4821-88B9-C8400B1817B7}"/>
              </a:ext>
            </a:extLst>
          </p:cNvPr>
          <p:cNvCxnSpPr>
            <a:cxnSpLocks/>
          </p:cNvCxnSpPr>
          <p:nvPr/>
        </p:nvCxnSpPr>
        <p:spPr>
          <a:xfrm>
            <a:off x="9481619" y="1380381"/>
            <a:ext cx="118781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a16="http://schemas.microsoft.com/office/drawing/2014/main" xmlns="" id="{8A90BD6A-DAC1-4175-BADE-A70FD2E31095}"/>
              </a:ext>
            </a:extLst>
          </p:cNvPr>
          <p:cNvSpPr/>
          <p:nvPr/>
        </p:nvSpPr>
        <p:spPr>
          <a:xfrm>
            <a:off x="6499429" y="1494929"/>
            <a:ext cx="204189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3" name="直接连接符 12">
            <a:extLst>
              <a:ext uri="{FF2B5EF4-FFF2-40B4-BE49-F238E27FC236}">
                <a16:creationId xmlns:a16="http://schemas.microsoft.com/office/drawing/2014/main" xmlns="" id="{94F29B7E-74BF-4821-88B9-C8400B1817B7}"/>
              </a:ext>
            </a:extLst>
          </p:cNvPr>
          <p:cNvCxnSpPr>
            <a:cxnSpLocks/>
          </p:cNvCxnSpPr>
          <p:nvPr/>
        </p:nvCxnSpPr>
        <p:spPr>
          <a:xfrm>
            <a:off x="6499429" y="1962272"/>
            <a:ext cx="204189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矩形 14">
            <a:extLst>
              <a:ext uri="{FF2B5EF4-FFF2-40B4-BE49-F238E27FC236}">
                <a16:creationId xmlns:a16="http://schemas.microsoft.com/office/drawing/2014/main" xmlns="" id="{8A90BD6A-DAC1-4175-BADE-A70FD2E31095}"/>
              </a:ext>
            </a:extLst>
          </p:cNvPr>
          <p:cNvSpPr/>
          <p:nvPr/>
        </p:nvSpPr>
        <p:spPr>
          <a:xfrm>
            <a:off x="9183667" y="2074715"/>
            <a:ext cx="118307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6" name="直接连接符 15">
            <a:extLst>
              <a:ext uri="{FF2B5EF4-FFF2-40B4-BE49-F238E27FC236}">
                <a16:creationId xmlns:a16="http://schemas.microsoft.com/office/drawing/2014/main" xmlns="" id="{94F29B7E-74BF-4821-88B9-C8400B1817B7}"/>
              </a:ext>
            </a:extLst>
          </p:cNvPr>
          <p:cNvCxnSpPr>
            <a:cxnSpLocks/>
          </p:cNvCxnSpPr>
          <p:nvPr/>
        </p:nvCxnSpPr>
        <p:spPr>
          <a:xfrm>
            <a:off x="9183667" y="2542058"/>
            <a:ext cx="118307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矩形 17">
            <a:extLst>
              <a:ext uri="{FF2B5EF4-FFF2-40B4-BE49-F238E27FC236}">
                <a16:creationId xmlns:a16="http://schemas.microsoft.com/office/drawing/2014/main" xmlns="" id="{8A90BD6A-DAC1-4175-BADE-A70FD2E31095}"/>
              </a:ext>
            </a:extLst>
          </p:cNvPr>
          <p:cNvSpPr/>
          <p:nvPr/>
        </p:nvSpPr>
        <p:spPr>
          <a:xfrm>
            <a:off x="3656701" y="3822492"/>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9" name="直接连接符 18">
            <a:extLst>
              <a:ext uri="{FF2B5EF4-FFF2-40B4-BE49-F238E27FC236}">
                <a16:creationId xmlns:a16="http://schemas.microsoft.com/office/drawing/2014/main" xmlns="" id="{94F29B7E-74BF-4821-88B9-C8400B1817B7}"/>
              </a:ext>
            </a:extLst>
          </p:cNvPr>
          <p:cNvCxnSpPr>
            <a:cxnSpLocks/>
          </p:cNvCxnSpPr>
          <p:nvPr/>
        </p:nvCxnSpPr>
        <p:spPr>
          <a:xfrm>
            <a:off x="3656701" y="4300226"/>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矩形 19">
            <a:extLst>
              <a:ext uri="{FF2B5EF4-FFF2-40B4-BE49-F238E27FC236}">
                <a16:creationId xmlns:a16="http://schemas.microsoft.com/office/drawing/2014/main" xmlns="" id="{8A90BD6A-DAC1-4175-BADE-A70FD2E31095}"/>
              </a:ext>
            </a:extLst>
          </p:cNvPr>
          <p:cNvSpPr/>
          <p:nvPr/>
        </p:nvSpPr>
        <p:spPr>
          <a:xfrm>
            <a:off x="4872437" y="3822492"/>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1" name="直接连接符 20">
            <a:extLst>
              <a:ext uri="{FF2B5EF4-FFF2-40B4-BE49-F238E27FC236}">
                <a16:creationId xmlns:a16="http://schemas.microsoft.com/office/drawing/2014/main" xmlns="" id="{94F29B7E-74BF-4821-88B9-C8400B1817B7}"/>
              </a:ext>
            </a:extLst>
          </p:cNvPr>
          <p:cNvCxnSpPr>
            <a:cxnSpLocks/>
          </p:cNvCxnSpPr>
          <p:nvPr/>
        </p:nvCxnSpPr>
        <p:spPr>
          <a:xfrm>
            <a:off x="4872437" y="4300226"/>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矩形 21">
            <a:extLst>
              <a:ext uri="{FF2B5EF4-FFF2-40B4-BE49-F238E27FC236}">
                <a16:creationId xmlns:a16="http://schemas.microsoft.com/office/drawing/2014/main" xmlns="" id="{8A90BD6A-DAC1-4175-BADE-A70FD2E31095}"/>
              </a:ext>
            </a:extLst>
          </p:cNvPr>
          <p:cNvSpPr/>
          <p:nvPr/>
        </p:nvSpPr>
        <p:spPr>
          <a:xfrm>
            <a:off x="9481619" y="3822492"/>
            <a:ext cx="168860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3" name="直接连接符 22">
            <a:extLst>
              <a:ext uri="{FF2B5EF4-FFF2-40B4-BE49-F238E27FC236}">
                <a16:creationId xmlns:a16="http://schemas.microsoft.com/office/drawing/2014/main" xmlns="" id="{94F29B7E-74BF-4821-88B9-C8400B1817B7}"/>
              </a:ext>
            </a:extLst>
          </p:cNvPr>
          <p:cNvCxnSpPr>
            <a:cxnSpLocks/>
          </p:cNvCxnSpPr>
          <p:nvPr/>
        </p:nvCxnSpPr>
        <p:spPr>
          <a:xfrm>
            <a:off x="9481619" y="4300226"/>
            <a:ext cx="168860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矩形 24">
            <a:extLst>
              <a:ext uri="{FF2B5EF4-FFF2-40B4-BE49-F238E27FC236}">
                <a16:creationId xmlns:a16="http://schemas.microsoft.com/office/drawing/2014/main" xmlns="" id="{8A90BD6A-DAC1-4175-BADE-A70FD2E31095}"/>
              </a:ext>
            </a:extLst>
          </p:cNvPr>
          <p:cNvSpPr/>
          <p:nvPr/>
        </p:nvSpPr>
        <p:spPr>
          <a:xfrm>
            <a:off x="10562027" y="4414774"/>
            <a:ext cx="937823"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6" name="直接连接符 25">
            <a:extLst>
              <a:ext uri="{FF2B5EF4-FFF2-40B4-BE49-F238E27FC236}">
                <a16:creationId xmlns:a16="http://schemas.microsoft.com/office/drawing/2014/main" xmlns="" id="{94F29B7E-74BF-4821-88B9-C8400B1817B7}"/>
              </a:ext>
            </a:extLst>
          </p:cNvPr>
          <p:cNvCxnSpPr>
            <a:cxnSpLocks/>
          </p:cNvCxnSpPr>
          <p:nvPr/>
        </p:nvCxnSpPr>
        <p:spPr>
          <a:xfrm>
            <a:off x="10562027" y="4892508"/>
            <a:ext cx="93782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矩形 27">
            <a:extLst>
              <a:ext uri="{FF2B5EF4-FFF2-40B4-BE49-F238E27FC236}">
                <a16:creationId xmlns:a16="http://schemas.microsoft.com/office/drawing/2014/main" xmlns="" id="{8A90BD6A-DAC1-4175-BADE-A70FD2E31095}"/>
              </a:ext>
            </a:extLst>
          </p:cNvPr>
          <p:cNvSpPr/>
          <p:nvPr/>
        </p:nvSpPr>
        <p:spPr>
          <a:xfrm>
            <a:off x="755560" y="4996665"/>
            <a:ext cx="85256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9" name="直接连接符 28">
            <a:extLst>
              <a:ext uri="{FF2B5EF4-FFF2-40B4-BE49-F238E27FC236}">
                <a16:creationId xmlns:a16="http://schemas.microsoft.com/office/drawing/2014/main" xmlns="" id="{94F29B7E-74BF-4821-88B9-C8400B1817B7}"/>
              </a:ext>
            </a:extLst>
          </p:cNvPr>
          <p:cNvCxnSpPr>
            <a:cxnSpLocks/>
          </p:cNvCxnSpPr>
          <p:nvPr/>
        </p:nvCxnSpPr>
        <p:spPr>
          <a:xfrm>
            <a:off x="755560" y="5484790"/>
            <a:ext cx="85256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2778888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5"/>
                                        </p:tgtEl>
                                      </p:cBhvr>
                                    </p:animEffect>
                                    <p:set>
                                      <p:cBhvr>
                                        <p:cTn id="27" dur="1" fill="hold">
                                          <p:stCondLst>
                                            <p:cond delay="499"/>
                                          </p:stCondLst>
                                        </p:cTn>
                                        <p:tgtEl>
                                          <p:spTgt spid="15"/>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6" presetClass="exit" presetSubtype="21" fill="hold" grpId="0" nodeType="clickEffect">
                                  <p:stCondLst>
                                    <p:cond delay="0"/>
                                  </p:stCondLst>
                                  <p:childTnLst>
                                    <p:animEffect transition="out" filter="barn(inVertical)">
                                      <p:cBhvr>
                                        <p:cTn id="31" dur="500"/>
                                        <p:tgtEl>
                                          <p:spTgt spid="18"/>
                                        </p:tgtEl>
                                      </p:cBhvr>
                                    </p:animEffect>
                                    <p:set>
                                      <p:cBhvr>
                                        <p:cTn id="32" dur="1" fill="hold">
                                          <p:stCondLst>
                                            <p:cond delay="499"/>
                                          </p:stCondLst>
                                        </p:cTn>
                                        <p:tgtEl>
                                          <p:spTgt spid="18"/>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6" presetClass="exit" presetSubtype="21" fill="hold" grpId="0" nodeType="clickEffect">
                                  <p:stCondLst>
                                    <p:cond delay="0"/>
                                  </p:stCondLst>
                                  <p:childTnLst>
                                    <p:animEffect transition="out" filter="barn(inVertical)">
                                      <p:cBhvr>
                                        <p:cTn id="36" dur="500"/>
                                        <p:tgtEl>
                                          <p:spTgt spid="20"/>
                                        </p:tgtEl>
                                      </p:cBhvr>
                                    </p:animEffect>
                                    <p:set>
                                      <p:cBhvr>
                                        <p:cTn id="37" dur="1" fill="hold">
                                          <p:stCondLst>
                                            <p:cond delay="499"/>
                                          </p:stCondLst>
                                        </p:cTn>
                                        <p:tgtEl>
                                          <p:spTgt spid="20"/>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6" presetClass="exit" presetSubtype="21" fill="hold" grpId="0" nodeType="clickEffect">
                                  <p:stCondLst>
                                    <p:cond delay="0"/>
                                  </p:stCondLst>
                                  <p:childTnLst>
                                    <p:animEffect transition="out" filter="barn(inVertical)">
                                      <p:cBhvr>
                                        <p:cTn id="41" dur="500"/>
                                        <p:tgtEl>
                                          <p:spTgt spid="22"/>
                                        </p:tgtEl>
                                      </p:cBhvr>
                                    </p:animEffect>
                                    <p:set>
                                      <p:cBhvr>
                                        <p:cTn id="42" dur="1" fill="hold">
                                          <p:stCondLst>
                                            <p:cond delay="499"/>
                                          </p:stCondLst>
                                        </p:cTn>
                                        <p:tgtEl>
                                          <p:spTgt spid="22"/>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6" presetClass="exit" presetSubtype="21" fill="hold" grpId="0" nodeType="clickEffect">
                                  <p:stCondLst>
                                    <p:cond delay="0"/>
                                  </p:stCondLst>
                                  <p:childTnLst>
                                    <p:animEffect transition="out" filter="barn(inVertical)">
                                      <p:cBhvr>
                                        <p:cTn id="46" dur="500"/>
                                        <p:tgtEl>
                                          <p:spTgt spid="25"/>
                                        </p:tgtEl>
                                      </p:cBhvr>
                                    </p:animEffect>
                                    <p:set>
                                      <p:cBhvr>
                                        <p:cTn id="47" dur="1" fill="hold">
                                          <p:stCondLst>
                                            <p:cond delay="499"/>
                                          </p:stCondLst>
                                        </p:cTn>
                                        <p:tgtEl>
                                          <p:spTgt spid="25"/>
                                        </p:tgtEl>
                                        <p:attrNameLst>
                                          <p:attrName>style.visibility</p:attrName>
                                        </p:attrNameLst>
                                      </p:cBhvr>
                                      <p:to>
                                        <p:strVal val="hidden"/>
                                      </p:to>
                                    </p:set>
                                  </p:childTnLst>
                                </p:cTn>
                              </p:par>
                              <p:par>
                                <p:cTn id="48" presetID="16" presetClass="exit" presetSubtype="21" fill="hold" grpId="0" nodeType="withEffect">
                                  <p:stCondLst>
                                    <p:cond delay="0"/>
                                  </p:stCondLst>
                                  <p:childTnLst>
                                    <p:animEffect transition="out" filter="barn(inVertical)">
                                      <p:cBhvr>
                                        <p:cTn id="49" dur="500"/>
                                        <p:tgtEl>
                                          <p:spTgt spid="28"/>
                                        </p:tgtEl>
                                      </p:cBhvr>
                                    </p:animEffect>
                                    <p:set>
                                      <p:cBhvr>
                                        <p:cTn id="50" dur="1" fill="hold">
                                          <p:stCondLst>
                                            <p:cond delay="499"/>
                                          </p:stCondLst>
                                        </p:cTn>
                                        <p:tgtEl>
                                          <p:spTgt spid="2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9" grpId="0" animBg="1"/>
      <p:bldP spid="12" grpId="0" animBg="1"/>
      <p:bldP spid="15" grpId="0" animBg="1"/>
      <p:bldP spid="18" grpId="0" animBg="1"/>
      <p:bldP spid="20" grpId="0" animBg="1"/>
      <p:bldP spid="22" grpId="0" animBg="1"/>
      <p:bldP spid="25" grpId="0" animBg="1"/>
      <p:bldP spid="2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777744"/>
            <a:ext cx="10807700" cy="474129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二、五四运动</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原因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第一次世界大战结束后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英、法、美等列强操纵的巴黎和会</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将德国在中国山东的特权全部转让给</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日本</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爆发</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1919</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北京</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3 000</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多名学生汇集在天安门前</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发表宣言</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揭露帝国主义列强的侵略行径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举行示威游行。</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要求</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学生们提出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外争主权</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内除国贼</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誓死力争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还我青岛</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废除二十一条</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拒绝在和约上签字</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等口号</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要求严惩亲日派卖国贼</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曹汝霖</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陆宗舆</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章宗祥</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8671128" y="2014474"/>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8671128" y="2481817"/>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矩形 4">
            <a:extLst>
              <a:ext uri="{FF2B5EF4-FFF2-40B4-BE49-F238E27FC236}">
                <a16:creationId xmlns:a16="http://schemas.microsoft.com/office/drawing/2014/main" xmlns="" id="{8A90BD6A-DAC1-4175-BADE-A70FD2E31095}"/>
              </a:ext>
            </a:extLst>
          </p:cNvPr>
          <p:cNvSpPr/>
          <p:nvPr/>
        </p:nvSpPr>
        <p:spPr>
          <a:xfrm>
            <a:off x="2301500" y="2596365"/>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6" name="直接连接符 5">
            <a:extLst>
              <a:ext uri="{FF2B5EF4-FFF2-40B4-BE49-F238E27FC236}">
                <a16:creationId xmlns:a16="http://schemas.microsoft.com/office/drawing/2014/main" xmlns="" id="{94F29B7E-74BF-4821-88B9-C8400B1817B7}"/>
              </a:ext>
            </a:extLst>
          </p:cNvPr>
          <p:cNvCxnSpPr>
            <a:cxnSpLocks/>
          </p:cNvCxnSpPr>
          <p:nvPr/>
        </p:nvCxnSpPr>
        <p:spPr>
          <a:xfrm>
            <a:off x="2301500" y="3063708"/>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a16="http://schemas.microsoft.com/office/drawing/2014/main" xmlns="" id="{8A90BD6A-DAC1-4175-BADE-A70FD2E31095}"/>
              </a:ext>
            </a:extLst>
          </p:cNvPr>
          <p:cNvSpPr/>
          <p:nvPr/>
        </p:nvSpPr>
        <p:spPr>
          <a:xfrm>
            <a:off x="4566351" y="3780929"/>
            <a:ext cx="161660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8" name="直接连接符 7">
            <a:extLst>
              <a:ext uri="{FF2B5EF4-FFF2-40B4-BE49-F238E27FC236}">
                <a16:creationId xmlns:a16="http://schemas.microsoft.com/office/drawing/2014/main" xmlns="" id="{94F29B7E-74BF-4821-88B9-C8400B1817B7}"/>
              </a:ext>
            </a:extLst>
          </p:cNvPr>
          <p:cNvCxnSpPr>
            <a:cxnSpLocks/>
          </p:cNvCxnSpPr>
          <p:nvPr/>
        </p:nvCxnSpPr>
        <p:spPr>
          <a:xfrm>
            <a:off x="4566351" y="4248272"/>
            <a:ext cx="161660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a16="http://schemas.microsoft.com/office/drawing/2014/main" xmlns="" id="{8A90BD6A-DAC1-4175-BADE-A70FD2E31095}"/>
              </a:ext>
            </a:extLst>
          </p:cNvPr>
          <p:cNvSpPr/>
          <p:nvPr/>
        </p:nvSpPr>
        <p:spPr>
          <a:xfrm>
            <a:off x="6301633" y="3780929"/>
            <a:ext cx="161660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1" name="直接连接符 10">
            <a:extLst>
              <a:ext uri="{FF2B5EF4-FFF2-40B4-BE49-F238E27FC236}">
                <a16:creationId xmlns:a16="http://schemas.microsoft.com/office/drawing/2014/main" xmlns="" id="{94F29B7E-74BF-4821-88B9-C8400B1817B7}"/>
              </a:ext>
            </a:extLst>
          </p:cNvPr>
          <p:cNvCxnSpPr>
            <a:cxnSpLocks/>
          </p:cNvCxnSpPr>
          <p:nvPr/>
        </p:nvCxnSpPr>
        <p:spPr>
          <a:xfrm>
            <a:off x="6301633" y="4248272"/>
            <a:ext cx="161660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a16="http://schemas.microsoft.com/office/drawing/2014/main" xmlns="" id="{8A90BD6A-DAC1-4175-BADE-A70FD2E31095}"/>
              </a:ext>
            </a:extLst>
          </p:cNvPr>
          <p:cNvSpPr/>
          <p:nvPr/>
        </p:nvSpPr>
        <p:spPr>
          <a:xfrm>
            <a:off x="2843337" y="4943498"/>
            <a:ext cx="1207241"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3" name="直接连接符 12">
            <a:extLst>
              <a:ext uri="{FF2B5EF4-FFF2-40B4-BE49-F238E27FC236}">
                <a16:creationId xmlns:a16="http://schemas.microsoft.com/office/drawing/2014/main" xmlns="" id="{94F29B7E-74BF-4821-88B9-C8400B1817B7}"/>
              </a:ext>
            </a:extLst>
          </p:cNvPr>
          <p:cNvCxnSpPr>
            <a:cxnSpLocks/>
          </p:cNvCxnSpPr>
          <p:nvPr/>
        </p:nvCxnSpPr>
        <p:spPr>
          <a:xfrm>
            <a:off x="2843337" y="5421232"/>
            <a:ext cx="120724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矩形 14">
            <a:extLst>
              <a:ext uri="{FF2B5EF4-FFF2-40B4-BE49-F238E27FC236}">
                <a16:creationId xmlns:a16="http://schemas.microsoft.com/office/drawing/2014/main" xmlns="" id="{8A90BD6A-DAC1-4175-BADE-A70FD2E31095}"/>
              </a:ext>
            </a:extLst>
          </p:cNvPr>
          <p:cNvSpPr/>
          <p:nvPr/>
        </p:nvSpPr>
        <p:spPr>
          <a:xfrm>
            <a:off x="4452186" y="4943498"/>
            <a:ext cx="123150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6" name="直接连接符 15">
            <a:extLst>
              <a:ext uri="{FF2B5EF4-FFF2-40B4-BE49-F238E27FC236}">
                <a16:creationId xmlns:a16="http://schemas.microsoft.com/office/drawing/2014/main" xmlns="" id="{94F29B7E-74BF-4821-88B9-C8400B1817B7}"/>
              </a:ext>
            </a:extLst>
          </p:cNvPr>
          <p:cNvCxnSpPr>
            <a:cxnSpLocks/>
          </p:cNvCxnSpPr>
          <p:nvPr/>
        </p:nvCxnSpPr>
        <p:spPr>
          <a:xfrm>
            <a:off x="4452186" y="5421232"/>
            <a:ext cx="123150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矩形 16">
            <a:extLst>
              <a:ext uri="{FF2B5EF4-FFF2-40B4-BE49-F238E27FC236}">
                <a16:creationId xmlns:a16="http://schemas.microsoft.com/office/drawing/2014/main" xmlns="" id="{8A90BD6A-DAC1-4175-BADE-A70FD2E31095}"/>
              </a:ext>
            </a:extLst>
          </p:cNvPr>
          <p:cNvSpPr/>
          <p:nvPr/>
        </p:nvSpPr>
        <p:spPr>
          <a:xfrm>
            <a:off x="6106082" y="4943498"/>
            <a:ext cx="123150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8" name="直接连接符 17">
            <a:extLst>
              <a:ext uri="{FF2B5EF4-FFF2-40B4-BE49-F238E27FC236}">
                <a16:creationId xmlns:a16="http://schemas.microsoft.com/office/drawing/2014/main" xmlns="" id="{94F29B7E-74BF-4821-88B9-C8400B1817B7}"/>
              </a:ext>
            </a:extLst>
          </p:cNvPr>
          <p:cNvCxnSpPr>
            <a:cxnSpLocks/>
          </p:cNvCxnSpPr>
          <p:nvPr/>
        </p:nvCxnSpPr>
        <p:spPr>
          <a:xfrm>
            <a:off x="6106082" y="5421232"/>
            <a:ext cx="123150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7876872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6" presetClass="exit" presetSubtype="21" fill="hold" grpId="0" nodeType="clickEffect">
                                  <p:stCondLst>
                                    <p:cond delay="0"/>
                                  </p:stCondLst>
                                  <p:childTnLst>
                                    <p:animEffect transition="out" filter="barn(inVertical)">
                                      <p:cBhvr>
                                        <p:cTn id="31" dur="500"/>
                                        <p:tgtEl>
                                          <p:spTgt spid="15"/>
                                        </p:tgtEl>
                                      </p:cBhvr>
                                    </p:animEffect>
                                    <p:set>
                                      <p:cBhvr>
                                        <p:cTn id="32" dur="1" fill="hold">
                                          <p:stCondLst>
                                            <p:cond delay="499"/>
                                          </p:stCondLst>
                                        </p:cTn>
                                        <p:tgtEl>
                                          <p:spTgt spid="15"/>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6" presetClass="exit" presetSubtype="21" fill="hold" grpId="0" nodeType="clickEffect">
                                  <p:stCondLst>
                                    <p:cond delay="0"/>
                                  </p:stCondLst>
                                  <p:childTnLst>
                                    <p:animEffect transition="out" filter="barn(inVertical)">
                                      <p:cBhvr>
                                        <p:cTn id="36" dur="500"/>
                                        <p:tgtEl>
                                          <p:spTgt spid="17"/>
                                        </p:tgtEl>
                                      </p:cBhvr>
                                    </p:animEffect>
                                    <p:set>
                                      <p:cBhvr>
                                        <p:cTn id="37"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7" grpId="0" animBg="1"/>
      <p:bldP spid="10" grpId="0" animBg="1"/>
      <p:bldP spid="12" grpId="0" animBg="1"/>
      <p:bldP spid="15" grpId="0" animBg="1"/>
      <p:bldP spid="1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421013"/>
            <a:ext cx="10807700" cy="3581365"/>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领导者</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陈独秀</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亲自起草《北京市民宣言》</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号召北京学生、商人、劳工奋起斗争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勇敢地对社会进行根本改造。</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扩大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:1919</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上海</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工人罢工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商人罢市。</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工人阶级</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成为五四运动的主力。运动的中心也由</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北京</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转移到了</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上海</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结果</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北洋政府不得不释放被捕的学生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罢免曹汝霖等人的职务</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中国代表也没有在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巴黎和约</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上签字。</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2729415" y="1505320"/>
            <a:ext cx="120685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2729415" y="1972663"/>
            <a:ext cx="120685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4876076" y="2648320"/>
            <a:ext cx="79797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4876076" y="3126054"/>
            <a:ext cx="79797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xmlns="" id="{8A90BD6A-DAC1-4175-BADE-A70FD2E31095}"/>
              </a:ext>
            </a:extLst>
          </p:cNvPr>
          <p:cNvSpPr/>
          <p:nvPr/>
        </p:nvSpPr>
        <p:spPr>
          <a:xfrm>
            <a:off x="9354558" y="2648320"/>
            <a:ext cx="1878015"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9" name="直接连接符 8">
            <a:extLst>
              <a:ext uri="{FF2B5EF4-FFF2-40B4-BE49-F238E27FC236}">
                <a16:creationId xmlns:a16="http://schemas.microsoft.com/office/drawing/2014/main" xmlns="" id="{94F29B7E-74BF-4821-88B9-C8400B1817B7}"/>
              </a:ext>
            </a:extLst>
          </p:cNvPr>
          <p:cNvCxnSpPr>
            <a:cxnSpLocks/>
          </p:cNvCxnSpPr>
          <p:nvPr/>
        </p:nvCxnSpPr>
        <p:spPr>
          <a:xfrm>
            <a:off x="9354558" y="3126054"/>
            <a:ext cx="187801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xmlns="" id="{8A90BD6A-DAC1-4175-BADE-A70FD2E31095}"/>
              </a:ext>
            </a:extLst>
          </p:cNvPr>
          <p:cNvSpPr/>
          <p:nvPr/>
        </p:nvSpPr>
        <p:spPr>
          <a:xfrm>
            <a:off x="7715166" y="3250993"/>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2" name="直接连接符 11">
            <a:extLst>
              <a:ext uri="{FF2B5EF4-FFF2-40B4-BE49-F238E27FC236}">
                <a16:creationId xmlns:a16="http://schemas.microsoft.com/office/drawing/2014/main" xmlns="" id="{94F29B7E-74BF-4821-88B9-C8400B1817B7}"/>
              </a:ext>
            </a:extLst>
          </p:cNvPr>
          <p:cNvCxnSpPr>
            <a:cxnSpLocks/>
          </p:cNvCxnSpPr>
          <p:nvPr/>
        </p:nvCxnSpPr>
        <p:spPr>
          <a:xfrm>
            <a:off x="7715166" y="3718336"/>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矩形 12">
            <a:extLst>
              <a:ext uri="{FF2B5EF4-FFF2-40B4-BE49-F238E27FC236}">
                <a16:creationId xmlns:a16="http://schemas.microsoft.com/office/drawing/2014/main" xmlns="" id="{8A90BD6A-DAC1-4175-BADE-A70FD2E31095}"/>
              </a:ext>
            </a:extLst>
          </p:cNvPr>
          <p:cNvSpPr/>
          <p:nvPr/>
        </p:nvSpPr>
        <p:spPr>
          <a:xfrm>
            <a:off x="10188203" y="3250993"/>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4" name="直接连接符 13">
            <a:extLst>
              <a:ext uri="{FF2B5EF4-FFF2-40B4-BE49-F238E27FC236}">
                <a16:creationId xmlns:a16="http://schemas.microsoft.com/office/drawing/2014/main" xmlns="" id="{94F29B7E-74BF-4821-88B9-C8400B1817B7}"/>
              </a:ext>
            </a:extLst>
          </p:cNvPr>
          <p:cNvCxnSpPr>
            <a:cxnSpLocks/>
          </p:cNvCxnSpPr>
          <p:nvPr/>
        </p:nvCxnSpPr>
        <p:spPr>
          <a:xfrm>
            <a:off x="10188203" y="3718336"/>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矩形 14">
            <a:extLst>
              <a:ext uri="{FF2B5EF4-FFF2-40B4-BE49-F238E27FC236}">
                <a16:creationId xmlns:a16="http://schemas.microsoft.com/office/drawing/2014/main" xmlns="" id="{8A90BD6A-DAC1-4175-BADE-A70FD2E31095}"/>
              </a:ext>
            </a:extLst>
          </p:cNvPr>
          <p:cNvSpPr/>
          <p:nvPr/>
        </p:nvSpPr>
        <p:spPr>
          <a:xfrm>
            <a:off x="5195345" y="4418877"/>
            <a:ext cx="158475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6" name="直接连接符 15">
            <a:extLst>
              <a:ext uri="{FF2B5EF4-FFF2-40B4-BE49-F238E27FC236}">
                <a16:creationId xmlns:a16="http://schemas.microsoft.com/office/drawing/2014/main" xmlns="" id="{94F29B7E-74BF-4821-88B9-C8400B1817B7}"/>
              </a:ext>
            </a:extLst>
          </p:cNvPr>
          <p:cNvCxnSpPr>
            <a:cxnSpLocks/>
          </p:cNvCxnSpPr>
          <p:nvPr/>
        </p:nvCxnSpPr>
        <p:spPr>
          <a:xfrm>
            <a:off x="5195345" y="4886220"/>
            <a:ext cx="158475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7309541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6" presetClass="exit" presetSubtype="21" fill="hold" grpId="0" nodeType="clickEffect">
                                  <p:stCondLst>
                                    <p:cond delay="0"/>
                                  </p:stCondLst>
                                  <p:childTnLst>
                                    <p:animEffect transition="out" filter="barn(inVertical)">
                                      <p:cBhvr>
                                        <p:cTn id="31" dur="500"/>
                                        <p:tgtEl>
                                          <p:spTgt spid="15"/>
                                        </p:tgtEl>
                                      </p:cBhvr>
                                    </p:animEffect>
                                    <p:set>
                                      <p:cBhvr>
                                        <p:cTn id="32"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8" grpId="0" animBg="1"/>
      <p:bldP spid="11" grpId="0" animBg="1"/>
      <p:bldP spid="13" grpId="0" animBg="1"/>
      <p:bldP spid="15" grpId="0" animBg="1"/>
    </p:bldLst>
  </p:timing>
</p:sld>
</file>

<file path=ppt/theme/theme1.xml><?xml version="1.0" encoding="utf-8"?>
<a:theme xmlns:a="http://schemas.openxmlformats.org/drawingml/2006/main" name="丝状">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docProps/app.xml><?xml version="1.0" encoding="utf-8"?>
<Properties xmlns="http://schemas.openxmlformats.org/officeDocument/2006/extended-properties" xmlns:vt="http://schemas.openxmlformats.org/officeDocument/2006/docPropsVTypes">
  <Template>剪切</Template>
  <TotalTime>381</TotalTime>
  <Words>2606</Words>
  <Application>Microsoft Office PowerPoint</Application>
  <PresentationFormat>宽屏</PresentationFormat>
  <Paragraphs>94</Paragraphs>
  <Slides>36</Slides>
  <Notes>0</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36</vt:i4>
      </vt:variant>
    </vt:vector>
  </HeadingPairs>
  <TitlesOfParts>
    <vt:vector size="50" baseType="lpstr">
      <vt:lpstr>NEU-BZ-S92</vt:lpstr>
      <vt:lpstr>方正书宋_GBK</vt:lpstr>
      <vt:lpstr>黑体</vt:lpstr>
      <vt:lpstr>华文新魏</vt:lpstr>
      <vt:lpstr>楷体</vt:lpstr>
      <vt:lpstr>宋体</vt:lpstr>
      <vt:lpstr>微软雅黑</vt:lpstr>
      <vt:lpstr>幼圆</vt:lpstr>
      <vt:lpstr>Arial</vt:lpstr>
      <vt:lpstr>Century Gothic</vt:lpstr>
      <vt:lpstr>Times New Roman</vt:lpstr>
      <vt:lpstr>Wingdings 3</vt:lpstr>
      <vt:lpstr>丝状</vt:lpstr>
      <vt:lpstr>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第一节 地球的宇宙环境</dc:title>
  <dc:creator>Administrator</dc:creator>
  <cp:lastModifiedBy>SkyUser</cp:lastModifiedBy>
  <cp:revision>50</cp:revision>
  <dcterms:created xsi:type="dcterms:W3CDTF">2020-12-05T02:41:23Z</dcterms:created>
  <dcterms:modified xsi:type="dcterms:W3CDTF">2021-01-12T03:38:43Z</dcterms:modified>
</cp:coreProperties>
</file>