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62"/>
  </p:notesMasterIdLst>
  <p:handoutMasterIdLst>
    <p:handoutMasterId r:id="rId63"/>
  </p:handoutMasterIdLst>
  <p:sldIdLst>
    <p:sldId id="331" r:id="rId6"/>
    <p:sldId id="332" r:id="rId7"/>
    <p:sldId id="333" r:id="rId8"/>
    <p:sldId id="350" r:id="rId9"/>
    <p:sldId id="335" r:id="rId10"/>
    <p:sldId id="261" r:id="rId11"/>
    <p:sldId id="385" r:id="rId12"/>
    <p:sldId id="485" r:id="rId13"/>
    <p:sldId id="489" r:id="rId14"/>
    <p:sldId id="490" r:id="rId15"/>
    <p:sldId id="280" r:id="rId16"/>
    <p:sldId id="484" r:id="rId17"/>
    <p:sldId id="492" r:id="rId18"/>
    <p:sldId id="493" r:id="rId19"/>
    <p:sldId id="494" r:id="rId20"/>
    <p:sldId id="491" r:id="rId21"/>
    <p:sldId id="496" r:id="rId22"/>
    <p:sldId id="497" r:id="rId23"/>
    <p:sldId id="498" r:id="rId24"/>
    <p:sldId id="495" r:id="rId25"/>
    <p:sldId id="499" r:id="rId26"/>
    <p:sldId id="500" r:id="rId27"/>
    <p:sldId id="501" r:id="rId28"/>
    <p:sldId id="278" r:id="rId29"/>
    <p:sldId id="272" r:id="rId30"/>
    <p:sldId id="422" r:id="rId31"/>
    <p:sldId id="502" r:id="rId32"/>
    <p:sldId id="423" r:id="rId33"/>
    <p:sldId id="424" r:id="rId34"/>
    <p:sldId id="425" r:id="rId35"/>
    <p:sldId id="290" r:id="rId36"/>
    <p:sldId id="428" r:id="rId37"/>
    <p:sldId id="503" r:id="rId38"/>
    <p:sldId id="427" r:id="rId39"/>
    <p:sldId id="457" r:id="rId40"/>
    <p:sldId id="456" r:id="rId41"/>
    <p:sldId id="294" r:id="rId42"/>
    <p:sldId id="460" r:id="rId43"/>
    <p:sldId id="462" r:id="rId44"/>
    <p:sldId id="504" r:id="rId45"/>
    <p:sldId id="505" r:id="rId46"/>
    <p:sldId id="461" r:id="rId47"/>
    <p:sldId id="465" r:id="rId48"/>
    <p:sldId id="506" r:id="rId49"/>
    <p:sldId id="464" r:id="rId50"/>
    <p:sldId id="279" r:id="rId51"/>
    <p:sldId id="273" r:id="rId52"/>
    <p:sldId id="346" r:id="rId53"/>
    <p:sldId id="507" r:id="rId54"/>
    <p:sldId id="347" r:id="rId55"/>
    <p:sldId id="349" r:id="rId56"/>
    <p:sldId id="508" r:id="rId57"/>
    <p:sldId id="306" r:id="rId58"/>
    <p:sldId id="351" r:id="rId59"/>
    <p:sldId id="509" r:id="rId60"/>
    <p:sldId id="352"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经济大危机和第二次世界大战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经济大危机和第二次世界大战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经济大危机和第二次世界大战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经济大危机和第二次世界大战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36352"/>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经济大危机和第二次世界大战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24.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46.xml"/></Relationships>
</file>

<file path=ppt/slides/_rels/slide1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5.xml"/><Relationship Id="rId4"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5.xml"/><Relationship Id="rId4"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4.xml"/><Relationship Id="rId4" Type="http://schemas.openxmlformats.org/officeDocument/2006/relationships/slide" Target="slide37.xml"/></Relationships>
</file>

<file path=ppt/slides/_rels/slide25.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5" Type="http://schemas.openxmlformats.org/officeDocument/2006/relationships/slide" Target="slide24.xml"/><Relationship Id="rId4"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45.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46.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2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48.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 Target="slide24.xml"/><Relationship Id="rId4"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5" Type="http://schemas.openxmlformats.org/officeDocument/2006/relationships/slide" Target="slide24.xml"/><Relationship Id="rId4"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59.xm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4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4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4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3.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4.xml"/></Relationships>
</file>

<file path=ppt/slides/_rels/slide4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4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46.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7.xml"/><Relationship Id="rId1" Type="http://schemas.openxmlformats.org/officeDocument/2006/relationships/slideLayout" Target="../slideLayouts/slideLayout5.xml"/><Relationship Id="rId4" Type="http://schemas.openxmlformats.org/officeDocument/2006/relationships/slide" Target="slide53.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67.xml"/></Relationships>
</file>

<file path=ppt/slides/_rels/slide48.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1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9.xml"/><Relationship Id="rId1" Type="http://schemas.openxmlformats.org/officeDocument/2006/relationships/tags" Target="../tags/tag168.xml"/><Relationship Id="rId4" Type="http://schemas.openxmlformats.org/officeDocument/2006/relationships/slide" Target="slide46.xml"/></Relationships>
</file>

<file path=ppt/slides/_rels/slide5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70.xml"/></Relationships>
</file>

<file path=ppt/slides/_rels/slide52.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7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slide" Target="slide46.xml"/><Relationship Id="rId4" Type="http://schemas.openxmlformats.org/officeDocument/2006/relationships/notesSlide" Target="../notesSlides/notesSlide4.xml"/></Relationships>
</file>

<file path=ppt/slides/_rels/slide5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74.xml"/></Relationships>
</file>

<file path=ppt/slides/_rels/slide5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75.xml"/></Relationships>
</file>

<file path=ppt/slides/_rels/slide56.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7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7.xml"/><Relationship Id="rId1" Type="http://schemas.openxmlformats.org/officeDocument/2006/relationships/tags" Target="../tags/tag136.xml"/><Relationship Id="rId5" Type="http://schemas.openxmlformats.org/officeDocument/2006/relationships/slide" Target="slide5.xml"/><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第二十一讲  经济大危机和第二次世界大战</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2011680" y="2672482"/>
            <a:ext cx="8268286"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）由上述材料和问题，归纳罗斯福新政的特点。（</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8" name="矩形 7"/>
          <p:cNvSpPr/>
          <p:nvPr/>
        </p:nvSpPr>
        <p:spPr>
          <a:xfrm>
            <a:off x="3569896" y="3986197"/>
            <a:ext cx="4360984" cy="461665"/>
          </a:xfrm>
          <a:prstGeom prst="rect">
            <a:avLst/>
          </a:prstGeom>
        </p:spPr>
        <p:txBody>
          <a:bodyPr wrap="square">
            <a:spAutoFit/>
          </a:bodyPr>
          <a:lstStyle/>
          <a:p>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加强国家对经济的干预和指导。</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3112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014899"/>
            <a:ext cx="10806430" cy="47089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2017</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18</a:t>
            </a:r>
            <a:r>
              <a:rPr lang="zh-CN" altLang="en-US" sz="2400" b="1" dirty="0" smtClean="0">
                <a:latin typeface="宋体" pitchFamily="2" charset="-122"/>
                <a:ea typeface="宋体" pitchFamily="2" charset="-122"/>
              </a:rPr>
              <a:t>）下图所示内容是某次战役前的情报。情报中的“此举”是为了（    ）</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endParaRPr lang="en-US" altLang="zh-CN" sz="2400" b="1" dirty="0" smtClean="0">
              <a:latin typeface="Times New Roman" pitchFamily="18" charset="0"/>
              <a:ea typeface="宋体" pitchFamily="2" charset="-122"/>
              <a:cs typeface="Times New Roman" pitchFamily="18" charset="0"/>
            </a:endParaRPr>
          </a:p>
          <a:p>
            <a:pPr>
              <a:lnSpc>
                <a:spcPts val="358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发动第二次世界大战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摧毁美军太平洋舰队</a:t>
            </a:r>
            <a:endParaRPr lang="en-US" altLang="zh-CN" sz="2400" b="1" dirty="0" smtClean="0">
              <a:latin typeface="宋体" pitchFamily="2" charset="-122"/>
              <a:ea typeface="宋体" pitchFamily="2" charset="-122"/>
            </a:endParaRPr>
          </a:p>
          <a:p>
            <a:pPr>
              <a:lnSpc>
                <a:spcPts val="358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开辟欧洲第二战场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彻底消灭日本法西斯</a:t>
            </a:r>
            <a:endParaRPr lang="en-US" altLang="zh-CN" sz="2400" b="1" dirty="0" smtClean="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387004"/>
            <a:ext cx="4481069" cy="627895"/>
            <a:chOff x="1034884" y="629878"/>
            <a:chExt cx="3756416" cy="627895"/>
          </a:xfrm>
        </p:grpSpPr>
        <p:sp>
          <p:nvSpPr>
            <p:cNvPr id="7" name="圆角矩形 6"/>
            <p:cNvSpPr/>
            <p:nvPr>
              <p:custDataLst>
                <p:tags r:id="rId1"/>
              </p:custDataLst>
            </p:nvPr>
          </p:nvSpPr>
          <p:spPr>
            <a:xfrm flipH="1">
              <a:off x="2547180" y="664168"/>
              <a:ext cx="224412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法西斯侵略</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1971527224"/>
              </p:ext>
            </p:extLst>
          </p:nvPr>
        </p:nvGraphicFramePr>
        <p:xfrm>
          <a:off x="2047542" y="3237789"/>
          <a:ext cx="7003580" cy="2286000"/>
        </p:xfrm>
        <a:graphic>
          <a:graphicData uri="http://schemas.openxmlformats.org/drawingml/2006/table">
            <a:tbl>
              <a:tblPr firstRow="1" bandRow="1">
                <a:tableStyleId>{5940675A-B579-460E-94D1-54222C63F5DA}</a:tableStyleId>
              </a:tblPr>
              <a:tblGrid>
                <a:gridCol w="7003580"/>
              </a:tblGrid>
              <a:tr h="370840">
                <a:tc>
                  <a:txBody>
                    <a:bodyPr/>
                    <a:lstStyle/>
                    <a:p>
                      <a:r>
                        <a:rPr lang="en-US" altLang="zh-CN" b="1" dirty="0" smtClean="0">
                          <a:latin typeface="楷体" pitchFamily="49" charset="-122"/>
                          <a:ea typeface="楷体" pitchFamily="49" charset="-122"/>
                        </a:rPr>
                        <a:t>  </a:t>
                      </a:r>
                      <a:r>
                        <a:rPr lang="en-US" altLang="zh-CN" b="1" dirty="0" smtClean="0">
                          <a:latin typeface="Times New Roman" pitchFamily="18" charset="0"/>
                          <a:ea typeface="楷体" pitchFamily="49" charset="-122"/>
                          <a:cs typeface="Times New Roman" pitchFamily="18" charset="0"/>
                        </a:rPr>
                        <a:t>A</a:t>
                      </a:r>
                      <a:r>
                        <a:rPr lang="zh-CN" altLang="en-US" b="1" dirty="0" smtClean="0">
                          <a:latin typeface="楷体" pitchFamily="49" charset="-122"/>
                          <a:ea typeface="楷体" pitchFamily="49" charset="-122"/>
                        </a:rPr>
                        <a:t>情报</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十二月七日　大本营海军部发</a:t>
                      </a:r>
                      <a:r>
                        <a:rPr lang="en-US" altLang="zh-CN" b="1" dirty="0" smtClean="0">
                          <a:latin typeface="楷体" pitchFamily="49" charset="-122"/>
                          <a:ea typeface="楷体" pitchFamily="49" charset="-122"/>
                        </a:rPr>
                        <a:t>)</a:t>
                      </a:r>
                    </a:p>
                    <a:p>
                      <a:r>
                        <a:rPr lang="zh-CN" altLang="en-US" b="1" dirty="0" smtClean="0">
                          <a:latin typeface="楷体" pitchFamily="49" charset="-122"/>
                          <a:ea typeface="楷体" pitchFamily="49" charset="-122"/>
                        </a:rPr>
                        <a:t>十二月六日</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地方时</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，珍珠港在泊舰艇有：</a:t>
                      </a:r>
                      <a:endParaRPr lang="en-US" altLang="zh-CN" b="1" dirty="0" smtClean="0">
                        <a:latin typeface="楷体" pitchFamily="49" charset="-122"/>
                        <a:ea typeface="楷体" pitchFamily="49" charset="-122"/>
                      </a:endParaRPr>
                    </a:p>
                    <a:p>
                      <a:r>
                        <a:rPr lang="zh-CN" altLang="en-US" b="1" dirty="0" smtClean="0">
                          <a:latin typeface="楷体" pitchFamily="49" charset="-122"/>
                          <a:ea typeface="楷体" pitchFamily="49" charset="-122"/>
                        </a:rPr>
                        <a:t>战列舰九艘、轻巡洋舰三艘、水上飞机供应舰三艘、驱逐舰十七艘。</a:t>
                      </a:r>
                    </a:p>
                    <a:p>
                      <a:r>
                        <a:rPr lang="zh-CN" altLang="en-US" b="1" dirty="0" smtClean="0">
                          <a:latin typeface="楷体" pitchFamily="49" charset="-122"/>
                          <a:ea typeface="楷体" pitchFamily="49" charset="-122"/>
                        </a:rPr>
                        <a:t>入坞舰艇</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轻巡洋舰四艘、驱逐舰三艘。</a:t>
                      </a:r>
                    </a:p>
                    <a:p>
                      <a:r>
                        <a:rPr lang="zh-CN" altLang="en-US" b="1" dirty="0" smtClean="0">
                          <a:latin typeface="楷体" pitchFamily="49" charset="-122"/>
                          <a:ea typeface="楷体" pitchFamily="49" charset="-122"/>
                        </a:rPr>
                        <a:t>航空母舰和重巡洋舰全部在海上。</a:t>
                      </a:r>
                    </a:p>
                    <a:p>
                      <a:r>
                        <a:rPr lang="zh-CN" altLang="en-US" b="1" dirty="0" smtClean="0">
                          <a:latin typeface="楷体" pitchFamily="49" charset="-122"/>
                          <a:ea typeface="楷体" pitchFamily="49" charset="-122"/>
                        </a:rPr>
                        <a:t>未发现舰队有异常现象。</a:t>
                      </a:r>
                    </a:p>
                    <a:p>
                      <a:r>
                        <a:rPr lang="zh-CN" altLang="en-US" b="1" dirty="0" smtClean="0">
                          <a:latin typeface="楷体" pitchFamily="49" charset="-122"/>
                          <a:ea typeface="楷体" pitchFamily="49" charset="-122"/>
                        </a:rPr>
                        <a:t>瓦胡岛上平静，未实行灯火管制。</a:t>
                      </a:r>
                    </a:p>
                    <a:p>
                      <a:r>
                        <a:rPr lang="zh-CN" altLang="en-US" b="1" dirty="0" smtClean="0">
                          <a:latin typeface="楷体" pitchFamily="49" charset="-122"/>
                          <a:ea typeface="楷体" pitchFamily="49" charset="-122"/>
                        </a:rPr>
                        <a:t>大本营海军部确信，此举必成</a:t>
                      </a:r>
                      <a:r>
                        <a:rPr lang="en-US" altLang="zh-CN" b="1" dirty="0" smtClean="0">
                          <a:latin typeface="楷体" pitchFamily="49" charset="-122"/>
                          <a:ea typeface="楷体" pitchFamily="49" charset="-122"/>
                        </a:rPr>
                        <a:t>!</a:t>
                      </a:r>
                    </a:p>
                  </a:txBody>
                  <a:tcPr/>
                </a:tc>
              </a:tr>
            </a:tbl>
          </a:graphicData>
        </a:graphic>
      </p:graphicFrame>
      <p:sp>
        <p:nvSpPr>
          <p:cNvPr id="12" name="矩形 11"/>
          <p:cNvSpPr/>
          <p:nvPr/>
        </p:nvSpPr>
        <p:spPr>
          <a:xfrm>
            <a:off x="2047542" y="263673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2016·</a:t>
            </a:r>
            <a:r>
              <a:rPr lang="zh-CN" altLang="en-US" sz="2400" b="1" dirty="0" smtClean="0">
                <a:latin typeface="宋体" pitchFamily="2" charset="-122"/>
                <a:ea typeface="宋体" pitchFamily="2" charset="-122"/>
              </a:rPr>
              <a:t>河北，</a:t>
            </a:r>
            <a:r>
              <a:rPr lang="en-US" altLang="zh-CN" sz="2400" b="1" dirty="0" smtClean="0">
                <a:latin typeface="宋体" pitchFamily="2" charset="-122"/>
                <a:ea typeface="宋体" pitchFamily="2" charset="-122"/>
              </a:rPr>
              <a:t>18</a:t>
            </a:r>
            <a:r>
              <a:rPr lang="zh-CN" altLang="en-US" sz="2400" b="1" dirty="0">
                <a:latin typeface="宋体" pitchFamily="2" charset="-122"/>
                <a:ea typeface="宋体" pitchFamily="2" charset="-122"/>
              </a:rPr>
              <a:t>）它改变了中国战争的</a:t>
            </a:r>
            <a:r>
              <a:rPr lang="zh-CN" altLang="en-US" sz="2400" b="1" dirty="0" smtClean="0">
                <a:latin typeface="宋体" pitchFamily="2" charset="-122"/>
                <a:ea typeface="宋体" pitchFamily="2" charset="-122"/>
              </a:rPr>
              <a:t>性质，也</a:t>
            </a:r>
            <a:r>
              <a:rPr lang="zh-CN" altLang="en-US" sz="2400" b="1" dirty="0">
                <a:latin typeface="宋体" pitchFamily="2" charset="-122"/>
                <a:ea typeface="宋体" pitchFamily="2" charset="-122"/>
              </a:rPr>
              <a:t>改变了外来援助的结构。英美对日宣战和中国对轴心国的</a:t>
            </a:r>
            <a:r>
              <a:rPr lang="zh-CN" altLang="en-US" sz="2400" b="1" dirty="0" smtClean="0">
                <a:latin typeface="宋体" pitchFamily="2" charset="-122"/>
                <a:ea typeface="宋体" pitchFamily="2" charset="-122"/>
              </a:rPr>
              <a:t>宣战，使</a:t>
            </a:r>
            <a:r>
              <a:rPr lang="zh-CN" altLang="en-US" sz="2400" b="1" dirty="0">
                <a:latin typeface="宋体" pitchFamily="2" charset="-122"/>
                <a:ea typeface="宋体" pitchFamily="2" charset="-122"/>
              </a:rPr>
              <a:t>亚洲的战争成为一场世界规模的反侵略和反独裁斗争之组成部分。</a:t>
            </a:r>
            <a:r>
              <a:rPr lang="zh-CN" altLang="en-US" sz="2400" b="1" dirty="0" smtClean="0">
                <a:latin typeface="宋体" pitchFamily="2" charset="-122"/>
                <a:ea typeface="宋体" pitchFamily="2" charset="-122"/>
              </a:rPr>
              <a:t>可见，</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它”</a:t>
            </a:r>
            <a:r>
              <a:rPr lang="zh-CN" altLang="en-US" sz="2400" b="1" dirty="0" smtClean="0">
                <a:latin typeface="宋体" pitchFamily="2" charset="-122"/>
                <a:ea typeface="宋体" pitchFamily="2" charset="-122"/>
              </a:rPr>
              <a:t>是（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台儿庄战役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百团大战</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珍珠港事件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斯大林格勒战役</a:t>
            </a:r>
            <a:endParaRPr lang="zh-CN" altLang="zh-CN" sz="2400" b="1" dirty="0">
              <a:latin typeface="宋体" pitchFamily="2" charset="-122"/>
              <a:ea typeface="宋体" pitchFamily="2" charset="-122"/>
            </a:endParaRPr>
          </a:p>
        </p:txBody>
      </p:sp>
      <p:sp>
        <p:nvSpPr>
          <p:cNvPr id="8" name="矩形 7"/>
          <p:cNvSpPr/>
          <p:nvPr/>
        </p:nvSpPr>
        <p:spPr>
          <a:xfrm>
            <a:off x="7434775" y="354927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621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a:t>
            </a:r>
            <a:r>
              <a:rPr lang="en-US" altLang="zh-CN" sz="2400" b="1" dirty="0" smtClean="0">
                <a:latin typeface="宋体" pitchFamily="2" charset="-122"/>
                <a:ea typeface="宋体" pitchFamily="2" charset="-122"/>
              </a:rPr>
              <a:t>27</a:t>
            </a:r>
            <a:r>
              <a:rPr lang="zh-CN" altLang="en-US" sz="2400" b="1" dirty="0" smtClean="0">
                <a:latin typeface="宋体" pitchFamily="2" charset="-122"/>
                <a:ea typeface="宋体" pitchFamily="2" charset="-122"/>
              </a:rPr>
              <a:t>）探究问题。（</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r>
              <a:rPr lang="zh-CN" altLang="en-US" sz="2400" b="1" dirty="0" smtClean="0">
                <a:latin typeface="Times New Roman" pitchFamily="18" charset="0"/>
                <a:ea typeface="宋体" pitchFamily="2" charset="-122"/>
                <a:cs typeface="Times New Roman" pitchFamily="18" charset="0"/>
              </a:rPr>
              <a:t>纳粹统治下的德国，谎言、恐怖、暴行、战争当道。</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zh-CN" altLang="en-US" sz="2400" b="1" dirty="0">
                <a:latin typeface="黑体" pitchFamily="49" charset="-122"/>
                <a:ea typeface="黑体" pitchFamily="49" charset="-122"/>
                <a:cs typeface="Times New Roman" pitchFamily="18" charset="0"/>
              </a:rPr>
              <a:t>材料</a:t>
            </a:r>
            <a:r>
              <a:rPr lang="zh-CN" altLang="en-US" sz="2400" b="1" dirty="0" smtClean="0">
                <a:latin typeface="黑体" pitchFamily="49" charset="-122"/>
                <a:ea typeface="黑体" pitchFamily="49" charset="-122"/>
                <a:cs typeface="Times New Roman" pitchFamily="18" charset="0"/>
              </a:rPr>
              <a:t>一  </a:t>
            </a:r>
            <a:r>
              <a:rPr lang="zh-CN" altLang="en-US" sz="2400" b="1" dirty="0" smtClean="0">
                <a:latin typeface="楷体" pitchFamily="49" charset="-122"/>
                <a:ea typeface="楷体" pitchFamily="49" charset="-122"/>
                <a:cs typeface="Times New Roman" pitchFamily="18" charset="0"/>
              </a:rPr>
              <a:t>爱因斯坦</a:t>
            </a:r>
            <a:r>
              <a:rPr lang="zh-CN" altLang="en-US" sz="2400" b="1" dirty="0">
                <a:latin typeface="楷体" pitchFamily="49" charset="-122"/>
                <a:ea typeface="楷体" pitchFamily="49" charset="-122"/>
                <a:cs typeface="Times New Roman" pitchFamily="18" charset="0"/>
              </a:rPr>
              <a:t>出生于德国</a:t>
            </a:r>
            <a:r>
              <a:rPr lang="zh-CN" altLang="en-US" sz="2400" b="1" dirty="0" smtClean="0">
                <a:latin typeface="楷体" pitchFamily="49" charset="-122"/>
                <a:ea typeface="楷体" pitchFamily="49" charset="-122"/>
                <a:cs typeface="Times New Roman" pitchFamily="18" charset="0"/>
              </a:rPr>
              <a:t>乌尔姆，父亲</a:t>
            </a:r>
            <a:r>
              <a:rPr lang="zh-CN" altLang="en-US" sz="2400" b="1" dirty="0">
                <a:latin typeface="楷体" pitchFamily="49" charset="-122"/>
                <a:ea typeface="楷体" pitchFamily="49" charset="-122"/>
                <a:cs typeface="Times New Roman" pitchFamily="18" charset="0"/>
              </a:rPr>
              <a:t>是经营不善的</a:t>
            </a:r>
            <a:r>
              <a:rPr lang="zh-CN" altLang="en-US" sz="2400" b="1" dirty="0" smtClean="0">
                <a:latin typeface="楷体" pitchFamily="49" charset="-122"/>
                <a:ea typeface="楷体" pitchFamily="49" charset="-122"/>
                <a:cs typeface="Times New Roman" pitchFamily="18" charset="0"/>
              </a:rPr>
              <a:t>犹太</a:t>
            </a:r>
            <a:endParaRPr lang="en-US" altLang="zh-CN" sz="2400" b="1" dirty="0" smtClean="0">
              <a:latin typeface="楷体" pitchFamily="49" charset="-122"/>
              <a:ea typeface="楷体" pitchFamily="49" charset="-122"/>
              <a:cs typeface="Times New Roman" pitchFamily="18" charset="0"/>
            </a:endParaRPr>
          </a:p>
          <a:p>
            <a:pPr>
              <a:lnSpc>
                <a:spcPct val="150000"/>
              </a:lnSpc>
            </a:pPr>
            <a:r>
              <a:rPr lang="zh-CN" altLang="en-US" sz="2400" b="1" dirty="0" smtClean="0">
                <a:latin typeface="楷体" pitchFamily="49" charset="-122"/>
                <a:ea typeface="楷体" pitchFamily="49" charset="-122"/>
                <a:cs typeface="Times New Roman" pitchFamily="18" charset="0"/>
              </a:rPr>
              <a:t>小工</a:t>
            </a:r>
            <a:r>
              <a:rPr lang="zh-CN" altLang="en-US" sz="2400" b="1" dirty="0">
                <a:latin typeface="楷体" pitchFamily="49" charset="-122"/>
                <a:ea typeface="楷体" pitchFamily="49" charset="-122"/>
                <a:cs typeface="Times New Roman" pitchFamily="18" charset="0"/>
              </a:rPr>
              <a:t>厂主。在这样一个家庭</a:t>
            </a:r>
            <a:r>
              <a:rPr lang="zh-CN" altLang="en-US" sz="2400" b="1" dirty="0" smtClean="0">
                <a:latin typeface="楷体" pitchFamily="49" charset="-122"/>
                <a:ea typeface="楷体" pitchFamily="49" charset="-122"/>
                <a:cs typeface="Times New Roman" pitchFamily="18" charset="0"/>
              </a:rPr>
              <a:t>中，诞生</a:t>
            </a:r>
            <a:r>
              <a:rPr lang="zh-CN" altLang="en-US" sz="2400" b="1" dirty="0">
                <a:latin typeface="楷体" pitchFamily="49" charset="-122"/>
                <a:ea typeface="楷体" pitchFamily="49" charset="-122"/>
                <a:cs typeface="Times New Roman" pitchFamily="18" charset="0"/>
              </a:rPr>
              <a:t>了二十世纪最伟大的</a:t>
            </a:r>
            <a:r>
              <a:rPr lang="zh-CN" altLang="en-US" sz="2400" b="1" dirty="0" smtClean="0">
                <a:latin typeface="楷体" pitchFamily="49" charset="-122"/>
                <a:ea typeface="楷体" pitchFamily="49" charset="-122"/>
                <a:cs typeface="Times New Roman" pitchFamily="18" charset="0"/>
              </a:rPr>
              <a:t>科学</a:t>
            </a:r>
            <a:endParaRPr lang="en-US" altLang="zh-CN" sz="2400" b="1" dirty="0" smtClean="0">
              <a:latin typeface="楷体" pitchFamily="49" charset="-122"/>
              <a:ea typeface="楷体" pitchFamily="49" charset="-122"/>
              <a:cs typeface="Times New Roman" pitchFamily="18" charset="0"/>
            </a:endParaRPr>
          </a:p>
          <a:p>
            <a:pPr>
              <a:lnSpc>
                <a:spcPct val="150000"/>
              </a:lnSpc>
            </a:pPr>
            <a:r>
              <a:rPr lang="zh-CN" altLang="en-US" sz="2400" b="1" dirty="0" smtClean="0">
                <a:latin typeface="楷体" pitchFamily="49" charset="-122"/>
                <a:ea typeface="楷体" pitchFamily="49" charset="-122"/>
                <a:cs typeface="Times New Roman" pitchFamily="18" charset="0"/>
              </a:rPr>
              <a:t>家</a:t>
            </a:r>
            <a:r>
              <a:rPr lang="zh-CN" altLang="en-US" sz="2400" b="1" dirty="0">
                <a:latin typeface="楷体" pitchFamily="49" charset="-122"/>
                <a:ea typeface="楷体" pitchFamily="49" charset="-122"/>
                <a:cs typeface="Times New Roman" pitchFamily="18" charset="0"/>
              </a:rPr>
              <a:t>之一。二</a:t>
            </a:r>
            <a:r>
              <a:rPr lang="zh-CN" altLang="en-US" sz="2400" b="1" dirty="0" smtClean="0">
                <a:latin typeface="楷体" pitchFamily="49" charset="-122"/>
                <a:ea typeface="楷体" pitchFamily="49" charset="-122"/>
                <a:cs typeface="Times New Roman" pitchFamily="18" charset="0"/>
              </a:rPr>
              <a:t>战前，爱因斯坦</a:t>
            </a:r>
            <a:r>
              <a:rPr lang="zh-CN" altLang="en-US" sz="2400" b="1" dirty="0">
                <a:latin typeface="楷体" pitchFamily="49" charset="-122"/>
                <a:ea typeface="楷体" pitchFamily="49" charset="-122"/>
                <a:cs typeface="Times New Roman" pitchFamily="18" charset="0"/>
              </a:rPr>
              <a:t>多次参与和平</a:t>
            </a:r>
            <a:r>
              <a:rPr lang="zh-CN" altLang="en-US" sz="2400" b="1" dirty="0" smtClean="0">
                <a:latin typeface="楷体" pitchFamily="49" charset="-122"/>
                <a:ea typeface="楷体" pitchFamily="49" charset="-122"/>
                <a:cs typeface="Times New Roman" pitchFamily="18" charset="0"/>
              </a:rPr>
              <a:t>运动，纳粹于</a:t>
            </a:r>
            <a:r>
              <a:rPr lang="en-US" altLang="zh-CN" sz="2400" b="1" dirty="0" smtClean="0">
                <a:latin typeface="楷体" pitchFamily="49" charset="-122"/>
                <a:ea typeface="楷体" pitchFamily="49" charset="-122"/>
                <a:cs typeface="Times New Roman" pitchFamily="18" charset="0"/>
              </a:rPr>
              <a:t>1933</a:t>
            </a:r>
          </a:p>
          <a:p>
            <a:pPr>
              <a:lnSpc>
                <a:spcPct val="150000"/>
              </a:lnSpc>
            </a:pPr>
            <a:r>
              <a:rPr lang="zh-CN" altLang="en-US" sz="2400" b="1" dirty="0" smtClean="0">
                <a:latin typeface="楷体" pitchFamily="49" charset="-122"/>
                <a:ea typeface="楷体" pitchFamily="49" charset="-122"/>
                <a:cs typeface="Times New Roman" pitchFamily="18" charset="0"/>
              </a:rPr>
              <a:t>年</a:t>
            </a:r>
            <a:r>
              <a:rPr lang="zh-CN" altLang="en-US" sz="2400" b="1" dirty="0">
                <a:latin typeface="楷体" pitchFamily="49" charset="-122"/>
                <a:ea typeface="楷体" pitchFamily="49" charset="-122"/>
                <a:cs typeface="Times New Roman" pitchFamily="18" charset="0"/>
              </a:rPr>
              <a:t>查抄了他在柏林的</a:t>
            </a:r>
            <a:r>
              <a:rPr lang="zh-CN" altLang="en-US" sz="2400" b="1" dirty="0" smtClean="0">
                <a:latin typeface="楷体" pitchFamily="49" charset="-122"/>
                <a:ea typeface="楷体" pitchFamily="49" charset="-122"/>
                <a:cs typeface="Times New Roman" pitchFamily="18" charset="0"/>
              </a:rPr>
              <a:t>住所，爱因斯坦</a:t>
            </a:r>
            <a:r>
              <a:rPr lang="zh-CN" altLang="en-US" sz="2400" b="1" dirty="0">
                <a:latin typeface="楷体" pitchFamily="49" charset="-122"/>
                <a:ea typeface="楷体" pitchFamily="49" charset="-122"/>
                <a:cs typeface="Times New Roman" pitchFamily="18" charset="0"/>
              </a:rPr>
              <a:t>从此常留美国普林斯顿。</a:t>
            </a:r>
            <a:endParaRPr lang="zh-CN" altLang="zh-CN" sz="2400" b="1" dirty="0">
              <a:latin typeface="楷体" pitchFamily="49" charset="-122"/>
              <a:ea typeface="楷体" pitchFamily="49"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417043" y="3452442"/>
            <a:ext cx="1287263" cy="148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9181443" y="5016008"/>
            <a:ext cx="1758461" cy="707886"/>
          </a:xfrm>
          <a:prstGeom prst="rect">
            <a:avLst/>
          </a:prstGeom>
          <a:noFill/>
        </p:spPr>
        <p:txBody>
          <a:bodyPr wrap="square" rtlCol="0" anchor="ctr">
            <a:spAutoFit/>
          </a:bodyPr>
          <a:lstStyle/>
          <a:p>
            <a:pPr algn="ctr"/>
            <a:r>
              <a:rPr lang="zh-CN" altLang="en-US" sz="2000" dirty="0" smtClean="0">
                <a:latin typeface="仿宋" pitchFamily="49" charset="-122"/>
                <a:ea typeface="仿宋" pitchFamily="49" charset="-122"/>
              </a:rPr>
              <a:t>爱因斯坦（</a:t>
            </a:r>
            <a:r>
              <a:rPr lang="en-US" altLang="zh-CN" sz="2000" dirty="0" smtClean="0">
                <a:latin typeface="仿宋" pitchFamily="49" charset="-122"/>
                <a:ea typeface="仿宋" pitchFamily="49" charset="-122"/>
              </a:rPr>
              <a:t>1879—1955</a:t>
            </a:r>
            <a:r>
              <a:rPr lang="zh-CN" altLang="en-US" sz="2000" dirty="0" smtClean="0">
                <a:latin typeface="仿宋" pitchFamily="49" charset="-122"/>
                <a:ea typeface="仿宋" pitchFamily="49" charset="-122"/>
              </a:rPr>
              <a:t>）</a:t>
            </a:r>
            <a:endParaRPr lang="zh-CN" altLang="en-US" sz="2000" dirty="0">
              <a:latin typeface="仿宋" pitchFamily="49" charset="-122"/>
              <a:ea typeface="仿宋" pitchFamily="49" charset="-122"/>
            </a:endParaRPr>
          </a:p>
        </p:txBody>
      </p:sp>
    </p:spTree>
    <p:extLst>
      <p:ext uri="{BB962C8B-B14F-4D97-AF65-F5344CB8AC3E}">
        <p14:creationId xmlns:p14="http://schemas.microsoft.com/office/powerpoint/2010/main" xmlns="" val="3695310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11942" y="1739884"/>
            <a:ext cx="11020279" cy="4524315"/>
          </a:xfrm>
          <a:prstGeom prst="rect">
            <a:avLst/>
          </a:prstGeom>
          <a:noFill/>
          <a:ln w="9525">
            <a:noFill/>
          </a:ln>
        </p:spPr>
        <p:txBody>
          <a:bodyPr wrap="square">
            <a:spAutoFit/>
          </a:bodyPr>
          <a:lstStyle/>
          <a:p>
            <a:r>
              <a:rPr lang="zh-CN" altLang="en-US" sz="2400" b="1" dirty="0" smtClean="0">
                <a:latin typeface="黑体" pitchFamily="49" charset="-122"/>
                <a:ea typeface="黑体" pitchFamily="49" charset="-122"/>
              </a:rPr>
              <a:t>材料二  </a:t>
            </a:r>
            <a:r>
              <a:rPr lang="zh-CN" altLang="en-US" sz="2400" b="1" dirty="0" smtClean="0">
                <a:latin typeface="楷体" pitchFamily="49" charset="-122"/>
                <a:ea typeface="楷体" pitchFamily="49" charset="-122"/>
              </a:rPr>
              <a:t>战争</a:t>
            </a:r>
            <a:r>
              <a:rPr lang="zh-CN" altLang="en-US" sz="2400" b="1" dirty="0">
                <a:latin typeface="楷体" pitchFamily="49" charset="-122"/>
                <a:ea typeface="楷体" pitchFamily="49" charset="-122"/>
              </a:rPr>
              <a:t>结束了。德国领土又一次在大战后缩水。雅尔塔会议规定苏联获得战前波兰东部</a:t>
            </a:r>
            <a:r>
              <a:rPr lang="zh-CN" altLang="en-US" sz="2400" b="1" dirty="0" smtClean="0">
                <a:latin typeface="楷体" pitchFamily="49" charset="-122"/>
                <a:ea typeface="楷体" pitchFamily="49" charset="-122"/>
              </a:rPr>
              <a:t>领土，波兰</a:t>
            </a:r>
            <a:r>
              <a:rPr lang="zh-CN" altLang="en-US" sz="2400" b="1" dirty="0">
                <a:latin typeface="楷体" pitchFamily="49" charset="-122"/>
                <a:ea typeface="楷体" pitchFamily="49" charset="-122"/>
              </a:rPr>
              <a:t>则从德国这里得到补偿。波德边界被西移到奥德</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尼斯河一线。</a:t>
            </a:r>
            <a:r>
              <a:rPr lang="zh-CN" altLang="en-US" sz="2400" b="1" dirty="0" smtClean="0">
                <a:latin typeface="楷体" pitchFamily="49" charset="-122"/>
                <a:ea typeface="楷体" pitchFamily="49" charset="-122"/>
              </a:rPr>
              <a:t>此外，苏联</a:t>
            </a:r>
            <a:r>
              <a:rPr lang="zh-CN" altLang="en-US" sz="2400" b="1" dirty="0">
                <a:latin typeface="楷体" pitchFamily="49" charset="-122"/>
                <a:ea typeface="楷体" pitchFamily="49" charset="-122"/>
              </a:rPr>
              <a:t>获得了柯尼斯堡。</a:t>
            </a:r>
          </a:p>
          <a:p>
            <a:r>
              <a:rPr lang="zh-CN" altLang="en-US" sz="2400" b="1" dirty="0" smtClean="0">
                <a:latin typeface="楷体" pitchFamily="49" charset="-122"/>
                <a:ea typeface="楷体" pitchFamily="49" charset="-122"/>
              </a:rPr>
              <a:t>    整个</a:t>
            </a:r>
            <a:r>
              <a:rPr lang="zh-CN" altLang="en-US" sz="2400" b="1" dirty="0">
                <a:latin typeface="楷体" pitchFamily="49" charset="-122"/>
                <a:ea typeface="楷体" pitchFamily="49" charset="-122"/>
              </a:rPr>
              <a:t>德国曾经为保卫第三帝国而奋战。不少德国人直到最后一分钟仍然是希特勒的崇拜者。等他们醒过神</a:t>
            </a:r>
            <a:r>
              <a:rPr lang="zh-CN" altLang="en-US" sz="2400" b="1" dirty="0" smtClean="0">
                <a:latin typeface="楷体" pitchFamily="49" charset="-122"/>
                <a:ea typeface="楷体" pitchFamily="49" charset="-122"/>
              </a:rPr>
              <a:t>来，眼前</a:t>
            </a:r>
            <a:r>
              <a:rPr lang="zh-CN" altLang="en-US" sz="2400" b="1" dirty="0">
                <a:latin typeface="楷体" pitchFamily="49" charset="-122"/>
                <a:ea typeface="楷体" pitchFamily="49" charset="-122"/>
              </a:rPr>
              <a:t>已经是一片片瓦砾。柏林、汉堡、科隆等大城市都被彻底摧毁。人们只好在地下室和废墟中栖身。</a:t>
            </a:r>
          </a:p>
          <a:p>
            <a:r>
              <a:rPr lang="zh-CN" altLang="en-US" sz="2400" b="1" dirty="0" smtClean="0">
                <a:latin typeface="楷体" pitchFamily="49" charset="-122"/>
                <a:ea typeface="楷体" pitchFamily="49" charset="-122"/>
              </a:rPr>
              <a:t>    全</a:t>
            </a:r>
            <a:r>
              <a:rPr lang="zh-CN" altLang="en-US" sz="2400" b="1" dirty="0">
                <a:latin typeface="楷体" pitchFamily="49" charset="-122"/>
                <a:ea typeface="楷体" pitchFamily="49" charset="-122"/>
              </a:rPr>
              <a:t>德国为法西斯战争付出了惨重的代价。据</a:t>
            </a:r>
            <a:r>
              <a:rPr lang="zh-CN" altLang="en-US" sz="2400" b="1" dirty="0" smtClean="0">
                <a:latin typeface="楷体" pitchFamily="49" charset="-122"/>
                <a:ea typeface="楷体" pitchFamily="49" charset="-122"/>
              </a:rPr>
              <a:t>统计，自</a:t>
            </a:r>
            <a:r>
              <a:rPr lang="en-US" altLang="zh-CN" sz="2400" b="1" dirty="0">
                <a:latin typeface="楷体" pitchFamily="49" charset="-122"/>
                <a:ea typeface="楷体" pitchFamily="49" charset="-122"/>
              </a:rPr>
              <a:t>1939</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9</a:t>
            </a:r>
            <a:r>
              <a:rPr lang="zh-CN" altLang="en-US" sz="2400" b="1" dirty="0">
                <a:latin typeface="楷体" pitchFamily="49" charset="-122"/>
                <a:ea typeface="楷体" pitchFamily="49" charset="-122"/>
              </a:rPr>
              <a:t>月二战爆发</a:t>
            </a:r>
            <a:r>
              <a:rPr lang="zh-CN" altLang="en-US" sz="2400" b="1" dirty="0" smtClean="0">
                <a:latin typeface="楷体" pitchFamily="49" charset="-122"/>
                <a:ea typeface="楷体" pitchFamily="49" charset="-122"/>
              </a:rPr>
              <a:t>以来，德国</a:t>
            </a:r>
            <a:r>
              <a:rPr lang="zh-CN" altLang="en-US" sz="2400" b="1" dirty="0">
                <a:latin typeface="楷体" pitchFamily="49" charset="-122"/>
                <a:ea typeface="楷体" pitchFamily="49" charset="-122"/>
              </a:rPr>
              <a:t>共有五百五十万人</a:t>
            </a:r>
            <a:r>
              <a:rPr lang="zh-CN" altLang="en-US" sz="2400" b="1" dirty="0" smtClean="0">
                <a:latin typeface="楷体" pitchFamily="49" charset="-122"/>
                <a:ea typeface="楷体" pitchFamily="49" charset="-122"/>
              </a:rPr>
              <a:t>死亡，两百万</a:t>
            </a:r>
            <a:r>
              <a:rPr lang="zh-CN" altLang="en-US" sz="2400" b="1" dirty="0">
                <a:latin typeface="楷体" pitchFamily="49" charset="-122"/>
                <a:ea typeface="楷体" pitchFamily="49" charset="-122"/>
              </a:rPr>
              <a:t>人以上</a:t>
            </a:r>
            <a:r>
              <a:rPr lang="zh-CN" altLang="en-US" sz="2400" b="1" dirty="0" smtClean="0">
                <a:latin typeface="楷体" pitchFamily="49" charset="-122"/>
                <a:ea typeface="楷体" pitchFamily="49" charset="-122"/>
              </a:rPr>
              <a:t>伤残，一千五百万</a:t>
            </a:r>
            <a:r>
              <a:rPr lang="zh-CN" altLang="en-US" sz="2400" b="1" dirty="0">
                <a:latin typeface="楷体" pitchFamily="49" charset="-122"/>
                <a:ea typeface="楷体" pitchFamily="49" charset="-122"/>
              </a:rPr>
              <a:t>人流离失所。</a:t>
            </a:r>
          </a:p>
          <a:p>
            <a:r>
              <a:rPr lang="zh-CN" altLang="en-US" sz="2400" b="1" dirty="0" smtClean="0">
                <a:latin typeface="楷体" pitchFamily="49" charset="-122"/>
                <a:ea typeface="楷体" pitchFamily="49" charset="-122"/>
              </a:rPr>
              <a:t>    根据</a:t>
            </a:r>
            <a:r>
              <a:rPr lang="zh-CN" altLang="en-US" sz="2400" b="1" dirty="0">
                <a:latin typeface="楷体" pitchFamily="49" charset="-122"/>
                <a:ea typeface="楷体" pitchFamily="49" charset="-122"/>
              </a:rPr>
              <a:t>雅尔塔会议对德国占领的</a:t>
            </a:r>
            <a:r>
              <a:rPr lang="zh-CN" altLang="en-US" sz="2400" b="1" dirty="0" smtClean="0">
                <a:latin typeface="楷体" pitchFamily="49" charset="-122"/>
                <a:ea typeface="楷体" pitchFamily="49" charset="-122"/>
              </a:rPr>
              <a:t>规定，</a:t>
            </a:r>
            <a:r>
              <a:rPr lang="en-US" altLang="zh-CN" sz="2400" b="1" dirty="0" smtClean="0">
                <a:latin typeface="楷体" pitchFamily="49" charset="-122"/>
                <a:ea typeface="楷体" pitchFamily="49" charset="-122"/>
              </a:rPr>
              <a:t>1945</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6</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5</a:t>
            </a:r>
            <a:r>
              <a:rPr lang="zh-CN" altLang="en-US" sz="2400" b="1" dirty="0" smtClean="0">
                <a:latin typeface="楷体" pitchFamily="49" charset="-122"/>
                <a:ea typeface="楷体" pitchFamily="49" charset="-122"/>
              </a:rPr>
              <a:t>日，苏</a:t>
            </a:r>
            <a:r>
              <a:rPr lang="zh-CN" altLang="en-US" sz="2400" b="1" dirty="0">
                <a:latin typeface="楷体" pitchFamily="49" charset="-122"/>
                <a:ea typeface="楷体" pitchFamily="49" charset="-122"/>
              </a:rPr>
              <a:t>、美、英、法四国组建了盟国管制委员会。美国、英国和苏联各自占领了一片区域。从美国和英国的占领区中又划分出法占区。</a:t>
            </a:r>
          </a:p>
          <a:p>
            <a:pPr algn="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以上材料均摘编自杨义成著</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不可不知的德国史</a:t>
            </a:r>
            <a:r>
              <a:rPr lang="en-US" altLang="zh-CN" sz="2400" b="1" dirty="0" smtClean="0">
                <a:latin typeface="楷体" pitchFamily="49" charset="-122"/>
                <a:ea typeface="楷体" pitchFamily="49" charset="-122"/>
              </a:rPr>
              <a:t>》</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xmlns="" val="32488886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491175" y="1961843"/>
            <a:ext cx="9112348"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）据材料一，举出纳粹统治使德国科学家外流的例证。（</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a:t>
            </a:r>
            <a:endParaRPr lang="zh-CN" altLang="zh-CN" sz="2400" b="1" dirty="0">
              <a:latin typeface="宋体" pitchFamily="2" charset="-122"/>
              <a:ea typeface="宋体" pitchFamily="2" charset="-122"/>
            </a:endParaRPr>
          </a:p>
        </p:txBody>
      </p:sp>
      <p:sp>
        <p:nvSpPr>
          <p:cNvPr id="8" name="矩形 7"/>
          <p:cNvSpPr/>
          <p:nvPr/>
        </p:nvSpPr>
        <p:spPr>
          <a:xfrm>
            <a:off x="3504613" y="2690132"/>
            <a:ext cx="4171072"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爱因斯坦常留美国普林斯顿。</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82615" y="3549832"/>
            <a:ext cx="8809893" cy="830997"/>
          </a:xfrm>
          <a:prstGeom prst="rect">
            <a:avLst/>
          </a:prstGeom>
          <a:noFill/>
        </p:spPr>
        <p:txBody>
          <a:bodyPr wrap="square" rtlCol="0">
            <a:spAutoFit/>
          </a:bodyPr>
          <a:lstStyle/>
          <a:p>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）据材料二，归纳纳粹统治给德国造成了哪些后果。并指出纳粹统治使欧洲陷入了哪场</a:t>
            </a:r>
            <a:r>
              <a:rPr lang="zh-CN" altLang="en-US" sz="2400" b="1" dirty="0" smtClean="0">
                <a:latin typeface="宋体" pitchFamily="2" charset="-122"/>
                <a:ea typeface="宋体" pitchFamily="2" charset="-122"/>
              </a:rPr>
              <a:t>战争。（</a:t>
            </a: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p:txBody>
      </p:sp>
      <p:sp>
        <p:nvSpPr>
          <p:cNvPr id="9" name="矩形 8"/>
          <p:cNvSpPr/>
          <p:nvPr/>
        </p:nvSpPr>
        <p:spPr>
          <a:xfrm>
            <a:off x="2277207" y="4688916"/>
            <a:ext cx="7420707" cy="1200329"/>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后果：领土缩小；大城市被彻底摧毁；伤亡惨重；被分区占领。（意思相近即可）战争：第二次世界大战。</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7423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911231"/>
            <a:ext cx="10806430"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2019</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18</a:t>
            </a:r>
            <a:r>
              <a:rPr lang="zh-CN" altLang="en-US" sz="2400" b="1" dirty="0">
                <a:latin typeface="宋体" pitchFamily="2" charset="-122"/>
                <a:ea typeface="宋体" pitchFamily="2" charset="-122"/>
              </a:rPr>
              <a:t>）在宣言上签字</a:t>
            </a:r>
            <a:r>
              <a:rPr lang="zh-CN" altLang="en-US" sz="2400" b="1" dirty="0" smtClean="0">
                <a:latin typeface="宋体" pitchFamily="2" charset="-122"/>
                <a:ea typeface="宋体" pitchFamily="2" charset="-122"/>
              </a:rPr>
              <a:t>时，确定</a:t>
            </a:r>
            <a:r>
              <a:rPr lang="zh-CN" altLang="en-US" sz="2400" b="1" dirty="0">
                <a:latin typeface="宋体" pitchFamily="2" charset="-122"/>
                <a:ea typeface="宋体" pitchFamily="2" charset="-122"/>
              </a:rPr>
              <a:t>了美、英、苏、中在</a:t>
            </a:r>
            <a:r>
              <a:rPr lang="zh-CN" altLang="en-US" sz="2400" b="1" dirty="0" smtClean="0">
                <a:latin typeface="宋体" pitchFamily="2" charset="-122"/>
                <a:ea typeface="宋体" pitchFamily="2" charset="-122"/>
              </a:rPr>
              <a:t>前，其他</a:t>
            </a:r>
            <a:r>
              <a:rPr lang="zh-CN" altLang="en-US" sz="2400" b="1" dirty="0">
                <a:latin typeface="宋体" pitchFamily="2" charset="-122"/>
                <a:ea typeface="宋体" pitchFamily="2" charset="-122"/>
              </a:rPr>
              <a:t>国家按字母顺序排列的</a:t>
            </a:r>
            <a:r>
              <a:rPr lang="zh-CN" altLang="en-US" sz="2400" b="1" dirty="0" smtClean="0">
                <a:latin typeface="宋体" pitchFamily="2" charset="-122"/>
                <a:ea typeface="宋体" pitchFamily="2" charset="-122"/>
              </a:rPr>
              <a:t>原则，承认</a:t>
            </a:r>
            <a:r>
              <a:rPr lang="zh-CN" altLang="en-US" sz="2400" b="1" dirty="0">
                <a:latin typeface="宋体" pitchFamily="2" charset="-122"/>
                <a:ea typeface="宋体" pitchFamily="2" charset="-122"/>
              </a:rPr>
              <a:t>四大国在反法西斯联盟中的特殊作用。该“宣言”的</a:t>
            </a:r>
            <a:r>
              <a:rPr lang="zh-CN" altLang="en-US" sz="2400" b="1" dirty="0" smtClean="0">
                <a:latin typeface="宋体" pitchFamily="2" charset="-122"/>
                <a:ea typeface="宋体" pitchFamily="2" charset="-122"/>
              </a:rPr>
              <a:t>签署，标志着（</a:t>
            </a:r>
            <a:r>
              <a:rPr lang="zh-CN" altLang="en-US"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中国成为反法西斯的东方</a:t>
            </a:r>
            <a:r>
              <a:rPr lang="zh-CN" altLang="en-US" sz="2400" b="1" dirty="0" smtClean="0">
                <a:latin typeface="宋体" pitchFamily="2" charset="-122"/>
                <a:ea typeface="宋体" pitchFamily="2" charset="-122"/>
              </a:rPr>
              <a:t>主战场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世界反法西斯联盟的最终</a:t>
            </a:r>
            <a:r>
              <a:rPr lang="zh-CN" altLang="en-US" sz="2400" b="1" dirty="0" smtClean="0">
                <a:latin typeface="宋体" pitchFamily="2" charset="-122"/>
                <a:ea typeface="宋体" pitchFamily="2" charset="-122"/>
              </a:rPr>
              <a:t>形成</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美国开始投入到世界反法西斯战争</a:t>
            </a:r>
            <a:r>
              <a:rPr lang="zh-CN" altLang="en-US" sz="2400" b="1" dirty="0" smtClean="0">
                <a:latin typeface="宋体" pitchFamily="2" charset="-122"/>
                <a:ea typeface="宋体" pitchFamily="2" charset="-122"/>
              </a:rPr>
              <a:t>中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欧洲第二战场的开辟</a:t>
            </a:r>
            <a:endParaRPr lang="en-US" altLang="zh-CN" sz="2400" b="1" dirty="0" smtClean="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05011"/>
            <a:ext cx="6802238" cy="627895"/>
            <a:chOff x="1034884" y="629878"/>
            <a:chExt cx="5483093" cy="627895"/>
          </a:xfrm>
        </p:grpSpPr>
        <p:sp>
          <p:nvSpPr>
            <p:cNvPr id="7" name="圆角矩形 6"/>
            <p:cNvSpPr/>
            <p:nvPr>
              <p:custDataLst>
                <p:tags r:id="rId1"/>
              </p:custDataLst>
            </p:nvPr>
          </p:nvSpPr>
          <p:spPr>
            <a:xfrm flipH="1">
              <a:off x="2547177" y="664168"/>
              <a:ext cx="397080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反法西斯战争（高频考点）</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1" name="矩形 10"/>
          <p:cNvSpPr/>
          <p:nvPr/>
        </p:nvSpPr>
        <p:spPr>
          <a:xfrm>
            <a:off x="3893452" y="397327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4612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邯郸模拟</a:t>
            </a:r>
            <a:r>
              <a:rPr lang="zh-CN" altLang="en-US" sz="2400" b="1" dirty="0">
                <a:latin typeface="宋体" pitchFamily="2" charset="-122"/>
                <a:ea typeface="宋体" pitchFamily="2" charset="-122"/>
              </a:rPr>
              <a:t>）历时</a:t>
            </a:r>
            <a:r>
              <a:rPr lang="en-US" altLang="zh-CN" sz="2400" b="1" dirty="0">
                <a:latin typeface="宋体" pitchFamily="2" charset="-122"/>
                <a:ea typeface="宋体" pitchFamily="2" charset="-122"/>
              </a:rPr>
              <a:t>200</a:t>
            </a:r>
            <a:r>
              <a:rPr lang="zh-CN" altLang="en-US" sz="2400" b="1" dirty="0">
                <a:latin typeface="宋体" pitchFamily="2" charset="-122"/>
                <a:ea typeface="宋体" pitchFamily="2" charset="-122"/>
              </a:rPr>
              <a:t>天的</a:t>
            </a:r>
            <a:r>
              <a:rPr lang="zh-CN" altLang="en-US" sz="2400" b="1" dirty="0" smtClean="0">
                <a:latin typeface="宋体" pitchFamily="2" charset="-122"/>
                <a:ea typeface="宋体" pitchFamily="2" charset="-122"/>
              </a:rPr>
              <a:t>会战，是</a:t>
            </a:r>
            <a:r>
              <a:rPr lang="zh-CN" altLang="en-US" sz="2400" b="1" dirty="0">
                <a:latin typeface="宋体" pitchFamily="2" charset="-122"/>
                <a:ea typeface="宋体" pitchFamily="2" charset="-122"/>
              </a:rPr>
              <a:t>苏德战争中最为激烈的战役。它不仅使苏德战场发生了根本</a:t>
            </a:r>
            <a:r>
              <a:rPr lang="zh-CN" altLang="en-US" sz="2400" b="1" dirty="0" smtClean="0">
                <a:latin typeface="宋体" pitchFamily="2" charset="-122"/>
                <a:ea typeface="宋体" pitchFamily="2" charset="-122"/>
              </a:rPr>
              <a:t>转折，而且</a:t>
            </a:r>
            <a:r>
              <a:rPr lang="zh-CN" altLang="en-US" sz="2400" b="1" dirty="0">
                <a:latin typeface="宋体" pitchFamily="2" charset="-122"/>
                <a:ea typeface="宋体" pitchFamily="2" charset="-122"/>
              </a:rPr>
              <a:t>使整个世界反法西斯战局发生了重要转折。此次会战是（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斯大林格勒保卫战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诺曼底登陆</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莫斯科保卫战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凡尔登战役</a:t>
            </a:r>
            <a:endParaRPr lang="zh-CN" altLang="zh-CN" sz="2400" b="1" dirty="0">
              <a:latin typeface="宋体" pitchFamily="2" charset="-122"/>
              <a:ea typeface="宋体" pitchFamily="2" charset="-122"/>
            </a:endParaRPr>
          </a:p>
        </p:txBody>
      </p:sp>
      <p:sp>
        <p:nvSpPr>
          <p:cNvPr id="8" name="矩形 7"/>
          <p:cNvSpPr/>
          <p:nvPr/>
        </p:nvSpPr>
        <p:spPr>
          <a:xfrm>
            <a:off x="3460652" y="347014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802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010299"/>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河北九地市联</a:t>
            </a:r>
            <a:r>
              <a:rPr lang="zh-CN" altLang="en-US" sz="2400" b="1" dirty="0">
                <a:latin typeface="宋体" pitchFamily="2" charset="-122"/>
                <a:ea typeface="宋体" pitchFamily="2" charset="-122"/>
              </a:rPr>
              <a:t>考）丘吉尔</a:t>
            </a:r>
            <a:r>
              <a:rPr lang="zh-CN" altLang="en-US" sz="2400" b="1" dirty="0" smtClean="0">
                <a:latin typeface="宋体" pitchFamily="2" charset="-122"/>
                <a:ea typeface="宋体" pitchFamily="2" charset="-122"/>
              </a:rPr>
              <a:t>说：</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过去</a:t>
            </a:r>
            <a:r>
              <a:rPr lang="en-US" altLang="zh-CN" sz="2400" b="1" dirty="0">
                <a:latin typeface="宋体" pitchFamily="2" charset="-122"/>
                <a:ea typeface="宋体" pitchFamily="2" charset="-122"/>
              </a:rPr>
              <a:t>25</a:t>
            </a:r>
            <a:r>
              <a:rPr lang="zh-CN" altLang="en-US" sz="2400" b="1" dirty="0">
                <a:latin typeface="宋体" pitchFamily="2" charset="-122"/>
                <a:ea typeface="宋体" pitchFamily="2" charset="-122"/>
              </a:rPr>
              <a:t>年</a:t>
            </a:r>
            <a:r>
              <a:rPr lang="zh-CN" altLang="en-US" sz="2400" b="1" dirty="0" smtClean="0">
                <a:latin typeface="宋体" pitchFamily="2" charset="-122"/>
                <a:ea typeface="宋体" pitchFamily="2" charset="-122"/>
              </a:rPr>
              <a:t>来，没有</a:t>
            </a:r>
            <a:r>
              <a:rPr lang="zh-CN" altLang="en-US" sz="2400" b="1" dirty="0">
                <a:latin typeface="宋体" pitchFamily="2" charset="-122"/>
                <a:ea typeface="宋体" pitchFamily="2" charset="-122"/>
              </a:rPr>
              <a:t>谁比我更彻底地反对共产主义</a:t>
            </a:r>
            <a:r>
              <a:rPr lang="en-US" altLang="zh-CN" sz="2400" b="1" dirty="0">
                <a:latin typeface="宋体" pitchFamily="2" charset="-122"/>
                <a:ea typeface="宋体" pitchFamily="2" charset="-122"/>
              </a:rPr>
              <a:t>……</a:t>
            </a:r>
            <a:r>
              <a:rPr lang="zh-CN" altLang="en-US" sz="2400" b="1" dirty="0" smtClean="0">
                <a:latin typeface="宋体" pitchFamily="2" charset="-122"/>
                <a:ea typeface="宋体" pitchFamily="2" charset="-122"/>
              </a:rPr>
              <a:t>但是，在</a:t>
            </a:r>
            <a:r>
              <a:rPr lang="zh-CN" altLang="en-US" sz="2400" b="1" dirty="0">
                <a:latin typeface="宋体" pitchFamily="2" charset="-122"/>
                <a:ea typeface="宋体" pitchFamily="2" charset="-122"/>
              </a:rPr>
              <a:t>正在我眼前展现的情景对照</a:t>
            </a:r>
            <a:r>
              <a:rPr lang="zh-CN" altLang="en-US" sz="2400" b="1" dirty="0" smtClean="0">
                <a:latin typeface="宋体" pitchFamily="2" charset="-122"/>
                <a:ea typeface="宋体" pitchFamily="2" charset="-122"/>
              </a:rPr>
              <a:t>之下，这</a:t>
            </a:r>
            <a:r>
              <a:rPr lang="zh-CN" altLang="en-US" sz="2400" b="1" dirty="0">
                <a:latin typeface="宋体" pitchFamily="2" charset="-122"/>
                <a:ea typeface="宋体" pitchFamily="2" charset="-122"/>
              </a:rPr>
              <a:t>一切都黯然失色了</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任何对纳粹帝国作战的个人或</a:t>
            </a:r>
            <a:r>
              <a:rPr lang="zh-CN" altLang="en-US" sz="2400" b="1" dirty="0" smtClean="0">
                <a:latin typeface="宋体" pitchFamily="2" charset="-122"/>
                <a:ea typeface="宋体" pitchFamily="2" charset="-122"/>
              </a:rPr>
              <a:t>国家</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都</a:t>
            </a:r>
            <a:r>
              <a:rPr lang="zh-CN" altLang="en-US" sz="2400" b="1" dirty="0">
                <a:latin typeface="宋体" pitchFamily="2" charset="-122"/>
                <a:ea typeface="宋体" pitchFamily="2" charset="-122"/>
              </a:rPr>
              <a:t>将得到我们的援助。</a:t>
            </a:r>
            <a:r>
              <a:rPr lang="en-US" altLang="zh-CN" sz="2400" b="1" dirty="0">
                <a:latin typeface="宋体" pitchFamily="2" charset="-122"/>
                <a:ea typeface="宋体" pitchFamily="2" charset="-122"/>
              </a:rPr>
              <a:t>……</a:t>
            </a:r>
            <a:r>
              <a:rPr lang="zh-CN" altLang="en-US" sz="2400" b="1" dirty="0" smtClean="0">
                <a:latin typeface="宋体" pitchFamily="2" charset="-122"/>
                <a:ea typeface="宋体" pitchFamily="2" charset="-122"/>
              </a:rPr>
              <a:t>因此，俄国</a:t>
            </a:r>
            <a:r>
              <a:rPr lang="zh-CN" altLang="en-US" sz="2400" b="1" dirty="0">
                <a:latin typeface="宋体" pitchFamily="2" charset="-122"/>
                <a:ea typeface="宋体" pitchFamily="2" charset="-122"/>
              </a:rPr>
              <a:t>的危难就是我们的</a:t>
            </a:r>
            <a:r>
              <a:rPr lang="zh-CN" altLang="en-US" sz="2400" b="1" dirty="0" smtClean="0">
                <a:latin typeface="宋体" pitchFamily="2" charset="-122"/>
                <a:ea typeface="宋体" pitchFamily="2" charset="-122"/>
              </a:rPr>
              <a:t>危难，也</a:t>
            </a:r>
            <a:r>
              <a:rPr lang="zh-CN" altLang="en-US" sz="2400" b="1" dirty="0">
                <a:latin typeface="宋体" pitchFamily="2" charset="-122"/>
                <a:ea typeface="宋体" pitchFamily="2" charset="-122"/>
              </a:rPr>
              <a:t>是美国的危难</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二战中体现这种精神的是（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德国突袭波兰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签署</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联合国家宣言</a:t>
            </a:r>
            <a:r>
              <a:rPr lang="en-US" altLang="zh-CN" sz="2400" b="1" dirty="0" smtClean="0">
                <a:latin typeface="Times New Roman" pitchFamily="18" charset="0"/>
                <a:ea typeface="宋体" pitchFamily="2" charset="-122"/>
                <a:cs typeface="Times New Roman" pitchFamily="18" charset="0"/>
              </a:rPr>
              <a:t>》</a:t>
            </a: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莫斯科保卫战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日本发动七七事变</a:t>
            </a:r>
            <a:endParaRPr lang="zh-CN" altLang="zh-CN" sz="2400" b="1" dirty="0">
              <a:latin typeface="宋体" pitchFamily="2" charset="-122"/>
              <a:ea typeface="宋体" pitchFamily="2" charset="-122"/>
            </a:endParaRPr>
          </a:p>
        </p:txBody>
      </p:sp>
      <p:sp>
        <p:nvSpPr>
          <p:cNvPr id="8" name="矩形 7"/>
          <p:cNvSpPr/>
          <p:nvPr/>
        </p:nvSpPr>
        <p:spPr>
          <a:xfrm>
            <a:off x="1306537" y="4226285"/>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02156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0810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a:t>
            </a:r>
            <a:r>
              <a:rPr lang="zh-CN" altLang="en-US" sz="2400" b="1" dirty="0">
                <a:latin typeface="宋体" pitchFamily="2" charset="-122"/>
                <a:ea typeface="宋体" pitchFamily="2" charset="-122"/>
              </a:rPr>
              <a:t>模拟）“德国人不能利用他们的坦克</a:t>
            </a:r>
            <a:r>
              <a:rPr lang="zh-CN" altLang="en-US" sz="2400" b="1" dirty="0" smtClean="0">
                <a:latin typeface="宋体" pitchFamily="2" charset="-122"/>
                <a:ea typeface="宋体" pitchFamily="2" charset="-122"/>
              </a:rPr>
              <a:t>优势，战役</a:t>
            </a:r>
            <a:r>
              <a:rPr lang="zh-CN" altLang="en-US" sz="2400" b="1" dirty="0">
                <a:latin typeface="宋体" pitchFamily="2" charset="-122"/>
                <a:ea typeface="宋体" pitchFamily="2" charset="-122"/>
              </a:rPr>
              <a:t>已不是</a:t>
            </a:r>
            <a:r>
              <a:rPr lang="zh-CN" altLang="en-US" sz="2400" b="1" dirty="0" smtClean="0">
                <a:latin typeface="宋体" pitchFamily="2" charset="-122"/>
                <a:ea typeface="宋体" pitchFamily="2" charset="-122"/>
              </a:rPr>
              <a:t>运动战，而</a:t>
            </a:r>
            <a:r>
              <a:rPr lang="zh-CN" altLang="en-US" sz="2400" b="1" dirty="0">
                <a:latin typeface="宋体" pitchFamily="2" charset="-122"/>
                <a:ea typeface="宋体" pitchFamily="2" charset="-122"/>
              </a:rPr>
              <a:t>变成了</a:t>
            </a:r>
            <a:r>
              <a:rPr lang="zh-CN" altLang="en-US" sz="2400" b="1" dirty="0" smtClean="0">
                <a:latin typeface="宋体" pitchFamily="2" charset="-122"/>
                <a:ea typeface="宋体" pitchFamily="2" charset="-122"/>
              </a:rPr>
              <a:t>‘老鼠战’，院子</a:t>
            </a:r>
            <a:r>
              <a:rPr lang="zh-CN" altLang="en-US" sz="2400" b="1" dirty="0">
                <a:latin typeface="宋体" pitchFamily="2" charset="-122"/>
                <a:ea typeface="宋体" pitchFamily="2" charset="-122"/>
              </a:rPr>
              <a:t>和下水道里短兵相接</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苏军的顽强</a:t>
            </a:r>
            <a:r>
              <a:rPr lang="zh-CN" altLang="en-US" sz="2400" b="1" dirty="0" smtClean="0">
                <a:latin typeface="宋体" pitchFamily="2" charset="-122"/>
                <a:ea typeface="宋体" pitchFamily="2" charset="-122"/>
              </a:rPr>
              <a:t>抵抗，死</a:t>
            </a:r>
            <a:r>
              <a:rPr lang="zh-CN" altLang="en-US" sz="2400" b="1" dirty="0">
                <a:latin typeface="宋体" pitchFamily="2" charset="-122"/>
                <a:ea typeface="宋体" pitchFamily="2" charset="-122"/>
              </a:rPr>
              <a:t>在地下室里、在房顶上、在小巷</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为苏军的大反攻赢得了时间。”材料描述的这场</a:t>
            </a:r>
            <a:r>
              <a:rPr lang="zh-CN" altLang="en-US" sz="2400" b="1" dirty="0" smtClean="0">
                <a:latin typeface="宋体" pitchFamily="2" charset="-122"/>
                <a:ea typeface="宋体" pitchFamily="2" charset="-122"/>
              </a:rPr>
              <a:t>战役（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成为二战的转折点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彻底打败了德国</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成为二战结束的标志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开辟了欧洲第二战场</a:t>
            </a:r>
            <a:endParaRPr lang="zh-CN" altLang="zh-CN" sz="2400" b="1" dirty="0">
              <a:latin typeface="宋体" pitchFamily="2" charset="-122"/>
              <a:ea typeface="宋体" pitchFamily="2" charset="-122"/>
            </a:endParaRPr>
          </a:p>
        </p:txBody>
      </p:sp>
      <p:sp>
        <p:nvSpPr>
          <p:cNvPr id="8" name="矩形 7"/>
          <p:cNvSpPr/>
          <p:nvPr/>
        </p:nvSpPr>
        <p:spPr>
          <a:xfrm>
            <a:off x="1921998" y="402406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3997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34552" y="2097904"/>
            <a:ext cx="8332640" cy="45197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43829" y="1431235"/>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河北模拟）阅读材料，回答问题。（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材料一</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“民族主义使人们对人类任何一部分的权利和利益漠不关心</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除了</a:t>
            </a:r>
            <a:r>
              <a:rPr lang="zh-CN" altLang="en-US" sz="2400" b="1" dirty="0" smtClean="0">
                <a:latin typeface="楷体" pitchFamily="49" charset="-122"/>
                <a:ea typeface="楷体" pitchFamily="49" charset="-122"/>
                <a:cs typeface="Times New Roman" pitchFamily="18" charset="0"/>
              </a:rPr>
              <a:t>民族，其他</a:t>
            </a:r>
            <a:r>
              <a:rPr lang="zh-CN" altLang="en-US" sz="2400" b="1" dirty="0">
                <a:latin typeface="楷体" pitchFamily="49" charset="-122"/>
                <a:ea typeface="楷体" pitchFamily="49" charset="-122"/>
                <a:cs typeface="Times New Roman" pitchFamily="18" charset="0"/>
              </a:rPr>
              <a:t>一切均</a:t>
            </a:r>
            <a:r>
              <a:rPr lang="zh-CN" altLang="en-US" sz="2400" b="1" dirty="0" smtClean="0">
                <a:latin typeface="楷体" pitchFamily="49" charset="-122"/>
                <a:ea typeface="楷体" pitchFamily="49" charset="-122"/>
                <a:cs typeface="Times New Roman" pitchFamily="18" charset="0"/>
              </a:rPr>
              <a:t>不在话下，而</a:t>
            </a:r>
            <a:r>
              <a:rPr lang="zh-CN" altLang="en-US" sz="2400" b="1" dirty="0">
                <a:latin typeface="楷体" pitchFamily="49" charset="-122"/>
                <a:ea typeface="楷体" pitchFamily="49" charset="-122"/>
                <a:cs typeface="Times New Roman" pitchFamily="18" charset="0"/>
              </a:rPr>
              <a:t>民族就是唯一和</a:t>
            </a:r>
            <a:r>
              <a:rPr lang="zh-CN" altLang="en-US" sz="2400" b="1" dirty="0" smtClean="0">
                <a:latin typeface="楷体" pitchFamily="49" charset="-122"/>
                <a:ea typeface="楷体" pitchFamily="49" charset="-122"/>
                <a:cs typeface="Times New Roman" pitchFamily="18" charset="0"/>
              </a:rPr>
              <a:t>全部，就是</a:t>
            </a:r>
            <a:r>
              <a:rPr lang="zh-CN" altLang="en-US" sz="2400" b="1" dirty="0">
                <a:latin typeface="楷体" pitchFamily="49" charset="-122"/>
                <a:ea typeface="楷体" pitchFamily="49" charset="-122"/>
                <a:cs typeface="Times New Roman" pitchFamily="18" charset="0"/>
              </a:rPr>
              <a:t>人类思想和行动的最高指南</a:t>
            </a:r>
            <a:r>
              <a:rPr lang="en-US" altLang="zh-CN" sz="2400" b="1" dirty="0">
                <a:latin typeface="楷体" pitchFamily="49" charset="-122"/>
                <a:ea typeface="楷体" pitchFamily="49" charset="-122"/>
                <a:cs typeface="Times New Roman" pitchFamily="18" charset="0"/>
              </a:rPr>
              <a:t>……”</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摘编自鲍德温</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第一次世界大战史纲</a:t>
            </a: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smtClean="0">
                <a:latin typeface="楷体" pitchFamily="49" charset="-122"/>
                <a:ea typeface="楷体" pitchFamily="49" charset="-122"/>
                <a:cs typeface="Times New Roman" pitchFamily="18" charset="0"/>
              </a:rPr>
              <a:t>    总的来看，两</a:t>
            </a:r>
            <a:r>
              <a:rPr lang="zh-CN" altLang="en-US" sz="2400" b="1" dirty="0">
                <a:latin typeface="楷体" pitchFamily="49" charset="-122"/>
                <a:ea typeface="楷体" pitchFamily="49" charset="-122"/>
                <a:cs typeface="Times New Roman" pitchFamily="18" charset="0"/>
              </a:rPr>
              <a:t>次世界大战都是市场经济运行过程中的矛盾和运行故障造成的</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当关税战、倾销战、货币战和伴随商业角逐的外交战不足以达到预期目的</a:t>
            </a:r>
            <a:r>
              <a:rPr lang="zh-CN" altLang="en-US" sz="2400" b="1" dirty="0" smtClean="0">
                <a:latin typeface="楷体" pitchFamily="49" charset="-122"/>
                <a:ea typeface="楷体" pitchFamily="49" charset="-122"/>
                <a:cs typeface="Times New Roman" pitchFamily="18" charset="0"/>
              </a:rPr>
              <a:t>时，个别</a:t>
            </a:r>
            <a:r>
              <a:rPr lang="zh-CN" altLang="en-US" sz="2400" b="1" dirty="0">
                <a:latin typeface="楷体" pitchFamily="49" charset="-122"/>
                <a:ea typeface="楷体" pitchFamily="49" charset="-122"/>
                <a:cs typeface="Times New Roman" pitchFamily="18" charset="0"/>
              </a:rPr>
              <a:t>国家很可能不惜军事</a:t>
            </a:r>
            <a:r>
              <a:rPr lang="zh-CN" altLang="en-US" sz="2400" b="1" dirty="0" smtClean="0">
                <a:latin typeface="楷体" pitchFamily="49" charset="-122"/>
                <a:ea typeface="楷体" pitchFamily="49" charset="-122"/>
                <a:cs typeface="Times New Roman" pitchFamily="18" charset="0"/>
              </a:rPr>
              <a:t>冒险，因此</a:t>
            </a:r>
            <a:r>
              <a:rPr lang="zh-CN" altLang="en-US" sz="2400" b="1" dirty="0">
                <a:latin typeface="楷体" pitchFamily="49" charset="-122"/>
                <a:ea typeface="楷体" pitchFamily="49" charset="-122"/>
                <a:cs typeface="Times New Roman" pitchFamily="18" charset="0"/>
              </a:rPr>
              <a:t>战争不可避免。</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摘编自高德步</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世界经济通史</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下</a:t>
            </a:r>
            <a:r>
              <a:rPr lang="en-US" altLang="zh-CN" sz="2400" b="1" dirty="0" smtClean="0">
                <a:latin typeface="楷体" pitchFamily="49" charset="-122"/>
                <a:ea typeface="楷体" pitchFamily="49" charset="-122"/>
                <a:cs typeface="Times New Roman" pitchFamily="18" charset="0"/>
              </a:rPr>
              <a:t>》</a:t>
            </a:r>
            <a:endParaRPr lang="en-US" altLang="zh-CN"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269961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27538" y="1352104"/>
            <a:ext cx="11122269" cy="5245026"/>
          </a:xfrm>
          <a:prstGeom prst="rect">
            <a:avLst/>
          </a:prstGeom>
          <a:noFill/>
          <a:ln w="9525">
            <a:noFill/>
          </a:ln>
        </p:spPr>
        <p:txBody>
          <a:bodyPr wrap="square">
            <a:spAutoFit/>
          </a:bodyPr>
          <a:lstStyle/>
          <a:p>
            <a:pPr>
              <a:lnSpc>
                <a:spcPts val="3680"/>
              </a:lnSpc>
            </a:pPr>
            <a:r>
              <a:rPr lang="zh-CN" altLang="en-US" sz="2400" b="1" dirty="0" smtClean="0">
                <a:latin typeface="黑体" pitchFamily="49" charset="-122"/>
                <a:ea typeface="黑体" pitchFamily="49" charset="-122"/>
                <a:cs typeface="Times New Roman" pitchFamily="18" charset="0"/>
              </a:rPr>
              <a:t>材料二  </a:t>
            </a:r>
            <a:r>
              <a:rPr lang="zh-CN" altLang="en-US" sz="2400" b="1" dirty="0" smtClean="0">
                <a:latin typeface="楷体" pitchFamily="49" charset="-122"/>
                <a:ea typeface="楷体" pitchFamily="49" charset="-122"/>
                <a:cs typeface="Times New Roman" pitchFamily="18" charset="0"/>
              </a:rPr>
              <a:t>在</a:t>
            </a:r>
            <a:r>
              <a:rPr lang="zh-CN" altLang="en-US" sz="2400" b="1" dirty="0">
                <a:latin typeface="楷体" pitchFamily="49" charset="-122"/>
                <a:ea typeface="楷体" pitchFamily="49" charset="-122"/>
                <a:cs typeface="Times New Roman" pitchFamily="18" charset="0"/>
              </a:rPr>
              <a:t>联盟</a:t>
            </a:r>
            <a:r>
              <a:rPr lang="zh-CN" altLang="en-US" sz="2400" b="1" dirty="0" smtClean="0">
                <a:latin typeface="楷体" pitchFamily="49" charset="-122"/>
                <a:ea typeface="楷体" pitchFamily="49" charset="-122"/>
                <a:cs typeface="Times New Roman" pitchFamily="18" charset="0"/>
              </a:rPr>
              <a:t>内部，各国</a:t>
            </a:r>
            <a:r>
              <a:rPr lang="zh-CN" altLang="en-US" sz="2400" b="1" dirty="0">
                <a:latin typeface="楷体" pitchFamily="49" charset="-122"/>
                <a:ea typeface="楷体" pitchFamily="49" charset="-122"/>
                <a:cs typeface="Times New Roman" pitchFamily="18" charset="0"/>
              </a:rPr>
              <a:t>的社会制度和意识形态并不</a:t>
            </a:r>
            <a:r>
              <a:rPr lang="zh-CN" altLang="en-US" sz="2400" b="1" dirty="0" smtClean="0">
                <a:latin typeface="楷体" pitchFamily="49" charset="-122"/>
                <a:ea typeface="楷体" pitchFamily="49" charset="-122"/>
                <a:cs typeface="Times New Roman" pitchFamily="18" charset="0"/>
              </a:rPr>
              <a:t>一致，作战</a:t>
            </a:r>
            <a:r>
              <a:rPr lang="zh-CN" altLang="en-US" sz="2400" b="1" dirty="0">
                <a:latin typeface="楷体" pitchFamily="49" charset="-122"/>
                <a:ea typeface="楷体" pitchFamily="49" charset="-122"/>
                <a:cs typeface="Times New Roman" pitchFamily="18" charset="0"/>
              </a:rPr>
              <a:t>目的也不尽</a:t>
            </a:r>
            <a:r>
              <a:rPr lang="zh-CN" altLang="en-US" sz="2400" b="1" dirty="0" smtClean="0">
                <a:latin typeface="楷体" pitchFamily="49" charset="-122"/>
                <a:ea typeface="楷体" pitchFamily="49" charset="-122"/>
                <a:cs typeface="Times New Roman" pitchFamily="18" charset="0"/>
              </a:rPr>
              <a:t>相同，虽然</a:t>
            </a:r>
            <a:r>
              <a:rPr lang="zh-CN" altLang="en-US" sz="2400" b="1" dirty="0">
                <a:latin typeface="楷体" pitchFamily="49" charset="-122"/>
                <a:ea typeface="楷体" pitchFamily="49" charset="-122"/>
                <a:cs typeface="Times New Roman" pitchFamily="18" charset="0"/>
              </a:rPr>
              <a:t>不时产生各种矛盾和</a:t>
            </a:r>
            <a:r>
              <a:rPr lang="zh-CN" altLang="en-US" sz="2400" b="1" dirty="0" smtClean="0">
                <a:latin typeface="楷体" pitchFamily="49" charset="-122"/>
                <a:ea typeface="楷体" pitchFamily="49" charset="-122"/>
                <a:cs typeface="Times New Roman" pitchFamily="18" charset="0"/>
              </a:rPr>
              <a:t>斗争，但</a:t>
            </a:r>
            <a:r>
              <a:rPr lang="zh-CN" altLang="en-US" sz="2400" b="1" dirty="0">
                <a:latin typeface="楷体" pitchFamily="49" charset="-122"/>
                <a:ea typeface="楷体" pitchFamily="49" charset="-122"/>
                <a:cs typeface="Times New Roman" pitchFamily="18" charset="0"/>
              </a:rPr>
              <a:t>摧毁法西斯是他们的共同目标。正是这种根本利益使他们团结</a:t>
            </a:r>
            <a:r>
              <a:rPr lang="zh-CN" altLang="en-US" sz="2400" b="1" dirty="0" smtClean="0">
                <a:latin typeface="楷体" pitchFamily="49" charset="-122"/>
                <a:ea typeface="楷体" pitchFamily="49" charset="-122"/>
                <a:cs typeface="Times New Roman" pitchFamily="18" charset="0"/>
              </a:rPr>
              <a:t>起来，互相</a:t>
            </a:r>
            <a:r>
              <a:rPr lang="zh-CN" altLang="en-US" sz="2400" b="1" dirty="0">
                <a:latin typeface="楷体" pitchFamily="49" charset="-122"/>
                <a:ea typeface="楷体" pitchFamily="49" charset="-122"/>
                <a:cs typeface="Times New Roman" pitchFamily="18" charset="0"/>
              </a:rPr>
              <a:t>配合</a:t>
            </a:r>
            <a:r>
              <a:rPr lang="zh-CN" altLang="en-US" sz="2400" b="1" dirty="0" smtClean="0">
                <a:latin typeface="楷体" pitchFamily="49" charset="-122"/>
                <a:ea typeface="楷体" pitchFamily="49" charset="-122"/>
                <a:cs typeface="Times New Roman" pitchFamily="18" charset="0"/>
              </a:rPr>
              <a:t>支援，直至</a:t>
            </a:r>
            <a:r>
              <a:rPr lang="zh-CN" altLang="en-US" sz="2400" b="1" dirty="0">
                <a:latin typeface="楷体" pitchFamily="49" charset="-122"/>
                <a:ea typeface="楷体" pitchFamily="49" charset="-122"/>
                <a:cs typeface="Times New Roman" pitchFamily="18" charset="0"/>
              </a:rPr>
              <a:t>战争取得最后</a:t>
            </a:r>
            <a:r>
              <a:rPr lang="zh-CN" altLang="en-US" sz="2400" b="1" dirty="0" smtClean="0">
                <a:latin typeface="楷体" pitchFamily="49" charset="-122"/>
                <a:ea typeface="楷体" pitchFamily="49" charset="-122"/>
                <a:cs typeface="Times New Roman" pitchFamily="18" charset="0"/>
              </a:rPr>
              <a:t>胜利。</a:t>
            </a:r>
            <a:endParaRPr lang="en-US" altLang="zh-CN" sz="2400" b="1" dirty="0" smtClean="0">
              <a:latin typeface="楷体" pitchFamily="49" charset="-122"/>
              <a:ea typeface="楷体" pitchFamily="49" charset="-122"/>
              <a:cs typeface="Times New Roman" pitchFamily="18" charset="0"/>
            </a:endParaRPr>
          </a:p>
          <a:p>
            <a:pPr algn="r">
              <a:lnSpc>
                <a:spcPts val="368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摘编自吴于廑、齐世荣</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世界史</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现代史编</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下</a:t>
            </a:r>
            <a:r>
              <a:rPr lang="zh-CN" altLang="en-US" sz="2400" b="1" dirty="0">
                <a:latin typeface="楷体" pitchFamily="49" charset="-122"/>
                <a:ea typeface="楷体" pitchFamily="49" charset="-122"/>
                <a:cs typeface="Times New Roman" pitchFamily="18" charset="0"/>
              </a:rPr>
              <a:t>册</a:t>
            </a:r>
            <a:r>
              <a:rPr lang="en-US" altLang="zh-CN" sz="2400" b="1" dirty="0">
                <a:latin typeface="楷体" pitchFamily="49" charset="-122"/>
                <a:ea typeface="楷体" pitchFamily="49" charset="-122"/>
                <a:cs typeface="Times New Roman" pitchFamily="18" charset="0"/>
              </a:rPr>
              <a:t>》</a:t>
            </a:r>
          </a:p>
          <a:p>
            <a:pPr>
              <a:lnSpc>
                <a:spcPts val="3680"/>
              </a:lnSpc>
            </a:pPr>
            <a:r>
              <a:rPr lang="zh-CN" altLang="en-US" sz="2400" b="1" dirty="0">
                <a:latin typeface="黑体" pitchFamily="49" charset="-122"/>
                <a:ea typeface="黑体" pitchFamily="49" charset="-122"/>
                <a:cs typeface="Times New Roman" pitchFamily="18" charset="0"/>
              </a:rPr>
              <a:t>材料</a:t>
            </a:r>
            <a:r>
              <a:rPr lang="zh-CN" altLang="en-US" sz="2400" b="1" dirty="0" smtClean="0">
                <a:latin typeface="黑体" pitchFamily="49" charset="-122"/>
                <a:ea typeface="黑体" pitchFamily="49" charset="-122"/>
                <a:cs typeface="Times New Roman" pitchFamily="18" charset="0"/>
              </a:rPr>
              <a:t>三  </a:t>
            </a:r>
            <a:r>
              <a:rPr lang="zh-CN" altLang="en-US" sz="2400" b="1" dirty="0" smtClean="0">
                <a:latin typeface="楷体" pitchFamily="49" charset="-122"/>
                <a:ea typeface="楷体" pitchFamily="49" charset="-122"/>
                <a:cs typeface="Times New Roman" pitchFamily="18" charset="0"/>
              </a:rPr>
              <a:t>八路军新四军</a:t>
            </a:r>
            <a:r>
              <a:rPr lang="zh-CN" altLang="en-US" sz="2400" b="1" dirty="0">
                <a:latin typeface="楷体" pitchFamily="49" charset="-122"/>
                <a:ea typeface="楷体" pitchFamily="49" charset="-122"/>
                <a:cs typeface="Times New Roman" pitchFamily="18" charset="0"/>
              </a:rPr>
              <a:t>这时</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抗战初</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数量虽</a:t>
            </a:r>
            <a:r>
              <a:rPr lang="zh-CN" altLang="en-US" sz="2400" b="1" dirty="0" smtClean="0">
                <a:latin typeface="楷体" pitchFamily="49" charset="-122"/>
                <a:ea typeface="楷体" pitchFamily="49" charset="-122"/>
                <a:cs typeface="Times New Roman" pitchFamily="18" charset="0"/>
              </a:rPr>
              <a:t>小，质量</a:t>
            </a:r>
            <a:r>
              <a:rPr lang="zh-CN" altLang="en-US" sz="2400" b="1" dirty="0">
                <a:latin typeface="楷体" pitchFamily="49" charset="-122"/>
                <a:ea typeface="楷体" pitchFamily="49" charset="-122"/>
                <a:cs typeface="Times New Roman" pitchFamily="18" charset="0"/>
              </a:rPr>
              <a:t>却很</a:t>
            </a:r>
            <a:r>
              <a:rPr lang="zh-CN" altLang="en-US" sz="2400" b="1" dirty="0" smtClean="0">
                <a:latin typeface="楷体" pitchFamily="49" charset="-122"/>
                <a:ea typeface="楷体" pitchFamily="49" charset="-122"/>
                <a:cs typeface="Times New Roman" pitchFamily="18" charset="0"/>
              </a:rPr>
              <a:t>高，只有</a:t>
            </a:r>
            <a:r>
              <a:rPr lang="zh-CN" altLang="en-US" sz="2400" b="1" dirty="0">
                <a:latin typeface="楷体" pitchFamily="49" charset="-122"/>
                <a:ea typeface="楷体" pitchFamily="49" charset="-122"/>
                <a:cs typeface="Times New Roman" pitchFamily="18" charset="0"/>
              </a:rPr>
              <a:t>它才能进行真正的</a:t>
            </a:r>
            <a:r>
              <a:rPr lang="zh-CN" altLang="en-US" sz="2400" b="1" dirty="0" smtClean="0">
                <a:latin typeface="楷体" pitchFamily="49" charset="-122"/>
                <a:ea typeface="楷体" pitchFamily="49" charset="-122"/>
                <a:cs typeface="Times New Roman" pitchFamily="18" charset="0"/>
              </a:rPr>
              <a:t>人民战争，它</a:t>
            </a:r>
            <a:r>
              <a:rPr lang="zh-CN" altLang="en-US" sz="2400" b="1" dirty="0">
                <a:latin typeface="楷体" pitchFamily="49" charset="-122"/>
                <a:ea typeface="楷体" pitchFamily="49" charset="-122"/>
                <a:cs typeface="Times New Roman" pitchFamily="18" charset="0"/>
              </a:rPr>
              <a:t>一旦开到抗日</a:t>
            </a:r>
            <a:r>
              <a:rPr lang="zh-CN" altLang="en-US" sz="2400" b="1" dirty="0" smtClean="0">
                <a:latin typeface="楷体" pitchFamily="49" charset="-122"/>
                <a:ea typeface="楷体" pitchFamily="49" charset="-122"/>
                <a:cs typeface="Times New Roman" pitchFamily="18" charset="0"/>
              </a:rPr>
              <a:t>前线，和</a:t>
            </a:r>
            <a:r>
              <a:rPr lang="zh-CN" altLang="en-US" sz="2400" b="1" dirty="0">
                <a:latin typeface="楷体" pitchFamily="49" charset="-122"/>
                <a:ea typeface="楷体" pitchFamily="49" charset="-122"/>
                <a:cs typeface="Times New Roman" pitchFamily="18" charset="0"/>
              </a:rPr>
              <a:t>那里的广大人民相</a:t>
            </a:r>
            <a:r>
              <a:rPr lang="zh-CN" altLang="en-US" sz="2400" b="1" dirty="0" smtClean="0">
                <a:latin typeface="楷体" pitchFamily="49" charset="-122"/>
                <a:ea typeface="楷体" pitchFamily="49" charset="-122"/>
                <a:cs typeface="Times New Roman" pitchFamily="18" charset="0"/>
              </a:rPr>
              <a:t>结合，其</a:t>
            </a:r>
            <a:r>
              <a:rPr lang="zh-CN" altLang="en-US" sz="2400" b="1" dirty="0">
                <a:latin typeface="楷体" pitchFamily="49" charset="-122"/>
                <a:ea typeface="楷体" pitchFamily="49" charset="-122"/>
                <a:cs typeface="Times New Roman" pitchFamily="18" charset="0"/>
              </a:rPr>
              <a:t>前途是无限的。人民是正确的。当我在这里做报告的</a:t>
            </a:r>
            <a:r>
              <a:rPr lang="zh-CN" altLang="en-US" sz="2400" b="1" dirty="0" smtClean="0">
                <a:latin typeface="楷体" pitchFamily="49" charset="-122"/>
                <a:ea typeface="楷体" pitchFamily="49" charset="-122"/>
                <a:cs typeface="Times New Roman" pitchFamily="18" charset="0"/>
              </a:rPr>
              <a:t>时候，我们</a:t>
            </a:r>
            <a:r>
              <a:rPr lang="zh-CN" altLang="en-US" sz="2400" b="1" dirty="0">
                <a:latin typeface="楷体" pitchFamily="49" charset="-122"/>
                <a:ea typeface="楷体" pitchFamily="49" charset="-122"/>
                <a:cs typeface="Times New Roman" pitchFamily="18" charset="0"/>
              </a:rPr>
              <a:t>的军队已发展到了</a:t>
            </a:r>
            <a:r>
              <a:rPr lang="en-US" altLang="zh-CN" sz="2400" b="1" dirty="0">
                <a:latin typeface="楷体" pitchFamily="49" charset="-122"/>
                <a:ea typeface="楷体" pitchFamily="49" charset="-122"/>
                <a:cs typeface="Times New Roman" pitchFamily="18" charset="0"/>
              </a:rPr>
              <a:t>91</a:t>
            </a:r>
            <a:r>
              <a:rPr lang="zh-CN" altLang="en-US" sz="2400" b="1" dirty="0">
                <a:latin typeface="楷体" pitchFamily="49" charset="-122"/>
                <a:ea typeface="楷体" pitchFamily="49" charset="-122"/>
                <a:cs typeface="Times New Roman" pitchFamily="18" charset="0"/>
              </a:rPr>
              <a:t>万</a:t>
            </a:r>
            <a:r>
              <a:rPr lang="zh-CN" altLang="en-US" sz="2400" b="1" dirty="0" smtClean="0">
                <a:latin typeface="楷体" pitchFamily="49" charset="-122"/>
                <a:ea typeface="楷体" pitchFamily="49" charset="-122"/>
                <a:cs typeface="Times New Roman" pitchFamily="18" charset="0"/>
              </a:rPr>
              <a:t>人，乡村</a:t>
            </a:r>
            <a:r>
              <a:rPr lang="zh-CN" altLang="en-US" sz="2400" b="1" dirty="0">
                <a:latin typeface="楷体" pitchFamily="49" charset="-122"/>
                <a:ea typeface="楷体" pitchFamily="49" charset="-122"/>
                <a:cs typeface="Times New Roman" pitchFamily="18" charset="0"/>
              </a:rPr>
              <a:t>中不脱离生产的民兵发展到了</a:t>
            </a:r>
            <a:r>
              <a:rPr lang="en-US" altLang="zh-CN" sz="2400" b="1" dirty="0">
                <a:latin typeface="楷体" pitchFamily="49" charset="-122"/>
                <a:ea typeface="楷体" pitchFamily="49" charset="-122"/>
                <a:cs typeface="Times New Roman" pitchFamily="18" charset="0"/>
              </a:rPr>
              <a:t>220</a:t>
            </a:r>
            <a:r>
              <a:rPr lang="zh-CN" altLang="en-US" sz="2400" b="1" dirty="0">
                <a:latin typeface="楷体" pitchFamily="49" charset="-122"/>
                <a:ea typeface="楷体" pitchFamily="49" charset="-122"/>
                <a:cs typeface="Times New Roman" pitchFamily="18" charset="0"/>
              </a:rPr>
              <a:t>万人以上</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它已经成了中国抗日战争的主力军。这个军队之所以有力量</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他们不是为着少数人的或狭隘集团的</a:t>
            </a:r>
            <a:r>
              <a:rPr lang="zh-CN" altLang="en-US" sz="2400" b="1" dirty="0" smtClean="0">
                <a:latin typeface="楷体" pitchFamily="49" charset="-122"/>
                <a:ea typeface="楷体" pitchFamily="49" charset="-122"/>
                <a:cs typeface="Times New Roman" pitchFamily="18" charset="0"/>
              </a:rPr>
              <a:t>私利，而是</a:t>
            </a:r>
            <a:r>
              <a:rPr lang="zh-CN" altLang="en-US" sz="2400" b="1" dirty="0">
                <a:latin typeface="楷体" pitchFamily="49" charset="-122"/>
                <a:ea typeface="楷体" pitchFamily="49" charset="-122"/>
                <a:cs typeface="Times New Roman" pitchFamily="18" charset="0"/>
              </a:rPr>
              <a:t>为着广大人民群众的</a:t>
            </a:r>
            <a:r>
              <a:rPr lang="zh-CN" altLang="en-US" sz="2400" b="1" dirty="0" smtClean="0">
                <a:latin typeface="楷体" pitchFamily="49" charset="-122"/>
                <a:ea typeface="楷体" pitchFamily="49" charset="-122"/>
                <a:cs typeface="Times New Roman" pitchFamily="18" charset="0"/>
              </a:rPr>
              <a:t>利益，为着</a:t>
            </a:r>
            <a:r>
              <a:rPr lang="zh-CN" altLang="en-US" sz="2400" b="1" dirty="0">
                <a:latin typeface="楷体" pitchFamily="49" charset="-122"/>
                <a:ea typeface="楷体" pitchFamily="49" charset="-122"/>
                <a:cs typeface="Times New Roman" pitchFamily="18" charset="0"/>
              </a:rPr>
              <a:t>全民族的</a:t>
            </a:r>
            <a:r>
              <a:rPr lang="zh-CN" altLang="en-US" sz="2400" b="1" dirty="0" smtClean="0">
                <a:latin typeface="楷体" pitchFamily="49" charset="-122"/>
                <a:ea typeface="楷体" pitchFamily="49" charset="-122"/>
                <a:cs typeface="Times New Roman" pitchFamily="18" charset="0"/>
              </a:rPr>
              <a:t>利益，而</a:t>
            </a:r>
            <a:r>
              <a:rPr lang="zh-CN" altLang="en-US" sz="2400" b="1" dirty="0">
                <a:latin typeface="楷体" pitchFamily="49" charset="-122"/>
                <a:ea typeface="楷体" pitchFamily="49" charset="-122"/>
                <a:cs typeface="Times New Roman" pitchFamily="18" charset="0"/>
              </a:rPr>
              <a:t>结合、而战斗的</a:t>
            </a:r>
            <a:r>
              <a:rPr lang="zh-CN" altLang="en-US" sz="2400" b="1" dirty="0" smtClean="0">
                <a:latin typeface="楷体" pitchFamily="49" charset="-122"/>
                <a:ea typeface="楷体" pitchFamily="49" charset="-122"/>
                <a:cs typeface="Times New Roman" pitchFamily="18" charset="0"/>
              </a:rPr>
              <a:t>。</a:t>
            </a:r>
            <a:endParaRPr lang="zh-CN" altLang="en-US" sz="2400" b="1" dirty="0">
              <a:latin typeface="楷体" pitchFamily="49" charset="-122"/>
              <a:ea typeface="楷体" pitchFamily="49" charset="-122"/>
              <a:cs typeface="Times New Roman" pitchFamily="18" charset="0"/>
            </a:endParaRPr>
          </a:p>
          <a:p>
            <a:pPr algn="r">
              <a:lnSpc>
                <a:spcPts val="3680"/>
              </a:lnSpc>
            </a:pPr>
            <a:r>
              <a:rPr lang="en-US" altLang="zh-CN" sz="2400" b="1" dirty="0" smtClean="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摘编自毛泽东</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论联合政府</a:t>
            </a:r>
            <a:r>
              <a:rPr lang="en-US" altLang="zh-CN" sz="2400" b="1" dirty="0">
                <a:latin typeface="楷体" pitchFamily="49" charset="-122"/>
                <a:ea typeface="楷体" pitchFamily="49" charset="-122"/>
                <a:cs typeface="Times New Roman" pitchFamily="18" charset="0"/>
              </a:rPr>
              <a:t>》</a:t>
            </a:r>
          </a:p>
        </p:txBody>
      </p:sp>
    </p:spTree>
    <p:extLst>
      <p:ext uri="{BB962C8B-B14F-4D97-AF65-F5344CB8AC3E}">
        <p14:creationId xmlns:p14="http://schemas.microsoft.com/office/powerpoint/2010/main" xmlns="" val="7607085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82515" y="1781017"/>
            <a:ext cx="10278208" cy="1041311"/>
          </a:xfrm>
          <a:prstGeom prst="rect">
            <a:avLst/>
          </a:prstGeom>
          <a:noFill/>
          <a:ln w="9525">
            <a:noFill/>
          </a:ln>
        </p:spPr>
        <p:txBody>
          <a:bodyPr wrap="square">
            <a:spAutoFit/>
          </a:bodyPr>
          <a:lstStyle/>
          <a:p>
            <a:pPr>
              <a:lnSpc>
                <a:spcPts val="368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）根据材料一，指出两位作者对两次世界大战爆发的原因的各持什么观点。（</a:t>
            </a:r>
            <a:r>
              <a:rPr lang="en-US" altLang="zh-CN" sz="2400" b="1" dirty="0" smtClean="0">
                <a:latin typeface="宋体" pitchFamily="2" charset="-122"/>
                <a:ea typeface="宋体" pitchFamily="2" charset="-122"/>
                <a:cs typeface="Times New Roman" pitchFamily="18" charset="0"/>
              </a:rPr>
              <a:t>4</a:t>
            </a:r>
            <a:r>
              <a:rPr lang="zh-CN" altLang="en-US" sz="2400" b="1" dirty="0" smtClean="0">
                <a:latin typeface="宋体" pitchFamily="2" charset="-122"/>
                <a:ea typeface="宋体" pitchFamily="2" charset="-122"/>
                <a:cs typeface="Times New Roman" pitchFamily="18" charset="0"/>
              </a:rPr>
              <a:t>分）</a:t>
            </a:r>
            <a:endParaRPr lang="en-US" altLang="zh-CN" sz="2400" b="1" dirty="0">
              <a:latin typeface="宋体" pitchFamily="2" charset="-122"/>
              <a:ea typeface="宋体" pitchFamily="2" charset="-122"/>
              <a:cs typeface="Times New Roman" pitchFamily="18" charset="0"/>
            </a:endParaRPr>
          </a:p>
        </p:txBody>
      </p:sp>
      <p:sp>
        <p:nvSpPr>
          <p:cNvPr id="7" name="矩形 6"/>
          <p:cNvSpPr/>
          <p:nvPr/>
        </p:nvSpPr>
        <p:spPr>
          <a:xfrm>
            <a:off x="1661746" y="2742886"/>
            <a:ext cx="8853853"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狭隘、极端的民族主义；市场经济运行过程中的矛盾和运行障碍。</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861645" y="3481754"/>
            <a:ext cx="10199077" cy="1113766"/>
          </a:xfrm>
          <a:prstGeom prst="rect">
            <a:avLst/>
          </a:prstGeom>
          <a:noFill/>
        </p:spPr>
        <p:txBody>
          <a:bodyPr wrap="square" rtlCol="0">
            <a:spAutoFit/>
          </a:bodyPr>
          <a:lstStyle/>
          <a:p>
            <a:pPr>
              <a:lnSpc>
                <a:spcPct val="150000"/>
              </a:lnSpc>
            </a:pPr>
            <a:r>
              <a:rPr lang="zh-CN" altLang="en-US"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2</a:t>
            </a:r>
            <a:r>
              <a:rPr lang="zh-CN" altLang="en-US" sz="2400" b="1" dirty="0">
                <a:latin typeface="宋体" pitchFamily="2" charset="-122"/>
                <a:ea typeface="宋体" pitchFamily="2" charset="-122"/>
                <a:cs typeface="Times New Roman" pitchFamily="18" charset="0"/>
              </a:rPr>
              <a:t>）根据材料二，概括在反法西斯联盟内部也“不时产生各种矛盾和斗争”的情况下，为什么仍能取得反法西斯战争的胜利。（</a:t>
            </a:r>
            <a:r>
              <a:rPr lang="en-US" altLang="zh-CN" sz="2400" b="1" dirty="0">
                <a:latin typeface="宋体" pitchFamily="2" charset="-122"/>
                <a:ea typeface="宋体" pitchFamily="2" charset="-122"/>
                <a:cs typeface="Times New Roman" pitchFamily="18" charset="0"/>
              </a:rPr>
              <a:t>2</a:t>
            </a:r>
            <a:r>
              <a:rPr lang="zh-CN" altLang="en-US" sz="2400" b="1" dirty="0">
                <a:latin typeface="宋体" pitchFamily="2" charset="-122"/>
                <a:ea typeface="宋体" pitchFamily="2" charset="-122"/>
                <a:cs typeface="Times New Roman" pitchFamily="18" charset="0"/>
              </a:rPr>
              <a:t>分）</a:t>
            </a:r>
          </a:p>
        </p:txBody>
      </p:sp>
      <p:sp>
        <p:nvSpPr>
          <p:cNvPr id="8" name="矩形 7"/>
          <p:cNvSpPr/>
          <p:nvPr/>
        </p:nvSpPr>
        <p:spPr>
          <a:xfrm>
            <a:off x="1661746" y="4724086"/>
            <a:ext cx="9143999" cy="1200329"/>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摧毁法西斯是他们的共同目标，这种根本利益使他们团结起来，互相配合支援，直至战争取得最后胜利。</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8925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61646" y="2769406"/>
            <a:ext cx="10278208" cy="974626"/>
          </a:xfrm>
          <a:prstGeom prst="rect">
            <a:avLst/>
          </a:prstGeom>
          <a:noFill/>
          <a:ln w="9525">
            <a:noFill/>
          </a:ln>
        </p:spPr>
        <p:txBody>
          <a:bodyPr wrap="square">
            <a:spAutoFit/>
          </a:bodyPr>
          <a:lstStyle/>
          <a:p>
            <a:pPr algn="r">
              <a:lnSpc>
                <a:spcPts val="368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）根据材料三，概括抗战时期中国共产党领导的军队规模的变化趋势。（</a:t>
            </a:r>
            <a:r>
              <a:rPr lang="en-US" altLang="zh-CN" sz="2400" b="1" dirty="0" smtClean="0">
                <a:latin typeface="宋体" pitchFamily="2" charset="-122"/>
                <a:ea typeface="宋体" pitchFamily="2" charset="-122"/>
                <a:cs typeface="Times New Roman" pitchFamily="18" charset="0"/>
              </a:rPr>
              <a:t>4</a:t>
            </a:r>
            <a:r>
              <a:rPr lang="zh-CN" altLang="en-US" sz="2400" b="1" dirty="0" smtClean="0">
                <a:latin typeface="宋体" pitchFamily="2" charset="-122"/>
                <a:ea typeface="宋体" pitchFamily="2" charset="-122"/>
                <a:cs typeface="Times New Roman" pitchFamily="18" charset="0"/>
              </a:rPr>
              <a:t>分）</a:t>
            </a:r>
            <a:endParaRPr lang="en-US" altLang="zh-CN" sz="2400" b="1" dirty="0">
              <a:latin typeface="宋体" pitchFamily="2" charset="-122"/>
              <a:ea typeface="宋体" pitchFamily="2" charset="-122"/>
              <a:cs typeface="Times New Roman" pitchFamily="18" charset="0"/>
            </a:endParaRPr>
          </a:p>
        </p:txBody>
      </p:sp>
      <p:sp>
        <p:nvSpPr>
          <p:cNvPr id="7" name="矩形 6"/>
          <p:cNvSpPr/>
          <p:nvPr/>
        </p:nvSpPr>
        <p:spPr>
          <a:xfrm>
            <a:off x="2382716" y="4105693"/>
            <a:ext cx="6330461"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数量由少到多，逐渐成为抗日战争的主力军。</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4465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51643" y="2147649"/>
            <a:ext cx="354012" cy="2104855"/>
            <a:chOff x="6371773" y="2374856"/>
            <a:chExt cx="354011" cy="2025472"/>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5264" y="3440377"/>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74629" y="4029488"/>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07329" y="1960241"/>
            <a:ext cx="7765701" cy="4075441"/>
            <a:chOff x="3448178" y="2694105"/>
            <a:chExt cx="7114449" cy="4074357"/>
          </a:xfrm>
        </p:grpSpPr>
        <p:sp>
          <p:nvSpPr>
            <p:cNvPr id="18" name="文本框 2">
              <a:hlinkClick r:id="rId2" action="ppaction://hlinksldjump"/>
            </p:cNvPr>
            <p:cNvSpPr txBox="1"/>
            <p:nvPr/>
          </p:nvSpPr>
          <p:spPr>
            <a:xfrm>
              <a:off x="3462783" y="2694105"/>
              <a:ext cx="6996430" cy="120000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经济大危机、罗斯福新政、</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全国工业复</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兴法</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a:t>
              </a:r>
              <a:endParaRPr lang="zh-CN" altLang="en-US"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0" name="文本框 2">
              <a:hlinkClick r:id="rId3" action="ppaction://hlinksldjump"/>
            </p:cNvPr>
            <p:cNvSpPr txBox="1"/>
            <p:nvPr/>
          </p:nvSpPr>
          <p:spPr>
            <a:xfrm>
              <a:off x="3448178" y="3909981"/>
              <a:ext cx="7010148" cy="461542"/>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意大利、德国和日本法西斯专政的建立</a:t>
              </a:r>
            </a:p>
          </p:txBody>
        </p:sp>
        <p:sp>
          <p:nvSpPr>
            <p:cNvPr id="23" name="文本框 2">
              <a:hlinkClick r:id="rId4" action="ppaction://hlinksldjump"/>
            </p:cNvPr>
            <p:cNvSpPr txBox="1"/>
            <p:nvPr/>
          </p:nvSpPr>
          <p:spPr>
            <a:xfrm>
              <a:off x="3462783" y="4460752"/>
              <a:ext cx="7099844" cy="2307710"/>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德国进攻波兰和苏联、日本偷袭珍珠港、</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世界反法西斯联盟建立、斯大林格勒保卫</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战、诺曼底登陆、雅尔塔会议、波茨坦会</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议、日本无条件投降                        </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9331" y="2272529"/>
            <a:ext cx="9565793" cy="632039"/>
            <a:chOff x="1034884" y="625734"/>
            <a:chExt cx="10690669" cy="632039"/>
          </a:xfrm>
        </p:grpSpPr>
        <p:sp>
          <p:nvSpPr>
            <p:cNvPr id="17" name="圆角矩形 6"/>
            <p:cNvSpPr/>
            <p:nvPr>
              <p:custDataLst>
                <p:tags r:id="rId2"/>
              </p:custDataLst>
            </p:nvPr>
          </p:nvSpPr>
          <p:spPr>
            <a:xfrm flipH="1">
              <a:off x="2671866" y="625734"/>
              <a:ext cx="9053687"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经济大危机、罗斯福新政、</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全国工业复兴法</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356573" y="3104789"/>
            <a:ext cx="11478439" cy="1200329"/>
          </a:xfrm>
          <a:prstGeom prst="rect">
            <a:avLst/>
          </a:prstGeom>
        </p:spPr>
        <p:txBody>
          <a:bodyPr wrap="square">
            <a:spAutoFit/>
          </a:bodyPr>
          <a:lstStyle/>
          <a:p>
            <a:pPr>
              <a:lnSpc>
                <a:spcPct val="150000"/>
              </a:lnSpc>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itchFamily="2" charset="-122"/>
                <a:ea typeface="宋体" pitchFamily="2" charset="-122"/>
                <a:cs typeface="Times New Roman" panose="02020603050405020304" pitchFamily="18" charset="0"/>
              </a:rPr>
              <a:t>知道经济大危机，了解罗斯福“新政”，理解国家干预政策对西方经济发展的影响。</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2257589816"/>
              </p:ext>
            </p:extLst>
          </p:nvPr>
        </p:nvGraphicFramePr>
        <p:xfrm>
          <a:off x="777800" y="4234780"/>
          <a:ext cx="10635984" cy="2233051"/>
        </p:xfrm>
        <a:graphic>
          <a:graphicData uri="http://schemas.openxmlformats.org/drawingml/2006/table">
            <a:tbl>
              <a:tblPr firstRow="1" bandRow="1">
                <a:tableStyleId>{5940675A-B579-460E-94D1-54222C63F5DA}</a:tableStyleId>
              </a:tblPr>
              <a:tblGrid>
                <a:gridCol w="814976"/>
                <a:gridCol w="844062"/>
                <a:gridCol w="8976946"/>
              </a:tblGrid>
              <a:tr h="635244">
                <a:tc rowSpan="2">
                  <a:txBody>
                    <a:bodyPr/>
                    <a:lstStyle/>
                    <a:p>
                      <a:pPr marL="0" indent="0"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经济大危机</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背景</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年代，美国经济空前繁荣；但是，繁荣的表象下隐藏着巨大的危机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35771">
                <a:tc vMerge="1">
                  <a:txBody>
                    <a:bodyPr/>
                    <a:lstStyle/>
                    <a:p>
                      <a:pPr marL="0" indent="0" algn="l" defTabSz="914400" rtl="0" eaLnBrk="1" latinLnBrk="0" hangingPunct="1">
                        <a:lnSpc>
                          <a:spcPct val="120000"/>
                        </a:lnSpc>
                        <a:buNone/>
                      </a:pP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原因</a:t>
                      </a:r>
                      <a:endParaRPr lang="en-US" altLang="zh-CN"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）根本原因：资本主义制度的基本矛盾（生产的社会化和生产资料私有制之间的矛盾）</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8158031" y="2904568"/>
            <a:ext cx="3320871" cy="369332"/>
          </a:xfrm>
          <a:prstGeom prst="rect">
            <a:avLst/>
          </a:prstGeom>
          <a:noFill/>
        </p:spPr>
        <p:txBody>
          <a:bodyPr wrap="square" rtlCol="0">
            <a:spAutoFit/>
          </a:bodyPr>
          <a:lstStyle/>
          <a:p>
            <a:r>
              <a:rPr lang="zh-CN" altLang="en-US" dirty="0" smtClean="0">
                <a:latin typeface="宋体" pitchFamily="2" charset="-122"/>
                <a:ea typeface="宋体" pitchFamily="2" charset="-122"/>
              </a:rPr>
              <a:t>统编教材九下第</a:t>
            </a:r>
            <a:r>
              <a:rPr lang="en-US" altLang="zh-CN" dirty="0" smtClean="0">
                <a:latin typeface="宋体" pitchFamily="2" charset="-122"/>
                <a:ea typeface="宋体" pitchFamily="2" charset="-122"/>
              </a:rPr>
              <a:t>13</a:t>
            </a:r>
            <a:r>
              <a:rPr lang="zh-CN" altLang="en-US" dirty="0" smtClean="0">
                <a:latin typeface="宋体" pitchFamily="2" charset="-122"/>
                <a:ea typeface="宋体" pitchFamily="2" charset="-122"/>
              </a:rPr>
              <a:t>课（</a:t>
            </a:r>
            <a:r>
              <a:rPr lang="en-US" altLang="zh-CN" dirty="0" smtClean="0">
                <a:latin typeface="Times New Roman" pitchFamily="18" charset="0"/>
                <a:ea typeface="宋体" pitchFamily="2" charset="-122"/>
                <a:cs typeface="Times New Roman" pitchFamily="18" charset="0"/>
              </a:rPr>
              <a:t>P58~P62</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2845084865"/>
              </p:ext>
            </p:extLst>
          </p:nvPr>
        </p:nvGraphicFramePr>
        <p:xfrm>
          <a:off x="771966" y="1660182"/>
          <a:ext cx="10508565" cy="4793371"/>
        </p:xfrm>
        <a:graphic>
          <a:graphicData uri="http://schemas.openxmlformats.org/drawingml/2006/table">
            <a:tbl>
              <a:tblPr firstRow="1" bandRow="1">
                <a:tableStyleId>{5940675A-B579-460E-94D1-54222C63F5DA}</a:tableStyleId>
              </a:tblPr>
              <a:tblGrid>
                <a:gridCol w="458957"/>
                <a:gridCol w="1346983"/>
                <a:gridCol w="8702625"/>
              </a:tblGrid>
              <a:tr h="2305148">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经济大危机</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原因</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）直接原因：全国性的股票投机活动刺激了资本家盲目扩大生产，加速了危机的爆发</a:t>
                      </a: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3</a:t>
                      </a:r>
                      <a:r>
                        <a:rPr lang="zh-CN" altLang="en-US" sz="2400" b="0" dirty="0" smtClean="0">
                          <a:solidFill>
                            <a:srgbClr val="000000"/>
                          </a:solidFill>
                          <a:latin typeface="宋体" pitchFamily="2" charset="-122"/>
                          <a:ea typeface="宋体" pitchFamily="2" charset="-122"/>
                          <a:cs typeface="NEU-BZ-S92" charset="0"/>
                        </a:rPr>
                        <a:t>）主要原因：资本主义生产力的迅速发展和劳动人民购买力严重不足的矛盾（生产相对过剩）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39716">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书宋_GBK" charset="0"/>
                        </a:rPr>
                        <a:t>爆发</a:t>
                      </a:r>
                      <a:endParaRPr lang="zh-CN" altLang="en-US" sz="2400" b="0" kern="120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1929</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10</a:t>
                      </a:r>
                      <a:r>
                        <a:rPr lang="zh-CN" altLang="en-US" sz="2400" kern="1200" dirty="0" smtClean="0">
                          <a:solidFill>
                            <a:schemeClr val="tx1"/>
                          </a:solidFill>
                          <a:effectLst/>
                          <a:latin typeface="宋体" pitchFamily="2" charset="-122"/>
                          <a:ea typeface="宋体" pitchFamily="2" charset="-122"/>
                          <a:cs typeface="+mn-cs"/>
                        </a:rPr>
                        <a:t>月下旬，美国股票价格突然暴跌。一场规模空前的经济大危机迅速席卷了整个资本主义世界</a:t>
                      </a: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48507">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表现</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工业产量大幅下降，贸易锐减，企业破产，银行倒闭，失业人数剧增，大量商业被销毁</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2478811160"/>
              </p:ext>
            </p:extLst>
          </p:nvPr>
        </p:nvGraphicFramePr>
        <p:xfrm>
          <a:off x="613705" y="1388218"/>
          <a:ext cx="10965765" cy="5166944"/>
        </p:xfrm>
        <a:graphic>
          <a:graphicData uri="http://schemas.openxmlformats.org/drawingml/2006/table">
            <a:tbl>
              <a:tblPr firstRow="1" bandRow="1">
                <a:tableStyleId>{5940675A-B579-460E-94D1-54222C63F5DA}</a:tableStyleId>
              </a:tblPr>
              <a:tblGrid>
                <a:gridCol w="458957"/>
                <a:gridCol w="782516"/>
                <a:gridCol w="7095392"/>
                <a:gridCol w="2628900"/>
              </a:tblGrid>
              <a:tr h="2480397">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经济大危机</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特点</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ts val="388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a:t>
                      </a:r>
                      <a:r>
                        <a:rPr lang="zh-CN" altLang="en-US" sz="2400" b="0" dirty="0" smtClean="0">
                          <a:solidFill>
                            <a:srgbClr val="000000"/>
                          </a:solidFill>
                          <a:latin typeface="宋体" pitchFamily="2" charset="-122"/>
                          <a:ea typeface="宋体" pitchFamily="2" charset="-122"/>
                          <a:cs typeface="NEU-BZ-S92" charset="0"/>
                        </a:rPr>
                        <a:t>）时间长：从</a:t>
                      </a:r>
                      <a:r>
                        <a:rPr lang="en-US" altLang="zh-CN" sz="2400" b="0" dirty="0" smtClean="0">
                          <a:solidFill>
                            <a:srgbClr val="000000"/>
                          </a:solidFill>
                          <a:latin typeface="宋体" pitchFamily="2" charset="-122"/>
                          <a:ea typeface="宋体" pitchFamily="2" charset="-122"/>
                          <a:cs typeface="NEU-BZ-S92" charset="0"/>
                        </a:rPr>
                        <a:t>1929</a:t>
                      </a:r>
                      <a:r>
                        <a:rPr lang="zh-CN" altLang="en-US" sz="2400" b="0" dirty="0" smtClean="0">
                          <a:solidFill>
                            <a:srgbClr val="000000"/>
                          </a:solidFill>
                          <a:latin typeface="宋体" pitchFamily="2" charset="-122"/>
                          <a:ea typeface="宋体" pitchFamily="2" charset="-122"/>
                          <a:cs typeface="NEU-BZ-S92" charset="0"/>
                        </a:rPr>
                        <a:t>年持续到</a:t>
                      </a:r>
                      <a:r>
                        <a:rPr lang="en-US" altLang="zh-CN" sz="2400" b="0" dirty="0" smtClean="0">
                          <a:solidFill>
                            <a:srgbClr val="000000"/>
                          </a:solidFill>
                          <a:latin typeface="宋体" pitchFamily="2" charset="-122"/>
                          <a:ea typeface="宋体" pitchFamily="2" charset="-122"/>
                          <a:cs typeface="NEU-BZ-S92" charset="0"/>
                        </a:rPr>
                        <a:t>1933</a:t>
                      </a:r>
                      <a:r>
                        <a:rPr lang="zh-CN" altLang="en-US" sz="2400" b="0" dirty="0" smtClean="0">
                          <a:solidFill>
                            <a:srgbClr val="000000"/>
                          </a:solidFill>
                          <a:latin typeface="宋体" pitchFamily="2" charset="-122"/>
                          <a:ea typeface="宋体" pitchFamily="2" charset="-122"/>
                          <a:cs typeface="NEU-BZ-S92" charset="0"/>
                        </a:rPr>
                        <a:t>年，达五个年头</a:t>
                      </a:r>
                    </a:p>
                    <a:p>
                      <a:pPr marL="0" marR="0" indent="0" algn="l" defTabSz="914400" rtl="0" eaLnBrk="1" fontAlgn="auto" latinLnBrk="0" hangingPunct="1">
                        <a:lnSpc>
                          <a:spcPts val="388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）范围广：涉及整个资本主义世界；波及整个经济领域</a:t>
                      </a:r>
                    </a:p>
                    <a:p>
                      <a:pPr marL="0" marR="0" indent="0" algn="l" defTabSz="914400" rtl="0" eaLnBrk="1" fontAlgn="auto" latinLnBrk="0" hangingPunct="1">
                        <a:lnSpc>
                          <a:spcPts val="3880"/>
                        </a:lnSpc>
                        <a:spcBef>
                          <a:spcPts val="0"/>
                        </a:spcBef>
                        <a:spcAft>
                          <a:spcPts val="0"/>
                        </a:spcAft>
                        <a:buClrTx/>
                        <a:buSzTx/>
                        <a:buFontTx/>
                        <a:buNone/>
                        <a:tabLst/>
                        <a:defRPr/>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3</a:t>
                      </a:r>
                      <a:r>
                        <a:rPr lang="zh-CN" altLang="en-US" sz="2400" b="0" dirty="0" smtClean="0">
                          <a:solidFill>
                            <a:srgbClr val="000000"/>
                          </a:solidFill>
                          <a:latin typeface="宋体" pitchFamily="2" charset="-122"/>
                          <a:ea typeface="宋体" pitchFamily="2" charset="-122"/>
                          <a:cs typeface="NEU-BZ-S92" charset="0"/>
                        </a:rPr>
                        <a:t>）破坏大：工业产量下降了</a:t>
                      </a:r>
                      <a:r>
                        <a:rPr lang="en-US" altLang="zh-CN" sz="2400" b="0" dirty="0" smtClean="0">
                          <a:solidFill>
                            <a:srgbClr val="000000"/>
                          </a:solidFill>
                          <a:latin typeface="宋体" pitchFamily="2" charset="-122"/>
                          <a:ea typeface="宋体" pitchFamily="2" charset="-122"/>
                          <a:cs typeface="NEU-BZ-S92" charset="0"/>
                        </a:rPr>
                        <a:t>40%</a:t>
                      </a:r>
                      <a:r>
                        <a:rPr lang="zh-CN" altLang="en-US" sz="2400" b="0" dirty="0" smtClean="0">
                          <a:solidFill>
                            <a:srgbClr val="000000"/>
                          </a:solidFill>
                          <a:latin typeface="宋体" pitchFamily="2" charset="-122"/>
                          <a:ea typeface="宋体" pitchFamily="2" charset="-122"/>
                          <a:cs typeface="NEU-BZ-S92" charset="0"/>
                        </a:rPr>
                        <a:t>以上，贸易额减少了</a:t>
                      </a:r>
                      <a:r>
                        <a:rPr lang="en-US" altLang="zh-CN" sz="2400" b="0" dirty="0" smtClean="0">
                          <a:solidFill>
                            <a:srgbClr val="000000"/>
                          </a:solidFill>
                          <a:latin typeface="宋体" pitchFamily="2" charset="-122"/>
                          <a:ea typeface="宋体" pitchFamily="2" charset="-122"/>
                          <a:cs typeface="NEU-BZ-S92" charset="0"/>
                        </a:rPr>
                        <a:t>2/3</a:t>
                      </a:r>
                      <a:r>
                        <a:rPr lang="zh-CN" altLang="en-US" sz="2400" b="0" dirty="0" smtClean="0">
                          <a:solidFill>
                            <a:srgbClr val="000000"/>
                          </a:solidFill>
                          <a:latin typeface="宋体" pitchFamily="2" charset="-122"/>
                          <a:ea typeface="宋体" pitchFamily="2" charset="-122"/>
                          <a:cs typeface="NEU-BZ-S92" charset="0"/>
                        </a:rPr>
                        <a:t>，失业人数超过</a:t>
                      </a:r>
                      <a:r>
                        <a:rPr lang="en-US" altLang="zh-CN" sz="2400" b="0" dirty="0" smtClean="0">
                          <a:solidFill>
                            <a:srgbClr val="000000"/>
                          </a:solidFill>
                          <a:latin typeface="宋体" pitchFamily="2" charset="-122"/>
                          <a:ea typeface="宋体" pitchFamily="2" charset="-122"/>
                          <a:cs typeface="NEU-BZ-S92" charset="0"/>
                        </a:rPr>
                        <a:t>3000</a:t>
                      </a:r>
                      <a:r>
                        <a:rPr lang="zh-CN" altLang="en-US" sz="2400" b="0" dirty="0" smtClean="0">
                          <a:solidFill>
                            <a:srgbClr val="000000"/>
                          </a:solidFill>
                          <a:latin typeface="宋体" pitchFamily="2" charset="-122"/>
                          <a:ea typeface="宋体" pitchFamily="2" charset="-122"/>
                          <a:cs typeface="NEU-BZ-S92" charset="0"/>
                        </a:rPr>
                        <a:t>万</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0" dirty="0" smtClean="0">
                        <a:solidFill>
                          <a:srgbClr val="000000"/>
                        </a:solidFill>
                        <a:latin typeface="宋体" pitchFamily="2" charset="-122"/>
                        <a:ea typeface="宋体" pitchFamily="2" charset="-122"/>
                        <a:cs typeface="NEU-BZ-S92"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0" dirty="0" smtClean="0">
                          <a:solidFill>
                            <a:srgbClr val="000000"/>
                          </a:solidFill>
                          <a:latin typeface="仿宋" pitchFamily="49" charset="-122"/>
                          <a:ea typeface="仿宋" pitchFamily="49" charset="-122"/>
                          <a:cs typeface="NEU-BZ-S92" charset="0"/>
                        </a:rPr>
                        <a:t> 纽约证券交易所前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28179">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书宋_GBK" charset="0"/>
                        </a:rPr>
                        <a:t>结果</a:t>
                      </a:r>
                      <a:endParaRPr lang="zh-CN" altLang="en-US" sz="2400" b="0" kern="120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880"/>
                        </a:lnSpc>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1</a:t>
                      </a:r>
                      <a:r>
                        <a:rPr lang="zh-CN" altLang="en-US" sz="2400" b="0" dirty="0" smtClean="0">
                          <a:solidFill>
                            <a:srgbClr val="000000"/>
                          </a:solidFill>
                          <a:latin typeface="宋体" pitchFamily="2" charset="-122"/>
                          <a:ea typeface="宋体" pitchFamily="2" charset="-122"/>
                          <a:cs typeface="NEU-BZ-S92" charset="0"/>
                        </a:rPr>
                        <a:t>）穷人们想尽一切办法艰难度日，常常食不果腹，衣不御寒</a:t>
                      </a:r>
                    </a:p>
                    <a:p>
                      <a:pPr>
                        <a:lnSpc>
                          <a:spcPts val="3880"/>
                        </a:lnSpc>
                      </a:pPr>
                      <a:r>
                        <a:rPr lang="zh-CN" altLang="en-US" sz="2400" b="0" dirty="0" smtClean="0">
                          <a:solidFill>
                            <a:srgbClr val="000000"/>
                          </a:solidFill>
                          <a:latin typeface="宋体" pitchFamily="2" charset="-122"/>
                          <a:ea typeface="宋体" pitchFamily="2" charset="-122"/>
                          <a:cs typeface="NEU-BZ-S92" charset="0"/>
                        </a:rPr>
                        <a:t>（</a:t>
                      </a:r>
                      <a:r>
                        <a:rPr lang="en-US" altLang="zh-CN" sz="2400" b="0" dirty="0" smtClean="0">
                          <a:solidFill>
                            <a:srgbClr val="000000"/>
                          </a:solidFill>
                          <a:latin typeface="宋体" pitchFamily="2" charset="-122"/>
                          <a:ea typeface="宋体" pitchFamily="2" charset="-122"/>
                          <a:cs typeface="NEU-BZ-S92" charset="0"/>
                        </a:rPr>
                        <a:t>2</a:t>
                      </a:r>
                      <a:r>
                        <a:rPr lang="zh-CN" altLang="en-US" sz="2400" b="0" dirty="0" smtClean="0">
                          <a:solidFill>
                            <a:srgbClr val="000000"/>
                          </a:solidFill>
                          <a:latin typeface="宋体" pitchFamily="2" charset="-122"/>
                          <a:ea typeface="宋体" pitchFamily="2" charset="-122"/>
                          <a:cs typeface="NEU-BZ-S92" charset="0"/>
                        </a:rPr>
                        <a:t>）资本家为了维持商品价格，保证利润，销毁大量商品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5199">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书宋_GBK" charset="0"/>
                        </a:rPr>
                        <a:t>影响</a:t>
                      </a:r>
                      <a:endParaRPr lang="en-US" altLang="en-US" sz="2400" b="0" dirty="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严重的经济危机引发了各国的政治与社会危机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pic>
        <p:nvPicPr>
          <p:cNvPr id="409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031288" y="2660649"/>
            <a:ext cx="2408402" cy="15508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413065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573644635"/>
              </p:ext>
            </p:extLst>
          </p:nvPr>
        </p:nvGraphicFramePr>
        <p:xfrm>
          <a:off x="1125416" y="1832903"/>
          <a:ext cx="9961684" cy="4200963"/>
        </p:xfrm>
        <a:graphic>
          <a:graphicData uri="http://schemas.openxmlformats.org/drawingml/2006/table">
            <a:tbl>
              <a:tblPr firstRow="1" bandRow="1">
                <a:tableStyleId>{5940675A-B579-460E-94D1-54222C63F5DA}</a:tableStyleId>
              </a:tblPr>
              <a:tblGrid>
                <a:gridCol w="465991"/>
                <a:gridCol w="1046286"/>
                <a:gridCol w="8449407"/>
              </a:tblGrid>
              <a:tr h="1376289">
                <a:tc rowSpan="4">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罗斯福新政</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背景</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1929—1933</a:t>
                      </a:r>
                      <a:r>
                        <a:rPr lang="zh-CN" altLang="en-US" sz="2400" dirty="0" smtClean="0">
                          <a:latin typeface="宋体" pitchFamily="2" charset="-122"/>
                          <a:ea typeface="宋体" pitchFamily="2" charset="-122"/>
                        </a:rPr>
                        <a:t>年，整个资本主义世界爆发经济危机；</a:t>
                      </a:r>
                      <a:r>
                        <a:rPr lang="en-US" altLang="zh-CN" sz="2400" dirty="0" smtClean="0">
                          <a:latin typeface="宋体" pitchFamily="2" charset="-122"/>
                          <a:ea typeface="宋体" pitchFamily="2" charset="-122"/>
                        </a:rPr>
                        <a:t>1933</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月，富兰克林</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罗斯福就任美国总统</a:t>
                      </a:r>
                      <a:endParaRPr lang="zh-CN"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3944">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NEU-BZ-S92" charset="0"/>
                        </a:rPr>
                        <a:t>目的</a:t>
                      </a:r>
                      <a:endParaRPr lang="en-US" sz="2400" b="0" dirty="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应付日益严峻的经济大危机，缓和阶级矛盾，巩固美国的资本主义制度</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7346">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手段</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采用国家干预手段来扭转经济形势</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384">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资产阶级改革，对生产关系的局部调整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584186484"/>
              </p:ext>
            </p:extLst>
          </p:nvPr>
        </p:nvGraphicFramePr>
        <p:xfrm>
          <a:off x="555802" y="1394070"/>
          <a:ext cx="11085214" cy="5252915"/>
        </p:xfrm>
        <a:graphic>
          <a:graphicData uri="http://schemas.openxmlformats.org/drawingml/2006/table">
            <a:tbl>
              <a:tblPr firstRow="1" bandRow="1">
                <a:tableStyleId>{5940675A-B579-460E-94D1-54222C63F5DA}</a:tableStyleId>
              </a:tblPr>
              <a:tblGrid>
                <a:gridCol w="420144"/>
                <a:gridCol w="474785"/>
                <a:gridCol w="2074985"/>
                <a:gridCol w="8115300"/>
              </a:tblGrid>
              <a:tr h="417145">
                <a:tc rowSpan="6">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罗斯福新政</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rowSpan="6">
                  <a:txBody>
                    <a:bodyPr/>
                    <a:lstStyle/>
                    <a:p>
                      <a:pPr algn="ctr">
                        <a:lnSpc>
                          <a:spcPct val="150000"/>
                        </a:lnSpc>
                      </a:pP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项目</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具体措施</a:t>
                      </a:r>
                      <a:endParaRPr lang="zh-CN" altLang="en-US" sz="2400" kern="1200" dirty="0">
                        <a:solidFill>
                          <a:schemeClr val="tx1"/>
                        </a:solidFill>
                        <a:latin typeface="黑体" pitchFamily="49" charset="-122"/>
                        <a:ea typeface="黑体" pitchFamily="49" charset="-122"/>
                        <a:cs typeface="+mn-cs"/>
                      </a:endParaRPr>
                    </a:p>
                  </a:txBody>
                  <a:tcPr anchor="ctr"/>
                </a:tc>
              </a:tr>
              <a:tr h="522213">
                <a:tc vMerge="1">
                  <a:txBody>
                    <a:bodyPr/>
                    <a:lstStyle/>
                    <a:p>
                      <a:endParaRPr lang="zh-CN" altLang="en-US"/>
                    </a:p>
                  </a:txBody>
                  <a:tcPr/>
                </a:tc>
                <a:tc vMerge="1">
                  <a:txBody>
                    <a:bodyPr/>
                    <a:lstStyle/>
                    <a:p>
                      <a:endParaRPr lang="zh-CN" altLang="en-US"/>
                    </a:p>
                  </a:txBody>
                  <a:tcPr/>
                </a:tc>
                <a:tc>
                  <a:txBody>
                    <a:bodyPr/>
                    <a:lstStyle/>
                    <a:p>
                      <a:pPr algn="ctr">
                        <a:lnSpc>
                          <a:spcPct val="150000"/>
                        </a:lnSpc>
                      </a:pPr>
                      <a:r>
                        <a:rPr lang="zh-CN" altLang="en-US" sz="2400" dirty="0" smtClean="0">
                          <a:latin typeface="宋体" pitchFamily="2" charset="-122"/>
                          <a:ea typeface="宋体" pitchFamily="2" charset="-122"/>
                        </a:rPr>
                        <a:t>整顿金融体系</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通过</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紧急银行法案</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，对银行业进行整顿，恢复银行信用</a:t>
                      </a:r>
                      <a:endParaRPr lang="zh-CN" altLang="en-US" sz="2400" dirty="0">
                        <a:latin typeface="宋体" pitchFamily="2" charset="-122"/>
                        <a:ea typeface="宋体" pitchFamily="2" charset="-122"/>
                      </a:endParaRPr>
                    </a:p>
                  </a:txBody>
                  <a:tcPr anchor="ctr"/>
                </a:tc>
              </a:tr>
              <a:tr h="270803">
                <a:tc vMerge="1">
                  <a:txBody>
                    <a:bodyPr/>
                    <a:lstStyle/>
                    <a:p>
                      <a:endParaRPr lang="zh-CN" altLang="en-US"/>
                    </a:p>
                  </a:txBody>
                  <a:tcPr/>
                </a:tc>
                <a:tc vMerge="1">
                  <a:txBody>
                    <a:bodyPr/>
                    <a:lstStyle/>
                    <a:p>
                      <a:endParaRPr lang="zh-CN" altLang="en-US"/>
                    </a:p>
                  </a:txBody>
                  <a:tcPr/>
                </a:tc>
                <a:tc>
                  <a:txBody>
                    <a:bodyPr/>
                    <a:lstStyle/>
                    <a:p>
                      <a:pPr algn="ctr">
                        <a:lnSpc>
                          <a:spcPct val="150000"/>
                        </a:lnSpc>
                      </a:pPr>
                      <a:r>
                        <a:rPr lang="zh-CN" altLang="en-US" sz="2400" dirty="0" smtClean="0">
                          <a:latin typeface="宋体" pitchFamily="2" charset="-122"/>
                          <a:ea typeface="宋体" pitchFamily="2" charset="-122"/>
                        </a:rPr>
                        <a:t>加强对工业的计划指导</a:t>
                      </a:r>
                      <a:endParaRPr lang="zh-CN" altLang="en-US" sz="2400" dirty="0">
                        <a:latin typeface="宋体" pitchFamily="2" charset="-122"/>
                        <a:ea typeface="宋体" pitchFamily="2" charset="-122"/>
                      </a:endParaRPr>
                    </a:p>
                  </a:txBody>
                  <a:tcPr anchor="ctr"/>
                </a:tc>
                <a:tc>
                  <a:txBody>
                    <a:bodyPr/>
                    <a:lstStyle/>
                    <a:p>
                      <a:pPr>
                        <a:lnSpc>
                          <a:spcPct val="100000"/>
                        </a:lnSpc>
                      </a:pPr>
                      <a:r>
                        <a:rPr lang="zh-CN" altLang="en-US" sz="2400" dirty="0" smtClean="0">
                          <a:latin typeface="宋体" pitchFamily="2" charset="-122"/>
                          <a:ea typeface="宋体" pitchFamily="2" charset="-122"/>
                        </a:rPr>
                        <a:t>通过</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全国工业复兴法</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，制定公平竞争法规，协调各个工业部门的企业活动；规定雇员有组织起来进行谈判的权利，确定最低工资标准，限制工时；通过</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全国劳工关系法</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，在一定范围内维护工人合法权益</a:t>
                      </a:r>
                      <a:endParaRPr lang="zh-CN" altLang="en-US" sz="2400" dirty="0">
                        <a:latin typeface="宋体" pitchFamily="2" charset="-122"/>
                        <a:ea typeface="宋体" pitchFamily="2" charset="-122"/>
                      </a:endParaRPr>
                    </a:p>
                  </a:txBody>
                  <a:tcPr anchor="ctr"/>
                </a:tc>
              </a:tr>
              <a:tr h="734548">
                <a:tc vMerge="1">
                  <a:txBody>
                    <a:bodyPr/>
                    <a:lstStyle/>
                    <a:p>
                      <a:endParaRPr lang="zh-CN" altLang="en-US"/>
                    </a:p>
                  </a:txBody>
                  <a:tcPr/>
                </a:tc>
                <a:tc vMerge="1">
                  <a:txBody>
                    <a:bodyPr/>
                    <a:lstStyle/>
                    <a:p>
                      <a:endParaRPr lang="zh-CN" altLang="en-US"/>
                    </a:p>
                  </a:txBody>
                  <a:tcPr/>
                </a:tc>
                <a:tc>
                  <a:txBody>
                    <a:bodyPr/>
                    <a:lstStyle/>
                    <a:p>
                      <a:pPr algn="ctr">
                        <a:lnSpc>
                          <a:spcPct val="150000"/>
                        </a:lnSpc>
                      </a:pPr>
                      <a:r>
                        <a:rPr lang="zh-CN" altLang="en-US" sz="2400" dirty="0" smtClean="0">
                          <a:latin typeface="宋体" pitchFamily="2" charset="-122"/>
                          <a:ea typeface="宋体" pitchFamily="2" charset="-122"/>
                        </a:rPr>
                        <a:t>调整农业政策</a:t>
                      </a:r>
                      <a:endParaRPr lang="zh-CN" altLang="en-US" sz="2400" dirty="0">
                        <a:latin typeface="宋体" pitchFamily="2" charset="-122"/>
                        <a:ea typeface="宋体" pitchFamily="2" charset="-122"/>
                      </a:endParaRPr>
                    </a:p>
                  </a:txBody>
                  <a:tcPr anchor="ctr"/>
                </a:tc>
                <a:tc>
                  <a:txBody>
                    <a:bodyPr/>
                    <a:lstStyle/>
                    <a:p>
                      <a:pPr>
                        <a:lnSpc>
                          <a:spcPct val="100000"/>
                        </a:lnSpc>
                      </a:pPr>
                      <a:r>
                        <a:rPr lang="zh-CN" altLang="en-US" sz="2400" dirty="0" smtClean="0">
                          <a:latin typeface="宋体" pitchFamily="2" charset="-122"/>
                          <a:ea typeface="宋体" pitchFamily="2" charset="-122"/>
                        </a:rPr>
                        <a:t>通过</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农业调整法</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，对全国农业生产和销售进行调节，限制产量，稳定农产品价格</a:t>
                      </a:r>
                      <a:endParaRPr lang="zh-CN" altLang="en-US" sz="2400" dirty="0">
                        <a:latin typeface="宋体" pitchFamily="2" charset="-122"/>
                        <a:ea typeface="宋体" pitchFamily="2" charset="-122"/>
                      </a:endParaRPr>
                    </a:p>
                  </a:txBody>
                  <a:tcPr anchor="ctr"/>
                </a:tc>
              </a:tr>
              <a:tr h="887534">
                <a:tc vMerge="1">
                  <a:txBody>
                    <a:bodyPr/>
                    <a:lstStyle/>
                    <a:p>
                      <a:endParaRPr lang="zh-CN" altLang="en-US"/>
                    </a:p>
                  </a:txBody>
                  <a:tcPr/>
                </a:tc>
                <a:tc vMerge="1">
                  <a:txBody>
                    <a:bodyPr/>
                    <a:lstStyle/>
                    <a:p>
                      <a:endParaRPr lang="zh-CN" altLang="en-US"/>
                    </a:p>
                  </a:txBody>
                  <a:tcPr/>
                </a:tc>
                <a:tc>
                  <a:txBody>
                    <a:bodyPr/>
                    <a:lstStyle/>
                    <a:p>
                      <a:pPr algn="ctr">
                        <a:lnSpc>
                          <a:spcPct val="100000"/>
                        </a:lnSpc>
                      </a:pPr>
                      <a:r>
                        <a:rPr lang="zh-CN" altLang="en-US" sz="2400" dirty="0" smtClean="0">
                          <a:latin typeface="宋体" pitchFamily="2" charset="-122"/>
                          <a:ea typeface="宋体" pitchFamily="2" charset="-122"/>
                        </a:rPr>
                        <a:t>推行“以工代赈”</a:t>
                      </a:r>
                      <a:endParaRPr lang="zh-CN" altLang="en-US" sz="2400" dirty="0">
                        <a:latin typeface="宋体" pitchFamily="2" charset="-122"/>
                        <a:ea typeface="宋体" pitchFamily="2" charset="-122"/>
                      </a:endParaRPr>
                    </a:p>
                  </a:txBody>
                  <a:tcPr anchor="ctr"/>
                </a:tc>
                <a:tc>
                  <a:txBody>
                    <a:bodyPr/>
                    <a:lstStyle/>
                    <a:p>
                      <a:pPr>
                        <a:lnSpc>
                          <a:spcPct val="100000"/>
                        </a:lnSpc>
                      </a:pPr>
                      <a:r>
                        <a:rPr lang="zh-CN" altLang="en-US" sz="2400" dirty="0" smtClean="0">
                          <a:latin typeface="宋体" pitchFamily="2" charset="-122"/>
                          <a:ea typeface="宋体" pitchFamily="2" charset="-122"/>
                        </a:rPr>
                        <a:t>通过投资兴建大量公共设施，如水库、发电站、公路、桥梁、机场、运动场、公园等</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为失业者提供就业机会</a:t>
                      </a:r>
                      <a:endParaRPr lang="zh-CN" altLang="en-US" sz="2400" dirty="0">
                        <a:latin typeface="宋体" pitchFamily="2" charset="-122"/>
                        <a:ea typeface="宋体" pitchFamily="2" charset="-122"/>
                      </a:endParaRPr>
                    </a:p>
                  </a:txBody>
                  <a:tcPr anchor="ctr"/>
                </a:tc>
              </a:tr>
              <a:tr h="879231">
                <a:tc vMerge="1">
                  <a:txBody>
                    <a:bodyPr/>
                    <a:lstStyle/>
                    <a:p>
                      <a:endParaRPr lang="zh-CN" altLang="en-US"/>
                    </a:p>
                  </a:txBody>
                  <a:tcPr/>
                </a:tc>
                <a:tc vMerge="1">
                  <a:txBody>
                    <a:bodyPr/>
                    <a:lstStyle/>
                    <a:p>
                      <a:endParaRPr lang="zh-CN" altLang="en-US"/>
                    </a:p>
                  </a:txBody>
                  <a:tcPr/>
                </a:tc>
                <a:tc>
                  <a:txBody>
                    <a:bodyPr/>
                    <a:lstStyle/>
                    <a:p>
                      <a:pPr algn="ctr">
                        <a:lnSpc>
                          <a:spcPct val="100000"/>
                        </a:lnSpc>
                      </a:pPr>
                      <a:r>
                        <a:rPr lang="zh-CN" altLang="en-US" sz="2400" dirty="0" smtClean="0">
                          <a:latin typeface="宋体" pitchFamily="2" charset="-122"/>
                          <a:ea typeface="宋体" pitchFamily="2" charset="-122"/>
                        </a:rPr>
                        <a:t>建立社会保障制度</a:t>
                      </a:r>
                      <a:endParaRPr lang="zh-CN" altLang="en-US" sz="2400" dirty="0">
                        <a:latin typeface="宋体" pitchFamily="2" charset="-122"/>
                        <a:ea typeface="宋体" pitchFamily="2" charset="-122"/>
                      </a:endParaRPr>
                    </a:p>
                  </a:txBody>
                  <a:tcPr anchor="ctr"/>
                </a:tc>
                <a:tc>
                  <a:txBody>
                    <a:bodyPr/>
                    <a:lstStyle/>
                    <a:p>
                      <a:pPr>
                        <a:lnSpc>
                          <a:spcPct val="100000"/>
                        </a:lnSpc>
                      </a:pPr>
                      <a:r>
                        <a:rPr lang="zh-CN" altLang="en-US" sz="2400" dirty="0" smtClean="0">
                          <a:latin typeface="宋体" pitchFamily="2" charset="-122"/>
                          <a:ea typeface="宋体" pitchFamily="2" charset="-122"/>
                        </a:rPr>
                        <a:t>通过</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社会保障法</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，建立社会保障制度；建立应急的救济机构，利用过剩物资救济失业家庭</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1148838903"/>
              </p:ext>
            </p:extLst>
          </p:nvPr>
        </p:nvGraphicFramePr>
        <p:xfrm>
          <a:off x="536332" y="2278703"/>
          <a:ext cx="11166231" cy="4233845"/>
        </p:xfrm>
        <a:graphic>
          <a:graphicData uri="http://schemas.openxmlformats.org/drawingml/2006/table">
            <a:tbl>
              <a:tblPr firstRow="1" bandRow="1">
                <a:tableStyleId>{5940675A-B579-460E-94D1-54222C63F5DA}</a:tableStyleId>
              </a:tblPr>
              <a:tblGrid>
                <a:gridCol w="1811215"/>
                <a:gridCol w="826477"/>
                <a:gridCol w="817685"/>
                <a:gridCol w="800100"/>
                <a:gridCol w="2971800"/>
                <a:gridCol w="2110154"/>
                <a:gridCol w="1828800"/>
              </a:tblGrid>
              <a:tr h="379372">
                <a:tc>
                  <a:txBody>
                    <a:bodyPr/>
                    <a:lstStyle/>
                    <a:p>
                      <a:pPr algn="ctr"/>
                      <a:r>
                        <a:rPr lang="zh-CN" altLang="en-US" sz="2400" dirty="0" smtClean="0">
                          <a:latin typeface="黑体" pitchFamily="49" charset="-122"/>
                          <a:ea typeface="黑体" pitchFamily="49" charset="-122"/>
                        </a:rPr>
                        <a:t>知识点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年份</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题号</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分值</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考查点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设问类型</a:t>
                      </a:r>
                      <a:endParaRPr lang="zh-CN" altLang="en-US" sz="2400" dirty="0">
                        <a:latin typeface="黑体" pitchFamily="49" charset="-122"/>
                        <a:ea typeface="黑体" pitchFamily="49" charset="-122"/>
                      </a:endParaRPr>
                    </a:p>
                  </a:txBody>
                  <a:tcPr anchor="ctr"/>
                </a:tc>
              </a:tr>
              <a:tr h="464497">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第二次世界大战</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indent="0" algn="ctr" defTabSz="914400" rtl="0" eaLnBrk="1" latinLnBrk="0" hangingPunct="1">
                        <a:lnSpc>
                          <a:spcPct val="14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2021</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algn="ctr"/>
                      <a:r>
                        <a:rPr lang="en-US" altLang="zh-CN" sz="2400" dirty="0" smtClean="0">
                          <a:latin typeface="宋体" pitchFamily="2" charset="-122"/>
                          <a:ea typeface="宋体" pitchFamily="2" charset="-122"/>
                        </a:rPr>
                        <a:t>26</a:t>
                      </a:r>
                      <a:endParaRPr lang="zh-CN" altLang="en-US" sz="2400" dirty="0">
                        <a:latin typeface="宋体" pitchFamily="2" charset="-122"/>
                        <a:ea typeface="宋体" pitchFamily="2"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二战中美苏关系及苏联在战争中的表现</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材料分析题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历史表现</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773282">
                <a:tc vMerge="1">
                  <a:txBody>
                    <a:bodyPr/>
                    <a:lstStyle/>
                    <a:p>
                      <a:endParaRPr lang="zh-CN" altLang="en-US" dirty="0"/>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2020</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纳粹统治下的德国</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探究题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史事及后果</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557784">
                <a:tc vMerge="1">
                  <a:txBody>
                    <a:bodyPr/>
                    <a:lstStyle/>
                    <a:p>
                      <a:endParaRPr lang="zh-CN" altLang="en-US"/>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反法西斯联盟的建立</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意义</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625923">
                <a:tc vMerge="1">
                  <a:txBody>
                    <a:bodyPr/>
                    <a:lstStyle/>
                    <a:p>
                      <a:pPr marL="0" indent="0" algn="ctr" defTabSz="914400" rtl="0" eaLnBrk="1" latinLnBrk="0" hangingPunct="1">
                        <a:lnSpc>
                          <a:spcPct val="14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珍珠港事件</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图片型选择题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目的</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296761570"/>
              </p:ext>
            </p:extLst>
          </p:nvPr>
        </p:nvGraphicFramePr>
        <p:xfrm>
          <a:off x="940776" y="1375908"/>
          <a:ext cx="10445262" cy="5166887"/>
        </p:xfrm>
        <a:graphic>
          <a:graphicData uri="http://schemas.openxmlformats.org/drawingml/2006/table">
            <a:tbl>
              <a:tblPr firstRow="1" bandRow="1">
                <a:tableStyleId>{5940675A-B579-460E-94D1-54222C63F5DA}</a:tableStyleId>
              </a:tblPr>
              <a:tblGrid>
                <a:gridCol w="430823"/>
                <a:gridCol w="782517"/>
                <a:gridCol w="6137030"/>
                <a:gridCol w="3094892"/>
              </a:tblGrid>
              <a:tr h="2875084">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罗斯福新政</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a:t>
                      </a:r>
                      <a:endParaRPr lang="zh-CN" altLang="zh-CN" sz="2400" b="0" kern="1200" dirty="0" smtClean="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5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）新政期间，美国经济开始缓慢复苏，工业生产有所恢复，就业人数逐步增加，人民生活得到改善</a:t>
                      </a:r>
                      <a:endParaRPr lang="en-US" altLang="zh-CN" sz="2400" kern="1200" dirty="0" smtClean="0">
                        <a:solidFill>
                          <a:schemeClr val="tx1"/>
                        </a:solidFill>
                        <a:effectLst/>
                        <a:latin typeface="宋体" pitchFamily="2" charset="-122"/>
                        <a:ea typeface="宋体" pitchFamily="2" charset="-122"/>
                        <a:cs typeface="+mn-cs"/>
                      </a:endParaRPr>
                    </a:p>
                    <a:p>
                      <a:pPr>
                        <a:lnSpc>
                          <a:spcPts val="35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）新政增强了美国政府的宏观调控能力，恢复了美国人民的信心</a:t>
                      </a:r>
                      <a:endParaRPr lang="en-US" altLang="zh-CN" sz="2400" kern="1200" dirty="0" smtClean="0">
                        <a:solidFill>
                          <a:schemeClr val="tx1"/>
                        </a:solidFill>
                        <a:effectLst/>
                        <a:latin typeface="宋体" pitchFamily="2" charset="-122"/>
                        <a:ea typeface="宋体" pitchFamily="2" charset="-122"/>
                        <a:cs typeface="+mn-cs"/>
                      </a:endParaRPr>
                    </a:p>
                    <a:p>
                      <a:pPr>
                        <a:lnSpc>
                          <a:spcPts val="35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）开创了资本主义国家干预经济的新模式，为世界其他各国政府提供了借鉴和经验，对资本主义世界产生了深远影响</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r>
                        <a:rPr lang="zh-CN" altLang="en-US" sz="1800" kern="1200" dirty="0" smtClean="0">
                          <a:solidFill>
                            <a:schemeClr val="tx1"/>
                          </a:solidFill>
                          <a:effectLst/>
                          <a:latin typeface="仿宋" pitchFamily="49" charset="-122"/>
                          <a:ea typeface="仿宋" pitchFamily="49" charset="-122"/>
                          <a:cs typeface="+mn-cs"/>
                        </a:rPr>
                        <a:t>      罗斯福发表演讲</a:t>
                      </a:r>
                      <a:endParaRPr lang="zh-CN" altLang="zh-CN" sz="1800" kern="1200" dirty="0" smtClean="0">
                        <a:solidFill>
                          <a:schemeClr val="tx1"/>
                        </a:solidFill>
                        <a:effectLst/>
                        <a:latin typeface="仿宋" pitchFamily="49" charset="-122"/>
                        <a:ea typeface="仿宋"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09287">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局限性</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ts val="3580"/>
                        </a:lnSpc>
                      </a:pPr>
                      <a:r>
                        <a:rPr lang="zh-CN" altLang="en-US" sz="2400" kern="1200" dirty="0" smtClean="0">
                          <a:solidFill>
                            <a:schemeClr val="tx1"/>
                          </a:solidFill>
                          <a:effectLst/>
                          <a:latin typeface="宋体" pitchFamily="2" charset="-122"/>
                          <a:ea typeface="宋体" pitchFamily="2" charset="-122"/>
                          <a:cs typeface="+mn-cs"/>
                        </a:rPr>
                        <a:t>新政是美国政府在维护资本主义制度的前提下作出的政策调整，它没有改变资本主义的本质，无法解决美国社会的根本矛盾</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512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624939" y="2836494"/>
            <a:ext cx="2387055" cy="18136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44584"/>
            <a:ext cx="7842492" cy="627895"/>
            <a:chOff x="1034884" y="629878"/>
            <a:chExt cx="6666742" cy="627895"/>
          </a:xfrm>
        </p:grpSpPr>
        <p:sp>
          <p:nvSpPr>
            <p:cNvPr id="17" name="圆角矩形 6"/>
            <p:cNvSpPr/>
            <p:nvPr>
              <p:custDataLst>
                <p:tags r:id="rId2"/>
              </p:custDataLst>
            </p:nvPr>
          </p:nvSpPr>
          <p:spPr>
            <a:xfrm flipH="1">
              <a:off x="2455639" y="643213"/>
              <a:ext cx="5245987"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意大利、德国和日本法西斯专政的建立</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8" y="2622740"/>
            <a:ext cx="10946397" cy="1052596"/>
          </a:xfrm>
          <a:prstGeom prst="rect">
            <a:avLst/>
          </a:prstGeom>
          <a:noFill/>
          <a:ln w="9525">
            <a:noFill/>
          </a:ln>
        </p:spPr>
        <p:txBody>
          <a:bodyPr wrap="square">
            <a:spAutoFit/>
          </a:bodyPr>
          <a:lstStyle/>
          <a:p>
            <a:pPr indent="0">
              <a:lnSpc>
                <a:spcPct val="130000"/>
              </a:lnSpc>
              <a:spcBef>
                <a:spcPts val="0"/>
              </a:spcBef>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了解日本对中国的侵略、纳粹德国的对外扩张；知道德国、日本、意大利侵略集团是发动第二次世界大战的罪魁祸首。</a:t>
            </a:r>
            <a:endParaRPr lang="zh-CN" altLang="en-US" sz="2400" dirty="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extLst>
              <p:ext uri="{D42A27DB-BD31-4B8C-83A1-F6EECF244321}">
                <p14:modId xmlns:p14="http://schemas.microsoft.com/office/powerpoint/2010/main" xmlns="" val="1382512941"/>
              </p:ext>
            </p:extLst>
          </p:nvPr>
        </p:nvGraphicFramePr>
        <p:xfrm>
          <a:off x="713448" y="3719449"/>
          <a:ext cx="10813487" cy="2750082"/>
        </p:xfrm>
        <a:graphic>
          <a:graphicData uri="http://schemas.openxmlformats.org/drawingml/2006/table">
            <a:tbl>
              <a:tblPr firstRow="1" bandRow="1">
                <a:tableStyleId>{5940675A-B579-460E-94D1-54222C63F5DA}</a:tableStyleId>
              </a:tblPr>
              <a:tblGrid>
                <a:gridCol w="974675"/>
                <a:gridCol w="888023"/>
                <a:gridCol w="8950789"/>
              </a:tblGrid>
              <a:tr h="1652802">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意大利法西斯政权的建立</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）第一次世界大战后初期，意大利经济衰退，政治混乱，工农运动高涨，中央政府几乎瘫痪</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）墨索里尼乘机组织法西斯党</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59761">
                <a:tc vMerge="1">
                  <a:txBody>
                    <a:bodyPr/>
                    <a:lstStyle/>
                    <a:p>
                      <a:endParaRPr lang="zh-CN" altLang="en-US"/>
                    </a:p>
                  </a:txBody>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年，法西斯党徒向罗马进军，法西斯政权在意大利建立起来（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周年）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7860323" y="2157328"/>
            <a:ext cx="3666612"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14</a:t>
            </a:r>
            <a:r>
              <a:rPr lang="zh-CN" altLang="en-US" sz="2000" dirty="0" smtClean="0">
                <a:latin typeface="宋体" pitchFamily="2" charset="-122"/>
                <a:ea typeface="宋体" pitchFamily="2" charset="-122"/>
              </a:rPr>
              <a:t>课</a:t>
            </a:r>
            <a:r>
              <a:rPr lang="zh-CN" altLang="en-US" sz="2000" dirty="0" smtClean="0">
                <a:latin typeface="Times New Roman" pitchFamily="18" charset="0"/>
                <a:ea typeface="宋体" pitchFamily="2" charset="-122"/>
                <a:cs typeface="Times New Roman" pitchFamily="18" charset="0"/>
              </a:rPr>
              <a:t>（</a:t>
            </a:r>
            <a:r>
              <a:rPr lang="en-US" altLang="zh-CN" sz="2000" dirty="0" smtClean="0">
                <a:latin typeface="Times New Roman" pitchFamily="18" charset="0"/>
                <a:ea typeface="宋体" pitchFamily="2" charset="-122"/>
                <a:cs typeface="Times New Roman" pitchFamily="18" charset="0"/>
              </a:rPr>
              <a:t>P63~P66</a:t>
            </a:r>
            <a:r>
              <a:rPr lang="zh-CN" altLang="en-US" sz="2000" dirty="0" smtClean="0">
                <a:latin typeface="Times New Roman" pitchFamily="18" charset="0"/>
                <a:ea typeface="宋体" pitchFamily="2" charset="-122"/>
                <a:cs typeface="Times New Roman" pitchFamily="18" charset="0"/>
              </a:rPr>
              <a:t>）</a:t>
            </a:r>
            <a:endParaRPr lang="zh-CN" altLang="en-US" sz="2000"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13955465"/>
              </p:ext>
            </p:extLst>
          </p:nvPr>
        </p:nvGraphicFramePr>
        <p:xfrm>
          <a:off x="1056983" y="2529595"/>
          <a:ext cx="10038910" cy="3352459"/>
        </p:xfrm>
        <a:graphic>
          <a:graphicData uri="http://schemas.openxmlformats.org/drawingml/2006/table">
            <a:tbl>
              <a:tblPr firstRow="1" bandRow="1">
                <a:tableStyleId>{5940675A-B579-460E-94D1-54222C63F5DA}</a:tableStyleId>
              </a:tblPr>
              <a:tblGrid>
                <a:gridCol w="697230"/>
                <a:gridCol w="881380"/>
                <a:gridCol w="8460300"/>
              </a:tblGrid>
              <a:tr h="811482">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意大利法西斯政权的建立</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政策</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对内实行独裁统治，对外醉心于领土扩张</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977">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对外扩张</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）背景：</a:t>
                      </a:r>
                      <a:r>
                        <a:rPr lang="en-US" altLang="zh-CN" sz="2400" dirty="0" smtClean="0">
                          <a:latin typeface="宋体" pitchFamily="2" charset="-122"/>
                          <a:ea typeface="宋体" pitchFamily="2" charset="-122"/>
                        </a:rPr>
                        <a:t>1929</a:t>
                      </a:r>
                      <a:r>
                        <a:rPr lang="zh-CN" altLang="en-US" sz="2400" dirty="0" smtClean="0">
                          <a:latin typeface="宋体" pitchFamily="2" charset="-122"/>
                          <a:ea typeface="宋体" pitchFamily="2" charset="-122"/>
                        </a:rPr>
                        <a:t>年经济大危机爆发后，意大利法西斯政权在对外扩张中寻找出路</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）主要史实：</a:t>
                      </a:r>
                      <a:r>
                        <a:rPr lang="en-US" altLang="zh-CN" sz="2400" dirty="0" smtClean="0">
                          <a:latin typeface="宋体" pitchFamily="2" charset="-122"/>
                          <a:ea typeface="宋体" pitchFamily="2" charset="-122"/>
                        </a:rPr>
                        <a:t>1935</a:t>
                      </a:r>
                      <a:r>
                        <a:rPr lang="zh-CN" altLang="en-US" sz="2400" dirty="0" smtClean="0">
                          <a:latin typeface="宋体" pitchFamily="2" charset="-122"/>
                          <a:ea typeface="宋体" pitchFamily="2" charset="-122"/>
                        </a:rPr>
                        <a:t>年意大利发动了侵略埃塞俄比亚的战争，第二年宣布正式吞并埃塞俄比亚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566062942"/>
              </p:ext>
            </p:extLst>
          </p:nvPr>
        </p:nvGraphicFramePr>
        <p:xfrm>
          <a:off x="1074568" y="1465725"/>
          <a:ext cx="10038910" cy="5040582"/>
        </p:xfrm>
        <a:graphic>
          <a:graphicData uri="http://schemas.openxmlformats.org/drawingml/2006/table">
            <a:tbl>
              <a:tblPr firstRow="1" bandRow="1">
                <a:tableStyleId>{5940675A-B579-460E-94D1-54222C63F5DA}</a:tableStyleId>
              </a:tblPr>
              <a:tblGrid>
                <a:gridCol w="697230"/>
                <a:gridCol w="881380"/>
                <a:gridCol w="8460300"/>
              </a:tblGrid>
              <a:tr h="3308497">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德国法西斯政权的建立</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）经济大危机沉重打击了德国</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）在经济大危机的打击下，广大中下层民众困苦不堪，对政府的不满加剧</a:t>
                      </a:r>
                    </a:p>
                    <a:p>
                      <a:pPr indent="0">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）以希特勒为首的纳粹党徒乘机大肆活动，利用民众对</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凡尔赛条约</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的不满，煽动复仇情绪。</a:t>
                      </a:r>
                      <a:r>
                        <a:rPr lang="en-US" altLang="zh-CN" sz="2400" dirty="0" smtClean="0">
                          <a:latin typeface="宋体" pitchFamily="2" charset="-122"/>
                          <a:ea typeface="宋体" pitchFamily="2" charset="-122"/>
                        </a:rPr>
                        <a:t>1932</a:t>
                      </a:r>
                      <a:r>
                        <a:rPr lang="zh-CN" altLang="en-US" sz="2400" dirty="0" smtClean="0">
                          <a:latin typeface="宋体" pitchFamily="2" charset="-122"/>
                          <a:ea typeface="宋体" pitchFamily="2" charset="-122"/>
                        </a:rPr>
                        <a:t>年，在国会选举中，纳粹党成为第一大党</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32085">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en-US" altLang="zh-CN" sz="2400" dirty="0" smtClean="0">
                          <a:latin typeface="宋体" pitchFamily="2" charset="-122"/>
                          <a:ea typeface="宋体" pitchFamily="2" charset="-122"/>
                        </a:rPr>
                        <a:t>1933</a:t>
                      </a:r>
                      <a:r>
                        <a:rPr lang="zh-CN" altLang="en-US" sz="2400" dirty="0" smtClean="0">
                          <a:latin typeface="宋体" pitchFamily="2" charset="-122"/>
                          <a:ea typeface="宋体" pitchFamily="2" charset="-122"/>
                        </a:rPr>
                        <a:t>年，希特勒出任德国总理，开始掌握国家大权。不久，他解散国会，禁止其他政党活动，建立了法西斯专政，第二次世界大战的欧洲战争策源地形成</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0677958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2376227381"/>
              </p:ext>
            </p:extLst>
          </p:nvPr>
        </p:nvGraphicFramePr>
        <p:xfrm>
          <a:off x="597877" y="1511934"/>
          <a:ext cx="11087100" cy="5075556"/>
        </p:xfrm>
        <a:graphic>
          <a:graphicData uri="http://schemas.openxmlformats.org/drawingml/2006/table">
            <a:tbl>
              <a:tblPr firstRow="1" bandRow="1">
                <a:tableStyleId>{5940675A-B579-460E-94D1-54222C63F5DA}</a:tableStyleId>
              </a:tblPr>
              <a:tblGrid>
                <a:gridCol w="668216"/>
                <a:gridCol w="729761"/>
                <a:gridCol w="703384"/>
                <a:gridCol w="8985739"/>
              </a:tblGrid>
              <a:tr h="1187304">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德国法西斯政权的建立</a:t>
                      </a:r>
                      <a:endParaRPr lang="en-US" altLang="zh-CN"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法西斯暴政</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对内</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8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）希特勒上台以后，纳粹党利用“国会纵火案”，打击德国共产党，逮捕和迫害大批共产党人和进步人士；解散了工会</a:t>
                      </a:r>
                    </a:p>
                    <a:p>
                      <a:pPr>
                        <a:lnSpc>
                          <a:spcPts val="38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）为加强思想控制，焚烧了大量的进步书籍</a:t>
                      </a:r>
                    </a:p>
                    <a:p>
                      <a:pPr>
                        <a:lnSpc>
                          <a:spcPts val="38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）残酷迫害犹太人，几百万犹太人惨遭屠杀，成千上万的包括犹太科学家在内的优秀人士被迫流亡国外，其中有杰出物理学家爱因斯坦</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03756">
                <a:tc vMerge="1">
                  <a:txBody>
                    <a:bodyPr/>
                    <a:lstStyle/>
                    <a:p>
                      <a:endParaRPr lang="zh-CN" altLang="en-US"/>
                    </a:p>
                  </a:txBody>
                  <a:tcPr/>
                </a:tc>
                <a:tc vMerge="1">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对外</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8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）政策：大力发展军事工业，积极扩军备战</a:t>
                      </a:r>
                      <a:endParaRPr lang="en-US" altLang="zh-CN" sz="2400" kern="1200" dirty="0" smtClean="0">
                        <a:solidFill>
                          <a:schemeClr val="tx1"/>
                        </a:solidFill>
                        <a:effectLst/>
                        <a:latin typeface="宋体" pitchFamily="2" charset="-122"/>
                        <a:ea typeface="宋体" pitchFamily="2" charset="-122"/>
                        <a:cs typeface="+mn-cs"/>
                      </a:endParaRPr>
                    </a:p>
                    <a:p>
                      <a:pPr>
                        <a:lnSpc>
                          <a:spcPts val="388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）史实：</a:t>
                      </a:r>
                      <a:r>
                        <a:rPr lang="en-US" altLang="zh-CN" sz="2400" kern="1200" dirty="0" smtClean="0">
                          <a:solidFill>
                            <a:schemeClr val="tx1"/>
                          </a:solidFill>
                          <a:effectLst/>
                          <a:latin typeface="宋体" pitchFamily="2" charset="-122"/>
                          <a:ea typeface="宋体" pitchFamily="2" charset="-122"/>
                          <a:cs typeface="+mn-cs"/>
                        </a:rPr>
                        <a:t>1935</a:t>
                      </a:r>
                      <a:r>
                        <a:rPr lang="zh-CN" altLang="en-US" sz="2400" kern="1200" dirty="0" smtClean="0">
                          <a:solidFill>
                            <a:schemeClr val="tx1"/>
                          </a:solidFill>
                          <a:effectLst/>
                          <a:latin typeface="宋体" pitchFamily="2" charset="-122"/>
                          <a:ea typeface="宋体" pitchFamily="2" charset="-122"/>
                          <a:cs typeface="+mn-cs"/>
                        </a:rPr>
                        <a:t>年，德国公开撕毁</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凡尔赛条约</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，实行义务兵役制，建立起庞大的军队；</a:t>
                      </a:r>
                      <a:r>
                        <a:rPr lang="en-US" altLang="zh-CN" sz="2400" kern="1200" dirty="0" smtClean="0">
                          <a:solidFill>
                            <a:schemeClr val="tx1"/>
                          </a:solidFill>
                          <a:effectLst/>
                          <a:latin typeface="宋体" pitchFamily="2" charset="-122"/>
                          <a:ea typeface="宋体" pitchFamily="2" charset="-122"/>
                          <a:cs typeface="+mn-cs"/>
                        </a:rPr>
                        <a:t>1936</a:t>
                      </a:r>
                      <a:r>
                        <a:rPr lang="zh-CN" altLang="en-US" sz="2400" kern="1200" dirty="0" smtClean="0">
                          <a:solidFill>
                            <a:schemeClr val="tx1"/>
                          </a:solidFill>
                          <a:effectLst/>
                          <a:latin typeface="宋体" pitchFamily="2" charset="-122"/>
                          <a:ea typeface="宋体" pitchFamily="2" charset="-122"/>
                          <a:cs typeface="+mn-cs"/>
                        </a:rPr>
                        <a:t>年，德国派兵进驻莱茵非军事区；</a:t>
                      </a:r>
                      <a:r>
                        <a:rPr lang="en-US" altLang="zh-CN" sz="2400" kern="1200" dirty="0" smtClean="0">
                          <a:solidFill>
                            <a:schemeClr val="tx1"/>
                          </a:solidFill>
                          <a:effectLst/>
                          <a:latin typeface="宋体" pitchFamily="2" charset="-122"/>
                          <a:ea typeface="宋体" pitchFamily="2" charset="-122"/>
                          <a:cs typeface="+mn-cs"/>
                        </a:rPr>
                        <a:t>1938</a:t>
                      </a:r>
                      <a:r>
                        <a:rPr lang="zh-CN" altLang="en-US" sz="2400" kern="1200" dirty="0" smtClean="0">
                          <a:solidFill>
                            <a:schemeClr val="tx1"/>
                          </a:solidFill>
                          <a:effectLst/>
                          <a:latin typeface="宋体" pitchFamily="2" charset="-122"/>
                          <a:ea typeface="宋体" pitchFamily="2" charset="-122"/>
                          <a:cs typeface="+mn-cs"/>
                        </a:rPr>
                        <a:t>年，吞并了奥地利；</a:t>
                      </a:r>
                      <a:r>
                        <a:rPr lang="en-US" altLang="zh-CN" sz="2400" kern="1200" dirty="0" smtClean="0">
                          <a:solidFill>
                            <a:schemeClr val="tx1"/>
                          </a:solidFill>
                          <a:effectLst/>
                          <a:latin typeface="宋体" pitchFamily="2" charset="-122"/>
                          <a:ea typeface="宋体" pitchFamily="2" charset="-122"/>
                          <a:cs typeface="+mn-cs"/>
                        </a:rPr>
                        <a:t>1939</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月，又吞并了捷克斯洛伐克</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594609971"/>
              </p:ext>
            </p:extLst>
          </p:nvPr>
        </p:nvGraphicFramePr>
        <p:xfrm>
          <a:off x="491979" y="1464847"/>
          <a:ext cx="11166620" cy="5012884"/>
        </p:xfrm>
        <a:graphic>
          <a:graphicData uri="http://schemas.openxmlformats.org/drawingml/2006/table">
            <a:tbl>
              <a:tblPr firstRow="1" bandRow="1">
                <a:tableStyleId>{5940675A-B579-460E-94D1-54222C63F5DA}</a:tableStyleId>
              </a:tblPr>
              <a:tblGrid>
                <a:gridCol w="751205"/>
                <a:gridCol w="852805"/>
                <a:gridCol w="9562610"/>
              </a:tblGrid>
              <a:tr h="1190429">
                <a:tc rowSpan="2">
                  <a:txBody>
                    <a:bodyPr/>
                    <a:lstStyle/>
                    <a:p>
                      <a:pPr indent="0" algn="ctr">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日本法西斯政权的建立</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年，日本内阁宣称“欲征服中国，必先征服满蒙；欲征服世界，必先征服中国”</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）在经济大危机中，日本经济受到重创。工业生产急剧萎缩，数百万人失业或半失业；农产品价格猛跌，农民负债累累</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）在国内外矛盾激化的形势下，日本出现了形形色色的法西斯组织</a:t>
                      </a: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）军部是日本法西斯势力的核心。为了寻找出路，军部法西斯势力积极推动对外扩张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2404">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建立</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年，受军部控制的广田弘毅上台组阁，建立法西斯专政，第二次世界大战的亚洲战争策源地形成</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179806701"/>
              </p:ext>
            </p:extLst>
          </p:nvPr>
        </p:nvGraphicFramePr>
        <p:xfrm>
          <a:off x="580292" y="1479746"/>
          <a:ext cx="11007969" cy="5029200"/>
        </p:xfrm>
        <a:graphic>
          <a:graphicData uri="http://schemas.openxmlformats.org/drawingml/2006/table">
            <a:tbl>
              <a:tblPr firstRow="1" bandRow="1">
                <a:tableStyleId>{5940675A-B579-460E-94D1-54222C63F5DA}</a:tableStyleId>
              </a:tblPr>
              <a:tblGrid>
                <a:gridCol w="509953"/>
                <a:gridCol w="492370"/>
                <a:gridCol w="7508631"/>
                <a:gridCol w="2497015"/>
              </a:tblGrid>
              <a:tr h="2643407">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日本法西斯政权的建立</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侵华</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1931</a:t>
                      </a:r>
                      <a:r>
                        <a:rPr lang="zh-CN" altLang="en-US" sz="2400" kern="1200" dirty="0" smtClean="0">
                          <a:solidFill>
                            <a:schemeClr val="tx1"/>
                          </a:solidFill>
                          <a:effectLst/>
                          <a:latin typeface="宋体" pitchFamily="2" charset="-122"/>
                          <a:ea typeface="宋体" pitchFamily="2" charset="-122"/>
                          <a:cs typeface="+mn-cs"/>
                        </a:rPr>
                        <a:t>年，日本关东军策划九一八事变，发动了蓄谋已久的侵华战争，中国人民开始了艰苦卓绝的抗战。九一八事变成为中国人民抗日战争的起点，揭开了世界反法西斯战争的序幕</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）此后，日本迅速占领了中国的东北三省，扶植傀儡政权“满洲国”，日本加紧扩充军备，并进一步蚕食中国的华北地区</a:t>
                      </a:r>
                      <a:endParaRPr lang="en-US" altLang="zh-CN" sz="2400" kern="1200" dirty="0" smtClean="0">
                        <a:solidFill>
                          <a:schemeClr val="tx1"/>
                        </a:solidFill>
                        <a:effectLst/>
                        <a:latin typeface="宋体" pitchFamily="2" charset="-122"/>
                        <a:ea typeface="宋体" pitchFamily="2" charset="-122"/>
                        <a:cs typeface="+mn-cs"/>
                      </a:endParaRP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）法西斯上台后，日本制定了</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国策基准</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1937</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7</a:t>
                      </a:r>
                      <a:r>
                        <a:rPr lang="zh-CN" altLang="en-US" sz="2400" kern="1200" dirty="0" smtClean="0">
                          <a:solidFill>
                            <a:schemeClr val="tx1"/>
                          </a:solidFill>
                          <a:effectLst/>
                          <a:latin typeface="宋体" pitchFamily="2" charset="-122"/>
                          <a:ea typeface="宋体" pitchFamily="2" charset="-122"/>
                          <a:cs typeface="+mn-cs"/>
                        </a:rPr>
                        <a:t>月</a:t>
                      </a:r>
                      <a:r>
                        <a:rPr lang="en-US" altLang="zh-CN" sz="2400" kern="1200" dirty="0" smtClean="0">
                          <a:solidFill>
                            <a:schemeClr val="tx1"/>
                          </a:solidFill>
                          <a:effectLst/>
                          <a:latin typeface="宋体" pitchFamily="2" charset="-122"/>
                          <a:ea typeface="宋体" pitchFamily="2" charset="-122"/>
                          <a:cs typeface="+mn-cs"/>
                        </a:rPr>
                        <a:t>7</a:t>
                      </a:r>
                      <a:r>
                        <a:rPr lang="zh-CN" altLang="en-US" sz="2400" kern="1200" dirty="0" smtClean="0">
                          <a:solidFill>
                            <a:schemeClr val="tx1"/>
                          </a:solidFill>
                          <a:effectLst/>
                          <a:latin typeface="宋体" pitchFamily="2" charset="-122"/>
                          <a:ea typeface="宋体" pitchFamily="2" charset="-122"/>
                          <a:cs typeface="+mn-cs"/>
                        </a:rPr>
                        <a:t>日，日本制造七七事变，发动全面侵华战争</a:t>
                      </a:r>
                      <a:endParaRPr lang="zh-CN" altLang="en-US" sz="2400" dirty="0">
                        <a:latin typeface="宋体" pitchFamily="2" charset="-122"/>
                        <a:ea typeface="宋体" pitchFamily="2" charset="-122"/>
                      </a:endParaRPr>
                    </a:p>
                  </a:txBody>
                  <a:tcPr anchor="ctr"/>
                </a:tc>
                <a:tc>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000" dirty="0" smtClean="0">
                        <a:latin typeface="仿宋" pitchFamily="49" charset="-122"/>
                        <a:ea typeface="仿宋" pitchFamily="49" charset="-122"/>
                      </a:endParaRPr>
                    </a:p>
                    <a:p>
                      <a:pPr>
                        <a:lnSpc>
                          <a:spcPct val="150000"/>
                        </a:lnSpc>
                      </a:pPr>
                      <a:endParaRPr lang="en-US" altLang="zh-CN" sz="2000" dirty="0" smtClean="0">
                        <a:latin typeface="仿宋" pitchFamily="49" charset="-122"/>
                        <a:ea typeface="仿宋" pitchFamily="49" charset="-122"/>
                      </a:endParaRPr>
                    </a:p>
                    <a:p>
                      <a:pPr algn="ctr">
                        <a:lnSpc>
                          <a:spcPct val="150000"/>
                        </a:lnSpc>
                      </a:pPr>
                      <a:r>
                        <a:rPr lang="zh-CN" altLang="en-US" sz="1800" dirty="0" smtClean="0">
                          <a:latin typeface="仿宋" pitchFamily="49" charset="-122"/>
                          <a:ea typeface="仿宋" pitchFamily="49" charset="-122"/>
                        </a:rPr>
                        <a:t>九一八事变博物馆</a:t>
                      </a:r>
                      <a:r>
                        <a:rPr lang="en-US" altLang="zh-CN" sz="1800" dirty="0" smtClean="0">
                          <a:latin typeface="仿宋" pitchFamily="49" charset="-122"/>
                          <a:ea typeface="仿宋" pitchFamily="49" charset="-122"/>
                        </a:rPr>
                        <a:t>——</a:t>
                      </a:r>
                      <a:r>
                        <a:rPr lang="zh-CN" altLang="en-US" sz="1800" dirty="0" smtClean="0">
                          <a:latin typeface="仿宋" pitchFamily="49" charset="-122"/>
                          <a:ea typeface="仿宋" pitchFamily="49" charset="-122"/>
                        </a:rPr>
                        <a:t>残历碑</a:t>
                      </a:r>
                      <a:endParaRPr lang="en-US" altLang="zh-CN" sz="1800" dirty="0" smtClean="0">
                        <a:latin typeface="仿宋" pitchFamily="49" charset="-122"/>
                        <a:ea typeface="仿宋" pitchFamily="49" charset="-122"/>
                      </a:endParaRPr>
                    </a:p>
                  </a:txBody>
                  <a:tcPr anchor="ctr"/>
                </a:tc>
              </a:tr>
            </a:tbl>
          </a:graphicData>
        </a:graphic>
      </p:graphicFrame>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215435" y="2737093"/>
            <a:ext cx="2256665" cy="1799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158" y="1500021"/>
            <a:ext cx="11403650" cy="1485869"/>
            <a:chOff x="1034884" y="629878"/>
            <a:chExt cx="9814723" cy="1485869"/>
          </a:xfrm>
        </p:grpSpPr>
        <p:sp>
          <p:nvSpPr>
            <p:cNvPr id="17" name="圆角矩形 6"/>
            <p:cNvSpPr/>
            <p:nvPr>
              <p:custDataLst>
                <p:tags r:id="rId2"/>
              </p:custDataLst>
            </p:nvPr>
          </p:nvSpPr>
          <p:spPr>
            <a:xfrm flipH="1">
              <a:off x="2642907" y="664167"/>
              <a:ext cx="8206700" cy="145158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德国进攻波兰和苏联、日本偷袭珍珠港、世界反法西斯联盟建立、斯大林格勒保卫战、诺曼底登陆、雅尔塔会议、波茨坦会议、日本无条件投降</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86835" y="3412199"/>
            <a:ext cx="11588289" cy="830997"/>
          </a:xfrm>
          <a:prstGeom prst="rect">
            <a:avLst/>
          </a:prstGeom>
          <a:noFill/>
          <a:ln w="9525">
            <a:noFill/>
          </a:ln>
        </p:spPr>
        <p:txBody>
          <a:bodyPr wrap="square">
            <a:spAutoFit/>
          </a:bodyPr>
          <a:lstStyle/>
          <a:p>
            <a:pPr indent="0"/>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知道第二次世界大战的主要进程、</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联合国家宣言</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和雅尔塔会议等国际会议，理解世界人民反法西斯战争的艰巨性和胜利原因。</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2504083639"/>
              </p:ext>
            </p:extLst>
          </p:nvPr>
        </p:nvGraphicFramePr>
        <p:xfrm>
          <a:off x="644009" y="4348703"/>
          <a:ext cx="10840915" cy="2194560"/>
        </p:xfrm>
        <a:graphic>
          <a:graphicData uri="http://schemas.openxmlformats.org/drawingml/2006/table">
            <a:tbl>
              <a:tblPr firstRow="1" bandRow="1">
                <a:tableStyleId>{5940675A-B579-460E-94D1-54222C63F5DA}</a:tableStyleId>
              </a:tblPr>
              <a:tblGrid>
                <a:gridCol w="791308"/>
                <a:gridCol w="10049607"/>
              </a:tblGrid>
              <a:tr h="154214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爆发</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1937</a:t>
                      </a:r>
                      <a:r>
                        <a:rPr lang="zh-CN" altLang="en-US" sz="2400" kern="1200" dirty="0" smtClean="0">
                          <a:solidFill>
                            <a:schemeClr val="tx1"/>
                          </a:solidFill>
                          <a:effectLst/>
                          <a:latin typeface="宋体" pitchFamily="2" charset="-122"/>
                          <a:ea typeface="宋体" pitchFamily="2" charset="-122"/>
                          <a:cs typeface="+mn-cs"/>
                        </a:rPr>
                        <a:t>年七七事变后，中国全民族抗战开始</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1939</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9</a:t>
                      </a:r>
                      <a:r>
                        <a:rPr lang="zh-CN" altLang="en-US" sz="2400" kern="1200" dirty="0" smtClean="0">
                          <a:solidFill>
                            <a:schemeClr val="tx1"/>
                          </a:solidFill>
                          <a:effectLst/>
                          <a:latin typeface="宋体" pitchFamily="2" charset="-122"/>
                          <a:ea typeface="宋体" pitchFamily="2" charset="-122"/>
                          <a:cs typeface="+mn-cs"/>
                        </a:rPr>
                        <a:t>月</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日凌晨，德军以“闪电战”方式突袭波兰。波兰的盟国英、法被迫宣战，第二次世界大战全面爆发</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4655">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战场</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欧洲西线战场、北非战场、欧洲东线战场及太平洋战场等主要战场</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8264769" y="3012089"/>
            <a:ext cx="3588211"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15</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P67~P72</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269170981"/>
              </p:ext>
            </p:extLst>
          </p:nvPr>
        </p:nvGraphicFramePr>
        <p:xfrm>
          <a:off x="509953" y="1503483"/>
          <a:ext cx="11359664" cy="4953000"/>
        </p:xfrm>
        <a:graphic>
          <a:graphicData uri="http://schemas.openxmlformats.org/drawingml/2006/table">
            <a:tbl>
              <a:tblPr firstRow="1" bandRow="1">
                <a:tableStyleId>{5940675A-B579-460E-94D1-54222C63F5DA}</a:tableStyleId>
              </a:tblPr>
              <a:tblGrid>
                <a:gridCol w="474785"/>
                <a:gridCol w="8264770"/>
                <a:gridCol w="2620109"/>
              </a:tblGrid>
              <a:tr h="308399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扩展</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ts val="388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1940</a:t>
                      </a:r>
                      <a:r>
                        <a:rPr lang="zh-CN" altLang="en-US" sz="2400" dirty="0" smtClean="0">
                          <a:latin typeface="宋体" pitchFamily="2" charset="-122"/>
                          <a:ea typeface="宋体" pitchFamily="2" charset="-122"/>
                        </a:rPr>
                        <a:t>年，德国相继占领北欧和西欧。接着，德军对英国实施了猛烈的空中轰炸。英国军民坚持战斗（不列颠空战）</a:t>
                      </a:r>
                      <a:endParaRPr lang="en-US" altLang="zh-CN" sz="2400" dirty="0" smtClean="0">
                        <a:latin typeface="宋体" pitchFamily="2" charset="-122"/>
                        <a:ea typeface="宋体" pitchFamily="2" charset="-122"/>
                      </a:endParaRPr>
                    </a:p>
                    <a:p>
                      <a:pPr marL="0" indent="0" algn="l" defTabSz="914400" rtl="0" eaLnBrk="1" latinLnBrk="0" hangingPunct="1">
                        <a:lnSpc>
                          <a:spcPts val="388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1941</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6</a:t>
                      </a:r>
                      <a:r>
                        <a:rPr lang="zh-CN" altLang="en-US" sz="2400" dirty="0" smtClean="0">
                          <a:latin typeface="宋体" pitchFamily="2" charset="-122"/>
                          <a:ea typeface="宋体" pitchFamily="2" charset="-122"/>
                        </a:rPr>
                        <a:t>月，德国向苏联发动突然进攻，苏德战争爆发。苏联军民顽强抵抗，赢得了莫斯科保卫战的胜利，粉碎了德军不可战胜的神话</a:t>
                      </a:r>
                    </a:p>
                    <a:p>
                      <a:pPr marL="0" indent="0" algn="l" defTabSz="914400" rtl="0" eaLnBrk="1" latinLnBrk="0" hangingPunct="1">
                        <a:lnSpc>
                          <a:spcPts val="388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1941</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12</a:t>
                      </a:r>
                      <a:r>
                        <a:rPr lang="zh-CN" altLang="en-US" sz="2400" dirty="0" smtClean="0">
                          <a:latin typeface="宋体" pitchFamily="2" charset="-122"/>
                          <a:ea typeface="宋体" pitchFamily="2" charset="-122"/>
                        </a:rPr>
                        <a:t>月</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日，日军偷袭位于珍珠港的美国海军基地。次日，美、英对日宣战。德、意也对美宣战。日本还向东南亚等地区发动了进攻。第二次世界大战达到最大规模</a:t>
                      </a:r>
                    </a:p>
                    <a:p>
                      <a:pPr marL="0" indent="0" algn="l" defTabSz="914400" rtl="0" eaLnBrk="1" latinLnBrk="0" hangingPunct="1">
                        <a:lnSpc>
                          <a:spcPts val="388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smtClean="0">
                          <a:latin typeface="宋体" pitchFamily="2" charset="-122"/>
                          <a:ea typeface="宋体" pitchFamily="2" charset="-122"/>
                        </a:rPr>
                        <a:t>）在亚洲，中国为世界反法西斯战争的胜利作出了巨大贡献。中国战场是世界反法西斯战争的东方主战场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lgn="ctr"/>
                      <a:r>
                        <a:rPr lang="zh-CN" altLang="en-US" sz="2000" dirty="0" smtClean="0">
                          <a:latin typeface="仿宋" pitchFamily="49" charset="-122"/>
                          <a:ea typeface="仿宋" pitchFamily="49" charset="-122"/>
                        </a:rPr>
                        <a:t>珍珠港事件中被轰炸的美国战舰</a:t>
                      </a:r>
                      <a:endParaRPr lang="zh-CN"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717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369546" y="2888395"/>
            <a:ext cx="2321865" cy="17451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164684831"/>
              </p:ext>
            </p:extLst>
          </p:nvPr>
        </p:nvGraphicFramePr>
        <p:xfrm>
          <a:off x="641886" y="1468317"/>
          <a:ext cx="10911206" cy="5096989"/>
        </p:xfrm>
        <a:graphic>
          <a:graphicData uri="http://schemas.openxmlformats.org/drawingml/2006/table">
            <a:tbl>
              <a:tblPr firstRow="1" bandRow="1">
                <a:tableStyleId>{5940675A-B579-460E-94D1-54222C63F5DA}</a:tableStyleId>
              </a:tblPr>
              <a:tblGrid>
                <a:gridCol w="720922"/>
                <a:gridCol w="1371600"/>
                <a:gridCol w="8818684"/>
              </a:tblGrid>
              <a:tr h="1046283">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世界反法西斯联盟的建立</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背景</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法西斯国家的大肆侵略，激起世界各国人民的愤怒，全世界反法西斯国家开始逐渐走向联合</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3750">
                <a:tc vMerge="1">
                  <a:txBody>
                    <a:bodyPr/>
                    <a:lstStyle/>
                    <a:p>
                      <a:endParaRPr lang="zh-CN" altLang="en-US"/>
                    </a:p>
                  </a:txBody>
                  <a:tcPr/>
                </a:tc>
                <a:tc>
                  <a:txBody>
                    <a:bodyPr/>
                    <a:lstStyle/>
                    <a:p>
                      <a:pPr marL="0" indent="0" algn="ctr" defTabSz="914400" rtl="0" eaLnBrk="1" latinLnBrk="0" hangingPunct="1">
                        <a:lnSpc>
                          <a:spcPct val="150000"/>
                        </a:lnSpc>
                        <a:buNone/>
                      </a:pPr>
                      <a:r>
                        <a:rPr lang="en-US" altLang="zh-CN" sz="2400" b="0" kern="1200" dirty="0" smtClean="0">
                          <a:solidFill>
                            <a:srgbClr val="000000"/>
                          </a:solidFill>
                          <a:latin typeface="黑体" pitchFamily="49" charset="-122"/>
                          <a:ea typeface="黑体" pitchFamily="49" charset="-122"/>
                          <a:cs typeface="宋体" panose="02010600030101010101" pitchFamily="2" charset="-122"/>
                        </a:rPr>
                        <a:t>《</a:t>
                      </a:r>
                      <a:r>
                        <a:rPr lang="zh-CN" altLang="en-US" sz="2400" b="0" kern="1200" dirty="0" smtClean="0">
                          <a:solidFill>
                            <a:srgbClr val="000000"/>
                          </a:solidFill>
                          <a:latin typeface="黑体" pitchFamily="49" charset="-122"/>
                          <a:ea typeface="黑体" pitchFamily="49" charset="-122"/>
                          <a:cs typeface="宋体" panose="02010600030101010101" pitchFamily="2" charset="-122"/>
                        </a:rPr>
                        <a:t>联合国家宣言</a:t>
                      </a:r>
                      <a:r>
                        <a:rPr lang="en-US" altLang="zh-CN" sz="2400" b="0" kern="1200" dirty="0" smtClean="0">
                          <a:solidFill>
                            <a:srgbClr val="000000"/>
                          </a:solidFill>
                          <a:latin typeface="黑体" pitchFamily="49" charset="-122"/>
                          <a:ea typeface="黑体" pitchFamily="49" charset="-122"/>
                          <a:cs typeface="宋体" panose="02010600030101010101" pitchFamily="2" charset="-122"/>
                        </a:rPr>
                        <a:t>》</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1942</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月，美、英、苏、中等</a:t>
                      </a:r>
                      <a:r>
                        <a:rPr lang="en-US" altLang="zh-CN" sz="2400" dirty="0" smtClean="0">
                          <a:latin typeface="宋体" pitchFamily="2" charset="-122"/>
                          <a:ea typeface="宋体" pitchFamily="2" charset="-122"/>
                        </a:rPr>
                        <a:t>26</a:t>
                      </a:r>
                      <a:r>
                        <a:rPr lang="zh-CN" altLang="en-US" sz="2400" dirty="0" smtClean="0">
                          <a:latin typeface="宋体" pitchFamily="2" charset="-122"/>
                          <a:ea typeface="宋体" pitchFamily="2" charset="-122"/>
                        </a:rPr>
                        <a:t>个国家的代表在美国首都华盛顿签署</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联合国家宣言</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。签字国保证使用自己的全部军事和经济资源，对德、日、意及其仆从国作战，相互合作，决不单独同敌人停战议和。以后又有</a:t>
                      </a:r>
                      <a:r>
                        <a:rPr lang="en-US" altLang="zh-CN" sz="2400" dirty="0" smtClean="0">
                          <a:latin typeface="宋体" pitchFamily="2" charset="-122"/>
                          <a:ea typeface="宋体" pitchFamily="2" charset="-122"/>
                        </a:rPr>
                        <a:t>21</a:t>
                      </a:r>
                      <a:r>
                        <a:rPr lang="zh-CN" altLang="en-US" sz="2400" dirty="0" smtClean="0">
                          <a:latin typeface="宋体" pitchFamily="2" charset="-122"/>
                          <a:ea typeface="宋体" pitchFamily="2" charset="-122"/>
                        </a:rPr>
                        <a:t>个国家在宣言上签字</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7869">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标志</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联合国家宣言</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的签署，标志着世界反法西斯联盟的正式形成</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3119">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影响</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反法西斯国家为了一个共同的目标，相互支援，协同作战，逐渐扭转了战争的形势</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extLst>
              <p:ext uri="{D42A27DB-BD31-4B8C-83A1-F6EECF244321}">
                <p14:modId xmlns:p14="http://schemas.microsoft.com/office/powerpoint/2010/main" xmlns="" val="4206692118"/>
              </p:ext>
            </p:extLst>
          </p:nvPr>
        </p:nvGraphicFramePr>
        <p:xfrm>
          <a:off x="921969" y="1770235"/>
          <a:ext cx="10393729" cy="4557146"/>
        </p:xfrm>
        <a:graphic>
          <a:graphicData uri="http://schemas.openxmlformats.org/drawingml/2006/table">
            <a:tbl>
              <a:tblPr firstRow="1" bandRow="1">
                <a:tableStyleId>{5940675A-B579-460E-94D1-54222C63F5DA}</a:tableStyleId>
              </a:tblPr>
              <a:tblGrid>
                <a:gridCol w="1680552"/>
                <a:gridCol w="817685"/>
                <a:gridCol w="800100"/>
                <a:gridCol w="782515"/>
                <a:gridCol w="2628900"/>
                <a:gridCol w="1846385"/>
                <a:gridCol w="1837592"/>
              </a:tblGrid>
              <a:tr h="426055">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知识点</a:t>
                      </a:r>
                      <a:endParaRPr lang="en-US" altLang="en-US" sz="2400" b="0" kern="1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年份</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题号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分值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考查点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题型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设问类型</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055">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第二次世界大战</a:t>
                      </a:r>
                      <a:endParaRPr lang="en-US" alt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2016</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18</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a:t>
                      </a:r>
                      <a:endPar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珍珠港事件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史事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2109">
                <a:tc>
                  <a:txBody>
                    <a:bodyPr/>
                    <a:lstStyle/>
                    <a:p>
                      <a:pPr indent="0" algn="ctr">
                        <a:lnSpc>
                          <a:spcPct val="180000"/>
                        </a:lnSpc>
                        <a:buNone/>
                      </a:pPr>
                      <a:r>
                        <a:rPr lang="zh-CN"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罗斯福新政</a:t>
                      </a:r>
                      <a:endParaRPr lang="en-US" alt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2016</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19</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国家干预经济政策</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8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材料分析</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04218">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dirty="0" smtClean="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根据近五年河北中考分析，在全面复习本讲的基础上重点关注法西斯国家侵略扩张的表现，反法西斯国家在二战中的合作（雅尔塔会议、反法西斯联盟的建立、欧洲第二战场的开辟等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111529136"/>
              </p:ext>
            </p:extLst>
          </p:nvPr>
        </p:nvGraphicFramePr>
        <p:xfrm>
          <a:off x="650678" y="2303586"/>
          <a:ext cx="10911206" cy="3675183"/>
        </p:xfrm>
        <a:graphic>
          <a:graphicData uri="http://schemas.openxmlformats.org/drawingml/2006/table">
            <a:tbl>
              <a:tblPr firstRow="1" bandRow="1">
                <a:tableStyleId>{5940675A-B579-460E-94D1-54222C63F5DA}</a:tableStyleId>
              </a:tblPr>
              <a:tblGrid>
                <a:gridCol w="720922"/>
                <a:gridCol w="1134207"/>
                <a:gridCol w="9056077"/>
              </a:tblGrid>
              <a:tr h="1345222">
                <a:tc rowSpan="3">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转折</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转折点</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1942</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7</a:t>
                      </a:r>
                      <a:r>
                        <a:rPr lang="zh-CN" altLang="en-US" sz="2400" kern="1200" dirty="0" smtClean="0">
                          <a:solidFill>
                            <a:schemeClr val="tx1"/>
                          </a:solidFill>
                          <a:effectLst/>
                          <a:latin typeface="宋体" pitchFamily="2" charset="-122"/>
                          <a:ea typeface="宋体" pitchFamily="2" charset="-122"/>
                          <a:cs typeface="+mn-cs"/>
                        </a:rPr>
                        <a:t>月，苏德战场爆发的斯大林格勒保卫战，</a:t>
                      </a:r>
                      <a:r>
                        <a:rPr lang="en-US" altLang="zh-CN" sz="2400" kern="1200" dirty="0" smtClean="0">
                          <a:solidFill>
                            <a:schemeClr val="tx1"/>
                          </a:solidFill>
                          <a:effectLst/>
                          <a:latin typeface="宋体" pitchFamily="2" charset="-122"/>
                          <a:ea typeface="宋体" pitchFamily="2" charset="-122"/>
                          <a:cs typeface="+mn-cs"/>
                        </a:rPr>
                        <a:t>1943</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月，苏军取得胜利，是第二次世界大战的转折点</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96815">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意大利</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1943</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月，墨索里尼政府垮台，不久，意大利宣布无条件投降</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33146">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开辟新战场</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1944</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6</a:t>
                      </a:r>
                      <a:r>
                        <a:rPr lang="zh-CN" altLang="en-US" sz="2400" dirty="0" smtClean="0">
                          <a:latin typeface="宋体" pitchFamily="2" charset="-122"/>
                          <a:ea typeface="宋体" pitchFamily="2" charset="-122"/>
                        </a:rPr>
                        <a:t>月，美、英盟军成功登陆法国诺曼底，开辟了欧洲第二战场，德国陷入东西两个战场的夹击之中，加速了德国法西斯的败亡</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9569439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736402599"/>
              </p:ext>
            </p:extLst>
          </p:nvPr>
        </p:nvGraphicFramePr>
        <p:xfrm>
          <a:off x="677008" y="2162908"/>
          <a:ext cx="10920045" cy="3604845"/>
        </p:xfrm>
        <a:graphic>
          <a:graphicData uri="http://schemas.openxmlformats.org/drawingml/2006/table">
            <a:tbl>
              <a:tblPr firstRow="1" bandRow="1">
                <a:tableStyleId>{5940675A-B579-460E-94D1-54222C63F5DA}</a:tableStyleId>
              </a:tblPr>
              <a:tblGrid>
                <a:gridCol w="729761"/>
                <a:gridCol w="905608"/>
                <a:gridCol w="9284676"/>
              </a:tblGrid>
              <a:tr h="800099">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开罗会议</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概况</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kern="1200" dirty="0" smtClean="0">
                          <a:solidFill>
                            <a:schemeClr val="tx1"/>
                          </a:solidFill>
                          <a:effectLst/>
                          <a:latin typeface="宋体" pitchFamily="2" charset="-122"/>
                          <a:ea typeface="宋体" pitchFamily="2" charset="-122"/>
                          <a:cs typeface="+mn-cs"/>
                        </a:rPr>
                        <a:t>1943</a:t>
                      </a:r>
                      <a:r>
                        <a:rPr lang="zh-CN" altLang="en-US" sz="2400" kern="1200" dirty="0" smtClean="0">
                          <a:solidFill>
                            <a:schemeClr val="tx1"/>
                          </a:solidFill>
                          <a:effectLst/>
                          <a:latin typeface="宋体" pitchFamily="2" charset="-122"/>
                          <a:ea typeface="宋体" pitchFamily="2" charset="-122"/>
                          <a:cs typeface="+mn-cs"/>
                        </a:rPr>
                        <a:t>年</a:t>
                      </a:r>
                      <a:r>
                        <a:rPr lang="en-US" altLang="zh-CN" sz="2400" kern="1200" dirty="0" smtClean="0">
                          <a:solidFill>
                            <a:schemeClr val="tx1"/>
                          </a:solidFill>
                          <a:effectLst/>
                          <a:latin typeface="宋体" pitchFamily="2" charset="-122"/>
                          <a:ea typeface="宋体" pitchFamily="2" charset="-122"/>
                          <a:cs typeface="+mn-cs"/>
                        </a:rPr>
                        <a:t>11</a:t>
                      </a:r>
                      <a:r>
                        <a:rPr lang="zh-CN" altLang="en-US" sz="2400" kern="1200" dirty="0" smtClean="0">
                          <a:solidFill>
                            <a:schemeClr val="tx1"/>
                          </a:solidFill>
                          <a:effectLst/>
                          <a:latin typeface="宋体" pitchFamily="2" charset="-122"/>
                          <a:ea typeface="宋体" pitchFamily="2" charset="-122"/>
                          <a:cs typeface="+mn-cs"/>
                        </a:rPr>
                        <a:t>月，中、美、英三国首脑在开罗会晤</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1600">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主要内容</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日本所窃据的中国领土，例如中国东北、台湾和澎湖列岛等必须归还中国</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33146">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影响</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提高了中国的国际地位；以国际公法的形式肯定了中国东北、台湾和澎湖列岛属于中国</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5809934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173173195"/>
              </p:ext>
            </p:extLst>
          </p:nvPr>
        </p:nvGraphicFramePr>
        <p:xfrm>
          <a:off x="608232" y="1430368"/>
          <a:ext cx="10965815" cy="5071546"/>
        </p:xfrm>
        <a:graphic>
          <a:graphicData uri="http://schemas.openxmlformats.org/drawingml/2006/table">
            <a:tbl>
              <a:tblPr firstRow="1" bandRow="1">
                <a:tableStyleId>{5940675A-B579-460E-94D1-54222C63F5DA}</a:tableStyleId>
              </a:tblPr>
              <a:tblGrid>
                <a:gridCol w="464429"/>
                <a:gridCol w="729762"/>
                <a:gridCol w="6910754"/>
                <a:gridCol w="2860870"/>
              </a:tblGrid>
              <a:tr h="682426">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雅尔塔会议</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年，世界反法西斯战争形势发生根本转变</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sz="2000" dirty="0" smtClean="0">
                          <a:latin typeface="仿宋" pitchFamily="49" charset="-122"/>
                          <a:ea typeface="仿宋" pitchFamily="49" charset="-122"/>
                        </a:rPr>
                        <a:t>   雅尔塔会议三巨头</a:t>
                      </a:r>
                      <a:endParaRPr lang="en-US" altLang="zh-CN" sz="2000" dirty="0" smtClean="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5461">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概况</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为协调盟军行动，取得战争最后胜利，</a:t>
                      </a:r>
                      <a:r>
                        <a:rPr lang="en-US" altLang="zh-CN" sz="2400" b="0" dirty="0" smtClean="0">
                          <a:solidFill>
                            <a:srgbClr val="000000"/>
                          </a:solidFill>
                          <a:latin typeface="宋体" pitchFamily="2" charset="-122"/>
                          <a:ea typeface="宋体" pitchFamily="2" charset="-122"/>
                          <a:cs typeface="方正书宋_GBK" charset="0"/>
                        </a:rPr>
                        <a:t>1945</a:t>
                      </a:r>
                      <a:r>
                        <a:rPr lang="zh-CN" altLang="en-US" sz="2400" b="0" dirty="0" smtClean="0">
                          <a:solidFill>
                            <a:srgbClr val="000000"/>
                          </a:solidFill>
                          <a:latin typeface="宋体" pitchFamily="2" charset="-122"/>
                          <a:ea typeface="宋体" pitchFamily="2" charset="-122"/>
                          <a:cs typeface="方正书宋_GBK" charset="0"/>
                        </a:rPr>
                        <a:t>年</a:t>
                      </a:r>
                      <a:r>
                        <a:rPr lang="en-US" altLang="zh-CN" sz="2400" b="0" dirty="0" smtClean="0">
                          <a:solidFill>
                            <a:srgbClr val="000000"/>
                          </a:solidFill>
                          <a:latin typeface="宋体" pitchFamily="2" charset="-122"/>
                          <a:ea typeface="宋体" pitchFamily="2" charset="-122"/>
                          <a:cs typeface="方正书宋_GBK" charset="0"/>
                        </a:rPr>
                        <a:t>2</a:t>
                      </a:r>
                      <a:r>
                        <a:rPr lang="zh-CN" altLang="en-US" sz="2400" b="0" dirty="0" smtClean="0">
                          <a:solidFill>
                            <a:srgbClr val="000000"/>
                          </a:solidFill>
                          <a:latin typeface="宋体" pitchFamily="2" charset="-122"/>
                          <a:ea typeface="宋体" pitchFamily="2" charset="-122"/>
                          <a:cs typeface="方正书宋_GBK" charset="0"/>
                        </a:rPr>
                        <a:t>月，美、英、苏三国首脑罗斯福、丘吉尔、斯大林在雅尔塔召开会议</a:t>
                      </a:r>
                      <a:endParaRPr lang="en-US" altLang="en-US" sz="2400" b="0" dirty="0">
                        <a:solidFill>
                          <a:srgbClr val="000000"/>
                        </a:solidFill>
                        <a:latin typeface="宋体" pitchFamily="2" charset="-122"/>
                        <a:ea typeface="宋体"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5814">
                <a:tc vMerge="1">
                  <a:txBody>
                    <a:bodyPr/>
                    <a:lstStyle/>
                    <a:p>
                      <a:pPr marL="0" indent="0" algn="ctr" defTabSz="914400" rtl="0" eaLnBrk="1" latinLnBrk="0" hangingPunct="1">
                        <a:lnSpc>
                          <a:spcPct val="130000"/>
                        </a:lnSpc>
                        <a:buNone/>
                      </a:pP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主要内容</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书宋_GBK" charset="0"/>
                        </a:rPr>
                        <a:t>（</a:t>
                      </a:r>
                      <a:r>
                        <a:rPr lang="en-US" altLang="zh-CN" sz="2400" b="0" kern="1200" dirty="0" smtClean="0">
                          <a:solidFill>
                            <a:srgbClr val="000000"/>
                          </a:solidFill>
                          <a:latin typeface="宋体" pitchFamily="2" charset="-122"/>
                          <a:ea typeface="宋体" pitchFamily="2" charset="-122"/>
                          <a:cs typeface="方正书宋_GBK" charset="0"/>
                        </a:rPr>
                        <a:t>1</a:t>
                      </a:r>
                      <a:r>
                        <a:rPr lang="zh-CN" altLang="en-US" sz="2400" b="0" kern="1200" dirty="0" smtClean="0">
                          <a:solidFill>
                            <a:srgbClr val="000000"/>
                          </a:solidFill>
                          <a:latin typeface="宋体" pitchFamily="2" charset="-122"/>
                          <a:ea typeface="宋体" pitchFamily="2" charset="-122"/>
                          <a:cs typeface="方正书宋_GBK" charset="0"/>
                        </a:rPr>
                        <a:t>）决定彻底消灭德国法西斯主义，战后德国由美、英、苏等国实行分区占领</a:t>
                      </a:r>
                    </a:p>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书宋_GBK" charset="0"/>
                        </a:rPr>
                        <a:t>（</a:t>
                      </a:r>
                      <a:r>
                        <a:rPr lang="en-US" altLang="zh-CN" sz="2400" b="0" kern="1200" dirty="0" smtClean="0">
                          <a:solidFill>
                            <a:srgbClr val="000000"/>
                          </a:solidFill>
                          <a:latin typeface="宋体" pitchFamily="2" charset="-122"/>
                          <a:ea typeface="宋体" pitchFamily="2" charset="-122"/>
                          <a:cs typeface="方正书宋_GBK" charset="0"/>
                        </a:rPr>
                        <a:t>2</a:t>
                      </a:r>
                      <a:r>
                        <a:rPr lang="zh-CN" altLang="en-US" sz="2400" b="0" kern="1200" dirty="0" smtClean="0">
                          <a:solidFill>
                            <a:srgbClr val="000000"/>
                          </a:solidFill>
                          <a:latin typeface="宋体" pitchFamily="2" charset="-122"/>
                          <a:ea typeface="宋体" pitchFamily="2" charset="-122"/>
                          <a:cs typeface="方正书宋_GBK" charset="0"/>
                        </a:rPr>
                        <a:t>）决定战后成立联合国</a:t>
                      </a:r>
                    </a:p>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书宋_GBK" charset="0"/>
                        </a:rPr>
                        <a:t>（</a:t>
                      </a:r>
                      <a:r>
                        <a:rPr lang="en-US" altLang="zh-CN" sz="2400" b="0" kern="1200" dirty="0" smtClean="0">
                          <a:solidFill>
                            <a:srgbClr val="000000"/>
                          </a:solidFill>
                          <a:latin typeface="宋体" pitchFamily="2" charset="-122"/>
                          <a:ea typeface="宋体" pitchFamily="2" charset="-122"/>
                          <a:cs typeface="方正书宋_GBK" charset="0"/>
                        </a:rPr>
                        <a:t>3</a:t>
                      </a:r>
                      <a:r>
                        <a:rPr lang="zh-CN" altLang="en-US" sz="2400" b="0" kern="1200" dirty="0" smtClean="0">
                          <a:solidFill>
                            <a:srgbClr val="000000"/>
                          </a:solidFill>
                          <a:latin typeface="宋体" pitchFamily="2" charset="-122"/>
                          <a:ea typeface="宋体" pitchFamily="2" charset="-122"/>
                          <a:cs typeface="方正书宋_GBK" charset="0"/>
                        </a:rPr>
                        <a:t>）苏联承诺在欧洲战事结束后</a:t>
                      </a:r>
                      <a:r>
                        <a:rPr lang="en-US" altLang="zh-CN" sz="2400" b="0" kern="1200" dirty="0" smtClean="0">
                          <a:solidFill>
                            <a:srgbClr val="000000"/>
                          </a:solidFill>
                          <a:latin typeface="宋体" pitchFamily="2" charset="-122"/>
                          <a:ea typeface="宋体" pitchFamily="2" charset="-122"/>
                          <a:cs typeface="方正书宋_GBK" charset="0"/>
                        </a:rPr>
                        <a:t>3</a:t>
                      </a:r>
                      <a:r>
                        <a:rPr lang="zh-CN" altLang="en-US" sz="2400" b="0" kern="1200" dirty="0" smtClean="0">
                          <a:solidFill>
                            <a:srgbClr val="000000"/>
                          </a:solidFill>
                          <a:latin typeface="宋体" pitchFamily="2" charset="-122"/>
                          <a:ea typeface="宋体" pitchFamily="2" charset="-122"/>
                          <a:cs typeface="方正书宋_GBK" charset="0"/>
                        </a:rPr>
                        <a:t>个月内，参加对日作战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819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124582" y="2526689"/>
            <a:ext cx="2011408" cy="2256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827268896"/>
              </p:ext>
            </p:extLst>
          </p:nvPr>
        </p:nvGraphicFramePr>
        <p:xfrm>
          <a:off x="647553" y="2048607"/>
          <a:ext cx="10851517" cy="4040944"/>
        </p:xfrm>
        <a:graphic>
          <a:graphicData uri="http://schemas.openxmlformats.org/drawingml/2006/table">
            <a:tbl>
              <a:tblPr firstRow="1" bandRow="1">
                <a:tableStyleId>{5940675A-B579-460E-94D1-54222C63F5DA}</a:tableStyleId>
              </a:tblPr>
              <a:tblGrid>
                <a:gridCol w="485140"/>
                <a:gridCol w="713692"/>
                <a:gridCol w="9652685"/>
              </a:tblGrid>
              <a:tr h="1846384">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雅尔塔会议</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主要内容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）会议期间，美国政府背着中国同意了苏联提出的“中国承认外蒙古独立、苏联租用中国旅顺港作为军事基地”等有损中国领土与主权的条件</a:t>
                      </a:r>
                      <a:endParaRPr lang="en-US" sz="2400" b="0" dirty="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41366">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影响</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）缓和了反法西斯盟国之间的矛盾，加强了反法西斯统一战线，协调了对德日的作战行动</a:t>
                      </a:r>
                    </a:p>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2</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）加速了世界反法西斯战争的胜利</a:t>
                      </a:r>
                    </a:p>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3</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）对战后世界格局的形成产生了深远影响</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581275726"/>
              </p:ext>
            </p:extLst>
          </p:nvPr>
        </p:nvGraphicFramePr>
        <p:xfrm>
          <a:off x="682723" y="1696914"/>
          <a:ext cx="10851517" cy="4712678"/>
        </p:xfrm>
        <a:graphic>
          <a:graphicData uri="http://schemas.openxmlformats.org/drawingml/2006/table">
            <a:tbl>
              <a:tblPr firstRow="1" bandRow="1">
                <a:tableStyleId>{5940675A-B579-460E-94D1-54222C63F5DA}</a:tableStyleId>
              </a:tblPr>
              <a:tblGrid>
                <a:gridCol w="768009"/>
                <a:gridCol w="949569"/>
                <a:gridCol w="9133939"/>
              </a:tblGrid>
              <a:tr h="1758462">
                <a:tc grid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波茨坦会议</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30000"/>
                        </a:lnSpc>
                        <a:buNone/>
                      </a:pP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月，美、英、苏三国的首脑在波茨坦召开会议。会议重申了雅尔塔会议的精神，并以中、美、英三国的名义发表了敦促日本投降的</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波茨坦公告</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，公告重申</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开罗宣言</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的条件必须实施</a:t>
                      </a:r>
                      <a:endParaRPr lang="en-US" sz="2400" b="0" dirty="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385">
                <a:tc rowSpan="3">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结束</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意大利</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1943</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7</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月，墨索里尼政府垮台，不久，意大利宣布无条件投降</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1500">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德国</a:t>
                      </a:r>
                      <a:endParaRPr lang="zh-CN" altLang="en-US" sz="2400" b="0" kern="12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1945</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5</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月</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8</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日，德国正式签署无条件投降书，欧洲战事结束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79331">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日本</a:t>
                      </a:r>
                      <a:endParaRPr lang="zh-CN" altLang="en-US" sz="2400" b="0" kern="12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）在亚洲和太平洋地区，中国和亚洲其他国家的人民对日本侵略者展开了猛烈反攻；</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8</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月上旬，美国在日本投下两枚原子弹；苏联出兵中国东北和朝鲜，参加对日作战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2170591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040428789"/>
              </p:ext>
            </p:extLst>
          </p:nvPr>
        </p:nvGraphicFramePr>
        <p:xfrm>
          <a:off x="992751" y="1477106"/>
          <a:ext cx="10290811" cy="4980845"/>
        </p:xfrm>
        <a:graphic>
          <a:graphicData uri="http://schemas.openxmlformats.org/drawingml/2006/table">
            <a:tbl>
              <a:tblPr firstRow="1" bandRow="1">
                <a:tableStyleId>{5940675A-B579-460E-94D1-54222C63F5DA}</a:tableStyleId>
              </a:tblPr>
              <a:tblGrid>
                <a:gridCol w="569595"/>
                <a:gridCol w="987425"/>
                <a:gridCol w="8733791"/>
              </a:tblGrid>
              <a:tr h="720970">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结束</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日本</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日，日本法西斯宣布无条件投降</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0101">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标志</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1945</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9</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月</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日，日本正式签署投降书。第二次世界大战结束</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59774">
                <a:tc grid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第二次世界大战的影响</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50000"/>
                        </a:lnSpc>
                        <a:buNone/>
                      </a:pPr>
                      <a:endParaRPr lang="zh-CN"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）第二次世界大战是人类历史上规模空前的战争，世界上大部分地区和人口卷入其中</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2</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第二次世界大战的胜利，彻底粉碎了法西斯主义和军国主义通过战争称霸世界的野心，彻底结束了列强通过争夺殖民地瓜分世界的历史，促进了世界殖民体系的瓦解，对维护世界和平、促进共同发展产生了重大而深远的影响</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57" y="2262832"/>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15088" y="3088414"/>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101078"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884146" y="1072803"/>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914876"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06373" y="3149893"/>
            <a:ext cx="10703560" cy="3416320"/>
          </a:xfrm>
          <a:prstGeom prst="rect">
            <a:avLst/>
          </a:prstGeom>
          <a:noFill/>
          <a:ln w="9525">
            <a:solidFill>
              <a:schemeClr val="tx1"/>
            </a:solidFill>
          </a:ln>
        </p:spPr>
        <p:txBody>
          <a:bodyPr wrap="square">
            <a:spAutoFit/>
          </a:bodyPr>
          <a:lstStyle/>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itchFamily="2" charset="-122"/>
                <a:ea typeface="宋体" pitchFamily="2" charset="-122"/>
              </a:rPr>
              <a:t>1929—1933</a:t>
            </a:r>
            <a:r>
              <a:rPr lang="zh-CN" altLang="en-US" sz="2400" dirty="0">
                <a:latin typeface="宋体" pitchFamily="2" charset="-122"/>
                <a:ea typeface="宋体" pitchFamily="2" charset="-122"/>
              </a:rPr>
              <a:t>年经济大危机打击了美国、日本等资本主义</a:t>
            </a:r>
            <a:r>
              <a:rPr lang="zh-CN" altLang="en-US" sz="2400" dirty="0" smtClean="0">
                <a:latin typeface="宋体" pitchFamily="2" charset="-122"/>
                <a:ea typeface="宋体" pitchFamily="2" charset="-122"/>
              </a:rPr>
              <a:t>国家；而</a:t>
            </a:r>
            <a:r>
              <a:rPr lang="zh-CN" altLang="en-US" sz="2400" dirty="0">
                <a:latin typeface="宋体" pitchFamily="2" charset="-122"/>
                <a:ea typeface="宋体" pitchFamily="2" charset="-122"/>
              </a:rPr>
              <a:t>此时的苏联正在实施两个</a:t>
            </a:r>
            <a:r>
              <a:rPr lang="zh-CN" altLang="en-US" sz="2400" dirty="0" smtClean="0">
                <a:latin typeface="宋体" pitchFamily="2" charset="-122"/>
                <a:ea typeface="宋体" pitchFamily="2" charset="-122"/>
              </a:rPr>
              <a:t>五年计划，重工业</a:t>
            </a:r>
            <a:r>
              <a:rPr lang="zh-CN" altLang="en-US" sz="2400" dirty="0">
                <a:latin typeface="宋体" pitchFamily="2" charset="-122"/>
                <a:ea typeface="宋体" pitchFamily="2" charset="-122"/>
              </a:rPr>
              <a:t>发展迅速</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罗斯福新政是在资本主义制度范围内进行的</a:t>
            </a:r>
            <a:r>
              <a:rPr lang="zh-CN" altLang="en-US" sz="2400" dirty="0" smtClean="0">
                <a:latin typeface="宋体" pitchFamily="2" charset="-122"/>
                <a:ea typeface="宋体" pitchFamily="2" charset="-122"/>
              </a:rPr>
              <a:t>调整，其</a:t>
            </a:r>
            <a:r>
              <a:rPr lang="zh-CN" altLang="en-US" sz="2400" dirty="0">
                <a:latin typeface="宋体" pitchFamily="2" charset="-122"/>
                <a:ea typeface="宋体" pitchFamily="2" charset="-122"/>
              </a:rPr>
              <a:t>直接目的是摆脱</a:t>
            </a:r>
            <a:r>
              <a:rPr lang="zh-CN" altLang="en-US" sz="2400" dirty="0" smtClean="0">
                <a:latin typeface="宋体" pitchFamily="2" charset="-122"/>
                <a:ea typeface="宋体" pitchFamily="2" charset="-122"/>
              </a:rPr>
              <a:t>经济危机，根本</a:t>
            </a:r>
            <a:r>
              <a:rPr lang="zh-CN" altLang="en-US" sz="2400" dirty="0">
                <a:latin typeface="宋体" pitchFamily="2" charset="-122"/>
                <a:ea typeface="宋体" pitchFamily="2" charset="-122"/>
              </a:rPr>
              <a:t>目的是巩固资产阶级的统治</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意大利是在第一次世界大战后国内爆发经济危机的背景下建立法西斯专政</a:t>
            </a:r>
            <a:r>
              <a:rPr lang="zh-CN" altLang="en-US" sz="2400" dirty="0" smtClean="0">
                <a:latin typeface="宋体" pitchFamily="2" charset="-122"/>
                <a:ea typeface="宋体" pitchFamily="2" charset="-122"/>
              </a:rPr>
              <a:t>的；而</a:t>
            </a:r>
            <a:r>
              <a:rPr lang="zh-CN" altLang="en-US" sz="2400" dirty="0">
                <a:latin typeface="宋体" pitchFamily="2" charset="-122"/>
                <a:ea typeface="宋体" pitchFamily="2" charset="-122"/>
              </a:rPr>
              <a:t>德国和日本是在</a:t>
            </a:r>
            <a:r>
              <a:rPr lang="en-US" altLang="zh-CN" sz="2400" dirty="0">
                <a:latin typeface="宋体" pitchFamily="2" charset="-122"/>
                <a:ea typeface="宋体" pitchFamily="2" charset="-122"/>
              </a:rPr>
              <a:t>1929—1933</a:t>
            </a:r>
            <a:r>
              <a:rPr lang="zh-CN" altLang="en-US" sz="2400" dirty="0">
                <a:latin typeface="宋体" pitchFamily="2" charset="-122"/>
                <a:ea typeface="宋体" pitchFamily="2" charset="-122"/>
              </a:rPr>
              <a:t>年经济大危机的背景下建立法西斯专政的</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6373" y="2449540"/>
            <a:ext cx="3103246" cy="580390"/>
            <a:chOff x="2455866" y="664479"/>
            <a:chExt cx="2770987" cy="580390"/>
          </a:xfrm>
        </p:grpSpPr>
        <p:sp>
          <p:nvSpPr>
            <p:cNvPr id="7" name="圆角矩形 6"/>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160583" y="1730155"/>
            <a:ext cx="9873763" cy="4524315"/>
          </a:xfrm>
          <a:prstGeom prst="rect">
            <a:avLst/>
          </a:prstGeom>
          <a:noFill/>
          <a:ln>
            <a:solidFill>
              <a:schemeClr val="tx1"/>
            </a:solidFill>
          </a:ln>
        </p:spPr>
        <p:txBody>
          <a:bodyPr wrap="square" rtlCol="0">
            <a:spAutoFit/>
          </a:bodyPr>
          <a:lstStyle/>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4</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意大利、德国的法西斯专政是由法西斯政党夺取政权建立</a:t>
            </a:r>
            <a:r>
              <a:rPr lang="zh-CN" altLang="en-US" sz="2400" dirty="0" smtClean="0">
                <a:latin typeface="宋体" pitchFamily="2" charset="-122"/>
                <a:ea typeface="宋体" pitchFamily="2" charset="-122"/>
              </a:rPr>
              <a:t>的；而</a:t>
            </a:r>
            <a:r>
              <a:rPr lang="zh-CN" altLang="en-US" sz="2400" dirty="0">
                <a:latin typeface="宋体" pitchFamily="2" charset="-122"/>
                <a:ea typeface="宋体" pitchFamily="2" charset="-122"/>
              </a:rPr>
              <a:t>日本的法西斯专政是由军部控制了内阁建立的</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5</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itchFamily="2" charset="-122"/>
                <a:ea typeface="宋体" pitchFamily="2" charset="-122"/>
              </a:rPr>
              <a:t>1939</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9</a:t>
            </a:r>
            <a:r>
              <a:rPr lang="zh-CN" altLang="en-US" sz="2400" dirty="0" smtClean="0">
                <a:latin typeface="宋体" pitchFamily="2" charset="-122"/>
                <a:ea typeface="宋体" pitchFamily="2" charset="-122"/>
              </a:rPr>
              <a:t>月，德国</a:t>
            </a:r>
            <a:r>
              <a:rPr lang="zh-CN" altLang="en-US" sz="2400" dirty="0">
                <a:latin typeface="宋体" pitchFamily="2" charset="-122"/>
                <a:ea typeface="宋体" pitchFamily="2" charset="-122"/>
              </a:rPr>
              <a:t>闪击</a:t>
            </a:r>
            <a:r>
              <a:rPr lang="zh-CN" altLang="en-US" sz="2400" dirty="0" smtClean="0">
                <a:latin typeface="宋体" pitchFamily="2" charset="-122"/>
                <a:ea typeface="宋体" pitchFamily="2" charset="-122"/>
              </a:rPr>
              <a:t>波兰，标志</a:t>
            </a:r>
            <a:r>
              <a:rPr lang="zh-CN" altLang="en-US" sz="2400" dirty="0">
                <a:latin typeface="宋体" pitchFamily="2" charset="-122"/>
                <a:ea typeface="宋体" pitchFamily="2" charset="-122"/>
              </a:rPr>
              <a:t>着第二次世界大战全面</a:t>
            </a:r>
            <a:r>
              <a:rPr lang="zh-CN" altLang="en-US" sz="2400" dirty="0" smtClean="0">
                <a:latin typeface="宋体" pitchFamily="2" charset="-122"/>
                <a:ea typeface="宋体" pitchFamily="2" charset="-122"/>
              </a:rPr>
              <a:t>爆发，而</a:t>
            </a:r>
            <a:r>
              <a:rPr lang="zh-CN" altLang="en-US" sz="2400" dirty="0">
                <a:latin typeface="宋体" pitchFamily="2" charset="-122"/>
                <a:ea typeface="宋体" pitchFamily="2" charset="-122"/>
              </a:rPr>
              <a:t>不是开始爆发</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6</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第二次世界大战规模扩大的</a:t>
            </a:r>
            <a:r>
              <a:rPr lang="zh-CN" altLang="en-US" sz="2400" dirty="0" smtClean="0">
                <a:latin typeface="宋体" pitchFamily="2" charset="-122"/>
                <a:ea typeface="宋体" pitchFamily="2" charset="-122"/>
              </a:rPr>
              <a:t>标志，是</a:t>
            </a:r>
            <a:r>
              <a:rPr lang="zh-CN" altLang="en-US" sz="2400" dirty="0">
                <a:latin typeface="宋体" pitchFamily="2" charset="-122"/>
                <a:ea typeface="宋体" pitchFamily="2" charset="-122"/>
              </a:rPr>
              <a:t>苏德战争的</a:t>
            </a:r>
            <a:r>
              <a:rPr lang="zh-CN" altLang="en-US" sz="2400" dirty="0" smtClean="0">
                <a:latin typeface="宋体" pitchFamily="2" charset="-122"/>
                <a:ea typeface="宋体" pitchFamily="2" charset="-122"/>
              </a:rPr>
              <a:t>爆发，而</a:t>
            </a:r>
            <a:r>
              <a:rPr lang="zh-CN" altLang="en-US" sz="2400" dirty="0">
                <a:latin typeface="宋体" pitchFamily="2" charset="-122"/>
                <a:ea typeface="宋体" pitchFamily="2" charset="-122"/>
              </a:rPr>
              <a:t>不是莫斯科</a:t>
            </a:r>
            <a:r>
              <a:rPr lang="zh-CN" altLang="en-US" sz="2400" dirty="0" smtClean="0">
                <a:latin typeface="宋体" pitchFamily="2" charset="-122"/>
                <a:ea typeface="宋体" pitchFamily="2" charset="-122"/>
              </a:rPr>
              <a:t>保卫战，莫斯科</a:t>
            </a:r>
            <a:r>
              <a:rPr lang="zh-CN" altLang="en-US" sz="2400" dirty="0">
                <a:latin typeface="宋体" pitchFamily="2" charset="-122"/>
                <a:ea typeface="宋体" pitchFamily="2" charset="-122"/>
              </a:rPr>
              <a:t>保卫战只是苏德战争中的一场重要的战役</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7</a:t>
            </a:r>
            <a:r>
              <a:rPr lang="zh-CN" altLang="en-US" sz="2400" dirty="0">
                <a:latin typeface="宋体" panose="02010600030101010101" pitchFamily="2" charset="-122"/>
                <a:ea typeface="宋体" panose="02010600030101010101" pitchFamily="2" charset="-122"/>
                <a:cs typeface="宋体" panose="02010600030101010101" pitchFamily="2" charset="-122"/>
              </a:rPr>
              <a:t>）德国突袭苏联标志着苏德战争</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爆发，第二次世界大战</a:t>
            </a:r>
            <a:r>
              <a:rPr lang="zh-CN" altLang="en-US" sz="2400" dirty="0">
                <a:latin typeface="宋体" panose="02010600030101010101" pitchFamily="2" charset="-122"/>
                <a:ea typeface="宋体" panose="02010600030101010101" pitchFamily="2" charset="-122"/>
                <a:cs typeface="宋体" panose="02010600030101010101" pitchFamily="2" charset="-122"/>
              </a:rPr>
              <a:t>规模</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扩大；日本</a:t>
            </a:r>
            <a:r>
              <a:rPr lang="zh-CN" altLang="en-US" sz="2400" dirty="0">
                <a:latin typeface="宋体" panose="02010600030101010101" pitchFamily="2" charset="-122"/>
                <a:ea typeface="宋体" panose="02010600030101010101" pitchFamily="2" charset="-122"/>
                <a:cs typeface="宋体" panose="02010600030101010101" pitchFamily="2" charset="-122"/>
              </a:rPr>
              <a:t>偷袭珍珠港标志着太平洋战争</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爆发，第二次世界大战</a:t>
            </a:r>
            <a:r>
              <a:rPr lang="zh-CN" altLang="en-US" sz="2400" dirty="0">
                <a:latin typeface="宋体" panose="02010600030101010101" pitchFamily="2" charset="-122"/>
                <a:ea typeface="宋体" panose="02010600030101010101" pitchFamily="2" charset="-122"/>
                <a:cs typeface="宋体" panose="02010600030101010101" pitchFamily="2" charset="-122"/>
              </a:rPr>
              <a:t>达到最大规模。</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160582" y="2741271"/>
            <a:ext cx="9873763" cy="2862322"/>
          </a:xfrm>
          <a:prstGeom prst="rect">
            <a:avLst/>
          </a:prstGeom>
          <a:noFill/>
          <a:ln>
            <a:solidFill>
              <a:schemeClr val="tx1"/>
            </a:solidFill>
          </a:ln>
        </p:spPr>
        <p:txBody>
          <a:bodyPr wrap="square" rtlCol="0">
            <a:spAutoFit/>
          </a:bodyPr>
          <a:lstStyle/>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8</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斯大林格勒</a:t>
            </a:r>
            <a:r>
              <a:rPr lang="zh-CN" altLang="en-US" sz="2400" dirty="0" smtClean="0">
                <a:latin typeface="宋体" pitchFamily="2" charset="-122"/>
                <a:ea typeface="宋体" pitchFamily="2" charset="-122"/>
              </a:rPr>
              <a:t>战役，既是</a:t>
            </a:r>
            <a:r>
              <a:rPr lang="zh-CN" altLang="en-US" sz="2400" dirty="0">
                <a:latin typeface="宋体" pitchFamily="2" charset="-122"/>
                <a:ea typeface="宋体" pitchFamily="2" charset="-122"/>
              </a:rPr>
              <a:t>苏德战争的</a:t>
            </a:r>
            <a:r>
              <a:rPr lang="zh-CN" altLang="en-US" sz="2400" dirty="0" smtClean="0">
                <a:latin typeface="宋体" pitchFamily="2" charset="-122"/>
                <a:ea typeface="宋体" pitchFamily="2" charset="-122"/>
              </a:rPr>
              <a:t>转折点，又是</a:t>
            </a:r>
            <a:r>
              <a:rPr lang="zh-CN" altLang="en-US" sz="2400" dirty="0">
                <a:latin typeface="宋体" pitchFamily="2" charset="-122"/>
                <a:ea typeface="宋体" pitchFamily="2" charset="-122"/>
              </a:rPr>
              <a:t>第二次世界大战的转折点</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9</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诺曼底登陆开辟了欧洲第二</a:t>
            </a:r>
            <a:r>
              <a:rPr lang="zh-CN" altLang="en-US" sz="2400" dirty="0" smtClean="0">
                <a:latin typeface="宋体" pitchFamily="2" charset="-122"/>
                <a:ea typeface="宋体" pitchFamily="2" charset="-122"/>
              </a:rPr>
              <a:t>战场，使</a:t>
            </a:r>
            <a:r>
              <a:rPr lang="zh-CN" altLang="en-US" sz="2400" dirty="0">
                <a:latin typeface="宋体" pitchFamily="2" charset="-122"/>
                <a:ea typeface="宋体" pitchFamily="2" charset="-122"/>
              </a:rPr>
              <a:t>德国开始陷入盟军的东西两面夹击</a:t>
            </a:r>
            <a:r>
              <a:rPr lang="zh-CN" altLang="en-US" sz="2400" dirty="0" smtClean="0">
                <a:latin typeface="宋体" pitchFamily="2" charset="-122"/>
                <a:ea typeface="宋体" pitchFamily="2" charset="-122"/>
              </a:rPr>
              <a:t>之下；柏林战役，使</a:t>
            </a:r>
            <a:r>
              <a:rPr lang="zh-CN" altLang="en-US" sz="2400" dirty="0">
                <a:latin typeface="宋体" pitchFamily="2" charset="-122"/>
                <a:ea typeface="宋体" pitchFamily="2" charset="-122"/>
              </a:rPr>
              <a:t>德国最终失败投降</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10</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巴黎和会决定成立</a:t>
            </a:r>
            <a:r>
              <a:rPr lang="zh-CN" altLang="en-US" sz="2400" dirty="0" smtClean="0">
                <a:latin typeface="宋体" pitchFamily="2" charset="-122"/>
                <a:ea typeface="宋体" pitchFamily="2" charset="-122"/>
              </a:rPr>
              <a:t>国际联盟，而</a:t>
            </a:r>
            <a:r>
              <a:rPr lang="zh-CN" altLang="en-US" sz="2400" dirty="0">
                <a:latin typeface="宋体" pitchFamily="2" charset="-122"/>
                <a:ea typeface="宋体" pitchFamily="2" charset="-122"/>
              </a:rPr>
              <a:t>雅尔塔会议决定成立联合国</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xmlns="" val="3889752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4823" y="3005616"/>
            <a:ext cx="350520" cy="1617649"/>
            <a:chOff x="621031" y="3039984"/>
            <a:chExt cx="350520" cy="1617649"/>
          </a:xfrm>
        </p:grpSpPr>
        <p:grpSp>
          <p:nvGrpSpPr>
            <p:cNvPr id="14" name="组合 13"/>
            <p:cNvGrpSpPr/>
            <p:nvPr/>
          </p:nvGrpSpPr>
          <p:grpSpPr>
            <a:xfrm>
              <a:off x="621031" y="3039984"/>
              <a:ext cx="350520" cy="1004645"/>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1031" y="4309970"/>
              <a:ext cx="347662" cy="347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3" name="圆角矩形 2"/>
          <p:cNvSpPr/>
          <p:nvPr/>
        </p:nvSpPr>
        <p:spPr>
          <a:xfrm>
            <a:off x="1236461"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65595"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810448" y="167113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596550" y="1049906"/>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5242432" y="2921534"/>
            <a:ext cx="5462201" cy="1736099"/>
            <a:chOff x="5317168" y="3279980"/>
            <a:chExt cx="5462201" cy="1736099"/>
          </a:xfrm>
        </p:grpSpPr>
        <p:grpSp>
          <p:nvGrpSpPr>
            <p:cNvPr id="15" name="组合 14"/>
            <p:cNvGrpSpPr/>
            <p:nvPr/>
          </p:nvGrpSpPr>
          <p:grpSpPr>
            <a:xfrm>
              <a:off x="5317169" y="3279980"/>
              <a:ext cx="5462200" cy="1123095"/>
              <a:chOff x="4904446" y="3211740"/>
              <a:chExt cx="5462200" cy="1123095"/>
            </a:xfrm>
          </p:grpSpPr>
          <p:sp>
            <p:nvSpPr>
              <p:cNvPr id="18" name="文本框 2">
                <a:hlinkClick r:id="rId3" action="ppaction://hlinksldjump"/>
              </p:cNvPr>
              <p:cNvSpPr txBox="1"/>
              <p:nvPr/>
            </p:nvSpPr>
            <p:spPr>
              <a:xfrm>
                <a:off x="4904446" y="3211740"/>
                <a:ext cx="5462200" cy="46166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罗斯福新政</a:t>
                </a:r>
                <a:endParaRPr lang="zh-CN" altLang="zh-CN" sz="2400" dirty="0">
                  <a:latin typeface="黑体" panose="02010609060101010101" pitchFamily="49" charset="-122"/>
                  <a:ea typeface="黑体" panose="02010609060101010101" pitchFamily="49" charset="-122"/>
                </a:endParaRPr>
              </a:p>
            </p:txBody>
          </p:sp>
          <p:sp>
            <p:nvSpPr>
              <p:cNvPr id="7" name="文本框 2">
                <a:hlinkClick r:id="rId4" action="ppaction://hlinksldjump"/>
              </p:cNvPr>
              <p:cNvSpPr txBox="1"/>
              <p:nvPr/>
            </p:nvSpPr>
            <p:spPr>
              <a:xfrm>
                <a:off x="4904446" y="3874460"/>
                <a:ext cx="4838065"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法西斯侵略</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2" name="TextBox 1">
              <a:hlinkClick r:id="rId5" action="ppaction://hlinksldjump"/>
            </p:cNvPr>
            <p:cNvSpPr txBox="1"/>
            <p:nvPr/>
          </p:nvSpPr>
          <p:spPr>
            <a:xfrm>
              <a:off x="5317168" y="4554414"/>
              <a:ext cx="5312731" cy="46166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命题</a:t>
              </a:r>
              <a:r>
                <a:rPr lang="zh-CN" altLang="en-US" sz="2400" b="1" dirty="0" smtClean="0">
                  <a:latin typeface="黑体" panose="02010609060101010101" pitchFamily="49" charset="-122"/>
                  <a:ea typeface="黑体" panose="02010609060101010101" pitchFamily="49" charset="-122"/>
                </a:rPr>
                <a:t>点 </a:t>
              </a:r>
              <a:r>
                <a:rPr lang="en-US" altLang="zh-CN" sz="2400" b="1" dirty="0" smtClean="0">
                  <a:solidFill>
                    <a:schemeClr val="bg1"/>
                  </a:solidFill>
                  <a:latin typeface="黑体" panose="02010609060101010101" pitchFamily="49" charset="-122"/>
                  <a:ea typeface="黑体" panose="02010609060101010101" pitchFamily="49" charset="-122"/>
                </a:rPr>
                <a:t>3</a:t>
              </a:r>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反法西斯战争（高频考点）</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60039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extLst>
              <p:ext uri="{D42A27DB-BD31-4B8C-83A1-F6EECF244321}">
                <p14:modId xmlns:p14="http://schemas.microsoft.com/office/powerpoint/2010/main" xmlns="" val="3826519269"/>
              </p:ext>
            </p:extLst>
          </p:nvPr>
        </p:nvGraphicFramePr>
        <p:xfrm>
          <a:off x="706373" y="2871216"/>
          <a:ext cx="10771424" cy="3169099"/>
        </p:xfrm>
        <a:graphic>
          <a:graphicData uri="http://schemas.openxmlformats.org/drawingml/2006/table">
            <a:tbl>
              <a:tblPr firstRow="1" bandRow="1">
                <a:tableStyleId>{5940675A-B579-460E-94D1-54222C63F5DA}</a:tableStyleId>
              </a:tblPr>
              <a:tblGrid>
                <a:gridCol w="1397977"/>
                <a:gridCol w="9373447"/>
              </a:tblGrid>
              <a:tr h="628123">
                <a:tc gridSpan="2">
                  <a:txBody>
                    <a:bodyPr/>
                    <a:lstStyle/>
                    <a:p>
                      <a:pPr indent="0" algn="ctr">
                        <a:lnSpc>
                          <a:spcPct val="14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：罗斯福新政“新”的主要表现</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5033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新的理论</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新政是对凯恩斯主义最大规模的实践</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064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新的特点</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尽量避免采用国有化形式而力图保持资本主义的自由企业制度，政府对经济全面干预，同时采取有利于工人和小生产者的措施，以缓和国内阶级矛盾</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2678975915"/>
              </p:ext>
            </p:extLst>
          </p:nvPr>
        </p:nvGraphicFramePr>
        <p:xfrm>
          <a:off x="1030214" y="2070148"/>
          <a:ext cx="10188770" cy="4128429"/>
        </p:xfrm>
        <a:graphic>
          <a:graphicData uri="http://schemas.openxmlformats.org/drawingml/2006/table">
            <a:tbl>
              <a:tblPr firstRow="1" bandRow="1">
                <a:tableStyleId>{5940675A-B579-460E-94D1-54222C63F5DA}</a:tableStyleId>
              </a:tblPr>
              <a:tblGrid>
                <a:gridCol w="1449070"/>
                <a:gridCol w="8739700"/>
              </a:tblGrid>
              <a:tr h="365760">
                <a:tc gridSpan="2">
                  <a:txBody>
                    <a:bodyPr/>
                    <a:lstStyle/>
                    <a:p>
                      <a:pPr indent="0" algn="ctr">
                        <a:lnSpc>
                          <a:spcPct val="16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一：罗斯福新政“新”的主要表现</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76716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新的起点</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新政实际上是对生产关系进行的局部调整，把美国的私人垄断资本主义迅速推向美国式的、非法西斯式的国家垄断资本主义。这正是历史唯物主义理论中上层建筑对经济基础反作用的具体体现</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604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新的模式</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开创了国家干预经济发展的新模式。第二次世界大战后被一些主要的资本主义国家借鉴和继承，促使第二次世界大战后资本主义发展出现新变化，进入资本主义发展的“黄金时期”</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641560726"/>
              </p:ext>
            </p:extLst>
          </p:nvPr>
        </p:nvGraphicFramePr>
        <p:xfrm>
          <a:off x="836784" y="2034979"/>
          <a:ext cx="10522878" cy="4149532"/>
        </p:xfrm>
        <a:graphic>
          <a:graphicData uri="http://schemas.openxmlformats.org/drawingml/2006/table">
            <a:tbl>
              <a:tblPr firstRow="1" bandRow="1">
                <a:tableStyleId>{5940675A-B579-460E-94D1-54222C63F5DA}</a:tableStyleId>
              </a:tblPr>
              <a:tblGrid>
                <a:gridCol w="1449070"/>
                <a:gridCol w="9073808"/>
              </a:tblGrid>
              <a:tr h="717013">
                <a:tc gridSpan="2">
                  <a:txBody>
                    <a:bodyPr/>
                    <a:lstStyle/>
                    <a:p>
                      <a:pPr indent="0" algn="ctr">
                        <a:lnSpc>
                          <a:spcPct val="16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：认识世界反法西斯联盟的建立</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23105">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根本作用</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世界反法西斯联盟的成立是世界反法西斯战争取得胜利的根本原因</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425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合作基础</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为了战胜人类共同的敌人</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法西斯，不同社会制度的国家能够加强联合，结成联盟</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5164">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历史意义</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面对任何问题，只有加强合作，并肩斗争，才能解决问题，取得共同发展</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5028384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53054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extLst>
              <p:ext uri="{D42A27DB-BD31-4B8C-83A1-F6EECF244321}">
                <p14:modId xmlns:p14="http://schemas.microsoft.com/office/powerpoint/2010/main" xmlns="" val="3776048358"/>
              </p:ext>
            </p:extLst>
          </p:nvPr>
        </p:nvGraphicFramePr>
        <p:xfrm>
          <a:off x="509954" y="2479432"/>
          <a:ext cx="11139854" cy="3930160"/>
        </p:xfrm>
        <a:graphic>
          <a:graphicData uri="http://schemas.openxmlformats.org/drawingml/2006/table">
            <a:tbl>
              <a:tblPr firstRow="1" bandRow="1">
                <a:tableStyleId>{5940675A-B579-460E-94D1-54222C63F5DA}</a:tableStyleId>
              </a:tblPr>
              <a:tblGrid>
                <a:gridCol w="1107831"/>
                <a:gridCol w="4730261"/>
                <a:gridCol w="5301762"/>
              </a:tblGrid>
              <a:tr h="641840">
                <a:tc gridSpan="3">
                  <a:txBody>
                    <a:bodyPr/>
                    <a:lstStyle/>
                    <a:p>
                      <a:pPr indent="0" algn="ctr">
                        <a:lnSpc>
                          <a:spcPct val="13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一：面对</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1929</a:t>
                      </a:r>
                      <a:r>
                        <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1933</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年世界经济危机，美国与德国、日本选择不同道路的原因</a:t>
                      </a:r>
                      <a:endPar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36331">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德国和日本</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美国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5198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凡尔赛</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华盛顿体系</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德国作为战败国受到巴黎和会的制裁，日本乘第一次世界大战之机在东亚、太平洋地区迅速扩张，受到华盛顿体系的压制。因此，德国有复仇情绪，日本有不满情绪</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美国是大战中的战胜国，是既得利益者，又不想破坏现存秩序</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3050913222"/>
              </p:ext>
            </p:extLst>
          </p:nvPr>
        </p:nvGraphicFramePr>
        <p:xfrm>
          <a:off x="518746" y="1552817"/>
          <a:ext cx="11139853" cy="4814571"/>
        </p:xfrm>
        <a:graphic>
          <a:graphicData uri="http://schemas.openxmlformats.org/drawingml/2006/table">
            <a:tbl>
              <a:tblPr firstRow="1" bandRow="1">
                <a:tableStyleId>{5940675A-B579-460E-94D1-54222C63F5DA}</a:tableStyleId>
              </a:tblPr>
              <a:tblGrid>
                <a:gridCol w="1327638"/>
                <a:gridCol w="4475285"/>
                <a:gridCol w="5336930"/>
              </a:tblGrid>
              <a:tr h="698012">
                <a:tc gridSpan="3">
                  <a:txBody>
                    <a:bodyPr/>
                    <a:lstStyle/>
                    <a:p>
                      <a:pPr indent="0" algn="ctr">
                        <a:lnSpc>
                          <a:spcPct val="130000"/>
                        </a:lnSpc>
                        <a:buNone/>
                      </a:pPr>
                      <a:r>
                        <a:rPr lang="en-US" altLang="zh-CN"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一：面对</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1929</a:t>
                      </a:r>
                      <a:r>
                        <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1933</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年世界经济危机，美国与德国、日本选择不同道路的原因</a:t>
                      </a:r>
                      <a:endPar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12177">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德国和日本</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美国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58462">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历史传统</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德国有军国主义传统，日本带有浓厚的封建性和军事性，很容易出现独裁专制的法西斯政党</a:t>
                      </a:r>
                      <a:endParaRPr lang="en-US"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美国具有三权分立的资产阶级民主传统，不允许出现独裁专制的法西斯政党</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7312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经济状况</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德、日的经济实力较美国弱，只有更多地依赖国民经济军事化和对外扩张才能使经济复苏</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美国在第一次世界大战后取得了世界经济霸权，经济实力雄厚，可以通过国家干预经济的办法来缓和危机</a:t>
                      </a:r>
                      <a:endParaRPr lang="en-US" altLang="en-US" sz="2400" b="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3199656172"/>
              </p:ext>
            </p:extLst>
          </p:nvPr>
        </p:nvGraphicFramePr>
        <p:xfrm>
          <a:off x="518746" y="1825378"/>
          <a:ext cx="11139853" cy="4250107"/>
        </p:xfrm>
        <a:graphic>
          <a:graphicData uri="http://schemas.openxmlformats.org/drawingml/2006/table">
            <a:tbl>
              <a:tblPr firstRow="1" bandRow="1">
                <a:tableStyleId>{5940675A-B579-460E-94D1-54222C63F5DA}</a:tableStyleId>
              </a:tblPr>
              <a:tblGrid>
                <a:gridCol w="1327638"/>
                <a:gridCol w="4475285"/>
                <a:gridCol w="5336930"/>
              </a:tblGrid>
              <a:tr h="698012">
                <a:tc gridSpan="3">
                  <a:txBody>
                    <a:bodyPr/>
                    <a:lstStyle/>
                    <a:p>
                      <a:pPr indent="0" algn="ctr">
                        <a:lnSpc>
                          <a:spcPct val="130000"/>
                        </a:lnSpc>
                        <a:buNone/>
                      </a:pPr>
                      <a:r>
                        <a:rPr lang="en-US" altLang="zh-CN"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一：面对</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1929</a:t>
                      </a:r>
                      <a:r>
                        <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altLang="zh-CN" sz="2400" b="0" dirty="0" smtClean="0">
                          <a:solidFill>
                            <a:srgbClr val="000000"/>
                          </a:solidFill>
                          <a:latin typeface="Times New Roman" pitchFamily="18" charset="0"/>
                          <a:ea typeface="黑体" panose="02010609060101010101" pitchFamily="49" charset="-122"/>
                          <a:cs typeface="Times New Roman" pitchFamily="18" charset="0"/>
                        </a:rPr>
                        <a:t>1933</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年世界经济危机，美国与德国、日本选择不同道路的原因</a:t>
                      </a:r>
                      <a:endPar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12177">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德国和日本</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美国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9914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政治状况</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由经济危机导致的政治危机的严重性，德、日大大超过美国；同时，德国纳粹党已羽翼丰满，日本军部成为法西斯势力的大本营，德、日比美国更具备建立法西斯专政的土壤</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0778">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领导者</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罗斯福和希特勒的个人素质不同，所起的个人作用不同</a:t>
                      </a:r>
                      <a:endParaRPr lang="en-US" altLang="en-US" sz="2400" b="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en-US" altLang="en-US" sz="2400" b="0" dirty="0" smtClean="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10012416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1970544329"/>
              </p:ext>
            </p:extLst>
          </p:nvPr>
        </p:nvGraphicFramePr>
        <p:xfrm>
          <a:off x="704068" y="1468316"/>
          <a:ext cx="10673178" cy="5041508"/>
        </p:xfrm>
        <a:graphic>
          <a:graphicData uri="http://schemas.openxmlformats.org/drawingml/2006/table">
            <a:tbl>
              <a:tblPr firstRow="1" bandRow="1">
                <a:tableStyleId>{5940675A-B579-460E-94D1-54222C63F5DA}</a:tableStyleId>
              </a:tblPr>
              <a:tblGrid>
                <a:gridCol w="1063186"/>
                <a:gridCol w="4563207"/>
                <a:gridCol w="5046785"/>
              </a:tblGrid>
              <a:tr h="606668">
                <a:tc gridSpan="3">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二：德国和日本建立法西斯专政的异同点</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143000">
                <a:tc row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相同点</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德国和日本法西斯政权的建立，是</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1929—1933</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年世界经济危机导致资本主义社会危机和国内阶级矛盾激化的产物</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0247">
                <a:tc vMerge="1">
                  <a:txBody>
                    <a:bodyPr/>
                    <a:lstStyle/>
                    <a:p>
                      <a:pPr marL="0" indent="0" algn="ctr" defTabSz="914400" rtl="0" eaLnBrk="1" latinLnBrk="0" hangingPunct="1">
                        <a:lnSpc>
                          <a:spcPct val="13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它们都代表垄断资本主义集团的利益，对内实行法西斯独裁恐怖统治，对外极力主张侵略扩张政策</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37492">
                <a:tc row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不同点</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德国建立法西斯政党的一党专政，纳粹党大权独揽</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日本军部是日本法西斯势力的集中地和支持者</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40">
                <a:tc vMerge="1">
                  <a:txBody>
                    <a:bodyPr/>
                    <a:lstStyle/>
                    <a:p>
                      <a:pPr marL="0" indent="0" algn="ctr" defTabSz="914400" rtl="0" eaLnBrk="1" latinLnBrk="0" hangingPunct="1">
                        <a:lnSpc>
                          <a:spcPct val="130000"/>
                        </a:lnSpc>
                        <a:buNone/>
                      </a:pP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德国纳粹党是通过选举上台，取得政权</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日本法西斯势力是通过政变取得权力</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4565962" cy="627895"/>
            <a:chOff x="1034884" y="629878"/>
            <a:chExt cx="3827582" cy="627895"/>
          </a:xfrm>
        </p:grpSpPr>
        <p:sp>
          <p:nvSpPr>
            <p:cNvPr id="7" name="圆角矩形 6"/>
            <p:cNvSpPr/>
            <p:nvPr>
              <p:custDataLst>
                <p:tags r:id="rId1"/>
              </p:custDataLst>
            </p:nvPr>
          </p:nvSpPr>
          <p:spPr>
            <a:xfrm flipH="1">
              <a:off x="2547179" y="664168"/>
              <a:ext cx="231528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罗斯福新政</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6" y="3149570"/>
            <a:ext cx="11386379"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2016·</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19</a:t>
            </a:r>
            <a:r>
              <a:rPr lang="zh-CN" altLang="en-US" sz="2400" b="1" dirty="0">
                <a:latin typeface="宋体" pitchFamily="2" charset="-122"/>
                <a:ea typeface="宋体" pitchFamily="2" charset="-122"/>
              </a:rPr>
              <a:t>）经过调整和</a:t>
            </a:r>
            <a:r>
              <a:rPr lang="zh-CN" altLang="en-US" sz="2400" b="1" dirty="0" smtClean="0">
                <a:latin typeface="宋体" pitchFamily="2" charset="-122"/>
                <a:ea typeface="宋体" pitchFamily="2" charset="-122"/>
              </a:rPr>
              <a:t>改革，</a:t>
            </a:r>
            <a:r>
              <a:rPr lang="en-US" altLang="zh-CN" sz="2400" b="1" dirty="0" smtClean="0">
                <a:latin typeface="宋体" pitchFamily="2" charset="-122"/>
                <a:ea typeface="宋体" pitchFamily="2" charset="-122"/>
              </a:rPr>
              <a:t>20</a:t>
            </a:r>
            <a:r>
              <a:rPr lang="zh-CN" altLang="en-US" sz="2400" b="1" dirty="0">
                <a:latin typeface="宋体" pitchFamily="2" charset="-122"/>
                <a:ea typeface="宋体" pitchFamily="2" charset="-122"/>
              </a:rPr>
              <a:t>世纪</a:t>
            </a:r>
            <a:r>
              <a:rPr lang="en-US" altLang="zh-CN" sz="2400" b="1" dirty="0">
                <a:latin typeface="宋体" pitchFamily="2" charset="-122"/>
                <a:ea typeface="宋体" pitchFamily="2" charset="-122"/>
              </a:rPr>
              <a:t>50—60</a:t>
            </a:r>
            <a:r>
              <a:rPr lang="zh-CN" altLang="en-US" sz="2400" b="1" dirty="0" smtClean="0">
                <a:latin typeface="宋体" pitchFamily="2" charset="-122"/>
                <a:ea typeface="宋体" pitchFamily="2" charset="-122"/>
              </a:rPr>
              <a:t>年代，发达国家</a:t>
            </a:r>
            <a:r>
              <a:rPr lang="zh-CN" altLang="en-US" sz="2400" b="1" dirty="0">
                <a:latin typeface="宋体" pitchFamily="2" charset="-122"/>
                <a:ea typeface="宋体" pitchFamily="2" charset="-122"/>
              </a:rPr>
              <a:t>进入了经济高速增长的</a:t>
            </a:r>
            <a:r>
              <a:rPr lang="zh-CN" altLang="en-US" sz="2400" b="1" dirty="0" smtClean="0">
                <a:latin typeface="宋体" pitchFamily="2" charset="-122"/>
                <a:ea typeface="宋体" pitchFamily="2" charset="-122"/>
              </a:rPr>
              <a:t>“黄金时代”，避免</a:t>
            </a:r>
            <a:r>
              <a:rPr lang="zh-CN" altLang="en-US" sz="2400" b="1" dirty="0">
                <a:latin typeface="宋体" pitchFamily="2" charset="-122"/>
                <a:ea typeface="宋体" pitchFamily="2" charset="-122"/>
              </a:rPr>
              <a:t>了发生像</a:t>
            </a:r>
            <a:r>
              <a:rPr lang="en-US" altLang="zh-CN" sz="2400" b="1" dirty="0">
                <a:latin typeface="宋体" pitchFamily="2" charset="-122"/>
                <a:ea typeface="宋体" pitchFamily="2" charset="-122"/>
              </a:rPr>
              <a:t>1929—1933</a:t>
            </a:r>
            <a:r>
              <a:rPr lang="zh-CN" altLang="en-US" sz="2400" b="1" dirty="0">
                <a:latin typeface="宋体" pitchFamily="2" charset="-122"/>
                <a:ea typeface="宋体" pitchFamily="2" charset="-122"/>
              </a:rPr>
              <a:t>年世界经济危机那样大的经济波动。对材料理解正确的是（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5" name="文本框 99"/>
          <p:cNvSpPr txBox="1">
            <a:spLocks noChangeArrowheads="1"/>
          </p:cNvSpPr>
          <p:nvPr/>
        </p:nvSpPr>
        <p:spPr bwMode="auto">
          <a:xfrm>
            <a:off x="814723" y="4974317"/>
            <a:ext cx="1007305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世界经济持续繁荣</a:t>
            </a:r>
            <a:r>
              <a:rPr lang="zh-CN"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资本主义经济危机已经</a:t>
            </a:r>
            <a:r>
              <a:rPr lang="zh-CN" altLang="en-US" sz="2400" b="1" dirty="0" smtClean="0">
                <a:latin typeface="宋体" pitchFamily="2" charset="-122"/>
                <a:ea typeface="宋体" pitchFamily="2" charset="-122"/>
                <a:cs typeface="Times New Roman" pitchFamily="18" charset="0"/>
              </a:rPr>
              <a:t>消除</a:t>
            </a:r>
            <a:endParaRPr lang="zh-CN" altLang="zh-CN" sz="2400" b="1" dirty="0">
              <a:latin typeface="宋体" pitchFamily="2" charset="-122"/>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发达国家干预经济效果显著</a:t>
            </a:r>
            <a:r>
              <a:rPr lang="en-US"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cs typeface="Times New Roman" pitchFamily="18" charset="0"/>
              </a:rPr>
              <a:t>资本主义世界形成了鼎足之势</a:t>
            </a:r>
            <a:endParaRPr lang="zh-CN" altLang="zh-CN"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582429" y="43503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794461"/>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邯郸模拟）阅读材料，回答问题。（</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材料一  </a:t>
            </a:r>
            <a:r>
              <a:rPr lang="zh-CN" altLang="en-US" sz="2400" b="1" dirty="0" smtClean="0">
                <a:latin typeface="楷体" pitchFamily="49" charset="-122"/>
                <a:ea typeface="楷体" pitchFamily="49" charset="-122"/>
                <a:cs typeface="Times New Roman" pitchFamily="18" charset="0"/>
              </a:rPr>
              <a:t>如下图所示，摘编自</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世界历史</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九年级下册</a:t>
            </a:r>
            <a:endParaRPr lang="en-US" altLang="zh-CN" sz="2400" b="1" dirty="0" smtClean="0">
              <a:latin typeface="楷体" pitchFamily="49" charset="-122"/>
              <a:ea typeface="楷体" pitchFamily="49"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Times New Roman" pitchFamily="18" charset="0"/>
              <a:ea typeface="宋体" panose="02010600030101010101" pitchFamily="2" charset="-122"/>
              <a:cs typeface="Times New Roman" pitchFamily="18" charset="0"/>
            </a:endParaRPr>
          </a:p>
          <a:p>
            <a:pPr>
              <a:lnSpc>
                <a:spcPct val="150000"/>
              </a:lnSpc>
            </a:pPr>
            <a:endParaRPr lang="en-US" altLang="zh-CN" sz="2400" b="1" dirty="0" smtClean="0">
              <a:latin typeface="宋体" panose="02010600030101010101" pitchFamily="2" charset="-122"/>
              <a:ea typeface="宋体" panose="02010600030101010101" pitchFamily="2" charset="-122"/>
            </a:endParaRPr>
          </a:p>
          <a:p>
            <a:pPr>
              <a:lnSpc>
                <a:spcPct val="150000"/>
              </a:lnSpc>
            </a:pPr>
            <a:endParaRPr lang="zh-CN" altLang="en-US" sz="2400" b="1" dirty="0">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67999" y="3187701"/>
            <a:ext cx="5981513" cy="2342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812046"/>
            <a:ext cx="10698480" cy="4524315"/>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rPr>
              <a:t>材料二  </a:t>
            </a:r>
            <a:r>
              <a:rPr lang="en-US" altLang="zh-CN" sz="2400" b="1" dirty="0">
                <a:latin typeface="楷体" pitchFamily="49" charset="-122"/>
                <a:ea typeface="楷体" pitchFamily="49" charset="-122"/>
              </a:rPr>
              <a:t>1933</a:t>
            </a:r>
            <a:r>
              <a:rPr lang="zh-CN" altLang="en-US" sz="2400" b="1" dirty="0">
                <a:latin typeface="楷体" pitchFamily="49" charset="-122"/>
                <a:ea typeface="楷体" pitchFamily="49" charset="-122"/>
              </a:rPr>
              <a:t>年罗斯福当选</a:t>
            </a:r>
            <a:r>
              <a:rPr lang="zh-CN" altLang="en-US" sz="2400" b="1" dirty="0" smtClean="0">
                <a:latin typeface="楷体" pitchFamily="49" charset="-122"/>
                <a:ea typeface="楷体" pitchFamily="49" charset="-122"/>
              </a:rPr>
              <a:t>总统，采取</a:t>
            </a:r>
            <a:r>
              <a:rPr lang="zh-CN" altLang="en-US" sz="2400" b="1" dirty="0">
                <a:latin typeface="楷体" pitchFamily="49" charset="-122"/>
                <a:ea typeface="楷体" pitchFamily="49" charset="-122"/>
              </a:rPr>
              <a:t>一系列措施克服经济危机。在罗斯福的努力</a:t>
            </a:r>
            <a:r>
              <a:rPr lang="zh-CN" altLang="en-US" sz="2400" b="1" dirty="0" smtClean="0">
                <a:latin typeface="楷体" pitchFamily="49" charset="-122"/>
                <a:ea typeface="楷体" pitchFamily="49" charset="-122"/>
              </a:rPr>
              <a:t>下，国会</a:t>
            </a:r>
            <a:r>
              <a:rPr lang="zh-CN" altLang="en-US" sz="2400" b="1" dirty="0">
                <a:latin typeface="楷体" pitchFamily="49" charset="-122"/>
                <a:ea typeface="楷体" pitchFamily="49" charset="-122"/>
              </a:rPr>
              <a:t>通过了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紧急银行法案</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，之后</a:t>
            </a:r>
            <a:r>
              <a:rPr lang="zh-CN" altLang="en-US" sz="2400" b="1" dirty="0">
                <a:latin typeface="楷体" pitchFamily="49" charset="-122"/>
                <a:ea typeface="楷体" pitchFamily="49" charset="-122"/>
              </a:rPr>
              <a:t>全国</a:t>
            </a:r>
            <a:r>
              <a:rPr lang="en-US" altLang="zh-CN" sz="2400" b="1" dirty="0">
                <a:latin typeface="楷体" pitchFamily="49" charset="-122"/>
                <a:ea typeface="楷体" pitchFamily="49" charset="-122"/>
              </a:rPr>
              <a:t>3/4</a:t>
            </a:r>
            <a:r>
              <a:rPr lang="zh-CN" altLang="en-US" sz="2400" b="1" dirty="0">
                <a:latin typeface="楷体" pitchFamily="49" charset="-122"/>
                <a:ea typeface="楷体" pitchFamily="49" charset="-122"/>
              </a:rPr>
              <a:t>的银行重新</a:t>
            </a:r>
            <a:r>
              <a:rPr lang="zh-CN" altLang="en-US" sz="2400" b="1" dirty="0" smtClean="0">
                <a:latin typeface="楷体" pitchFamily="49" charset="-122"/>
                <a:ea typeface="楷体" pitchFamily="49" charset="-122"/>
              </a:rPr>
              <a:t>开业，银行</a:t>
            </a:r>
            <a:r>
              <a:rPr lang="zh-CN" altLang="en-US" sz="2400" b="1" dirty="0">
                <a:latin typeface="楷体" pitchFamily="49" charset="-122"/>
                <a:ea typeface="楷体" pitchFamily="49" charset="-122"/>
              </a:rPr>
              <a:t>信誉获得</a:t>
            </a:r>
            <a:r>
              <a:rPr lang="zh-CN" altLang="en-US" sz="2400" b="1" dirty="0" smtClean="0">
                <a:latin typeface="楷体" pitchFamily="49" charset="-122"/>
                <a:ea typeface="楷体" pitchFamily="49" charset="-122"/>
              </a:rPr>
              <a:t>恢复；通过</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农业调整法</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，对</a:t>
            </a:r>
            <a:r>
              <a:rPr lang="zh-CN" altLang="en-US" sz="2400" b="1" dirty="0">
                <a:latin typeface="楷体" pitchFamily="49" charset="-122"/>
                <a:ea typeface="楷体" pitchFamily="49" charset="-122"/>
              </a:rPr>
              <a:t>农业的复苏起到了积极</a:t>
            </a:r>
            <a:r>
              <a:rPr lang="zh-CN" altLang="en-US" sz="2400" b="1" dirty="0" smtClean="0">
                <a:latin typeface="楷体" pitchFamily="49" charset="-122"/>
                <a:ea typeface="楷体" pitchFamily="49" charset="-122"/>
              </a:rPr>
              <a:t>作用；</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全国工业复兴法</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的</a:t>
            </a:r>
            <a:r>
              <a:rPr lang="zh-CN" altLang="en-US" sz="2400" b="1" dirty="0" smtClean="0">
                <a:latin typeface="楷体" pitchFamily="49" charset="-122"/>
                <a:ea typeface="楷体" pitchFamily="49" charset="-122"/>
              </a:rPr>
              <a:t>颁布，达到</a:t>
            </a:r>
            <a:r>
              <a:rPr lang="zh-CN" altLang="en-US" sz="2400" b="1" dirty="0">
                <a:latin typeface="楷体" pitchFamily="49" charset="-122"/>
                <a:ea typeface="楷体" pitchFamily="49" charset="-122"/>
              </a:rPr>
              <a:t>了减少盲目生产、规范工业生产的</a:t>
            </a:r>
            <a:r>
              <a:rPr lang="zh-CN" altLang="en-US" sz="2400" b="1" dirty="0" smtClean="0">
                <a:latin typeface="楷体" pitchFamily="49" charset="-122"/>
                <a:ea typeface="楷体" pitchFamily="49" charset="-122"/>
              </a:rPr>
              <a:t>目的；</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联邦紧急救济法</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通过</a:t>
            </a:r>
            <a:r>
              <a:rPr lang="zh-CN" altLang="en-US" sz="2400" b="1" dirty="0" smtClean="0">
                <a:latin typeface="楷体" pitchFamily="49" charset="-122"/>
                <a:ea typeface="楷体" pitchFamily="49" charset="-122"/>
              </a:rPr>
              <a:t>后，对</a:t>
            </a:r>
            <a:r>
              <a:rPr lang="zh-CN" altLang="en-US" sz="2400" b="1" dirty="0">
                <a:latin typeface="楷体" pitchFamily="49" charset="-122"/>
                <a:ea typeface="楷体" pitchFamily="49" charset="-122"/>
              </a:rPr>
              <a:t>缓解失业问题起到了重要</a:t>
            </a:r>
            <a:r>
              <a:rPr lang="zh-CN" altLang="en-US" sz="2400" b="1" dirty="0" smtClean="0">
                <a:latin typeface="楷体" pitchFamily="49" charset="-122"/>
                <a:ea typeface="楷体" pitchFamily="49" charset="-122"/>
              </a:rPr>
              <a:t>作用；先后</a:t>
            </a:r>
            <a:r>
              <a:rPr lang="zh-CN" altLang="en-US" sz="2400" b="1" dirty="0">
                <a:latin typeface="楷体" pitchFamily="49" charset="-122"/>
                <a:ea typeface="楷体" pitchFamily="49" charset="-122"/>
              </a:rPr>
              <a:t>颁布的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全国劳工关系法</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和</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公平劳动标准法</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，缓和</a:t>
            </a:r>
            <a:r>
              <a:rPr lang="zh-CN" altLang="en-US" sz="2400" b="1" dirty="0">
                <a:latin typeface="楷体" pitchFamily="49" charset="-122"/>
                <a:ea typeface="楷体" pitchFamily="49" charset="-122"/>
              </a:rPr>
              <a:t>了劳资</a:t>
            </a:r>
            <a:r>
              <a:rPr lang="zh-CN" altLang="en-US" sz="2400" b="1" dirty="0" smtClean="0">
                <a:latin typeface="楷体" pitchFamily="49" charset="-122"/>
                <a:ea typeface="楷体" pitchFamily="49" charset="-122"/>
              </a:rPr>
              <a:t>矛盾；</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社会保障法</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则对儿童、残疾人、无谋生能力者提供了救济。</a:t>
            </a:r>
          </a:p>
          <a:p>
            <a:pPr algn="r">
              <a:lnSpc>
                <a:spcPct val="150000"/>
              </a:lnSpc>
            </a:pP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摘编自</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经济成长历程</a:t>
            </a:r>
            <a:r>
              <a:rPr lang="en-US" altLang="zh-CN" sz="2400" b="1" dirty="0" smtClean="0">
                <a:latin typeface="楷体" pitchFamily="49" charset="-122"/>
                <a:ea typeface="楷体" pitchFamily="49" charset="-122"/>
              </a:rPr>
              <a:t>》</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xmlns="" val="3101476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814761" y="2238720"/>
            <a:ext cx="8687386"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）据材料</a:t>
            </a:r>
            <a:r>
              <a:rPr lang="zh-CN" altLang="en-US" sz="2400" b="1" dirty="0" smtClean="0">
                <a:latin typeface="宋体" pitchFamily="2" charset="-122"/>
                <a:ea typeface="宋体" pitchFamily="2" charset="-122"/>
              </a:rPr>
              <a:t>一，概括</a:t>
            </a:r>
            <a:r>
              <a:rPr lang="en-US" altLang="zh-CN" sz="2400" b="1" dirty="0">
                <a:latin typeface="宋体" pitchFamily="2" charset="-122"/>
                <a:ea typeface="宋体" pitchFamily="2" charset="-122"/>
              </a:rPr>
              <a:t>1929—1933</a:t>
            </a:r>
            <a:r>
              <a:rPr lang="zh-CN" altLang="en-US" sz="2400" b="1" dirty="0">
                <a:latin typeface="宋体" pitchFamily="2" charset="-122"/>
                <a:ea typeface="宋体" pitchFamily="2" charset="-122"/>
              </a:rPr>
              <a:t>年美国失业率的状况。</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分</a:t>
            </a:r>
            <a:r>
              <a:rPr lang="en-US" altLang="zh-CN" sz="2400" b="1" dirty="0" smtClean="0">
                <a:latin typeface="宋体" pitchFamily="2" charset="-122"/>
                <a:ea typeface="宋体" pitchFamily="2" charset="-122"/>
              </a:rPr>
              <a:t>)</a:t>
            </a:r>
          </a:p>
        </p:txBody>
      </p:sp>
      <p:sp>
        <p:nvSpPr>
          <p:cNvPr id="8" name="矩形 7"/>
          <p:cNvSpPr/>
          <p:nvPr/>
        </p:nvSpPr>
        <p:spPr>
          <a:xfrm>
            <a:off x="3842106" y="3072829"/>
            <a:ext cx="3389992" cy="460375"/>
          </a:xfrm>
          <a:prstGeom prst="rect">
            <a:avLst/>
          </a:prstGeom>
        </p:spPr>
        <p:txBody>
          <a:bodyPr wrap="square">
            <a:spAutoFit/>
          </a:bodyPr>
          <a:lstStyle/>
          <a:p>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失业率急剧增长。</a:t>
            </a:r>
            <a:endParaRPr lang="zh-CN" altLang="en-US" sz="2400" dirty="0">
              <a:latin typeface="Times New Roman" panose="02020603050405020304" pitchFamily="18" charset="0"/>
              <a:cs typeface="Times New Roman" panose="02020603050405020304" pitchFamily="18" charset="0"/>
            </a:endParaRPr>
          </a:p>
        </p:txBody>
      </p:sp>
      <p:sp>
        <p:nvSpPr>
          <p:cNvPr id="7" name="矩形 6"/>
          <p:cNvSpPr/>
          <p:nvPr/>
        </p:nvSpPr>
        <p:spPr>
          <a:xfrm>
            <a:off x="3210037" y="4708301"/>
            <a:ext cx="4996054" cy="1130246"/>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整顿金融业，调整农业，恢复工业，实行社会保障制度等。</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905391" y="3998123"/>
            <a:ext cx="7605346" cy="461665"/>
          </a:xfrm>
          <a:prstGeom prst="rect">
            <a:avLst/>
          </a:prstGeom>
          <a:noFill/>
        </p:spPr>
        <p:txBody>
          <a:bodyPr wrap="square" rtlCol="0">
            <a:spAutoFit/>
          </a:bodyPr>
          <a:lstStyle/>
          <a:p>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）根据材料二，归纳罗斯福新政的内容。（</a:t>
            </a:r>
            <a:r>
              <a:rPr lang="en-US" altLang="zh-CN" sz="2400" b="1" dirty="0">
                <a:latin typeface="宋体" pitchFamily="2" charset="-122"/>
                <a:ea typeface="宋体" pitchFamily="2" charset="-122"/>
              </a:rPr>
              <a:t>8</a:t>
            </a:r>
            <a:r>
              <a:rPr lang="zh-CN" altLang="en-US" sz="2400" b="1" dirty="0">
                <a:latin typeface="宋体" pitchFamily="2" charset="-122"/>
                <a:ea typeface="宋体" pitchFamily="2" charset="-122"/>
              </a:rPr>
              <a:t>分）</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148076a0-0724-405f-af9a-08f982efbd4f}"/>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4052279b-5165-4ac3-a0da-d2d897263511}"/>
  <p:tag name="TABLE_ENDDRAG_ORIGIN_RECT" val="791*310"/>
  <p:tag name="TABLE_ENDDRAG_RECT" val="65*151*791*310"/>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6.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e3b8e5d4-e042-4b89-856c-2a6d0d3fd78c}"/>
  <p:tag name="TABLE_ENDDRAG_ORIGIN_RECT" val="807*215"/>
  <p:tag name="TABLE_ENDDRAG_RECT" val="76*162*807*215"/>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14*522"/>
  <p:tag name="TABLE_ENDDRAG_RECT" val="72*190*814*522"/>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705"/>
  <p:tag name="TABLE_ENDDRAG_RECT" val="55*152*839*705"/>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1*334"/>
  <p:tag name="TABLE_ENDDRAG_RECT" val="64*125*831*334"/>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1*334"/>
  <p:tag name="TABLE_ENDDRAG_RECT" val="64*125*831*334"/>
</p:tagLst>
</file>

<file path=ppt/tags/tag176.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TotalTime>
  <Words>5314</Words>
  <Application>Microsoft Office PowerPoint</Application>
  <PresentationFormat>自定义</PresentationFormat>
  <Paragraphs>511</Paragraphs>
  <Slides>56</Slides>
  <Notes>4</Notes>
  <HiddenSlides>0</HiddenSlides>
  <MMClips>0</MMClips>
  <ScaleCrop>false</ScaleCrop>
  <HeadingPairs>
    <vt:vector size="4" baseType="variant">
      <vt:variant>
        <vt:lpstr>主题</vt:lpstr>
      </vt:variant>
      <vt:variant>
        <vt:i4>5</vt:i4>
      </vt:variant>
      <vt:variant>
        <vt:lpstr>幻灯片标题</vt:lpstr>
      </vt:variant>
      <vt:variant>
        <vt:i4>56</vt:i4>
      </vt:variant>
    </vt:vector>
  </HeadingPairs>
  <TitlesOfParts>
    <vt:vector size="61"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1065</cp:revision>
  <dcterms:created xsi:type="dcterms:W3CDTF">2020-07-19T08:35:00Z</dcterms:created>
  <dcterms:modified xsi:type="dcterms:W3CDTF">2022-02-25T16:06:49Z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