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8"/>
  </p:notesMasterIdLst>
  <p:handoutMasterIdLst>
    <p:handoutMasterId r:id="rId49"/>
  </p:handoutMasterIdLst>
  <p:sldIdLst>
    <p:sldId id="331" r:id="rId6"/>
    <p:sldId id="332" r:id="rId7"/>
    <p:sldId id="333" r:id="rId8"/>
    <p:sldId id="278" r:id="rId9"/>
    <p:sldId id="272" r:id="rId10"/>
    <p:sldId id="574" r:id="rId11"/>
    <p:sldId id="575" r:id="rId12"/>
    <p:sldId id="576" r:id="rId13"/>
    <p:sldId id="290" r:id="rId14"/>
    <p:sldId id="577" r:id="rId15"/>
    <p:sldId id="578" r:id="rId16"/>
    <p:sldId id="294" r:id="rId17"/>
    <p:sldId id="579" r:id="rId18"/>
    <p:sldId id="580" r:id="rId19"/>
    <p:sldId id="581" r:id="rId20"/>
    <p:sldId id="548" r:id="rId21"/>
    <p:sldId id="582" r:id="rId22"/>
    <p:sldId id="583" r:id="rId23"/>
    <p:sldId id="584" r:id="rId24"/>
    <p:sldId id="585" r:id="rId25"/>
    <p:sldId id="550" r:id="rId26"/>
    <p:sldId id="586" r:id="rId27"/>
    <p:sldId id="587" r:id="rId28"/>
    <p:sldId id="588" r:id="rId29"/>
    <p:sldId id="589" r:id="rId30"/>
    <p:sldId id="590" r:id="rId31"/>
    <p:sldId id="591" r:id="rId32"/>
    <p:sldId id="261" r:id="rId33"/>
    <p:sldId id="511" r:id="rId34"/>
    <p:sldId id="528" r:id="rId35"/>
    <p:sldId id="529" r:id="rId36"/>
    <p:sldId id="530" r:id="rId37"/>
    <p:sldId id="531" r:id="rId38"/>
    <p:sldId id="385" r:id="rId39"/>
    <p:sldId id="536" r:id="rId40"/>
    <p:sldId id="537" r:id="rId41"/>
    <p:sldId id="572" r:id="rId42"/>
    <p:sldId id="539" r:id="rId43"/>
    <p:sldId id="557" r:id="rId44"/>
    <p:sldId id="592" r:id="rId45"/>
    <p:sldId id="593" r:id="rId46"/>
    <p:sldId id="558"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专题八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中外的侵略与反抗</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专题八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中外的侵略与反抗</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专题八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中外的侵略与反抗</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专题八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中外的侵略与反抗</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8.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专题八  中外的侵略与反抗</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736319147"/>
              </p:ext>
            </p:extLst>
          </p:nvPr>
        </p:nvGraphicFramePr>
        <p:xfrm>
          <a:off x="353777" y="1393874"/>
          <a:ext cx="11398642" cy="5258223"/>
        </p:xfrm>
        <a:graphic>
          <a:graphicData uri="http://schemas.openxmlformats.org/drawingml/2006/table">
            <a:tbl>
              <a:tblPr firstRow="1" bandRow="1">
                <a:tableStyleId>{5940675A-B579-460E-94D1-54222C63F5DA}</a:tableStyleId>
              </a:tblPr>
              <a:tblGrid>
                <a:gridCol w="472701"/>
                <a:gridCol w="940777"/>
                <a:gridCol w="1828800"/>
                <a:gridCol w="1723292"/>
                <a:gridCol w="1758461"/>
                <a:gridCol w="1987062"/>
                <a:gridCol w="2687549"/>
              </a:tblGrid>
              <a:tr h="558018">
                <a:tc gridSpan="2">
                  <a:txBody>
                    <a:bodyPr/>
                    <a:lstStyle/>
                    <a:p>
                      <a:pPr algn="ctr"/>
                      <a:endParaRPr lang="zh-CN" altLang="en-US" sz="2400" dirty="0">
                        <a:latin typeface="黑体" pitchFamily="49" charset="-122"/>
                        <a:ea typeface="黑体" pitchFamily="49" charset="-122"/>
                      </a:endParaRPr>
                    </a:p>
                  </a:txBody>
                  <a:tcPr anchor="ctr"/>
                </a:tc>
                <a:tc hMerge="1">
                  <a:txBody>
                    <a:bodyPr/>
                    <a:lstStyle/>
                    <a:p>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天津条约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马关条约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辛丑条约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r>
              <a:tr h="1427415">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内容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赔款</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baseline="0" dirty="0" smtClean="0">
                          <a:latin typeface="宋体" pitchFamily="2" charset="-122"/>
                          <a:ea typeface="宋体" pitchFamily="2" charset="-122"/>
                        </a:rPr>
                        <a:t>赔款</a:t>
                      </a:r>
                      <a:r>
                        <a:rPr lang="en-US" altLang="zh-CN" sz="2400" baseline="0" dirty="0" smtClean="0">
                          <a:latin typeface="宋体" pitchFamily="2" charset="-122"/>
                          <a:ea typeface="宋体" pitchFamily="2" charset="-122"/>
                        </a:rPr>
                        <a:t>2100</a:t>
                      </a:r>
                      <a:r>
                        <a:rPr lang="zh-CN" altLang="en-US" sz="2400" baseline="0" dirty="0" smtClean="0">
                          <a:latin typeface="宋体" pitchFamily="2" charset="-122"/>
                          <a:ea typeface="宋体" pitchFamily="2" charset="-122"/>
                        </a:rPr>
                        <a:t>万银元</a:t>
                      </a:r>
                      <a:endParaRPr lang="zh-CN" altLang="en-US" sz="2400" baseline="0" dirty="0">
                        <a:latin typeface="宋体" pitchFamily="2" charset="-122"/>
                        <a:ea typeface="宋体" pitchFamily="2" charset="-122"/>
                      </a:endParaRPr>
                    </a:p>
                  </a:txBody>
                  <a:tcPr anchor="ctr"/>
                </a:tc>
                <a:tc>
                  <a:txBody>
                    <a:bodyPr/>
                    <a:lstStyle/>
                    <a:p>
                      <a:pPr algn="ctr">
                        <a:lnSpc>
                          <a:spcPct val="150000"/>
                        </a:lnSpc>
                      </a:pP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赔款额大幅增加</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赔偿日本兵费白银</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亿两</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赔款白银</a:t>
                      </a:r>
                      <a:r>
                        <a:rPr lang="en-US" altLang="zh-CN" sz="2400" dirty="0" smtClean="0">
                          <a:latin typeface="宋体" pitchFamily="2" charset="-122"/>
                          <a:ea typeface="宋体" pitchFamily="2" charset="-122"/>
                        </a:rPr>
                        <a:t>4.5</a:t>
                      </a:r>
                      <a:r>
                        <a:rPr lang="zh-CN" altLang="en-US" sz="2400" dirty="0" smtClean="0">
                          <a:latin typeface="宋体" pitchFamily="2" charset="-122"/>
                          <a:ea typeface="宋体" pitchFamily="2" charset="-122"/>
                        </a:rPr>
                        <a:t>亿两，分</a:t>
                      </a:r>
                      <a:r>
                        <a:rPr lang="en-US" altLang="zh-CN" sz="2400" dirty="0" smtClean="0">
                          <a:latin typeface="宋体" pitchFamily="2" charset="-122"/>
                          <a:ea typeface="宋体" pitchFamily="2" charset="-122"/>
                        </a:rPr>
                        <a:t>39</a:t>
                      </a:r>
                      <a:r>
                        <a:rPr lang="zh-CN" altLang="en-US" sz="2400" dirty="0" smtClean="0">
                          <a:latin typeface="宋体" pitchFamily="2" charset="-122"/>
                          <a:ea typeface="宋体" pitchFamily="2" charset="-122"/>
                        </a:rPr>
                        <a:t>年还清，本息共计</a:t>
                      </a:r>
                      <a:r>
                        <a:rPr lang="en-US" altLang="zh-CN" sz="2400" dirty="0" smtClean="0">
                          <a:latin typeface="宋体" pitchFamily="2" charset="-122"/>
                          <a:ea typeface="宋体" pitchFamily="2" charset="-122"/>
                        </a:rPr>
                        <a:t>9.8</a:t>
                      </a:r>
                      <a:r>
                        <a:rPr lang="zh-CN" altLang="en-US" sz="2400" dirty="0" smtClean="0">
                          <a:latin typeface="宋体" pitchFamily="2" charset="-122"/>
                          <a:ea typeface="宋体" pitchFamily="2" charset="-122"/>
                        </a:rPr>
                        <a:t>亿两，以海关税、盐税等税收作担保</a:t>
                      </a:r>
                      <a:endParaRPr lang="zh-CN" altLang="en-US" sz="2400" dirty="0">
                        <a:latin typeface="宋体" pitchFamily="2" charset="-122"/>
                        <a:ea typeface="宋体" pitchFamily="2" charset="-122"/>
                      </a:endParaRPr>
                    </a:p>
                  </a:txBody>
                  <a:tcPr anchor="ctr"/>
                </a:tc>
              </a:tr>
              <a:tr h="1865565">
                <a:tc vMerge="1">
                  <a:txBody>
                    <a:bodyPr/>
                    <a:lstStyle/>
                    <a:p>
                      <a:pPr marL="0" indent="0" algn="ctr" defTabSz="914400" rtl="0" eaLnBrk="1" latinLnBrk="0" hangingPunct="1">
                        <a:lnSpc>
                          <a:spcPct val="15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algn="ctr">
                        <a:lnSpc>
                          <a:spcPct val="150000"/>
                        </a:lnSpc>
                      </a:pPr>
                      <a:r>
                        <a:rPr lang="zh-CN" altLang="en-US" sz="2400" dirty="0" smtClean="0">
                          <a:latin typeface="黑体" pitchFamily="49" charset="-122"/>
                          <a:ea typeface="黑体" pitchFamily="49" charset="-122"/>
                        </a:rPr>
                        <a:t>通商口岸</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广州、福州、厦门、宁波、上海</a:t>
                      </a:r>
                      <a:endParaRPr lang="zh-CN" altLang="en-US" sz="2400" dirty="0">
                        <a:latin typeface="宋体" pitchFamily="2" charset="-122"/>
                        <a:ea typeface="宋体" pitchFamily="2" charset="-122"/>
                      </a:endParaRPr>
                    </a:p>
                  </a:txBody>
                  <a:tcPr anchor="ctr"/>
                </a:tc>
                <a:tc>
                  <a:txBody>
                    <a:bodyPr/>
                    <a:lstStyle/>
                    <a:p>
                      <a:pPr algn="l">
                        <a:lnSpc>
                          <a:spcPct val="150000"/>
                        </a:lnSpc>
                      </a:pPr>
                      <a:r>
                        <a:rPr lang="zh-CN" altLang="en-US" sz="2400" dirty="0" smtClean="0">
                          <a:latin typeface="宋体" pitchFamily="2" charset="-122"/>
                          <a:ea typeface="宋体" pitchFamily="2" charset="-122"/>
                        </a:rPr>
                        <a:t>汉口、南京等十处</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天津</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沙市、重庆、苏州、杭州</a:t>
                      </a:r>
                      <a:endParaRPr lang="zh-CN" altLang="en-US" sz="2400" dirty="0">
                        <a:latin typeface="宋体" pitchFamily="2" charset="-122"/>
                        <a:ea typeface="宋体" pitchFamily="2" charset="-122"/>
                      </a:endParaRPr>
                    </a:p>
                  </a:txBody>
                  <a:tcPr anchor="ctr"/>
                </a:tc>
                <a:tc>
                  <a:txBody>
                    <a:bodyPr/>
                    <a:lstStyle/>
                    <a:p>
                      <a:pPr algn="ctr">
                        <a:lnSpc>
                          <a:spcPct val="150000"/>
                        </a:lnSpc>
                      </a:pP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r>
            </a:tbl>
          </a:graphicData>
        </a:graphic>
      </p:graphicFrame>
    </p:spTree>
    <p:extLst>
      <p:ext uri="{BB962C8B-B14F-4D97-AF65-F5344CB8AC3E}">
        <p14:creationId xmlns:p14="http://schemas.microsoft.com/office/powerpoint/2010/main" xmlns="" val="24094645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924521105"/>
              </p:ext>
            </p:extLst>
          </p:nvPr>
        </p:nvGraphicFramePr>
        <p:xfrm>
          <a:off x="432908" y="1361852"/>
          <a:ext cx="11398642" cy="5288280"/>
        </p:xfrm>
        <a:graphic>
          <a:graphicData uri="http://schemas.openxmlformats.org/drawingml/2006/table">
            <a:tbl>
              <a:tblPr firstRow="1" bandRow="1">
                <a:tableStyleId>{5940675A-B579-460E-94D1-54222C63F5DA}</a:tableStyleId>
              </a:tblPr>
              <a:tblGrid>
                <a:gridCol w="472701"/>
                <a:gridCol w="474784"/>
                <a:gridCol w="1732084"/>
                <a:gridCol w="1784839"/>
                <a:gridCol w="1767253"/>
                <a:gridCol w="1732085"/>
                <a:gridCol w="3434896"/>
              </a:tblGrid>
              <a:tr h="433607">
                <a:tc gridSpan="2">
                  <a:txBody>
                    <a:bodyPr/>
                    <a:lstStyle/>
                    <a:p>
                      <a:pPr algn="ctr"/>
                      <a:endParaRPr lang="zh-CN" altLang="en-US" sz="2400" dirty="0">
                        <a:latin typeface="黑体" pitchFamily="49" charset="-122"/>
                        <a:ea typeface="黑体" pitchFamily="49" charset="-122"/>
                      </a:endParaRPr>
                    </a:p>
                  </a:txBody>
                  <a:tcPr anchor="ctr"/>
                </a:tc>
                <a:tc hMerge="1">
                  <a:txBody>
                    <a:bodyPr/>
                    <a:lstStyle/>
                    <a:p>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天津条约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马关条约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辛丑条约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r>
              <a:tr h="256794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内容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其他</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baseline="0" dirty="0" smtClean="0">
                          <a:latin typeface="宋体" pitchFamily="2" charset="-122"/>
                          <a:ea typeface="宋体" pitchFamily="2" charset="-122"/>
                        </a:rPr>
                        <a:t>英商进出口货物应纳税款，必须经过双方协议</a:t>
                      </a:r>
                      <a:endParaRPr lang="zh-CN" altLang="en-US" sz="2400" baseline="0" dirty="0">
                        <a:latin typeface="宋体" pitchFamily="2" charset="-122"/>
                        <a:ea typeface="宋体" pitchFamily="2" charset="-122"/>
                      </a:endParaRPr>
                    </a:p>
                  </a:txBody>
                  <a:tcPr anchor="ctr"/>
                </a:tc>
                <a:tc>
                  <a:txBody>
                    <a:bodyPr/>
                    <a:lstStyle/>
                    <a:p>
                      <a:pPr algn="l">
                        <a:lnSpc>
                          <a:spcPts val="3880"/>
                        </a:lnSpc>
                      </a:pPr>
                      <a:r>
                        <a:rPr lang="zh-CN" altLang="en-US" sz="2400" dirty="0" smtClean="0">
                          <a:latin typeface="宋体" pitchFamily="2" charset="-122"/>
                          <a:ea typeface="宋体" pitchFamily="2" charset="-122"/>
                        </a:rPr>
                        <a:t>获得了外国公使进驻北京、外国商船和军舰可以在长江各口岸自由航行等特权</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承认</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天津条约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继续有效</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允许日本在通商口岸开设工厂等</a:t>
                      </a:r>
                      <a:endParaRPr lang="zh-CN" altLang="en-US" sz="2400" dirty="0">
                        <a:latin typeface="宋体" pitchFamily="2" charset="-122"/>
                        <a:ea typeface="宋体" pitchFamily="2" charset="-122"/>
                      </a:endParaRPr>
                    </a:p>
                  </a:txBody>
                  <a:tcPr anchor="ctr"/>
                </a:tc>
                <a:tc>
                  <a:txBody>
                    <a:bodyPr/>
                    <a:lstStyle/>
                    <a:p>
                      <a:pPr>
                        <a:lnSpc>
                          <a:spcPct val="100000"/>
                        </a:lnSpc>
                      </a:pPr>
                      <a:r>
                        <a:rPr lang="zh-CN" altLang="en-US" sz="2400" dirty="0" smtClean="0">
                          <a:latin typeface="宋体" pitchFamily="2" charset="-122"/>
                          <a:ea typeface="宋体" pitchFamily="2" charset="-122"/>
                        </a:rPr>
                        <a:t>保证严禁人民参加各种形式的反帝活动；拆毁大沽炮台，允许外国军队驻扎在从北京到山海关的铁路沿线要地；划定北京东交民巷为使馆界，允许各国派兵驻守，不准中国人居住；改总理衙门为外务部，班列六部之前</a:t>
                      </a:r>
                      <a:endParaRPr lang="zh-CN" altLang="en-US" sz="2400" dirty="0">
                        <a:latin typeface="宋体" pitchFamily="2" charset="-122"/>
                        <a:ea typeface="宋体" pitchFamily="2" charset="-122"/>
                      </a:endParaRPr>
                    </a:p>
                  </a:txBody>
                  <a:tcPr anchor="ctr"/>
                </a:tc>
              </a:tr>
              <a:tr h="962318">
                <a:tc grid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特点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hMerge="1">
                  <a:txBody>
                    <a:bodyPr/>
                    <a:lstStyle/>
                    <a:p>
                      <a:pPr algn="ctr">
                        <a:lnSpc>
                          <a:spcPct val="150000"/>
                        </a:lnSpc>
                      </a:pPr>
                      <a:endParaRPr lang="zh-CN" altLang="en-US" sz="2400" dirty="0">
                        <a:latin typeface="黑体" pitchFamily="49" charset="-122"/>
                        <a:ea typeface="黑体" pitchFamily="49" charset="-122"/>
                      </a:endParaRPr>
                    </a:p>
                  </a:txBody>
                  <a:tcPr anchor="ctr"/>
                </a:tc>
                <a:tc gridSpan="5">
                  <a:txBody>
                    <a:bodyPr/>
                    <a:lstStyle/>
                    <a:p>
                      <a:pPr>
                        <a:lnSpc>
                          <a:spcPts val="3880"/>
                        </a:lnSpc>
                      </a:pPr>
                      <a:r>
                        <a:rPr lang="zh-CN" altLang="en-US" sz="2400" dirty="0" smtClean="0">
                          <a:latin typeface="宋体" pitchFamily="2" charset="-122"/>
                          <a:ea typeface="宋体" pitchFamily="2" charset="-122"/>
                        </a:rPr>
                        <a:t>侵略的国家逐渐增多，赔款越来越多，侵略范围不断扩大；使中国逐步陷入半殖民地半封建社会的深渊</a:t>
                      </a:r>
                      <a:endParaRPr lang="zh-CN" altLang="en-US" sz="2400" dirty="0">
                        <a:latin typeface="宋体" pitchFamily="2" charset="-122"/>
                        <a:ea typeface="宋体" pitchFamily="2" charset="-122"/>
                      </a:endParaRPr>
                    </a:p>
                  </a:txBody>
                  <a:tcPr anchor="ctr"/>
                </a:tc>
                <a:tc hMerge="1">
                  <a:txBody>
                    <a:bodyPr/>
                    <a:lstStyle/>
                    <a:p>
                      <a:pPr algn="l">
                        <a:lnSpc>
                          <a:spcPct val="150000"/>
                        </a:lnSpc>
                      </a:pPr>
                      <a:endParaRPr lang="zh-CN" altLang="en-US" sz="2400" dirty="0">
                        <a:latin typeface="宋体" pitchFamily="2" charset="-122"/>
                        <a:ea typeface="宋体" pitchFamily="2" charset="-122"/>
                      </a:endParaRPr>
                    </a:p>
                  </a:txBody>
                  <a:tcPr anchor="ctr"/>
                </a:tc>
                <a:tc hMerge="1">
                  <a:txBody>
                    <a:bodyPr/>
                    <a:lstStyle/>
                    <a:p>
                      <a:pPr>
                        <a:lnSpc>
                          <a:spcPct val="150000"/>
                        </a:lnSpc>
                      </a:pPr>
                      <a:endParaRPr lang="zh-CN" altLang="en-US" sz="2400" dirty="0">
                        <a:latin typeface="宋体" pitchFamily="2" charset="-122"/>
                        <a:ea typeface="宋体" pitchFamily="2" charset="-122"/>
                      </a:endParaRPr>
                    </a:p>
                  </a:txBody>
                  <a:tcPr anchor="ctr"/>
                </a:tc>
                <a:tc hMerge="1">
                  <a:txBody>
                    <a:bodyPr/>
                    <a:lstStyle/>
                    <a:p>
                      <a:pPr>
                        <a:lnSpc>
                          <a:spcPts val="3880"/>
                        </a:lnSpc>
                      </a:pPr>
                      <a:endParaRPr lang="zh-CN" altLang="en-US" sz="2400" dirty="0">
                        <a:latin typeface="宋体" pitchFamily="2" charset="-122"/>
                        <a:ea typeface="宋体" pitchFamily="2" charset="-122"/>
                      </a:endParaRPr>
                    </a:p>
                  </a:txBody>
                  <a:tcPr anchor="ctr"/>
                </a:tc>
                <a:tc hMerge="1">
                  <a:txBody>
                    <a:bodyPr/>
                    <a:lstStyle/>
                    <a:p>
                      <a:pPr algn="ctr">
                        <a:lnSpc>
                          <a:spcPct val="150000"/>
                        </a:lnSpc>
                      </a:pPr>
                      <a:endParaRPr lang="zh-CN" altLang="en-US" sz="2400" dirty="0">
                        <a:latin typeface="宋体" pitchFamily="2" charset="-122"/>
                        <a:ea typeface="宋体" pitchFamily="2" charset="-122"/>
                      </a:endParaRPr>
                    </a:p>
                  </a:txBody>
                  <a:tcPr anchor="ctr"/>
                </a:tc>
              </a:tr>
            </a:tbl>
          </a:graphicData>
        </a:graphic>
      </p:graphicFrame>
    </p:spTree>
    <p:extLst>
      <p:ext uri="{BB962C8B-B14F-4D97-AF65-F5344CB8AC3E}">
        <p14:creationId xmlns:p14="http://schemas.microsoft.com/office/powerpoint/2010/main" xmlns="" val="424855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625426"/>
            <a:ext cx="5670597" cy="642691"/>
            <a:chOff x="1261925" y="629878"/>
            <a:chExt cx="4880484" cy="642691"/>
          </a:xfrm>
        </p:grpSpPr>
        <p:sp>
          <p:nvSpPr>
            <p:cNvPr id="17" name="圆角矩形 6"/>
            <p:cNvSpPr/>
            <p:nvPr>
              <p:custDataLst>
                <p:tags r:id="rId1"/>
              </p:custDataLst>
            </p:nvPr>
          </p:nvSpPr>
          <p:spPr>
            <a:xfrm flipH="1">
              <a:off x="2455865" y="678963"/>
              <a:ext cx="3686544"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近代中国人民的抗争</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296656436"/>
              </p:ext>
            </p:extLst>
          </p:nvPr>
        </p:nvGraphicFramePr>
        <p:xfrm>
          <a:off x="941217" y="2653973"/>
          <a:ext cx="10295351" cy="3657600"/>
        </p:xfrm>
        <a:graphic>
          <a:graphicData uri="http://schemas.openxmlformats.org/drawingml/2006/table">
            <a:tbl>
              <a:tblPr firstRow="1" bandRow="1">
                <a:tableStyleId>{5940675A-B579-460E-94D1-54222C63F5DA}</a:tableStyleId>
              </a:tblPr>
              <a:tblGrid>
                <a:gridCol w="808451"/>
                <a:gridCol w="2479431"/>
                <a:gridCol w="7007469"/>
              </a:tblGrid>
              <a:tr h="502465">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类别</a:t>
                      </a:r>
                    </a:p>
                  </a:txBody>
                  <a:tcPr anchor="ct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抗争史实</a:t>
                      </a:r>
                    </a:p>
                  </a:txBody>
                  <a:tcPr anchor="ctr"/>
                </a:tc>
              </a:tr>
              <a:tr h="513102">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爱国官兵</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林则徐</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领导虎门销烟，显示了中华民族反抗外来侵略的坚强意志</a:t>
                      </a:r>
                    </a:p>
                  </a:txBody>
                  <a:tcPr anchor="ctr"/>
                </a:tc>
              </a:tr>
              <a:tr h="513102">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关天培、陈化成</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鸦片战争中分别在虎门、吴淞抗击英军，壮烈牺牲</a:t>
                      </a:r>
                    </a:p>
                  </a:txBody>
                  <a:tcPr anchor="ctr"/>
                </a:tc>
              </a:tr>
              <a:tr h="513102">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左宝贵、邓世昌、丁汝昌</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在甲午中日战争中奋勇抗击日军，打击了日军的侵略气焰</a:t>
                      </a:r>
                    </a:p>
                  </a:txBody>
                  <a:tcPr anchor="ct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91705353"/>
              </p:ext>
            </p:extLst>
          </p:nvPr>
        </p:nvGraphicFramePr>
        <p:xfrm>
          <a:off x="844501" y="1774742"/>
          <a:ext cx="10567914" cy="4483183"/>
        </p:xfrm>
        <a:graphic>
          <a:graphicData uri="http://schemas.openxmlformats.org/drawingml/2006/table">
            <a:tbl>
              <a:tblPr firstRow="1" bandRow="1">
                <a:tableStyleId>{5940675A-B579-460E-94D1-54222C63F5DA}</a:tableStyleId>
              </a:tblPr>
              <a:tblGrid>
                <a:gridCol w="808451"/>
                <a:gridCol w="2479431"/>
                <a:gridCol w="7280032"/>
              </a:tblGrid>
              <a:tr h="537635">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类别</a:t>
                      </a:r>
                    </a:p>
                  </a:txBody>
                  <a:tcPr anchor="ct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抗争史实</a:t>
                      </a:r>
                    </a:p>
                  </a:txBody>
                  <a:tcPr anchor="ctr"/>
                </a:tc>
              </a:tr>
              <a:tr h="513102">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爱国官兵</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杨靖宇</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在东北组织游击队，开展抗日游击战争</a:t>
                      </a:r>
                    </a:p>
                  </a:txBody>
                  <a:tcPr anchor="ctr"/>
                </a:tc>
              </a:tr>
              <a:tr h="513102">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张学良、杨虎城</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发动西安事变，逼蒋抗日</a:t>
                      </a:r>
                    </a:p>
                  </a:txBody>
                  <a:tcPr anchor="ctr"/>
                </a:tc>
              </a:tr>
              <a:tr h="725350">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赵登禹、佟麟阁</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率领第二十九军英勇抗击日军的进攻，先后为国捐躯</a:t>
                      </a:r>
                    </a:p>
                  </a:txBody>
                  <a:tcPr anchor="ctr"/>
                </a:tc>
              </a:tr>
              <a:tr h="1837593">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林彪</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指挥八路军第一一五师取得平型关大捷，这是全民族抗战爆发后中国军队主动对日作战取得的第一个胜利，粉碎了日军“不可战胜”的神话</a:t>
                      </a:r>
                    </a:p>
                  </a:txBody>
                  <a:tcPr anchor="ctr"/>
                </a:tc>
              </a:tr>
            </a:tbl>
          </a:graphicData>
        </a:graphic>
      </p:graphicFrame>
    </p:spTree>
    <p:extLst>
      <p:ext uri="{BB962C8B-B14F-4D97-AF65-F5344CB8AC3E}">
        <p14:creationId xmlns:p14="http://schemas.microsoft.com/office/powerpoint/2010/main" xmlns="" val="13938971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158193604"/>
              </p:ext>
            </p:extLst>
          </p:nvPr>
        </p:nvGraphicFramePr>
        <p:xfrm>
          <a:off x="677447" y="1397022"/>
          <a:ext cx="10787722" cy="5103207"/>
        </p:xfrm>
        <a:graphic>
          <a:graphicData uri="http://schemas.openxmlformats.org/drawingml/2006/table">
            <a:tbl>
              <a:tblPr firstRow="1" bandRow="1">
                <a:tableStyleId>{5940675A-B579-460E-94D1-54222C63F5DA}</a:tableStyleId>
              </a:tblPr>
              <a:tblGrid>
                <a:gridCol w="808451"/>
                <a:gridCol w="1169379"/>
                <a:gridCol w="8809892"/>
              </a:tblGrid>
              <a:tr h="686755">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类别</a:t>
                      </a:r>
                    </a:p>
                  </a:txBody>
                  <a:tcPr anchor="ct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抗争史实</a:t>
                      </a:r>
                    </a:p>
                  </a:txBody>
                  <a:tcPr anchor="ctr"/>
                </a:tc>
              </a:tr>
              <a:tr h="513102">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爱国官兵</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李宗仁</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指挥的台儿庄战役共歼敌</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万余人，是抗战以来中国正面战场取得的最大的一场胜仗，振奋了中国军民的精神，坚定了抗战意志和信念</a:t>
                      </a:r>
                    </a:p>
                  </a:txBody>
                  <a:tcPr anchor="ctr"/>
                </a:tc>
              </a:tr>
              <a:tr h="513102">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彭德怀</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指挥八路军发动了百团大战，有力打击了日军的侵略气焰，提高了共产党和八路军的威望，振奋了全国军民争取抗战胜利的信心</a:t>
                      </a:r>
                    </a:p>
                  </a:txBody>
                  <a:tcPr anchor="ctr"/>
                </a:tc>
              </a:tr>
              <a:tr h="725350">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张自忠</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在枣宜会战中壮烈殉国</a:t>
                      </a:r>
                    </a:p>
                  </a:txBody>
                  <a:tcPr anchor="ctr"/>
                </a:tc>
              </a:tr>
              <a:tr h="765022">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左权</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在反“扫荡”作战中血洒疆场</a:t>
                      </a:r>
                    </a:p>
                  </a:txBody>
                  <a:tcPr anchor="ctr"/>
                </a:tc>
              </a:tr>
            </a:tbl>
          </a:graphicData>
        </a:graphic>
      </p:graphicFrame>
    </p:spTree>
    <p:extLst>
      <p:ext uri="{BB962C8B-B14F-4D97-AF65-F5344CB8AC3E}">
        <p14:creationId xmlns:p14="http://schemas.microsoft.com/office/powerpoint/2010/main" xmlns="" val="31146859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583651728"/>
              </p:ext>
            </p:extLst>
          </p:nvPr>
        </p:nvGraphicFramePr>
        <p:xfrm>
          <a:off x="677447" y="2082822"/>
          <a:ext cx="10787722" cy="3658555"/>
        </p:xfrm>
        <a:graphic>
          <a:graphicData uri="http://schemas.openxmlformats.org/drawingml/2006/table">
            <a:tbl>
              <a:tblPr firstRow="1" bandRow="1">
                <a:tableStyleId>{5940675A-B579-460E-94D1-54222C63F5DA}</a:tableStyleId>
              </a:tblPr>
              <a:tblGrid>
                <a:gridCol w="808451"/>
                <a:gridCol w="2101364"/>
                <a:gridCol w="7877907"/>
              </a:tblGrid>
              <a:tr h="686755">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类别</a:t>
                      </a:r>
                    </a:p>
                  </a:txBody>
                  <a:tcPr anchor="ct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方正黑体_GBK" charset="0"/>
                        </a:rPr>
                        <a:t>抗争史实</a:t>
                      </a:r>
                    </a:p>
                  </a:txBody>
                  <a:tcPr anchor="ctr"/>
                </a:tc>
              </a:tr>
              <a:tr h="513102">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农民阶级</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太平军</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抗击洋枪队</a:t>
                      </a:r>
                    </a:p>
                  </a:txBody>
                  <a:tcPr anchor="ctr"/>
                </a:tc>
              </a:tr>
              <a:tr h="872197">
                <a:tc vMerge="1">
                  <a:txBody>
                    <a:bodyPr/>
                    <a:lstStyle/>
                    <a:p>
                      <a:endParaRPr lang="zh-CN" altLang="en-US"/>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义和团</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在廊坊、老龙头火车站等地抗击八国联军</a:t>
                      </a:r>
                    </a:p>
                  </a:txBody>
                  <a:tcPr anchor="ctr"/>
                </a:tc>
              </a:tr>
              <a:tr h="145952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学生</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一二</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九运动</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揭露了日本侵略者企图吞并华北的阴谋，打击了国民政府对日妥协的政策，促进了全国抗日救亡运动新高潮的到来</a:t>
                      </a:r>
                    </a:p>
                  </a:txBody>
                  <a:tcPr anchor="ctr"/>
                </a:tc>
              </a:tr>
            </a:tbl>
          </a:graphicData>
        </a:graphic>
      </p:graphicFrame>
    </p:spTree>
    <p:extLst>
      <p:ext uri="{BB962C8B-B14F-4D97-AF65-F5344CB8AC3E}">
        <p14:creationId xmlns:p14="http://schemas.microsoft.com/office/powerpoint/2010/main" xmlns="" val="753680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8062106" cy="642691"/>
            <a:chOff x="1261925" y="629878"/>
            <a:chExt cx="6938772" cy="642691"/>
          </a:xfrm>
        </p:grpSpPr>
        <p:sp>
          <p:nvSpPr>
            <p:cNvPr id="17" name="圆角矩形 6"/>
            <p:cNvSpPr/>
            <p:nvPr>
              <p:custDataLst>
                <p:tags r:id="rId1"/>
              </p:custDataLst>
            </p:nvPr>
          </p:nvSpPr>
          <p:spPr>
            <a:xfrm flipH="1">
              <a:off x="2455865" y="678963"/>
              <a:ext cx="5744832"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世界历史上的殖民侵略与法西斯侵略</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616856999"/>
              </p:ext>
            </p:extLst>
          </p:nvPr>
        </p:nvGraphicFramePr>
        <p:xfrm>
          <a:off x="676962" y="2381412"/>
          <a:ext cx="10928884" cy="3991253"/>
        </p:xfrm>
        <a:graphic>
          <a:graphicData uri="http://schemas.openxmlformats.org/drawingml/2006/table">
            <a:tbl>
              <a:tblPr firstRow="1" bandRow="1">
                <a:tableStyleId>{5940675A-B579-460E-94D1-54222C63F5DA}</a:tableStyleId>
              </a:tblPr>
              <a:tblGrid>
                <a:gridCol w="2057446"/>
                <a:gridCol w="6400800"/>
                <a:gridCol w="2470638"/>
              </a:tblGrid>
              <a:tr h="607973">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危害</a:t>
                      </a:r>
                      <a:endParaRPr lang="zh-CN" altLang="en-US" sz="2400" dirty="0">
                        <a:latin typeface="黑体" pitchFamily="49" charset="-122"/>
                        <a:ea typeface="黑体" pitchFamily="49" charset="-122"/>
                      </a:endParaRPr>
                    </a:p>
                  </a:txBody>
                  <a:tcPr anchor="ctr"/>
                </a:tc>
              </a:tr>
              <a:tr h="305223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葡萄牙与西班牙的殖民掠夺</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葡萄牙在亚、非、拉丁美洲建立了一些殖民据点与商站，从而控制了印度洋到太平洋的海上通道，并以殖民据点为基地进行劫掠式的贸易；西班牙在美洲建立起一个殖民大帝国，使用武力强迫印第安人无偿开采金银矿，强迫印第安人和黑人作为奴隶在种植园里劳作</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致使美洲劳动力极度匮乏，造成了美洲的长期贫穷与落后</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923483313"/>
              </p:ext>
            </p:extLst>
          </p:nvPr>
        </p:nvGraphicFramePr>
        <p:xfrm>
          <a:off x="668170" y="1590104"/>
          <a:ext cx="10928884" cy="4974233"/>
        </p:xfrm>
        <a:graphic>
          <a:graphicData uri="http://schemas.openxmlformats.org/drawingml/2006/table">
            <a:tbl>
              <a:tblPr firstRow="1" bandRow="1">
                <a:tableStyleId>{5940675A-B579-460E-94D1-54222C63F5DA}</a:tableStyleId>
              </a:tblPr>
              <a:tblGrid>
                <a:gridCol w="2057446"/>
                <a:gridCol w="6400800"/>
                <a:gridCol w="2470638"/>
              </a:tblGrid>
              <a:tr h="493673">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危害</a:t>
                      </a:r>
                      <a:endParaRPr lang="zh-CN" altLang="en-US" sz="2400" dirty="0">
                        <a:latin typeface="黑体" pitchFamily="49" charset="-122"/>
                        <a:ea typeface="黑体" pitchFamily="49" charset="-122"/>
                      </a:endParaRPr>
                    </a:p>
                  </a:txBody>
                  <a:tcPr anchor="ctr"/>
                </a:tc>
              </a:tr>
              <a:tr h="359605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殖民扩张与殖民罪恶</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）扩张：新航路开辟后，葡萄牙和西班牙最早走上殖民扩张的道路。</a:t>
                      </a:r>
                      <a:r>
                        <a:rPr lang="en-US" altLang="zh-CN" sz="2400" kern="1200" dirty="0" smtClean="0">
                          <a:solidFill>
                            <a:schemeClr val="tx1"/>
                          </a:solidFill>
                          <a:latin typeface="宋体" pitchFamily="2" charset="-122"/>
                          <a:ea typeface="宋体" pitchFamily="2" charset="-122"/>
                          <a:cs typeface="+mn-cs"/>
                        </a:rPr>
                        <a:t>1588</a:t>
                      </a:r>
                      <a:r>
                        <a:rPr lang="zh-CN" altLang="en-US" sz="2400" kern="1200" dirty="0" smtClean="0">
                          <a:solidFill>
                            <a:schemeClr val="tx1"/>
                          </a:solidFill>
                          <a:latin typeface="宋体" pitchFamily="2" charset="-122"/>
                          <a:ea typeface="宋体" pitchFamily="2" charset="-122"/>
                          <a:cs typeface="+mn-cs"/>
                        </a:rPr>
                        <a:t>年，英国在加莱海战中打败西班牙，逐渐成为海上霸主；从</a:t>
                      </a:r>
                      <a:r>
                        <a:rPr lang="en-US" altLang="zh-CN" sz="2400" kern="1200" dirty="0" smtClean="0">
                          <a:solidFill>
                            <a:schemeClr val="tx1"/>
                          </a:solidFill>
                          <a:latin typeface="宋体" pitchFamily="2" charset="-122"/>
                          <a:ea typeface="宋体" pitchFamily="2" charset="-122"/>
                          <a:cs typeface="+mn-cs"/>
                        </a:rPr>
                        <a:t>17</a:t>
                      </a:r>
                      <a:r>
                        <a:rPr lang="zh-CN" altLang="en-US" sz="2400" kern="1200" dirty="0" smtClean="0">
                          <a:solidFill>
                            <a:schemeClr val="tx1"/>
                          </a:solidFill>
                          <a:latin typeface="宋体" pitchFamily="2" charset="-122"/>
                          <a:ea typeface="宋体" pitchFamily="2" charset="-122"/>
                          <a:cs typeface="+mn-cs"/>
                        </a:rPr>
                        <a:t>世纪下半叶起，英国凭借强大的实力最终战胜了荷兰和法国，在世界各地夺取了大片殖民地，自诩为“日不落帝国”</a:t>
                      </a:r>
                      <a:endParaRPr lang="en-US" altLang="zh-CN" sz="2400" kern="1200" dirty="0" smtClean="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客观上有助于欧洲殖民国家的资本原始积累，促进了欧洲资本主义的发展，有助于世界市场逐渐形成，但也给殖民地人民带来了</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8951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234045337"/>
              </p:ext>
            </p:extLst>
          </p:nvPr>
        </p:nvGraphicFramePr>
        <p:xfrm>
          <a:off x="650585" y="2038511"/>
          <a:ext cx="10928884" cy="3991253"/>
        </p:xfrm>
        <a:graphic>
          <a:graphicData uri="http://schemas.openxmlformats.org/drawingml/2006/table">
            <a:tbl>
              <a:tblPr firstRow="1" bandRow="1">
                <a:tableStyleId>{5940675A-B579-460E-94D1-54222C63F5DA}</a:tableStyleId>
              </a:tblPr>
              <a:tblGrid>
                <a:gridCol w="2057446"/>
                <a:gridCol w="6400800"/>
                <a:gridCol w="2470638"/>
              </a:tblGrid>
              <a:tr h="607973">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危害</a:t>
                      </a:r>
                      <a:endParaRPr lang="zh-CN" altLang="en-US" sz="2400" dirty="0">
                        <a:latin typeface="黑体" pitchFamily="49" charset="-122"/>
                        <a:ea typeface="黑体" pitchFamily="49" charset="-122"/>
                      </a:endParaRPr>
                    </a:p>
                  </a:txBody>
                  <a:tcPr anchor="ctr"/>
                </a:tc>
              </a:tr>
              <a:tr h="305223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殖民扩张与殖民罪恶</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）罪恶：为了获取更大的利润，</a:t>
                      </a:r>
                      <a:r>
                        <a:rPr lang="en-US" altLang="zh-CN" sz="2400" kern="1200" dirty="0" smtClean="0">
                          <a:solidFill>
                            <a:schemeClr val="tx1"/>
                          </a:solidFill>
                          <a:latin typeface="宋体" pitchFamily="2" charset="-122"/>
                          <a:ea typeface="宋体" pitchFamily="2" charset="-122"/>
                          <a:cs typeface="+mn-cs"/>
                        </a:rPr>
                        <a:t>17</a:t>
                      </a:r>
                      <a:r>
                        <a:rPr lang="zh-CN" altLang="en-US" sz="2400" kern="1200" dirty="0" smtClean="0">
                          <a:solidFill>
                            <a:schemeClr val="tx1"/>
                          </a:solidFill>
                          <a:latin typeface="宋体" pitchFamily="2" charset="-122"/>
                          <a:ea typeface="宋体" pitchFamily="2" charset="-122"/>
                          <a:cs typeface="+mn-cs"/>
                        </a:rPr>
                        <a:t>世纪，英国殖民者从事贩卖非洲黑奴的活动，其路线是“欧洲</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非洲</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美洲</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欧洲”，这个航程的路线呈三角形，故被称为“三角贸易”</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深重的灾难。在此期间，欧洲文化传到殖民地，对殖民地社会的发展产生了深远的影响</a:t>
                      </a:r>
                    </a:p>
                  </a:txBody>
                  <a:tcPr anchor="ctr"/>
                </a:tc>
              </a:tr>
            </a:tbl>
          </a:graphicData>
        </a:graphic>
      </p:graphicFrame>
    </p:spTree>
    <p:extLst>
      <p:ext uri="{BB962C8B-B14F-4D97-AF65-F5344CB8AC3E}">
        <p14:creationId xmlns:p14="http://schemas.microsoft.com/office/powerpoint/2010/main" xmlns="" val="41197120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038437329"/>
              </p:ext>
            </p:extLst>
          </p:nvPr>
        </p:nvGraphicFramePr>
        <p:xfrm>
          <a:off x="430777" y="1414258"/>
          <a:ext cx="11315746" cy="5065673"/>
        </p:xfrm>
        <a:graphic>
          <a:graphicData uri="http://schemas.openxmlformats.org/drawingml/2006/table">
            <a:tbl>
              <a:tblPr firstRow="1" bandRow="1">
                <a:tableStyleId>{5940675A-B579-460E-94D1-54222C63F5DA}</a:tableStyleId>
              </a:tblPr>
              <a:tblGrid>
                <a:gridCol w="2057446"/>
                <a:gridCol w="6523893"/>
                <a:gridCol w="2734407"/>
              </a:tblGrid>
              <a:tr h="493673">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危害</a:t>
                      </a:r>
                      <a:endParaRPr lang="zh-CN" altLang="en-US" sz="2400" dirty="0">
                        <a:latin typeface="黑体" pitchFamily="49" charset="-122"/>
                        <a:ea typeface="黑体" pitchFamily="49" charset="-122"/>
                      </a:endParaRPr>
                    </a:p>
                  </a:txBody>
                  <a:tcPr anchor="ctr"/>
                </a:tc>
              </a:tr>
              <a:tr h="16916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英国对北美殖民地的侵略</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英国在北美建立了</a:t>
                      </a:r>
                      <a:r>
                        <a:rPr lang="en-US" altLang="zh-CN" sz="2400" kern="1200" dirty="0" smtClean="0">
                          <a:solidFill>
                            <a:schemeClr val="tx1"/>
                          </a:solidFill>
                          <a:latin typeface="宋体" pitchFamily="2" charset="-122"/>
                          <a:ea typeface="宋体" pitchFamily="2" charset="-122"/>
                          <a:cs typeface="+mn-cs"/>
                        </a:rPr>
                        <a:t>13</a:t>
                      </a:r>
                      <a:r>
                        <a:rPr lang="zh-CN" altLang="en-US" sz="2400" kern="1200" dirty="0" smtClean="0">
                          <a:solidFill>
                            <a:schemeClr val="tx1"/>
                          </a:solidFill>
                          <a:latin typeface="宋体" pitchFamily="2" charset="-122"/>
                          <a:ea typeface="宋体" pitchFamily="2" charset="-122"/>
                          <a:cs typeface="+mn-cs"/>
                        </a:rPr>
                        <a:t>个殖民地，并对殖民地进行残酷的剥削和压迫</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英国的殖民统治严重阻碍了北美资本主义经济的发展</a:t>
                      </a:r>
                    </a:p>
                  </a:txBody>
                  <a:tcPr anchor="ctr"/>
                </a:tc>
              </a:tr>
              <a:tr h="16916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法西斯暴行</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在第一次世界大战和</a:t>
                      </a:r>
                      <a:r>
                        <a:rPr lang="en-US" altLang="zh-CN" sz="2400" kern="1200" dirty="0" smtClean="0">
                          <a:solidFill>
                            <a:schemeClr val="tx1"/>
                          </a:solidFill>
                          <a:latin typeface="宋体" pitchFamily="2" charset="-122"/>
                          <a:ea typeface="宋体" pitchFamily="2" charset="-122"/>
                          <a:cs typeface="+mn-cs"/>
                        </a:rPr>
                        <a:t>1929—1933</a:t>
                      </a:r>
                      <a:r>
                        <a:rPr lang="zh-CN" altLang="en-US" sz="2400" kern="1200" dirty="0" smtClean="0">
                          <a:solidFill>
                            <a:schemeClr val="tx1"/>
                          </a:solidFill>
                          <a:latin typeface="宋体" pitchFamily="2" charset="-122"/>
                          <a:ea typeface="宋体" pitchFamily="2" charset="-122"/>
                          <a:cs typeface="+mn-cs"/>
                        </a:rPr>
                        <a:t>年世界经济大危机的打击下，意大利、德国、日本相继建立了法西斯专政，对内实行独裁统治，对外进行侵略扩张；</a:t>
                      </a:r>
                      <a:r>
                        <a:rPr lang="en-US" altLang="zh-CN" sz="2400" kern="1200" dirty="0" smtClean="0">
                          <a:solidFill>
                            <a:schemeClr val="tx1"/>
                          </a:solidFill>
                          <a:latin typeface="宋体" pitchFamily="2" charset="-122"/>
                          <a:ea typeface="宋体" pitchFamily="2" charset="-122"/>
                          <a:cs typeface="+mn-cs"/>
                        </a:rPr>
                        <a:t>1940</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9</a:t>
                      </a:r>
                      <a:r>
                        <a:rPr lang="zh-CN" altLang="en-US" sz="2400" kern="1200" dirty="0" smtClean="0">
                          <a:solidFill>
                            <a:schemeClr val="tx1"/>
                          </a:solidFill>
                          <a:latin typeface="宋体" pitchFamily="2" charset="-122"/>
                          <a:ea typeface="宋体" pitchFamily="2" charset="-122"/>
                          <a:cs typeface="+mn-cs"/>
                        </a:rPr>
                        <a:t>月，德、意、日签署了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德意日三国同盟条约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，法西斯同盟正式建立</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世界上大部分地区和人口卷入战争中，使世界和平受到严重威胁</a:t>
                      </a:r>
                    </a:p>
                  </a:txBody>
                  <a:tcPr anchor="ctr"/>
                </a:tc>
              </a:tr>
            </a:tbl>
          </a:graphicData>
        </a:graphic>
      </p:graphicFrame>
    </p:spTree>
    <p:extLst>
      <p:ext uri="{BB962C8B-B14F-4D97-AF65-F5344CB8AC3E}">
        <p14:creationId xmlns:p14="http://schemas.microsoft.com/office/powerpoint/2010/main" xmlns="" val="280169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516"/>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836074" y="2690180"/>
            <a:ext cx="10647485" cy="3329758"/>
          </a:xfrm>
          <a:prstGeom prst="rect">
            <a:avLst/>
          </a:prstGeom>
          <a:noFill/>
        </p:spPr>
        <p:txBody>
          <a:bodyPr wrap="square" rtlCol="0">
            <a:spAutoFit/>
          </a:bodyPr>
          <a:lstStyle/>
          <a:p>
            <a:pPr>
              <a:lnSpc>
                <a:spcPct val="150000"/>
              </a:lnSpc>
            </a:pPr>
            <a:r>
              <a:rPr lang="zh-CN" altLang="en-US" sz="2400" dirty="0" smtClean="0">
                <a:latin typeface="宋体" pitchFamily="2" charset="-122"/>
                <a:ea typeface="宋体" pitchFamily="2" charset="-122"/>
              </a:rPr>
              <a:t>    新华社（</a:t>
            </a:r>
            <a:r>
              <a:rPr lang="en-US" altLang="zh-CN" sz="2400" dirty="0" smtClean="0">
                <a:latin typeface="宋体" pitchFamily="2" charset="-122"/>
                <a:ea typeface="宋体" pitchFamily="2" charset="-122"/>
              </a:rPr>
              <a:t>2020</a:t>
            </a:r>
            <a:r>
              <a:rPr lang="zh-CN" altLang="en-US" sz="2400" dirty="0" smtClean="0">
                <a:latin typeface="宋体" pitchFamily="2" charset="-122"/>
                <a:ea typeface="宋体" pitchFamily="2" charset="-122"/>
              </a:rPr>
              <a:t>年）东京</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21</a:t>
            </a:r>
            <a:r>
              <a:rPr lang="zh-CN" altLang="en-US" sz="2400" dirty="0">
                <a:latin typeface="宋体" pitchFamily="2" charset="-122"/>
                <a:ea typeface="宋体" pitchFamily="2" charset="-122"/>
              </a:rPr>
              <a:t>日</a:t>
            </a:r>
            <a:r>
              <a:rPr lang="zh-CN" altLang="en-US" sz="2400" dirty="0" smtClean="0">
                <a:latin typeface="宋体" pitchFamily="2" charset="-122"/>
                <a:ea typeface="宋体" pitchFamily="2" charset="-122"/>
              </a:rPr>
              <a:t>电：日本</a:t>
            </a:r>
            <a:r>
              <a:rPr lang="zh-CN" altLang="en-US" sz="2400" dirty="0">
                <a:latin typeface="宋体" pitchFamily="2" charset="-122"/>
                <a:ea typeface="宋体" pitchFamily="2" charset="-122"/>
              </a:rPr>
              <a:t>首相安倍晋三以“内阁总理大臣”的</a:t>
            </a:r>
            <a:r>
              <a:rPr lang="zh-CN" altLang="en-US" sz="2400" dirty="0" smtClean="0">
                <a:latin typeface="宋体" pitchFamily="2" charset="-122"/>
                <a:ea typeface="宋体" pitchFamily="2" charset="-122"/>
              </a:rPr>
              <a:t>名义，向</a:t>
            </a:r>
            <a:r>
              <a:rPr lang="zh-CN" altLang="en-US" sz="2400" dirty="0">
                <a:latin typeface="宋体" pitchFamily="2" charset="-122"/>
                <a:ea typeface="宋体" pitchFamily="2" charset="-122"/>
              </a:rPr>
              <a:t>靖国神社供奉名为“真榊”的祭品。</a:t>
            </a:r>
            <a:r>
              <a:rPr lang="zh-CN" altLang="en-US" sz="2400" dirty="0" smtClean="0">
                <a:latin typeface="宋体" pitchFamily="2" charset="-122"/>
                <a:ea typeface="宋体" pitchFamily="2" charset="-122"/>
              </a:rPr>
              <a:t>长期以来，一些</a:t>
            </a:r>
            <a:r>
              <a:rPr lang="zh-CN" altLang="en-US" sz="2400" dirty="0">
                <a:latin typeface="宋体" pitchFamily="2" charset="-122"/>
                <a:ea typeface="宋体" pitchFamily="2" charset="-122"/>
              </a:rPr>
              <a:t>日本政客、国会议员参拜</a:t>
            </a:r>
            <a:r>
              <a:rPr lang="zh-CN" altLang="en-US" sz="2400" dirty="0" smtClean="0">
                <a:latin typeface="宋体" pitchFamily="2" charset="-122"/>
                <a:ea typeface="宋体" pitchFamily="2" charset="-122"/>
              </a:rPr>
              <a:t>靖国神社，导致</a:t>
            </a:r>
            <a:r>
              <a:rPr lang="zh-CN" altLang="en-US" sz="2400" dirty="0">
                <a:latin typeface="宋体" pitchFamily="2" charset="-122"/>
                <a:ea typeface="宋体" pitchFamily="2" charset="-122"/>
              </a:rPr>
              <a:t>日本与中国、韩国等亚洲国家关系紧张。</a:t>
            </a:r>
          </a:p>
          <a:p>
            <a:pPr>
              <a:lnSpc>
                <a:spcPct val="150000"/>
              </a:lnSpc>
            </a:pPr>
            <a:r>
              <a:rPr lang="zh-CN" altLang="en-US" sz="2400" dirty="0" smtClean="0">
                <a:latin typeface="宋体" pitchFamily="2" charset="-122"/>
                <a:ea typeface="宋体" pitchFamily="2" charset="-122"/>
              </a:rPr>
              <a:t>    靖国神社</a:t>
            </a:r>
            <a:r>
              <a:rPr lang="zh-CN" altLang="en-US" sz="2400" dirty="0">
                <a:latin typeface="宋体" pitchFamily="2" charset="-122"/>
                <a:ea typeface="宋体" pitchFamily="2" charset="-122"/>
              </a:rPr>
              <a:t>供奉着对侵略战争负有直接责任的第二次世界大战日本甲级</a:t>
            </a:r>
            <a:r>
              <a:rPr lang="zh-CN" altLang="en-US" sz="2400" dirty="0" smtClean="0">
                <a:latin typeface="宋体" pitchFamily="2" charset="-122"/>
                <a:ea typeface="宋体" pitchFamily="2" charset="-122"/>
              </a:rPr>
              <a:t>战犯，中方</a:t>
            </a:r>
            <a:r>
              <a:rPr lang="zh-CN" altLang="en-US" sz="2400" dirty="0">
                <a:latin typeface="宋体" pitchFamily="2" charset="-122"/>
                <a:ea typeface="宋体" pitchFamily="2" charset="-122"/>
              </a:rPr>
              <a:t>坚决反对日本政要的错误</a:t>
            </a:r>
            <a:r>
              <a:rPr lang="zh-CN" altLang="en-US" sz="2400" dirty="0" smtClean="0">
                <a:latin typeface="宋体" pitchFamily="2" charset="-122"/>
                <a:ea typeface="宋体" pitchFamily="2" charset="-122"/>
              </a:rPr>
              <a:t>做法，也</a:t>
            </a:r>
            <a:r>
              <a:rPr lang="zh-CN" altLang="en-US" sz="2400" dirty="0">
                <a:latin typeface="宋体" pitchFamily="2" charset="-122"/>
                <a:ea typeface="宋体" pitchFamily="2" charset="-122"/>
              </a:rPr>
              <a:t>敦促日方切实正视和深刻反省侵略</a:t>
            </a:r>
            <a:r>
              <a:rPr lang="zh-CN" altLang="en-US" sz="2400" dirty="0" smtClean="0">
                <a:latin typeface="宋体" pitchFamily="2" charset="-122"/>
                <a:ea typeface="宋体" pitchFamily="2" charset="-122"/>
              </a:rPr>
              <a:t>历史，同</a:t>
            </a:r>
            <a:r>
              <a:rPr lang="zh-CN" altLang="en-US" sz="2400" dirty="0">
                <a:latin typeface="宋体" pitchFamily="2" charset="-122"/>
                <a:ea typeface="宋体" pitchFamily="2" charset="-122"/>
              </a:rPr>
              <a:t>军国主义</a:t>
            </a:r>
            <a:r>
              <a:rPr lang="zh-CN" altLang="en-US" sz="2400" dirty="0" smtClean="0">
                <a:latin typeface="宋体" pitchFamily="2" charset="-122"/>
                <a:ea typeface="宋体" pitchFamily="2" charset="-122"/>
              </a:rPr>
              <a:t>划清界限，以</a:t>
            </a:r>
            <a:r>
              <a:rPr lang="zh-CN" altLang="en-US" sz="2400" dirty="0">
                <a:latin typeface="宋体" pitchFamily="2" charset="-122"/>
                <a:ea typeface="宋体" pitchFamily="2" charset="-122"/>
              </a:rPr>
              <a:t>实际行动取信于亚洲邻国和国际</a:t>
            </a:r>
            <a:r>
              <a:rPr lang="zh-CN" altLang="en-US" sz="2400" dirty="0" smtClean="0">
                <a:latin typeface="宋体" pitchFamily="2" charset="-122"/>
                <a:ea typeface="宋体" pitchFamily="2" charset="-122"/>
              </a:rPr>
              <a:t>社会。</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094247834"/>
              </p:ext>
            </p:extLst>
          </p:nvPr>
        </p:nvGraphicFramePr>
        <p:xfrm>
          <a:off x="421984" y="1367115"/>
          <a:ext cx="11315746" cy="5361094"/>
        </p:xfrm>
        <a:graphic>
          <a:graphicData uri="http://schemas.openxmlformats.org/drawingml/2006/table">
            <a:tbl>
              <a:tblPr firstRow="1" bandRow="1">
                <a:tableStyleId>{5940675A-B579-460E-94D1-54222C63F5DA}</a:tableStyleId>
              </a:tblPr>
              <a:tblGrid>
                <a:gridCol w="1134254"/>
                <a:gridCol w="6013938"/>
                <a:gridCol w="4167554"/>
              </a:tblGrid>
              <a:tr h="423334">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危害</a:t>
                      </a:r>
                      <a:endParaRPr lang="zh-CN" altLang="en-US" sz="2400" dirty="0">
                        <a:latin typeface="黑体" pitchFamily="49" charset="-122"/>
                        <a:ea typeface="黑体" pitchFamily="49" charset="-122"/>
                      </a:endParaRPr>
                    </a:p>
                  </a:txBody>
                  <a:tcPr anchor="ctr"/>
                </a:tc>
              </a:tr>
              <a:tr h="316653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美国霸权主义</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美国为维护世界霸主地位，不断加强对其他国家和地区的军事干预，严重干扰着世界的和平与发展。</a:t>
                      </a:r>
                      <a:r>
                        <a:rPr lang="en-US" altLang="zh-CN" sz="2400" kern="1200" dirty="0" smtClean="0">
                          <a:solidFill>
                            <a:schemeClr val="tx1"/>
                          </a:solidFill>
                          <a:latin typeface="宋体" pitchFamily="2" charset="-122"/>
                          <a:ea typeface="宋体" pitchFamily="2" charset="-122"/>
                          <a:cs typeface="+mn-cs"/>
                        </a:rPr>
                        <a:t>1999</a:t>
                      </a:r>
                      <a:r>
                        <a:rPr lang="zh-CN" altLang="en-US" sz="2400" kern="1200" dirty="0" smtClean="0">
                          <a:solidFill>
                            <a:schemeClr val="tx1"/>
                          </a:solidFill>
                          <a:latin typeface="宋体" pitchFamily="2" charset="-122"/>
                          <a:ea typeface="宋体" pitchFamily="2" charset="-122"/>
                          <a:cs typeface="+mn-cs"/>
                        </a:rPr>
                        <a:t>年，以美国为首的北约对南斯拉夫联盟共和国进行轰炸；</a:t>
                      </a:r>
                      <a:r>
                        <a:rPr lang="en-US" altLang="zh-CN" sz="2400" kern="1200" dirty="0" smtClean="0">
                          <a:solidFill>
                            <a:schemeClr val="tx1"/>
                          </a:solidFill>
                          <a:latin typeface="宋体" pitchFamily="2" charset="-122"/>
                          <a:ea typeface="宋体" pitchFamily="2" charset="-122"/>
                          <a:cs typeface="+mn-cs"/>
                        </a:rPr>
                        <a:t>2003</a:t>
                      </a:r>
                      <a:r>
                        <a:rPr lang="zh-CN" altLang="en-US" sz="2400" kern="1200" dirty="0" smtClean="0">
                          <a:solidFill>
                            <a:schemeClr val="tx1"/>
                          </a:solidFill>
                          <a:latin typeface="宋体" pitchFamily="2" charset="-122"/>
                          <a:ea typeface="宋体" pitchFamily="2" charset="-122"/>
                          <a:cs typeface="+mn-cs"/>
                        </a:rPr>
                        <a:t>年，美国发动战争，占领伊拉克</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是美国企图建立一个以自己为主导的“单极世界”，是美国对世界多极化发展趋势的挑战，使联合国在国际事务中的主导地位受到严重削弱</a:t>
                      </a:r>
                    </a:p>
                  </a:txBody>
                  <a:tcPr anchor="ctr"/>
                </a:tc>
              </a:tr>
              <a:tr h="153733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启示</a:t>
                      </a:r>
                    </a:p>
                  </a:txBody>
                  <a:tcPr anchor="ctr"/>
                </a:tc>
                <a:tc gridSpan="2">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人类应当避免战争，维护和平，加强国家间的交流与合作，反对霸权主义；应当采取和平的方法解决各国的争端；应当充分发挥联合国的作用；应当提高综合国力，发展现代化国防等</a:t>
                      </a:r>
                    </a:p>
                  </a:txBody>
                  <a:tcPr anchor="ctr"/>
                </a:tc>
                <a:tc hMerge="1">
                  <a:txBody>
                    <a:bodyPr/>
                    <a:lstStyle/>
                    <a:p>
                      <a:pPr marL="0" algn="l" defTabSz="914400" rtl="0" eaLnBrk="1" latinLnBrk="0" hangingPunct="1">
                        <a:lnSpc>
                          <a:spcPct val="150000"/>
                        </a:lnSpc>
                      </a:pPr>
                      <a:endParaRPr lang="zh-CN" altLang="en-US" sz="2400" kern="1200" dirty="0" smtClean="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0069285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6013499" cy="642691"/>
            <a:chOff x="1261925" y="629878"/>
            <a:chExt cx="5175608" cy="642691"/>
          </a:xfrm>
        </p:grpSpPr>
        <p:sp>
          <p:nvSpPr>
            <p:cNvPr id="17" name="圆角矩形 6"/>
            <p:cNvSpPr/>
            <p:nvPr>
              <p:custDataLst>
                <p:tags r:id="rId1"/>
              </p:custDataLst>
            </p:nvPr>
          </p:nvSpPr>
          <p:spPr>
            <a:xfrm flipH="1">
              <a:off x="2455864" y="678963"/>
              <a:ext cx="3981669"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世界历史上的反抗斗争</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五</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193760224"/>
              </p:ext>
            </p:extLst>
          </p:nvPr>
        </p:nvGraphicFramePr>
        <p:xfrm>
          <a:off x="650631" y="2435470"/>
          <a:ext cx="10867780" cy="4079630"/>
        </p:xfrm>
        <a:graphic>
          <a:graphicData uri="http://schemas.openxmlformats.org/drawingml/2006/table">
            <a:tbl>
              <a:tblPr firstRow="1" bandRow="1">
                <a:tableStyleId>{5940675A-B579-460E-94D1-54222C63F5DA}</a:tableStyleId>
              </a:tblPr>
              <a:tblGrid>
                <a:gridCol w="1538653"/>
                <a:gridCol w="5723792"/>
                <a:gridCol w="3605335"/>
              </a:tblGrid>
              <a:tr h="552612">
                <a:tc>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1241018">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北美人民抗争</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1775—1783</a:t>
                      </a:r>
                      <a:r>
                        <a:rPr lang="zh-CN" altLang="en-US" sz="2400" kern="1200" dirty="0" smtClean="0">
                          <a:solidFill>
                            <a:schemeClr val="tx1"/>
                          </a:solidFill>
                          <a:latin typeface="宋体" pitchFamily="2" charset="-122"/>
                          <a:ea typeface="宋体" pitchFamily="2" charset="-122"/>
                          <a:cs typeface="+mn-cs"/>
                        </a:rPr>
                        <a:t>年，华盛顿领导北美人民进行了美国独立战争</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摆脱了英国的殖民统治，赢得了独立</a:t>
                      </a:r>
                      <a:endParaRPr lang="zh-CN" altLang="en-US" sz="2400" kern="1200" dirty="0">
                        <a:solidFill>
                          <a:schemeClr val="tx1"/>
                        </a:solidFill>
                        <a:latin typeface="宋体" pitchFamily="2" charset="-122"/>
                        <a:ea typeface="宋体" pitchFamily="2" charset="-122"/>
                        <a:cs typeface="+mn-cs"/>
                      </a:endParaRPr>
                    </a:p>
                  </a:txBody>
                  <a:tcPr anchor="ctr"/>
                </a:tc>
              </a:tr>
              <a:tr h="114300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拉丁美洲独立运动</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18</a:t>
                      </a:r>
                      <a:r>
                        <a:rPr lang="zh-CN" altLang="en-US" sz="2400" kern="1200" dirty="0" smtClean="0">
                          <a:solidFill>
                            <a:schemeClr val="tx1"/>
                          </a:solidFill>
                          <a:latin typeface="宋体" pitchFamily="2" charset="-122"/>
                          <a:ea typeface="宋体" pitchFamily="2" charset="-122"/>
                          <a:cs typeface="+mn-cs"/>
                        </a:rPr>
                        <a:t>世纪末</a:t>
                      </a:r>
                      <a:r>
                        <a:rPr lang="en-US" altLang="zh-CN" sz="2400" kern="1200" dirty="0" smtClean="0">
                          <a:solidFill>
                            <a:schemeClr val="tx1"/>
                          </a:solidFill>
                          <a:latin typeface="宋体" pitchFamily="2" charset="-122"/>
                          <a:ea typeface="宋体" pitchFamily="2" charset="-122"/>
                          <a:cs typeface="+mn-cs"/>
                        </a:rPr>
                        <a:t>19</a:t>
                      </a:r>
                      <a:r>
                        <a:rPr lang="zh-CN" altLang="en-US" sz="2400" kern="1200" dirty="0" smtClean="0">
                          <a:solidFill>
                            <a:schemeClr val="tx1"/>
                          </a:solidFill>
                          <a:latin typeface="宋体" pitchFamily="2" charset="-122"/>
                          <a:ea typeface="宋体" pitchFamily="2" charset="-122"/>
                          <a:cs typeface="+mn-cs"/>
                        </a:rPr>
                        <a:t>世纪初，拉丁美洲的绝大部分地区仍处于西班牙和葡萄牙的殖民统治之下。在玻利瓦尔和圣马丁的领导下粉碎了西班牙和葡萄牙的殖民统治</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拉丁美洲大部分国家获得独立，圣马丁和玻利瓦尔被誉为南美的“解放者”</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85839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433589513"/>
              </p:ext>
            </p:extLst>
          </p:nvPr>
        </p:nvGraphicFramePr>
        <p:xfrm>
          <a:off x="712177" y="1582614"/>
          <a:ext cx="10867780" cy="4739055"/>
        </p:xfrm>
        <a:graphic>
          <a:graphicData uri="http://schemas.openxmlformats.org/drawingml/2006/table">
            <a:tbl>
              <a:tblPr firstRow="1" bandRow="1">
                <a:tableStyleId>{5940675A-B579-460E-94D1-54222C63F5DA}</a:tableStyleId>
              </a:tblPr>
              <a:tblGrid>
                <a:gridCol w="1538653"/>
                <a:gridCol w="5037993"/>
                <a:gridCol w="4291134"/>
              </a:tblGrid>
              <a:tr h="560949">
                <a:tc>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1259741">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印度民族大起义</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英国的殖民统治和殖民压迫导致了</a:t>
                      </a:r>
                      <a:r>
                        <a:rPr lang="en-US" altLang="zh-CN" sz="2400" kern="1200" dirty="0" smtClean="0">
                          <a:solidFill>
                            <a:schemeClr val="tx1"/>
                          </a:solidFill>
                          <a:latin typeface="宋体" pitchFamily="2" charset="-122"/>
                          <a:ea typeface="宋体" pitchFamily="2" charset="-122"/>
                          <a:cs typeface="+mn-cs"/>
                        </a:rPr>
                        <a:t>1857</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—1859</a:t>
                      </a:r>
                      <a:r>
                        <a:rPr lang="zh-CN" altLang="en-US" sz="2400" kern="1200" dirty="0" smtClean="0">
                          <a:solidFill>
                            <a:schemeClr val="tx1"/>
                          </a:solidFill>
                          <a:latin typeface="宋体" pitchFamily="2" charset="-122"/>
                          <a:ea typeface="宋体" pitchFamily="2" charset="-122"/>
                          <a:cs typeface="+mn-cs"/>
                        </a:rPr>
                        <a:t>年印度民族大起义，章西女王领导军民与英军展开激战并壮烈牺牲</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沉重打击了英国殖民者，反映了印度民族意识的觉醒，是</a:t>
                      </a:r>
                      <a:r>
                        <a:rPr lang="en-US" altLang="zh-CN" sz="2400" kern="1200" dirty="0" smtClean="0">
                          <a:solidFill>
                            <a:schemeClr val="tx1"/>
                          </a:solidFill>
                          <a:latin typeface="宋体" pitchFamily="2" charset="-122"/>
                          <a:ea typeface="宋体" pitchFamily="2" charset="-122"/>
                          <a:cs typeface="+mn-cs"/>
                        </a:rPr>
                        <a:t>19</a:t>
                      </a:r>
                      <a:r>
                        <a:rPr lang="zh-CN" altLang="en-US" sz="2400" kern="1200" dirty="0" smtClean="0">
                          <a:solidFill>
                            <a:schemeClr val="tx1"/>
                          </a:solidFill>
                          <a:latin typeface="宋体" pitchFamily="2" charset="-122"/>
                          <a:ea typeface="宋体" pitchFamily="2" charset="-122"/>
                          <a:cs typeface="+mn-cs"/>
                        </a:rPr>
                        <a:t>世纪中期亚洲民族解放运动的一个重要组成部分并壮烈牺牲</a:t>
                      </a:r>
                      <a:endParaRPr lang="zh-CN" altLang="en-US" sz="2400" kern="1200" dirty="0">
                        <a:solidFill>
                          <a:schemeClr val="tx1"/>
                        </a:solidFill>
                        <a:latin typeface="宋体" pitchFamily="2" charset="-122"/>
                        <a:ea typeface="宋体" pitchFamily="2" charset="-122"/>
                        <a:cs typeface="+mn-cs"/>
                      </a:endParaRPr>
                    </a:p>
                  </a:txBody>
                  <a:tcPr anchor="ctr"/>
                </a:tc>
              </a:tr>
              <a:tr h="1892106">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印度非暴力不合作运动</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在甘地的领导下，印度走上了非暴力不合作的反抗道路</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动员了广大群众，打击了英国的殖民统治，增强了印度人民的民族自尊心和自信心</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8663241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442619111"/>
              </p:ext>
            </p:extLst>
          </p:nvPr>
        </p:nvGraphicFramePr>
        <p:xfrm>
          <a:off x="650631" y="2215660"/>
          <a:ext cx="10867780" cy="3666394"/>
        </p:xfrm>
        <a:graphic>
          <a:graphicData uri="http://schemas.openxmlformats.org/drawingml/2006/table">
            <a:tbl>
              <a:tblPr firstRow="1" bandRow="1">
                <a:tableStyleId>{5940675A-B579-460E-94D1-54222C63F5DA}</a:tableStyleId>
              </a:tblPr>
              <a:tblGrid>
                <a:gridCol w="1538653"/>
                <a:gridCol w="5416062"/>
                <a:gridCol w="3913065"/>
              </a:tblGrid>
              <a:tr h="560949">
                <a:tc>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310544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埃及华夫脱运动</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1918</a:t>
                      </a:r>
                      <a:r>
                        <a:rPr lang="zh-CN" altLang="en-US" sz="2400" kern="1200" dirty="0" smtClean="0">
                          <a:solidFill>
                            <a:schemeClr val="tx1"/>
                          </a:solidFill>
                          <a:latin typeface="宋体" pitchFamily="2" charset="-122"/>
                          <a:ea typeface="宋体" pitchFamily="2" charset="-122"/>
                          <a:cs typeface="+mn-cs"/>
                        </a:rPr>
                        <a:t>年，扎格鲁尔等人向英国政府提出让埃及完全独立的要求，这些人后来发展为华夫脱党。经过埃及人民的反复抗争，</a:t>
                      </a:r>
                      <a:r>
                        <a:rPr lang="en-US" altLang="zh-CN" sz="2400" kern="1200" dirty="0" smtClean="0">
                          <a:solidFill>
                            <a:schemeClr val="tx1"/>
                          </a:solidFill>
                          <a:latin typeface="宋体" pitchFamily="2" charset="-122"/>
                          <a:ea typeface="宋体" pitchFamily="2" charset="-122"/>
                          <a:cs typeface="+mn-cs"/>
                        </a:rPr>
                        <a:t>1922</a:t>
                      </a:r>
                      <a:r>
                        <a:rPr lang="zh-CN" altLang="en-US" sz="2400" kern="1200" dirty="0" smtClean="0">
                          <a:solidFill>
                            <a:schemeClr val="tx1"/>
                          </a:solidFill>
                          <a:latin typeface="宋体" pitchFamily="2" charset="-122"/>
                          <a:ea typeface="宋体" pitchFamily="2" charset="-122"/>
                          <a:cs typeface="+mn-cs"/>
                        </a:rPr>
                        <a:t>年，英国政府被迫有条件地承认埃及独立</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为埃及民族民主运动的进一步发展奠定了基础</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305931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664368635"/>
              </p:ext>
            </p:extLst>
          </p:nvPr>
        </p:nvGraphicFramePr>
        <p:xfrm>
          <a:off x="712177" y="1670538"/>
          <a:ext cx="10867780" cy="4659924"/>
        </p:xfrm>
        <a:graphic>
          <a:graphicData uri="http://schemas.openxmlformats.org/drawingml/2006/table">
            <a:tbl>
              <a:tblPr firstRow="1" bandRow="1">
                <a:tableStyleId>{5940675A-B579-460E-94D1-54222C63F5DA}</a:tableStyleId>
              </a:tblPr>
              <a:tblGrid>
                <a:gridCol w="1538653"/>
                <a:gridCol w="5037993"/>
                <a:gridCol w="4291134"/>
              </a:tblGrid>
              <a:tr h="560949">
                <a:tc>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409897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世界人民反法西斯战争</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第二次世界大战前，中国等国家已经开始了局部的反法西斯战争。随着苏德战争和太平洋战争的爆发，法西斯国家的大肆侵略，激起世界各国人民的愤怒，全世界反法西斯国家开始逐渐走向联合，共同抗击法西斯侵略</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彻底粉碎了法西斯主义和军国主义通过战争称霸世界的野心，彻底结束了列强通过争夺殖民地瓜分世界的历史，促进了世界殖民体系的瓦解，对维护世界和平、促进共同发展产生了重大影响</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2521251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474039898"/>
              </p:ext>
            </p:extLst>
          </p:nvPr>
        </p:nvGraphicFramePr>
        <p:xfrm>
          <a:off x="668215" y="1652953"/>
          <a:ext cx="10867781" cy="4659924"/>
        </p:xfrm>
        <a:graphic>
          <a:graphicData uri="http://schemas.openxmlformats.org/drawingml/2006/table">
            <a:tbl>
              <a:tblPr firstRow="1" bandRow="1">
                <a:tableStyleId>{5940675A-B579-460E-94D1-54222C63F5DA}</a:tableStyleId>
              </a:tblPr>
              <a:tblGrid>
                <a:gridCol w="844061"/>
                <a:gridCol w="905609"/>
                <a:gridCol w="4484076"/>
                <a:gridCol w="4634035"/>
              </a:tblGrid>
              <a:tr h="560949">
                <a:tc gridSpan="2">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hMerge="1">
                  <a:txBody>
                    <a:bodyPr/>
                    <a:lstStyle/>
                    <a:p>
                      <a:endParaRPr lang="zh-CN" altLang="en-US"/>
                    </a:p>
                  </a:txBody>
                  <a:tcP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409897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亚非拉国家的新发展</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方正黑体_GBK" charset="0"/>
                        </a:rPr>
                        <a:t>亚洲</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1955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4</a:t>
                      </a:r>
                      <a:r>
                        <a:rPr lang="zh-CN" altLang="en-US" sz="2400" kern="1200" dirty="0" smtClean="0">
                          <a:solidFill>
                            <a:schemeClr val="tx1"/>
                          </a:solidFill>
                          <a:latin typeface="宋体" pitchFamily="2" charset="-122"/>
                          <a:ea typeface="宋体" pitchFamily="2" charset="-122"/>
                          <a:cs typeface="+mn-cs"/>
                        </a:rPr>
                        <a:t>月，在印度尼西亚的万隆，来自亚洲、非洲的</a:t>
                      </a:r>
                      <a:r>
                        <a:rPr lang="en-US" altLang="zh-CN" sz="2400" kern="1200" dirty="0" smtClean="0">
                          <a:solidFill>
                            <a:schemeClr val="tx1"/>
                          </a:solidFill>
                          <a:latin typeface="宋体" pitchFamily="2" charset="-122"/>
                          <a:ea typeface="宋体" pitchFamily="2" charset="-122"/>
                          <a:cs typeface="+mn-cs"/>
                        </a:rPr>
                        <a:t>29</a:t>
                      </a:r>
                      <a:r>
                        <a:rPr lang="zh-CN" altLang="en-US" sz="2400" kern="1200" dirty="0" smtClean="0">
                          <a:solidFill>
                            <a:schemeClr val="tx1"/>
                          </a:solidFill>
                          <a:latin typeface="宋体" pitchFamily="2" charset="-122"/>
                          <a:ea typeface="宋体" pitchFamily="2" charset="-122"/>
                          <a:cs typeface="+mn-cs"/>
                        </a:rPr>
                        <a:t>个国家和地区的代表举行了第一次亚非会议，即万隆会议。会议通过了和平相处、友好合作的十项原则</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加强了亚非国家的团结合作，提高了亚非国家和地区的民族自信，鼓舞了亚非拉人民争取民族独立的斗争。从万隆会议开始，发展中国家作为一支新兴独立的政治力量登上了国际舞台</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5728812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953594638"/>
              </p:ext>
            </p:extLst>
          </p:nvPr>
        </p:nvGraphicFramePr>
        <p:xfrm>
          <a:off x="668215" y="1652953"/>
          <a:ext cx="10867781" cy="4659924"/>
        </p:xfrm>
        <a:graphic>
          <a:graphicData uri="http://schemas.openxmlformats.org/drawingml/2006/table">
            <a:tbl>
              <a:tblPr firstRow="1" bandRow="1">
                <a:tableStyleId>{5940675A-B579-460E-94D1-54222C63F5DA}</a:tableStyleId>
              </a:tblPr>
              <a:tblGrid>
                <a:gridCol w="844061"/>
                <a:gridCol w="905609"/>
                <a:gridCol w="6400800"/>
                <a:gridCol w="2717311"/>
              </a:tblGrid>
              <a:tr h="560949">
                <a:tc gridSpan="2">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hMerge="1">
                  <a:txBody>
                    <a:bodyPr/>
                    <a:lstStyle/>
                    <a:p>
                      <a:endParaRPr lang="zh-CN" altLang="en-US"/>
                    </a:p>
                  </a:txBody>
                  <a:tcP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4098975">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亚非拉国家的新发展</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方正黑体_GBK" charset="0"/>
                        </a:rPr>
                        <a:t>非洲</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非洲民族独立运动首先在北非展开。</a:t>
                      </a:r>
                      <a:r>
                        <a:rPr lang="en-US" altLang="zh-CN" sz="2400" kern="1200" dirty="0" smtClean="0">
                          <a:solidFill>
                            <a:schemeClr val="tx1"/>
                          </a:solidFill>
                          <a:latin typeface="宋体" pitchFamily="2" charset="-122"/>
                          <a:ea typeface="宋体" pitchFamily="2" charset="-122"/>
                          <a:cs typeface="+mn-cs"/>
                        </a:rPr>
                        <a:t>1951</a:t>
                      </a:r>
                      <a:r>
                        <a:rPr lang="zh-CN" altLang="en-US" sz="2400" kern="1200" dirty="0" smtClean="0">
                          <a:solidFill>
                            <a:schemeClr val="tx1"/>
                          </a:solidFill>
                          <a:latin typeface="宋体" pitchFamily="2" charset="-122"/>
                          <a:ea typeface="宋体" pitchFamily="2" charset="-122"/>
                          <a:cs typeface="+mn-cs"/>
                        </a:rPr>
                        <a:t>年年底，利比亚宣布独立。</a:t>
                      </a:r>
                      <a:r>
                        <a:rPr lang="en-US" altLang="zh-CN" sz="2400" kern="1200" dirty="0" smtClean="0">
                          <a:solidFill>
                            <a:schemeClr val="tx1"/>
                          </a:solidFill>
                          <a:latin typeface="宋体" pitchFamily="2" charset="-122"/>
                          <a:ea typeface="宋体" pitchFamily="2" charset="-122"/>
                          <a:cs typeface="+mn-cs"/>
                        </a:rPr>
                        <a:t>1952</a:t>
                      </a:r>
                      <a:r>
                        <a:rPr lang="zh-CN" altLang="en-US" sz="2400" kern="1200" dirty="0" smtClean="0">
                          <a:solidFill>
                            <a:schemeClr val="tx1"/>
                          </a:solidFill>
                          <a:latin typeface="宋体" pitchFamily="2" charset="-122"/>
                          <a:ea typeface="宋体" pitchFamily="2" charset="-122"/>
                          <a:cs typeface="+mn-cs"/>
                        </a:rPr>
                        <a:t>年，埃及以纳赛尔为首的“自由军官组织”发动起义，推翻了英国扶持的封建王朝。</a:t>
                      </a:r>
                      <a:r>
                        <a:rPr lang="en-US" altLang="zh-CN" sz="2400" kern="1200" dirty="0" smtClean="0">
                          <a:solidFill>
                            <a:schemeClr val="tx1"/>
                          </a:solidFill>
                          <a:latin typeface="宋体" pitchFamily="2" charset="-122"/>
                          <a:ea typeface="宋体" pitchFamily="2" charset="-122"/>
                          <a:cs typeface="+mn-cs"/>
                        </a:rPr>
                        <a:t>1960</a:t>
                      </a:r>
                      <a:r>
                        <a:rPr lang="zh-CN" altLang="en-US" sz="2400" kern="1200" dirty="0" smtClean="0">
                          <a:solidFill>
                            <a:schemeClr val="tx1"/>
                          </a:solidFill>
                          <a:latin typeface="宋体" pitchFamily="2" charset="-122"/>
                          <a:ea typeface="宋体" pitchFamily="2" charset="-122"/>
                          <a:cs typeface="+mn-cs"/>
                        </a:rPr>
                        <a:t>年，非洲有</a:t>
                      </a:r>
                      <a:r>
                        <a:rPr lang="en-US" altLang="zh-CN" sz="2400" kern="1200" dirty="0" smtClean="0">
                          <a:solidFill>
                            <a:schemeClr val="tx1"/>
                          </a:solidFill>
                          <a:latin typeface="宋体" pitchFamily="2" charset="-122"/>
                          <a:ea typeface="宋体" pitchFamily="2" charset="-122"/>
                          <a:cs typeface="+mn-cs"/>
                        </a:rPr>
                        <a:t>17</a:t>
                      </a:r>
                      <a:r>
                        <a:rPr lang="zh-CN" altLang="en-US" sz="2400" kern="1200" dirty="0" smtClean="0">
                          <a:solidFill>
                            <a:schemeClr val="tx1"/>
                          </a:solidFill>
                          <a:latin typeface="宋体" pitchFamily="2" charset="-122"/>
                          <a:ea typeface="宋体" pitchFamily="2" charset="-122"/>
                          <a:cs typeface="+mn-cs"/>
                        </a:rPr>
                        <a:t>个国家获得独立，这一年因此被称为“非洲年”。</a:t>
                      </a:r>
                      <a:r>
                        <a:rPr lang="en-US" altLang="zh-CN" sz="2400" kern="1200" dirty="0" smtClean="0">
                          <a:solidFill>
                            <a:schemeClr val="tx1"/>
                          </a:solidFill>
                          <a:latin typeface="宋体" pitchFamily="2" charset="-122"/>
                          <a:ea typeface="宋体" pitchFamily="2" charset="-122"/>
                          <a:cs typeface="+mn-cs"/>
                        </a:rPr>
                        <a:t>1962</a:t>
                      </a:r>
                      <a:r>
                        <a:rPr lang="zh-CN" altLang="en-US" sz="2400" kern="1200" dirty="0" smtClean="0">
                          <a:solidFill>
                            <a:schemeClr val="tx1"/>
                          </a:solidFill>
                          <a:latin typeface="宋体" pitchFamily="2" charset="-122"/>
                          <a:ea typeface="宋体" pitchFamily="2" charset="-122"/>
                          <a:cs typeface="+mn-cs"/>
                        </a:rPr>
                        <a:t>年，阿尔及利亚推翻法国殖民统治获得独立。</a:t>
                      </a:r>
                      <a:r>
                        <a:rPr lang="en-US" altLang="zh-CN" sz="2400" kern="1200" dirty="0" smtClean="0">
                          <a:solidFill>
                            <a:schemeClr val="tx1"/>
                          </a:solidFill>
                          <a:latin typeface="宋体" pitchFamily="2" charset="-122"/>
                          <a:ea typeface="宋体" pitchFamily="2" charset="-122"/>
                          <a:cs typeface="+mn-cs"/>
                        </a:rPr>
                        <a:t>1990</a:t>
                      </a:r>
                      <a:r>
                        <a:rPr lang="zh-CN" altLang="en-US" sz="2400" kern="1200" dirty="0" smtClean="0">
                          <a:solidFill>
                            <a:schemeClr val="tx1"/>
                          </a:solidFill>
                          <a:latin typeface="宋体" pitchFamily="2" charset="-122"/>
                          <a:ea typeface="宋体" pitchFamily="2" charset="-122"/>
                          <a:cs typeface="+mn-cs"/>
                        </a:rPr>
                        <a:t>年纳米比亚独立</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所有非洲国家都摆脱了殖民主义的枷锁，帝国主义在非洲的殖民体系最终崩溃</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6801268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592474103"/>
              </p:ext>
            </p:extLst>
          </p:nvPr>
        </p:nvGraphicFramePr>
        <p:xfrm>
          <a:off x="720970" y="1995854"/>
          <a:ext cx="10867781" cy="3921370"/>
        </p:xfrm>
        <a:graphic>
          <a:graphicData uri="http://schemas.openxmlformats.org/drawingml/2006/table">
            <a:tbl>
              <a:tblPr firstRow="1" bandRow="1">
                <a:tableStyleId>{5940675A-B579-460E-94D1-54222C63F5DA}</a:tableStyleId>
              </a:tblPr>
              <a:tblGrid>
                <a:gridCol w="844061"/>
                <a:gridCol w="905609"/>
                <a:gridCol w="6400800"/>
                <a:gridCol w="2717311"/>
              </a:tblGrid>
              <a:tr h="560949">
                <a:tc gridSpan="2">
                  <a:txBody>
                    <a:bodyPr/>
                    <a:lstStyle/>
                    <a:p>
                      <a:pPr algn="ctr"/>
                      <a:r>
                        <a:rPr lang="zh-CN" altLang="en-US" sz="2400" dirty="0" smtClean="0">
                          <a:latin typeface="黑体" pitchFamily="49" charset="-122"/>
                          <a:ea typeface="黑体" pitchFamily="49" charset="-122"/>
                        </a:rPr>
                        <a:t>抗争</a:t>
                      </a:r>
                      <a:endParaRPr lang="zh-CN" altLang="en-US" sz="2400" dirty="0">
                        <a:latin typeface="黑体" pitchFamily="49" charset="-122"/>
                        <a:ea typeface="黑体" pitchFamily="49" charset="-122"/>
                      </a:endParaRPr>
                    </a:p>
                  </a:txBody>
                  <a:tcPr anchor="ctr"/>
                </a:tc>
                <a:tc hMerge="1">
                  <a:txBody>
                    <a:bodyPr/>
                    <a:lstStyle/>
                    <a:p>
                      <a:endParaRPr lang="zh-CN" altLang="en-US"/>
                    </a:p>
                  </a:txBody>
                  <a:tcPr/>
                </a:tc>
                <a:tc>
                  <a:txBody>
                    <a:bodyPr/>
                    <a:lstStyle/>
                    <a:p>
                      <a:pPr algn="ctr"/>
                      <a:r>
                        <a:rPr lang="zh-CN" altLang="en-US" sz="2400" dirty="0" smtClean="0">
                          <a:latin typeface="黑体" pitchFamily="49" charset="-122"/>
                          <a:ea typeface="黑体" pitchFamily="49" charset="-122"/>
                        </a:rPr>
                        <a:t>基本史实</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3360421">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亚非拉国家的新发展</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方正黑体_GBK" charset="0"/>
                        </a:rPr>
                        <a:t>拉丁美洲</a:t>
                      </a: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1959</a:t>
                      </a:r>
                      <a:r>
                        <a:rPr lang="zh-CN" altLang="en-US" sz="2400" kern="1200" dirty="0" smtClean="0">
                          <a:solidFill>
                            <a:schemeClr val="tx1"/>
                          </a:solidFill>
                          <a:latin typeface="宋体" pitchFamily="2" charset="-122"/>
                          <a:ea typeface="宋体" pitchFamily="2" charset="-122"/>
                          <a:cs typeface="+mn-cs"/>
                        </a:rPr>
                        <a:t>年，古巴人民在卡斯特罗等人的领导下，推翻了美国支持的独裁政权；后来古巴走上了社会主义发展道路。</a:t>
                      </a:r>
                      <a:r>
                        <a:rPr lang="en-US" altLang="zh-CN" sz="2400" kern="1200" dirty="0" smtClean="0">
                          <a:solidFill>
                            <a:schemeClr val="tx1"/>
                          </a:solidFill>
                          <a:latin typeface="宋体" pitchFamily="2" charset="-122"/>
                          <a:ea typeface="宋体" pitchFamily="2" charset="-122"/>
                          <a:cs typeface="+mn-cs"/>
                        </a:rPr>
                        <a:t>1999</a:t>
                      </a:r>
                      <a:r>
                        <a:rPr lang="zh-CN" altLang="en-US" sz="2400" kern="1200" dirty="0" smtClean="0">
                          <a:solidFill>
                            <a:schemeClr val="tx1"/>
                          </a:solidFill>
                          <a:latin typeface="宋体" pitchFamily="2" charset="-122"/>
                          <a:ea typeface="宋体" pitchFamily="2" charset="-122"/>
                          <a:cs typeface="+mn-cs"/>
                        </a:rPr>
                        <a:t>年年底，巴拿马从美国手中收回了运河区的全部主权</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拉丁美洲人民捍卫了国家主权</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276008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5455" y="2507730"/>
            <a:ext cx="10269759"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河北模拟）下图反映的史实是（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体现</a:t>
            </a:r>
            <a:r>
              <a:rPr lang="zh-CN" altLang="en-US" sz="2400" b="1" dirty="0" smtClean="0">
                <a:latin typeface="宋体" pitchFamily="2" charset="-122"/>
                <a:ea typeface="宋体" pitchFamily="2" charset="-122"/>
              </a:rPr>
              <a:t>了英国海外殖民扩张的开始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标志着英国海上霸主地位的确立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激起</a:t>
            </a:r>
            <a:r>
              <a:rPr lang="zh-CN" altLang="en-US" sz="2400" b="1" dirty="0" smtClean="0">
                <a:latin typeface="宋体" pitchFamily="2" charset="-122"/>
                <a:ea typeface="宋体" pitchFamily="2" charset="-122"/>
              </a:rPr>
              <a:t>了印度人民前赴后继的抗争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推动了国际共产主义运动的发展</a:t>
            </a:r>
            <a:endParaRPr lang="zh-CN" altLang="zh-CN" sz="2400" b="1" dirty="0">
              <a:latin typeface="宋体" pitchFamily="2" charset="-122"/>
              <a:ea typeface="宋体" pitchFamily="2" charset="-122"/>
            </a:endParaRPr>
          </a:p>
        </p:txBody>
      </p:sp>
      <p:sp>
        <p:nvSpPr>
          <p:cNvPr id="8" name="矩形 7"/>
          <p:cNvSpPr/>
          <p:nvPr/>
        </p:nvSpPr>
        <p:spPr>
          <a:xfrm>
            <a:off x="6665376" y="26551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483796"/>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16033" y="3208826"/>
            <a:ext cx="3049343" cy="1885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1605" y="1392743"/>
            <a:ext cx="11336803"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石家庄模拟）</a:t>
            </a:r>
            <a:r>
              <a:rPr lang="en-US" altLang="zh-CN" sz="2400" b="1" dirty="0">
                <a:latin typeface="宋体" pitchFamily="2" charset="-122"/>
                <a:ea typeface="宋体" pitchFamily="2" charset="-122"/>
              </a:rPr>
              <a:t>18</a:t>
            </a:r>
            <a:r>
              <a:rPr lang="zh-CN" altLang="en-US" sz="2400" b="1" dirty="0">
                <a:latin typeface="宋体" pitchFamily="2" charset="-122"/>
                <a:ea typeface="宋体" pitchFamily="2" charset="-122"/>
              </a:rPr>
              <a:t>世纪末、</a:t>
            </a:r>
            <a:r>
              <a:rPr lang="en-US" altLang="zh-CN" sz="2400" b="1" dirty="0">
                <a:latin typeface="宋体" pitchFamily="2" charset="-122"/>
                <a:ea typeface="宋体" pitchFamily="2" charset="-122"/>
              </a:rPr>
              <a:t>19</a:t>
            </a:r>
            <a:r>
              <a:rPr lang="zh-CN" altLang="en-US" sz="2400" b="1" dirty="0">
                <a:latin typeface="宋体" pitchFamily="2" charset="-122"/>
                <a:ea typeface="宋体" pitchFamily="2" charset="-122"/>
              </a:rPr>
              <a:t>世纪</a:t>
            </a:r>
            <a:r>
              <a:rPr lang="zh-CN" altLang="en-US" sz="2400" b="1" dirty="0" smtClean="0">
                <a:latin typeface="宋体" pitchFamily="2" charset="-122"/>
                <a:ea typeface="宋体" pitchFamily="2" charset="-122"/>
              </a:rPr>
              <a:t>初，爆发</a:t>
            </a:r>
            <a:r>
              <a:rPr lang="zh-CN" altLang="en-US" sz="2400" b="1" dirty="0">
                <a:latin typeface="宋体" pitchFamily="2" charset="-122"/>
                <a:ea typeface="宋体" pitchFamily="2" charset="-122"/>
              </a:rPr>
              <a:t>了世界近代史上一次规模最大的殖民地</a:t>
            </a:r>
            <a:r>
              <a:rPr lang="zh-CN" altLang="en-US" sz="2400" b="1" dirty="0" smtClean="0">
                <a:latin typeface="宋体" pitchFamily="2" charset="-122"/>
                <a:ea typeface="宋体" pitchFamily="2" charset="-122"/>
              </a:rPr>
              <a:t>解放运动，该</a:t>
            </a:r>
            <a:r>
              <a:rPr lang="zh-CN" altLang="en-US" sz="2400" b="1" dirty="0">
                <a:latin typeface="宋体" pitchFamily="2" charset="-122"/>
                <a:ea typeface="宋体" pitchFamily="2" charset="-122"/>
              </a:rPr>
              <a:t>运动与一些历史事件存在因果联系。下列组合与图中序号对应正确的是（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启蒙运动、美国独立战争、法国大革命</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英国资产阶级革命、法国大革命、美国内战</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美国独立战争、法国大革命、印度民族大起义</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启蒙运动、法国大革命、美国</a:t>
            </a:r>
            <a:r>
              <a:rPr lang="zh-CN" altLang="en-US" sz="2400" b="1" dirty="0" smtClean="0">
                <a:latin typeface="Times New Roman" pitchFamily="18" charset="0"/>
                <a:ea typeface="宋体" pitchFamily="2" charset="-122"/>
                <a:cs typeface="Times New Roman" pitchFamily="18" charset="0"/>
              </a:rPr>
              <a:t>内战</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2581420" y="2453265"/>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8583" y="2653637"/>
            <a:ext cx="4156022" cy="1476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83566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0826" y="1622284"/>
            <a:ext cx="5043130" cy="50331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3850" y="1749066"/>
            <a:ext cx="10473395"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唐山模拟）</a:t>
            </a:r>
            <a:r>
              <a:rPr lang="en-US" altLang="zh-CN" sz="2400" b="1" dirty="0">
                <a:latin typeface="宋体" pitchFamily="2" charset="-122"/>
                <a:ea typeface="宋体" pitchFamily="2" charset="-122"/>
              </a:rPr>
              <a:t>17</a:t>
            </a:r>
            <a:r>
              <a:rPr lang="zh-CN" altLang="en-US" sz="2400" b="1" dirty="0">
                <a:latin typeface="宋体" pitchFamily="2" charset="-122"/>
                <a:ea typeface="宋体" pitchFamily="2" charset="-122"/>
              </a:rPr>
              <a:t>世纪</a:t>
            </a:r>
            <a:r>
              <a:rPr lang="zh-CN" altLang="en-US" sz="2400" b="1" dirty="0" smtClean="0">
                <a:latin typeface="宋体" pitchFamily="2" charset="-122"/>
                <a:ea typeface="宋体" pitchFamily="2" charset="-122"/>
              </a:rPr>
              <a:t>晚期，奴隶</a:t>
            </a:r>
            <a:r>
              <a:rPr lang="zh-CN" altLang="en-US" sz="2400" b="1" dirty="0">
                <a:latin typeface="宋体" pitchFamily="2" charset="-122"/>
                <a:ea typeface="宋体" pitchFamily="2" charset="-122"/>
              </a:rPr>
              <a:t>贸易给非洲社会带来的混乱升级了。欧洲人诱骗非洲一些部落用奴隶交换火药</a:t>
            </a:r>
            <a:r>
              <a:rPr lang="zh-CN" altLang="en-US" sz="2400" b="1" dirty="0" smtClean="0">
                <a:latin typeface="宋体" pitchFamily="2" charset="-122"/>
                <a:ea typeface="宋体" pitchFamily="2" charset="-122"/>
              </a:rPr>
              <a:t>武器，得到</a:t>
            </a:r>
            <a:r>
              <a:rPr lang="zh-CN" altLang="en-US" sz="2400" b="1" dirty="0">
                <a:latin typeface="宋体" pitchFamily="2" charset="-122"/>
                <a:ea typeface="宋体" pitchFamily="2" charset="-122"/>
              </a:rPr>
              <a:t>新式武器的部落能够轻易地从周围手无寸铁的其他部落中猎取</a:t>
            </a:r>
            <a:r>
              <a:rPr lang="zh-CN" altLang="en-US" sz="2400" b="1" dirty="0" smtClean="0">
                <a:latin typeface="宋体" pitchFamily="2" charset="-122"/>
                <a:ea typeface="宋体" pitchFamily="2" charset="-122"/>
              </a:rPr>
              <a:t>奴隶，再</a:t>
            </a:r>
            <a:r>
              <a:rPr lang="zh-CN" altLang="en-US" sz="2400" b="1" dirty="0">
                <a:latin typeface="宋体" pitchFamily="2" charset="-122"/>
                <a:ea typeface="宋体" pitchFamily="2" charset="-122"/>
              </a:rPr>
              <a:t>向欧洲人换取更多的</a:t>
            </a:r>
            <a:r>
              <a:rPr lang="zh-CN" altLang="en-US" sz="2400" b="1" dirty="0" smtClean="0">
                <a:latin typeface="宋体" pitchFamily="2" charset="-122"/>
                <a:ea typeface="宋体" pitchFamily="2" charset="-122"/>
              </a:rPr>
              <a:t>武器，依靠</a:t>
            </a:r>
            <a:r>
              <a:rPr lang="zh-CN" altLang="en-US" sz="2400" b="1" dirty="0">
                <a:latin typeface="宋体" pitchFamily="2" charset="-122"/>
                <a:ea typeface="宋体" pitchFamily="2" charset="-122"/>
              </a:rPr>
              <a:t>武器迅速扩张。可见奴隶贸易的影响是（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使欧洲奴隶贩子获得大量财富</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挑起了非洲部落间的争斗</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推动了欧洲资本主义经济发展</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为美洲提供了廉价</a:t>
            </a:r>
            <a:r>
              <a:rPr lang="zh-CN" altLang="en-US" sz="2400" b="1" dirty="0" smtClean="0">
                <a:latin typeface="Times New Roman" pitchFamily="18" charset="0"/>
                <a:ea typeface="宋体" pitchFamily="2" charset="-122"/>
                <a:cs typeface="Times New Roman" pitchFamily="18" charset="0"/>
              </a:rPr>
              <a:t>劳动力</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7234312" y="336091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65273"/>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邯郸模拟）</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人类简史</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中</a:t>
            </a:r>
            <a:r>
              <a:rPr lang="zh-CN" altLang="en-US" sz="2400" b="1" dirty="0" smtClean="0">
                <a:latin typeface="宋体" pitchFamily="2" charset="-122"/>
                <a:ea typeface="宋体" pitchFamily="2" charset="-122"/>
              </a:rPr>
              <a:t>描述，</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欧洲人发动战争俘虏</a:t>
            </a:r>
            <a:r>
              <a:rPr lang="zh-CN" altLang="en-US" sz="2400" b="1" dirty="0" smtClean="0">
                <a:latin typeface="宋体" pitchFamily="2" charset="-122"/>
                <a:ea typeface="宋体" pitchFamily="2" charset="-122"/>
              </a:rPr>
              <a:t>非洲人，再</a:t>
            </a:r>
            <a:r>
              <a:rPr lang="zh-CN" altLang="en-US" sz="2400" b="1" dirty="0">
                <a:latin typeface="宋体" pitchFamily="2" charset="-122"/>
                <a:ea typeface="宋体" pitchFamily="2" charset="-122"/>
              </a:rPr>
              <a:t>从非洲内陆千里迢迢运至</a:t>
            </a:r>
            <a:r>
              <a:rPr lang="zh-CN" altLang="en-US" sz="2400" b="1" dirty="0" smtClean="0">
                <a:latin typeface="宋体" pitchFamily="2" charset="-122"/>
                <a:ea typeface="宋体" pitchFamily="2" charset="-122"/>
              </a:rPr>
              <a:t>美洲，数百万</a:t>
            </a:r>
            <a:r>
              <a:rPr lang="zh-CN" altLang="en-US" sz="2400" b="1" dirty="0">
                <a:latin typeface="宋体" pitchFamily="2" charset="-122"/>
                <a:ea typeface="宋体" pitchFamily="2" charset="-122"/>
              </a:rPr>
              <a:t>非洲人因此</a:t>
            </a:r>
            <a:r>
              <a:rPr lang="zh-CN" altLang="en-US" sz="2400" b="1" dirty="0" smtClean="0">
                <a:latin typeface="宋体" pitchFamily="2" charset="-122"/>
                <a:ea typeface="宋体" pitchFamily="2" charset="-122"/>
              </a:rPr>
              <a:t>丧命，而</a:t>
            </a:r>
            <a:r>
              <a:rPr lang="zh-CN" altLang="en-US" sz="2400" b="1" dirty="0">
                <a:latin typeface="宋体" pitchFamily="2" charset="-122"/>
                <a:ea typeface="宋体" pitchFamily="2" charset="-122"/>
              </a:rPr>
              <a:t>这一切不过是为了欧洲人能在茶里加</a:t>
            </a:r>
            <a:r>
              <a:rPr lang="zh-CN" altLang="en-US" sz="2400" b="1" dirty="0" smtClean="0">
                <a:latin typeface="宋体" pitchFamily="2" charset="-122"/>
                <a:ea typeface="宋体" pitchFamily="2" charset="-122"/>
              </a:rPr>
              <a:t>糖，吃</a:t>
            </a:r>
            <a:r>
              <a:rPr lang="zh-CN" altLang="en-US" sz="2400" b="1" dirty="0">
                <a:latin typeface="宋体" pitchFamily="2" charset="-122"/>
                <a:ea typeface="宋体" pitchFamily="2" charset="-122"/>
              </a:rPr>
              <a:t>到</a:t>
            </a:r>
            <a:r>
              <a:rPr lang="zh-CN" altLang="en-US" sz="2400" b="1" dirty="0" smtClean="0">
                <a:latin typeface="宋体" pitchFamily="2" charset="-122"/>
                <a:ea typeface="宋体" pitchFamily="2" charset="-122"/>
              </a:rPr>
              <a:t>甜点！</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材料体现了（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美国种族歧视　　　　</a:t>
            </a:r>
            <a:r>
              <a:rPr lang="en-US" altLang="zh-CN" sz="2400" b="1" dirty="0" smtClean="0">
                <a:latin typeface="Times New Roman" pitchFamily="18" charset="0"/>
                <a:ea typeface="宋体" pitchFamily="2" charset="-122"/>
                <a:cs typeface="Times New Roman" pitchFamily="18" charset="0"/>
              </a:rPr>
              <a:t> </a:t>
            </a: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三角贸易”的罪恶</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法西斯</a:t>
            </a:r>
            <a:r>
              <a:rPr lang="zh-CN" altLang="en-US" sz="2400" b="1" dirty="0">
                <a:latin typeface="宋体" pitchFamily="2" charset="-122"/>
                <a:ea typeface="宋体" pitchFamily="2" charset="-122"/>
              </a:rPr>
              <a:t>的暴政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rPr>
              <a:t>新</a:t>
            </a:r>
            <a:r>
              <a:rPr lang="zh-CN" altLang="en-US" sz="2400" b="1" dirty="0">
                <a:latin typeface="宋体" pitchFamily="2" charset="-122"/>
                <a:ea typeface="宋体" pitchFamily="2" charset="-122"/>
              </a:rPr>
              <a:t>航路的开辟</a:t>
            </a:r>
          </a:p>
          <a:p>
            <a:pPr>
              <a:lnSpc>
                <a:spcPct val="150000"/>
              </a:lnSpc>
            </a:pPr>
            <a:endParaRPr lang="en-US" altLang="zh-CN" sz="2400" b="1" dirty="0" smtClean="0">
              <a:latin typeface="宋体" pitchFamily="2" charset="-122"/>
              <a:ea typeface="宋体" pitchFamily="2" charset="-122"/>
            </a:endParaRPr>
          </a:p>
        </p:txBody>
      </p:sp>
      <p:sp>
        <p:nvSpPr>
          <p:cNvPr id="8" name="矩形 7"/>
          <p:cNvSpPr/>
          <p:nvPr/>
        </p:nvSpPr>
        <p:spPr>
          <a:xfrm>
            <a:off x="8051995" y="287497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1" y="1689260"/>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河北九地市联考）</a:t>
            </a:r>
            <a:r>
              <a:rPr lang="en-US" altLang="zh-CN" sz="2400" b="1" dirty="0">
                <a:latin typeface="宋体" pitchFamily="2" charset="-122"/>
                <a:ea typeface="宋体" pitchFamily="2" charset="-122"/>
              </a:rPr>
              <a:t>1938</a:t>
            </a:r>
            <a:r>
              <a:rPr lang="zh-CN" altLang="en-US" sz="2400" b="1" dirty="0">
                <a:latin typeface="宋体" pitchFamily="2" charset="-122"/>
                <a:ea typeface="宋体" pitchFamily="2" charset="-122"/>
              </a:rPr>
              <a:t>年英国报纸</a:t>
            </a:r>
            <a:r>
              <a:rPr lang="zh-CN" altLang="en-US" sz="2400" b="1" dirty="0" smtClean="0">
                <a:latin typeface="宋体" pitchFamily="2" charset="-122"/>
                <a:ea typeface="宋体" pitchFamily="2" charset="-122"/>
              </a:rPr>
              <a:t>报道：</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英军事</a:t>
            </a:r>
            <a:r>
              <a:rPr lang="zh-CN" altLang="en-US" sz="2400" b="1" dirty="0" smtClean="0">
                <a:latin typeface="宋体" pitchFamily="2" charset="-122"/>
                <a:ea typeface="宋体" pitchFamily="2" charset="-122"/>
              </a:rPr>
              <a:t>当局，对于</a:t>
            </a:r>
            <a:r>
              <a:rPr lang="zh-CN" altLang="en-US" sz="2400" b="1" dirty="0">
                <a:latin typeface="宋体" pitchFamily="2" charset="-122"/>
                <a:ea typeface="宋体" pitchFamily="2" charset="-122"/>
              </a:rPr>
              <a:t>中国</a:t>
            </a:r>
            <a:r>
              <a:rPr lang="zh-CN" altLang="en-US" sz="2400" b="1" dirty="0" smtClean="0">
                <a:latin typeface="宋体" pitchFamily="2" charset="-122"/>
                <a:ea typeface="宋体" pitchFamily="2" charset="-122"/>
              </a:rPr>
              <a:t>津浦（天津</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南京</a:t>
            </a:r>
            <a:r>
              <a:rPr lang="zh-CN" altLang="en-US" sz="2400" b="1" dirty="0" smtClean="0">
                <a:latin typeface="宋体" pitchFamily="2" charset="-122"/>
                <a:ea typeface="宋体" pitchFamily="2" charset="-122"/>
              </a:rPr>
              <a:t>浦口）线</a:t>
            </a:r>
            <a:r>
              <a:rPr lang="zh-CN" altLang="en-US" sz="2400" b="1" dirty="0">
                <a:latin typeface="宋体" pitchFamily="2" charset="-122"/>
                <a:ea typeface="宋体" pitchFamily="2" charset="-122"/>
              </a:rPr>
              <a:t>之战局极为</a:t>
            </a:r>
            <a:r>
              <a:rPr lang="zh-CN" altLang="en-US" sz="2400" b="1" dirty="0" smtClean="0">
                <a:latin typeface="宋体" pitchFamily="2" charset="-122"/>
                <a:ea typeface="宋体" pitchFamily="2" charset="-122"/>
              </a:rPr>
              <a:t>注意，最初</a:t>
            </a:r>
            <a:r>
              <a:rPr lang="zh-CN" altLang="en-US" sz="2400" b="1" dirty="0">
                <a:latin typeface="宋体" pitchFamily="2" charset="-122"/>
                <a:ea typeface="宋体" pitchFamily="2" charset="-122"/>
              </a:rPr>
              <a:t>中国军获胜之消息</a:t>
            </a:r>
            <a:r>
              <a:rPr lang="zh-CN" altLang="en-US" sz="2400" b="1" dirty="0" smtClean="0">
                <a:latin typeface="宋体" pitchFamily="2" charset="-122"/>
                <a:ea typeface="宋体" pitchFamily="2" charset="-122"/>
              </a:rPr>
              <a:t>传来，各方</a:t>
            </a:r>
            <a:r>
              <a:rPr lang="zh-CN" altLang="en-US" sz="2400" b="1" dirty="0">
                <a:latin typeface="宋体" pitchFamily="2" charset="-122"/>
                <a:ea typeface="宋体" pitchFamily="2" charset="-122"/>
              </a:rPr>
              <a:t>面尚不十分</a:t>
            </a:r>
            <a:r>
              <a:rPr lang="zh-CN" altLang="en-US" sz="2400" b="1" dirty="0" smtClean="0">
                <a:latin typeface="宋体" pitchFamily="2" charset="-122"/>
                <a:ea typeface="宋体" pitchFamily="2" charset="-122"/>
              </a:rPr>
              <a:t>相信，但</a:t>
            </a:r>
            <a:r>
              <a:rPr lang="zh-CN" altLang="en-US" sz="2400" b="1" dirty="0">
                <a:latin typeface="宋体" pitchFamily="2" charset="-122"/>
                <a:ea typeface="宋体" pitchFamily="2" charset="-122"/>
              </a:rPr>
              <a:t>现已证明日军溃败之讯确为</a:t>
            </a:r>
            <a:r>
              <a:rPr lang="zh-CN" altLang="en-US" sz="2400" b="1" dirty="0" smtClean="0">
                <a:latin typeface="宋体" pitchFamily="2" charset="-122"/>
                <a:ea typeface="宋体" pitchFamily="2" charset="-122"/>
              </a:rPr>
              <a:t>事实，英</a:t>
            </a:r>
            <a:r>
              <a:rPr lang="zh-CN" altLang="en-US" sz="2400" b="1" dirty="0">
                <a:latin typeface="宋体" pitchFamily="2" charset="-122"/>
                <a:ea typeface="宋体" pitchFamily="2" charset="-122"/>
              </a:rPr>
              <a:t>人</a:t>
            </a:r>
            <a:r>
              <a:rPr lang="zh-CN" altLang="en-US" sz="2400" b="1" dirty="0" smtClean="0">
                <a:latin typeface="宋体" pitchFamily="2" charset="-122"/>
                <a:ea typeface="宋体" pitchFamily="2" charset="-122"/>
              </a:rPr>
              <a:t>心理，渐渐转变，都</a:t>
            </a:r>
            <a:r>
              <a:rPr lang="zh-CN" altLang="en-US" sz="2400" b="1" dirty="0">
                <a:latin typeface="宋体" pitchFamily="2" charset="-122"/>
                <a:ea typeface="宋体" pitchFamily="2" charset="-122"/>
              </a:rPr>
              <a:t>认为最后胜利当属于中国。”这说明（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平型关大捷增强了世界人民争取反法西斯战争胜利的信心</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台</a:t>
            </a:r>
            <a:r>
              <a:rPr lang="zh-CN" altLang="en-US" sz="2400" b="1" dirty="0">
                <a:latin typeface="宋体" pitchFamily="2" charset="-122"/>
                <a:ea typeface="宋体" pitchFamily="2" charset="-122"/>
              </a:rPr>
              <a:t>儿庄战役提高了中国的国际威望</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百团大战</a:t>
            </a:r>
            <a:r>
              <a:rPr lang="zh-CN" altLang="en-US" sz="2400" b="1" dirty="0">
                <a:latin typeface="宋体" pitchFamily="2" charset="-122"/>
                <a:ea typeface="宋体" pitchFamily="2" charset="-122"/>
              </a:rPr>
              <a:t>鼓舞了反法西斯力量</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抗战</a:t>
            </a:r>
            <a:r>
              <a:rPr lang="zh-CN" altLang="en-US" sz="2400" b="1" dirty="0">
                <a:latin typeface="宋体" pitchFamily="2" charset="-122"/>
                <a:ea typeface="宋体" pitchFamily="2" charset="-122"/>
              </a:rPr>
              <a:t>胜利大大提高了中国国际</a:t>
            </a:r>
            <a:r>
              <a:rPr lang="zh-CN" altLang="en-US" sz="2400" b="1" dirty="0" smtClean="0">
                <a:latin typeface="宋体" pitchFamily="2" charset="-122"/>
                <a:ea typeface="宋体" pitchFamily="2" charset="-122"/>
              </a:rPr>
              <a:t>地位</a:t>
            </a:r>
            <a:endParaRPr lang="zh-CN" altLang="en-US" sz="2400" b="1" dirty="0">
              <a:latin typeface="宋体" pitchFamily="2" charset="-122"/>
              <a:ea typeface="宋体" pitchFamily="2" charset="-122"/>
            </a:endParaRPr>
          </a:p>
        </p:txBody>
      </p:sp>
      <p:sp>
        <p:nvSpPr>
          <p:cNvPr id="8" name="矩形 7"/>
          <p:cNvSpPr/>
          <p:nvPr/>
        </p:nvSpPr>
        <p:spPr>
          <a:xfrm>
            <a:off x="6453553" y="330737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4125" y="2029346"/>
            <a:ext cx="11313941"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唐山路北区一</a:t>
            </a:r>
            <a:r>
              <a:rPr lang="zh-CN" altLang="en-US" sz="2400" b="1" dirty="0">
                <a:latin typeface="宋体" pitchFamily="2" charset="-122"/>
                <a:ea typeface="宋体" pitchFamily="2" charset="-122"/>
              </a:rPr>
              <a:t>模）从</a:t>
            </a:r>
            <a:r>
              <a:rPr lang="zh-CN" altLang="en-US" sz="2400" b="1" dirty="0" smtClean="0">
                <a:latin typeface="宋体" pitchFamily="2" charset="-122"/>
                <a:ea typeface="宋体" pitchFamily="2" charset="-122"/>
              </a:rPr>
              <a:t>歼敌（日军）数字看，八路军</a:t>
            </a:r>
            <a:r>
              <a:rPr lang="zh-CN" altLang="en-US" sz="2400" b="1" dirty="0">
                <a:latin typeface="宋体" pitchFamily="2" charset="-122"/>
                <a:ea typeface="宋体" pitchFamily="2" charset="-122"/>
              </a:rPr>
              <a:t>独自发起的这次战役不亚于</a:t>
            </a:r>
            <a:r>
              <a:rPr lang="en-US" altLang="zh-CN" sz="2400" b="1" dirty="0">
                <a:latin typeface="宋体" pitchFamily="2" charset="-122"/>
                <a:ea typeface="宋体" pitchFamily="2" charset="-122"/>
              </a:rPr>
              <a:t>1939</a:t>
            </a:r>
            <a:r>
              <a:rPr lang="zh-CN" altLang="en-US" sz="2400" b="1" dirty="0">
                <a:latin typeface="宋体" pitchFamily="2" charset="-122"/>
                <a:ea typeface="宋体" pitchFamily="2" charset="-122"/>
              </a:rPr>
              <a:t>年蒋介石部署全国</a:t>
            </a:r>
            <a:r>
              <a:rPr lang="en-US" altLang="zh-CN" sz="2400" b="1" dirty="0">
                <a:latin typeface="宋体" pitchFamily="2" charset="-122"/>
                <a:ea typeface="宋体" pitchFamily="2" charset="-122"/>
              </a:rPr>
              <a:t>10</a:t>
            </a:r>
            <a:r>
              <a:rPr lang="zh-CN" altLang="en-US" sz="2400" b="1" dirty="0">
                <a:latin typeface="宋体" pitchFamily="2" charset="-122"/>
                <a:ea typeface="宋体" pitchFamily="2" charset="-122"/>
              </a:rPr>
              <a:t>个战区</a:t>
            </a:r>
            <a:r>
              <a:rPr lang="en-US" altLang="zh-CN" sz="2400" b="1" dirty="0">
                <a:latin typeface="宋体" pitchFamily="2" charset="-122"/>
                <a:ea typeface="宋体" pitchFamily="2" charset="-122"/>
              </a:rPr>
              <a:t>71</a:t>
            </a:r>
            <a:r>
              <a:rPr lang="zh-CN" altLang="en-US" sz="2400" b="1" dirty="0">
                <a:latin typeface="宋体" pitchFamily="2" charset="-122"/>
                <a:ea typeface="宋体" pitchFamily="2" charset="-122"/>
              </a:rPr>
              <a:t>个师发起的对日冬季攻势的</a:t>
            </a:r>
            <a:r>
              <a:rPr lang="zh-CN" altLang="en-US" sz="2400" b="1" dirty="0" smtClean="0">
                <a:latin typeface="宋体" pitchFamily="2" charset="-122"/>
                <a:ea typeface="宋体" pitchFamily="2" charset="-122"/>
              </a:rPr>
              <a:t>战果，如果</a:t>
            </a:r>
            <a:r>
              <a:rPr lang="zh-CN" altLang="en-US" sz="2400" b="1" dirty="0">
                <a:latin typeface="宋体" pitchFamily="2" charset="-122"/>
                <a:ea typeface="宋体" pitchFamily="2" charset="-122"/>
              </a:rPr>
              <a:t>加入歼灭</a:t>
            </a:r>
            <a:r>
              <a:rPr lang="zh-CN" altLang="en-US" sz="2400" b="1" dirty="0" smtClean="0">
                <a:latin typeface="宋体" pitchFamily="2" charset="-122"/>
                <a:ea typeface="宋体" pitchFamily="2" charset="-122"/>
              </a:rPr>
              <a:t>伪军数字，八路军</a:t>
            </a:r>
            <a:r>
              <a:rPr lang="zh-CN" altLang="en-US" sz="2400" b="1" dirty="0">
                <a:latin typeface="宋体" pitchFamily="2" charset="-122"/>
                <a:ea typeface="宋体" pitchFamily="2" charset="-122"/>
              </a:rPr>
              <a:t>的战果还高于国军全军在冬季攻势的歼敌</a:t>
            </a:r>
            <a:r>
              <a:rPr lang="zh-CN" altLang="en-US" sz="2400" b="1" dirty="0" smtClean="0">
                <a:latin typeface="宋体" pitchFamily="2" charset="-122"/>
                <a:ea typeface="宋体" pitchFamily="2" charset="-122"/>
              </a:rPr>
              <a:t>数字，由此</a:t>
            </a:r>
            <a:r>
              <a:rPr lang="zh-CN" altLang="en-US" sz="2400" b="1" dirty="0">
                <a:latin typeface="宋体" pitchFamily="2" charset="-122"/>
                <a:ea typeface="宋体" pitchFamily="2" charset="-122"/>
              </a:rPr>
              <a:t>大大提高了八路军的政治地位。 “这次战役”是（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marL="457200" indent="-457200">
              <a:lnSpc>
                <a:spcPct val="150000"/>
              </a:lnSpc>
              <a:buAutoNum type="alphaUcPeriod"/>
            </a:pPr>
            <a:r>
              <a:rPr lang="zh-CN" altLang="en-US" sz="2400" b="1" dirty="0" smtClean="0">
                <a:latin typeface="Times New Roman" pitchFamily="18" charset="0"/>
                <a:ea typeface="宋体" pitchFamily="2" charset="-122"/>
                <a:cs typeface="Times New Roman" pitchFamily="18" charset="0"/>
              </a:rPr>
              <a:t>淞</a:t>
            </a:r>
            <a:r>
              <a:rPr lang="zh-CN" altLang="en-US" sz="2400" b="1" dirty="0">
                <a:latin typeface="Times New Roman" pitchFamily="18" charset="0"/>
                <a:ea typeface="宋体" pitchFamily="2" charset="-122"/>
                <a:cs typeface="Times New Roman" pitchFamily="18" charset="0"/>
              </a:rPr>
              <a:t>沪会战</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 台儿庄战役</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 百团大战</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 平型关</a:t>
            </a:r>
            <a:r>
              <a:rPr lang="zh-CN" altLang="en-US" sz="2400" b="1" dirty="0" smtClean="0">
                <a:latin typeface="Times New Roman" pitchFamily="18" charset="0"/>
                <a:ea typeface="宋体" pitchFamily="2" charset="-122"/>
                <a:cs typeface="Times New Roman" pitchFamily="18" charset="0"/>
              </a:rPr>
              <a:t>大捷 </a:t>
            </a:r>
            <a:endParaRPr lang="zh-CN" altLang="zh-CN" sz="2400" b="1" dirty="0">
              <a:latin typeface="宋体" pitchFamily="2" charset="-122"/>
              <a:ea typeface="宋体" pitchFamily="2" charset="-122"/>
            </a:endParaRPr>
          </a:p>
        </p:txBody>
      </p:sp>
      <p:sp>
        <p:nvSpPr>
          <p:cNvPr id="8" name="矩形 7"/>
          <p:cNvSpPr/>
          <p:nvPr/>
        </p:nvSpPr>
        <p:spPr>
          <a:xfrm>
            <a:off x="7002194" y="3651357"/>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9552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世纪末，帝国主义列强激烈争夺和瓜分</a:t>
            </a:r>
            <a:r>
              <a:rPr lang="zh-CN" altLang="en-US" sz="2400" b="1" dirty="0" smtClean="0">
                <a:latin typeface="楷体" pitchFamily="49" charset="-122"/>
                <a:ea typeface="楷体" pitchFamily="49" charset="-122"/>
                <a:cs typeface="Times New Roman" pitchFamily="18" charset="0"/>
              </a:rPr>
              <a:t>中国，造成</a:t>
            </a:r>
            <a:r>
              <a:rPr lang="zh-CN" altLang="en-US" sz="2400" b="1" dirty="0">
                <a:latin typeface="楷体" pitchFamily="49" charset="-122"/>
                <a:ea typeface="楷体" pitchFamily="49" charset="-122"/>
                <a:cs typeface="Times New Roman" pitchFamily="18" charset="0"/>
              </a:rPr>
              <a:t>中国空前严重的民族危机。这种危机感促成了人们的</a:t>
            </a:r>
            <a:r>
              <a:rPr lang="zh-CN" altLang="en-US" sz="2400" b="1" dirty="0" smtClean="0">
                <a:latin typeface="楷体" pitchFamily="49" charset="-122"/>
                <a:ea typeface="楷体" pitchFamily="49" charset="-122"/>
                <a:cs typeface="Times New Roman" pitchFamily="18" charset="0"/>
              </a:rPr>
              <a:t>觉醒，救亡图存</a:t>
            </a:r>
            <a:r>
              <a:rPr lang="zh-CN" altLang="en-US" sz="2400" b="1" dirty="0">
                <a:latin typeface="楷体" pitchFamily="49" charset="-122"/>
                <a:ea typeface="楷体" pitchFamily="49" charset="-122"/>
                <a:cs typeface="Times New Roman" pitchFamily="18" charset="0"/>
              </a:rPr>
              <a:t>成了当时最紧迫的要求。</a:t>
            </a: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摘自</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山东大学精品课程</a:t>
            </a:r>
            <a:r>
              <a:rPr lang="en-US" altLang="zh-CN" sz="2400" b="1" dirty="0" smtClean="0">
                <a:latin typeface="楷体" pitchFamily="49" charset="-122"/>
                <a:ea typeface="楷体" pitchFamily="49" charset="-122"/>
                <a:cs typeface="Times New Roman" pitchFamily="18" charset="0"/>
              </a:rPr>
              <a:t>》</a:t>
            </a:r>
          </a:p>
          <a:p>
            <a:pPr>
              <a:lnSpc>
                <a:spcPct val="150000"/>
              </a:lnSpc>
            </a:pPr>
            <a:r>
              <a:rPr lang="zh-CN" altLang="en-US" sz="2400" b="1" dirty="0">
                <a:latin typeface="黑体" pitchFamily="49" charset="-122"/>
                <a:ea typeface="黑体" pitchFamily="49" charset="-122"/>
                <a:cs typeface="Times New Roman" pitchFamily="18" charset="0"/>
              </a:rPr>
              <a:t>材料二</a:t>
            </a:r>
            <a:r>
              <a:rPr lang="zh-CN" altLang="en-US" sz="2400" b="1" dirty="0">
                <a:latin typeface="楷体" pitchFamily="49" charset="-122"/>
                <a:ea typeface="楷体" pitchFamily="49"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1900</a:t>
            </a:r>
            <a:r>
              <a:rPr lang="zh-CN" altLang="en-US" sz="2400" b="1" dirty="0">
                <a:latin typeface="楷体" pitchFamily="49" charset="-122"/>
                <a:ea typeface="楷体" pitchFamily="49" charset="-122"/>
                <a:cs typeface="Times New Roman" pitchFamily="18" charset="0"/>
              </a:rPr>
              <a:t>年俄国趁八国联军镇压义和团运动之</a:t>
            </a:r>
            <a:r>
              <a:rPr lang="zh-CN" altLang="en-US" sz="2400" b="1" dirty="0" smtClean="0">
                <a:latin typeface="楷体" pitchFamily="49" charset="-122"/>
                <a:ea typeface="楷体" pitchFamily="49" charset="-122"/>
                <a:cs typeface="Times New Roman" pitchFamily="18" charset="0"/>
              </a:rPr>
              <a:t>机，出兵</a:t>
            </a:r>
            <a:r>
              <a:rPr lang="zh-CN" altLang="en-US" sz="2400" b="1" dirty="0">
                <a:latin typeface="楷体" pitchFamily="49" charset="-122"/>
                <a:ea typeface="楷体" pitchFamily="49" charset="-122"/>
                <a:cs typeface="Times New Roman" pitchFamily="18" charset="0"/>
              </a:rPr>
              <a:t>侵占了中国东北</a:t>
            </a:r>
            <a:r>
              <a:rPr lang="zh-CN" altLang="en-US" sz="2400" b="1" dirty="0" smtClean="0">
                <a:latin typeface="楷体" pitchFamily="49" charset="-122"/>
                <a:ea typeface="楷体" pitchFamily="49" charset="-122"/>
                <a:cs typeface="Times New Roman" pitchFamily="18" charset="0"/>
              </a:rPr>
              <a:t>全境，同时</a:t>
            </a:r>
            <a:r>
              <a:rPr lang="zh-CN" altLang="en-US" sz="2400" b="1" dirty="0">
                <a:latin typeface="楷体" pitchFamily="49" charset="-122"/>
                <a:ea typeface="楷体" pitchFamily="49" charset="-122"/>
                <a:cs typeface="Times New Roman" pitchFamily="18" charset="0"/>
              </a:rPr>
              <a:t>它也力图将朝鲜</a:t>
            </a:r>
            <a:r>
              <a:rPr lang="zh-CN" altLang="en-US" sz="2400" b="1" dirty="0" smtClean="0">
                <a:latin typeface="楷体" pitchFamily="49" charset="-122"/>
                <a:ea typeface="楷体" pitchFamily="49" charset="-122"/>
                <a:cs typeface="Times New Roman" pitchFamily="18" charset="0"/>
              </a:rPr>
              <a:t>据为己有，在</a:t>
            </a:r>
            <a:r>
              <a:rPr lang="zh-CN" altLang="en-US" sz="2400" b="1" dirty="0">
                <a:latin typeface="楷体" pitchFamily="49" charset="-122"/>
                <a:ea typeface="楷体" pitchFamily="49" charset="-122"/>
                <a:cs typeface="Times New Roman" pitchFamily="18" charset="0"/>
              </a:rPr>
              <a:t>各国列强钩心斗角你争我夺的背景</a:t>
            </a:r>
            <a:r>
              <a:rPr lang="zh-CN" altLang="en-US" sz="2400" b="1" dirty="0" smtClean="0">
                <a:latin typeface="楷体" pitchFamily="49" charset="-122"/>
                <a:ea typeface="楷体" pitchFamily="49" charset="-122"/>
                <a:cs typeface="Times New Roman" pitchFamily="18" charset="0"/>
              </a:rPr>
              <a:t>下，日</a:t>
            </a:r>
            <a:r>
              <a:rPr lang="zh-CN" altLang="en-US" sz="2400" b="1" dirty="0">
                <a:latin typeface="楷体" pitchFamily="49" charset="-122"/>
                <a:ea typeface="楷体" pitchFamily="49" charset="-122"/>
                <a:cs typeface="Times New Roman" pitchFamily="18" charset="0"/>
              </a:rPr>
              <a:t>俄双方加紧扩军备战意图一决雌雄</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摘自“中国广播网”</a:t>
            </a:r>
            <a:endParaRPr lang="en-US" altLang="zh-CN" sz="2400" b="1" dirty="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9822" y="1427671"/>
            <a:ext cx="9754185"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）结合所学知识，指出</a:t>
            </a:r>
            <a:r>
              <a:rPr lang="en-US" altLang="zh-CN" sz="2400" b="1" dirty="0" smtClean="0">
                <a:latin typeface="宋体" pitchFamily="2" charset="-122"/>
                <a:ea typeface="宋体" pitchFamily="2" charset="-122"/>
                <a:cs typeface="Times New Roman" pitchFamily="18" charset="0"/>
              </a:rPr>
              <a:t>19</a:t>
            </a:r>
            <a:r>
              <a:rPr lang="zh-CN" altLang="en-US" sz="2400" b="1" dirty="0" smtClean="0">
                <a:latin typeface="宋体" pitchFamily="2" charset="-122"/>
                <a:ea typeface="宋体" pitchFamily="2" charset="-122"/>
                <a:cs typeface="Times New Roman" pitchFamily="18" charset="0"/>
              </a:rPr>
              <a:t>世纪末列强瓜分中国的直接背景。（</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2637691" y="2164871"/>
            <a:ext cx="622495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甲午战争中国战败，签订了</a:t>
            </a:r>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马关条约</a:t>
            </a:r>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3" name="TextBox 2"/>
          <p:cNvSpPr txBox="1"/>
          <p:nvPr/>
        </p:nvSpPr>
        <p:spPr>
          <a:xfrm>
            <a:off x="1209822" y="2848705"/>
            <a:ext cx="7930661" cy="559769"/>
          </a:xfrm>
          <a:prstGeom prst="rect">
            <a:avLst/>
          </a:prstGeom>
          <a:noFill/>
        </p:spPr>
        <p:txBody>
          <a:bodyPr wrap="square" rtlCol="0">
            <a:spAutoFit/>
          </a:bodyPr>
          <a:lstStyle/>
          <a:p>
            <a:pPr>
              <a:lnSpc>
                <a:spcPct val="150000"/>
              </a:lnSpc>
            </a:pPr>
            <a:r>
              <a:rPr lang="zh-CN" altLang="en-US"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2</a:t>
            </a:r>
            <a:r>
              <a:rPr lang="zh-CN" altLang="en-US" sz="2400" b="1" dirty="0">
                <a:latin typeface="宋体" pitchFamily="2" charset="-122"/>
                <a:ea typeface="宋体" pitchFamily="2" charset="-122"/>
                <a:cs typeface="Times New Roman" pitchFamily="18" charset="0"/>
              </a:rPr>
              <a:t>）据材料二，归纳列强侵华的史实。（</a:t>
            </a:r>
            <a:r>
              <a:rPr lang="en-US" altLang="zh-CN" sz="2400" b="1" dirty="0">
                <a:latin typeface="宋体" pitchFamily="2" charset="-122"/>
                <a:ea typeface="宋体" pitchFamily="2" charset="-122"/>
                <a:cs typeface="Times New Roman" pitchFamily="18" charset="0"/>
              </a:rPr>
              <a:t>4</a:t>
            </a:r>
            <a:r>
              <a:rPr lang="zh-CN" altLang="en-US" sz="2400" b="1" dirty="0">
                <a:latin typeface="宋体" pitchFamily="2" charset="-122"/>
                <a:ea typeface="宋体" pitchFamily="2" charset="-122"/>
                <a:cs typeface="Times New Roman" pitchFamily="18" charset="0"/>
              </a:rPr>
              <a:t>分）</a:t>
            </a:r>
          </a:p>
        </p:txBody>
      </p:sp>
      <p:sp>
        <p:nvSpPr>
          <p:cNvPr id="5" name="TextBox 4"/>
          <p:cNvSpPr txBox="1"/>
          <p:nvPr/>
        </p:nvSpPr>
        <p:spPr>
          <a:xfrm>
            <a:off x="2118942" y="3684973"/>
            <a:ext cx="7578971"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cs typeface="Times New Roman" pitchFamily="18" charset="0"/>
              </a:rPr>
              <a:t>1900</a:t>
            </a:r>
            <a:r>
              <a:rPr lang="zh-CN" altLang="en-US" sz="2400" b="1" dirty="0" smtClean="0">
                <a:solidFill>
                  <a:srgbClr val="FF0000"/>
                </a:solidFill>
                <a:latin typeface="宋体" pitchFamily="2" charset="-122"/>
                <a:ea typeface="宋体" pitchFamily="2" charset="-122"/>
                <a:cs typeface="Times New Roman" pitchFamily="18" charset="0"/>
              </a:rPr>
              <a:t>年八国联军侵华；俄国出兵侵占了中国东北全境。</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6" name="TextBox 5"/>
          <p:cNvSpPr txBox="1"/>
          <p:nvPr/>
        </p:nvSpPr>
        <p:spPr>
          <a:xfrm>
            <a:off x="1209822" y="4425460"/>
            <a:ext cx="7930661" cy="559769"/>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）上述材料和问题探究的主题是什么？（</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分</a:t>
            </a:r>
            <a:r>
              <a:rPr lang="zh-CN" altLang="en-US" sz="2400" b="1" dirty="0">
                <a:latin typeface="宋体" pitchFamily="2" charset="-122"/>
                <a:ea typeface="宋体" pitchFamily="2" charset="-122"/>
                <a:cs typeface="Times New Roman" pitchFamily="18" charset="0"/>
              </a:rPr>
              <a:t>）</a:t>
            </a:r>
          </a:p>
        </p:txBody>
      </p:sp>
      <p:sp>
        <p:nvSpPr>
          <p:cNvPr id="7" name="TextBox 6"/>
          <p:cNvSpPr txBox="1"/>
          <p:nvPr/>
        </p:nvSpPr>
        <p:spPr>
          <a:xfrm>
            <a:off x="2637691" y="5226557"/>
            <a:ext cx="5556743"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cs typeface="Times New Roman" pitchFamily="18" charset="0"/>
              </a:rPr>
              <a:t>19</a:t>
            </a:r>
            <a:r>
              <a:rPr lang="zh-CN" altLang="en-US" sz="2400" b="1" dirty="0" smtClean="0">
                <a:solidFill>
                  <a:srgbClr val="FF0000"/>
                </a:solidFill>
                <a:latin typeface="宋体" pitchFamily="2" charset="-122"/>
                <a:ea typeface="宋体" pitchFamily="2" charset="-122"/>
                <a:cs typeface="Times New Roman" pitchFamily="18" charset="0"/>
              </a:rPr>
              <a:t>世纪末</a:t>
            </a:r>
            <a:r>
              <a:rPr lang="en-US" altLang="zh-CN" sz="2400" b="1" dirty="0" smtClean="0">
                <a:solidFill>
                  <a:srgbClr val="FF0000"/>
                </a:solidFill>
                <a:latin typeface="宋体" pitchFamily="2" charset="-122"/>
                <a:ea typeface="宋体" pitchFamily="2" charset="-122"/>
                <a:cs typeface="Times New Roman" pitchFamily="18" charset="0"/>
              </a:rPr>
              <a:t>20</a:t>
            </a:r>
            <a:r>
              <a:rPr lang="zh-CN" altLang="en-US" sz="2400" b="1" dirty="0" smtClean="0">
                <a:solidFill>
                  <a:srgbClr val="FF0000"/>
                </a:solidFill>
                <a:latin typeface="宋体" pitchFamily="2" charset="-122"/>
                <a:ea typeface="宋体" pitchFamily="2" charset="-122"/>
                <a:cs typeface="Times New Roman" pitchFamily="18" charset="0"/>
              </a:rPr>
              <a:t>世纪初列强对中国的侵略。</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768082"/>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42</a:t>
            </a:r>
            <a:r>
              <a:rPr lang="zh-CN" altLang="en-US" sz="2400" b="1" dirty="0" smtClean="0">
                <a:latin typeface="宋体" pitchFamily="2" charset="-122"/>
                <a:ea typeface="宋体" pitchFamily="2" charset="-122"/>
              </a:rPr>
              <a:t>中）阅读材料，回答问题。（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联军</a:t>
            </a:r>
            <a:r>
              <a:rPr lang="zh-CN" altLang="en-US" sz="2400" b="1" dirty="0">
                <a:latin typeface="楷体" pitchFamily="49" charset="-122"/>
                <a:ea typeface="楷体" pitchFamily="49" charset="-122"/>
                <a:cs typeface="Times New Roman" pitchFamily="18" charset="0"/>
              </a:rPr>
              <a:t>的增援部队</a:t>
            </a:r>
            <a:r>
              <a:rPr lang="en-US" altLang="zh-CN" sz="2400" b="1" dirty="0">
                <a:latin typeface="楷体" pitchFamily="49" charset="-122"/>
                <a:ea typeface="楷体" pitchFamily="49" charset="-122"/>
                <a:cs typeface="Times New Roman" pitchFamily="18" charset="0"/>
              </a:rPr>
              <a:t>7</a:t>
            </a:r>
            <a:r>
              <a:rPr lang="zh-CN" altLang="en-US" sz="2400" b="1" dirty="0">
                <a:latin typeface="楷体" pitchFamily="49" charset="-122"/>
                <a:ea typeface="楷体" pitchFamily="49" charset="-122"/>
                <a:cs typeface="Times New Roman" pitchFamily="18" charset="0"/>
              </a:rPr>
              <a:t>月底到达</a:t>
            </a:r>
            <a:r>
              <a:rPr lang="zh-CN" altLang="en-US" sz="2400" b="1" dirty="0" smtClean="0">
                <a:latin typeface="楷体" pitchFamily="49" charset="-122"/>
                <a:ea typeface="楷体" pitchFamily="49" charset="-122"/>
                <a:cs typeface="Times New Roman" pitchFamily="18" charset="0"/>
              </a:rPr>
              <a:t>大沽，</a:t>
            </a:r>
            <a:r>
              <a:rPr lang="en-US" altLang="zh-CN" sz="2400" b="1" dirty="0" smtClean="0">
                <a:latin typeface="楷体" pitchFamily="49" charset="-122"/>
                <a:ea typeface="楷体" pitchFamily="49" charset="-122"/>
                <a:cs typeface="Times New Roman" pitchFamily="18" charset="0"/>
              </a:rPr>
              <a:t>8</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4</a:t>
            </a:r>
            <a:r>
              <a:rPr lang="zh-CN" altLang="en-US" sz="2400" b="1" dirty="0">
                <a:latin typeface="楷体" pitchFamily="49" charset="-122"/>
                <a:ea typeface="楷体" pitchFamily="49" charset="-122"/>
                <a:cs typeface="Times New Roman" pitchFamily="18" charset="0"/>
              </a:rPr>
              <a:t>日从天津向</a:t>
            </a:r>
            <a:r>
              <a:rPr lang="zh-CN" altLang="en-US" sz="2400" b="1" dirty="0" smtClean="0">
                <a:latin typeface="楷体" pitchFamily="49" charset="-122"/>
                <a:ea typeface="楷体" pitchFamily="49" charset="-122"/>
                <a:cs typeface="Times New Roman" pitchFamily="18" charset="0"/>
              </a:rPr>
              <a:t>北京进发，各国联军</a:t>
            </a:r>
            <a:r>
              <a:rPr lang="zh-CN" altLang="en-US" sz="2400" b="1" dirty="0">
                <a:latin typeface="楷体" pitchFamily="49" charset="-122"/>
                <a:ea typeface="楷体" pitchFamily="49" charset="-122"/>
                <a:cs typeface="Times New Roman" pitchFamily="18" charset="0"/>
              </a:rPr>
              <a:t>由</a:t>
            </a:r>
            <a:r>
              <a:rPr lang="en-US" altLang="zh-CN" sz="2400" b="1" dirty="0">
                <a:latin typeface="楷体" pitchFamily="49" charset="-122"/>
                <a:ea typeface="楷体" pitchFamily="49" charset="-122"/>
                <a:cs typeface="Times New Roman" pitchFamily="18" charset="0"/>
              </a:rPr>
              <a:t>18000</a:t>
            </a:r>
            <a:r>
              <a:rPr lang="zh-CN" altLang="en-US" sz="2400" b="1" dirty="0">
                <a:latin typeface="楷体" pitchFamily="49" charset="-122"/>
                <a:ea typeface="楷体" pitchFamily="49" charset="-122"/>
                <a:cs typeface="Times New Roman" pitchFamily="18" charset="0"/>
              </a:rPr>
              <a:t>人</a:t>
            </a:r>
            <a:r>
              <a:rPr lang="zh-CN" altLang="en-US" sz="2400" b="1" dirty="0" smtClean="0">
                <a:latin typeface="楷体" pitchFamily="49" charset="-122"/>
                <a:ea typeface="楷体" pitchFamily="49" charset="-122"/>
                <a:cs typeface="Times New Roman" pitchFamily="18" charset="0"/>
              </a:rPr>
              <a:t>组成，其中</a:t>
            </a:r>
            <a:r>
              <a:rPr lang="zh-CN" altLang="en-US" sz="2400" b="1" dirty="0">
                <a:latin typeface="楷体" pitchFamily="49" charset="-122"/>
                <a:ea typeface="楷体" pitchFamily="49" charset="-122"/>
                <a:cs typeface="Times New Roman" pitchFamily="18" charset="0"/>
              </a:rPr>
              <a:t>有</a:t>
            </a:r>
            <a:r>
              <a:rPr lang="en-US" altLang="zh-CN" sz="2400" b="1" dirty="0">
                <a:latin typeface="楷体" pitchFamily="49" charset="-122"/>
                <a:ea typeface="楷体" pitchFamily="49" charset="-122"/>
                <a:cs typeface="Times New Roman" pitchFamily="18" charset="0"/>
              </a:rPr>
              <a:t>8000</a:t>
            </a:r>
            <a:r>
              <a:rPr lang="zh-CN" altLang="en-US" sz="2400" b="1" dirty="0">
                <a:latin typeface="楷体" pitchFamily="49" charset="-122"/>
                <a:ea typeface="楷体" pitchFamily="49" charset="-122"/>
                <a:cs typeface="Times New Roman" pitchFamily="18" charset="0"/>
              </a:rPr>
              <a:t>名日本人、</a:t>
            </a:r>
            <a:r>
              <a:rPr lang="en-US" altLang="zh-CN" sz="2400" b="1" dirty="0">
                <a:latin typeface="楷体" pitchFamily="49" charset="-122"/>
                <a:ea typeface="楷体" pitchFamily="49" charset="-122"/>
                <a:cs typeface="Times New Roman" pitchFamily="18" charset="0"/>
              </a:rPr>
              <a:t>4800</a:t>
            </a:r>
            <a:r>
              <a:rPr lang="zh-CN" altLang="en-US" sz="2400" b="1" dirty="0">
                <a:latin typeface="楷体" pitchFamily="49" charset="-122"/>
                <a:ea typeface="楷体" pitchFamily="49" charset="-122"/>
                <a:cs typeface="Times New Roman" pitchFamily="18" charset="0"/>
              </a:rPr>
              <a:t>名俄国人、</a:t>
            </a:r>
            <a:r>
              <a:rPr lang="en-US" altLang="zh-CN" sz="2400" b="1" dirty="0">
                <a:latin typeface="楷体" pitchFamily="49" charset="-122"/>
                <a:ea typeface="楷体" pitchFamily="49" charset="-122"/>
                <a:cs typeface="Times New Roman" pitchFamily="18" charset="0"/>
              </a:rPr>
              <a:t>3000</a:t>
            </a:r>
            <a:r>
              <a:rPr lang="zh-CN" altLang="en-US" sz="2400" b="1" dirty="0">
                <a:latin typeface="楷体" pitchFamily="49" charset="-122"/>
                <a:ea typeface="楷体" pitchFamily="49" charset="-122"/>
                <a:cs typeface="Times New Roman" pitchFamily="18" charset="0"/>
              </a:rPr>
              <a:t>名英国人、</a:t>
            </a:r>
            <a:r>
              <a:rPr lang="en-US" altLang="zh-CN" sz="2400" b="1" dirty="0">
                <a:latin typeface="楷体" pitchFamily="49" charset="-122"/>
                <a:ea typeface="楷体" pitchFamily="49" charset="-122"/>
                <a:cs typeface="Times New Roman" pitchFamily="18" charset="0"/>
              </a:rPr>
              <a:t>2100</a:t>
            </a:r>
            <a:r>
              <a:rPr lang="zh-CN" altLang="en-US" sz="2400" b="1" dirty="0">
                <a:latin typeface="楷体" pitchFamily="49" charset="-122"/>
                <a:ea typeface="楷体" pitchFamily="49" charset="-122"/>
                <a:cs typeface="Times New Roman" pitchFamily="18" charset="0"/>
              </a:rPr>
              <a:t>名美国人、</a:t>
            </a:r>
            <a:r>
              <a:rPr lang="en-US" altLang="zh-CN" sz="2400" b="1" dirty="0">
                <a:latin typeface="楷体" pitchFamily="49" charset="-122"/>
                <a:ea typeface="楷体" pitchFamily="49" charset="-122"/>
                <a:cs typeface="Times New Roman" pitchFamily="18" charset="0"/>
              </a:rPr>
              <a:t>800</a:t>
            </a:r>
            <a:r>
              <a:rPr lang="zh-CN" altLang="en-US" sz="2400" b="1" dirty="0">
                <a:latin typeface="楷体" pitchFamily="49" charset="-122"/>
                <a:ea typeface="楷体" pitchFamily="49" charset="-122"/>
                <a:cs typeface="Times New Roman" pitchFamily="18" charset="0"/>
              </a:rPr>
              <a:t>名法国人、</a:t>
            </a:r>
            <a:r>
              <a:rPr lang="en-US" altLang="zh-CN" sz="2400" b="1" dirty="0">
                <a:latin typeface="楷体" pitchFamily="49" charset="-122"/>
                <a:ea typeface="楷体" pitchFamily="49" charset="-122"/>
                <a:cs typeface="Times New Roman" pitchFamily="18" charset="0"/>
              </a:rPr>
              <a:t>58</a:t>
            </a:r>
            <a:r>
              <a:rPr lang="zh-CN" altLang="en-US" sz="2400" b="1" dirty="0">
                <a:latin typeface="楷体" pitchFamily="49" charset="-122"/>
                <a:ea typeface="楷体" pitchFamily="49" charset="-122"/>
                <a:cs typeface="Times New Roman" pitchFamily="18" charset="0"/>
              </a:rPr>
              <a:t>名奥地利人和</a:t>
            </a:r>
            <a:r>
              <a:rPr lang="en-US" altLang="zh-CN" sz="2400" b="1" dirty="0">
                <a:latin typeface="楷体" pitchFamily="49" charset="-122"/>
                <a:ea typeface="楷体" pitchFamily="49" charset="-122"/>
                <a:cs typeface="Times New Roman" pitchFamily="18" charset="0"/>
              </a:rPr>
              <a:t>53</a:t>
            </a:r>
            <a:r>
              <a:rPr lang="zh-CN" altLang="en-US" sz="2400" b="1" dirty="0">
                <a:latin typeface="楷体" pitchFamily="49" charset="-122"/>
                <a:ea typeface="楷体" pitchFamily="49" charset="-122"/>
                <a:cs typeface="Times New Roman" pitchFamily="18" charset="0"/>
              </a:rPr>
              <a:t>名意大利人。德国人很晚才</a:t>
            </a:r>
            <a:r>
              <a:rPr lang="zh-CN" altLang="en-US" sz="2400" b="1" dirty="0" smtClean="0">
                <a:latin typeface="楷体" pitchFamily="49" charset="-122"/>
                <a:ea typeface="楷体" pitchFamily="49" charset="-122"/>
                <a:cs typeface="Times New Roman" pitchFamily="18" charset="0"/>
              </a:rPr>
              <a:t>到，没有</a:t>
            </a:r>
            <a:r>
              <a:rPr lang="zh-CN" altLang="en-US" sz="2400" b="1" dirty="0">
                <a:latin typeface="楷体" pitchFamily="49" charset="-122"/>
                <a:ea typeface="楷体" pitchFamily="49" charset="-122"/>
                <a:cs typeface="Times New Roman" pitchFamily="18" charset="0"/>
              </a:rPr>
              <a:t>加入这支联军。强大的联军猛攻天津至北京</a:t>
            </a:r>
            <a:r>
              <a:rPr lang="zh-CN" altLang="en-US" sz="2400" b="1" dirty="0" smtClean="0">
                <a:latin typeface="楷体" pitchFamily="49" charset="-122"/>
                <a:ea typeface="楷体" pitchFamily="49" charset="-122"/>
                <a:cs typeface="Times New Roman" pitchFamily="18" charset="0"/>
              </a:rPr>
              <a:t>一线，驱散</a:t>
            </a:r>
            <a:r>
              <a:rPr lang="zh-CN" altLang="en-US" sz="2400" b="1" dirty="0">
                <a:latin typeface="楷体" pitchFamily="49" charset="-122"/>
                <a:ea typeface="楷体" pitchFamily="49" charset="-122"/>
                <a:cs typeface="Times New Roman" pitchFamily="18" charset="0"/>
              </a:rPr>
              <a:t>了行军路前面的拳民和政府军。西方强国很快地就击败</a:t>
            </a:r>
            <a:r>
              <a:rPr lang="zh-CN" altLang="en-US" sz="2400" b="1" dirty="0" smtClean="0">
                <a:latin typeface="楷体" pitchFamily="49" charset="-122"/>
                <a:ea typeface="楷体" pitchFamily="49" charset="-122"/>
                <a:cs typeface="Times New Roman" pitchFamily="18" charset="0"/>
              </a:rPr>
              <a:t>中国，大获全胜</a:t>
            </a:r>
            <a:r>
              <a:rPr lang="zh-CN" altLang="en-US" sz="2400" b="1" dirty="0">
                <a:latin typeface="楷体" pitchFamily="49" charset="-122"/>
                <a:ea typeface="楷体" pitchFamily="49" charset="-122"/>
                <a:cs typeface="Times New Roman" pitchFamily="18" charset="0"/>
              </a:rPr>
              <a:t>。</a:t>
            </a:r>
            <a:r>
              <a:rPr lang="en-US" altLang="zh-CN" sz="2400" b="1" dirty="0">
                <a:latin typeface="楷体" pitchFamily="49" charset="-122"/>
                <a:ea typeface="楷体" pitchFamily="49" charset="-122"/>
                <a:cs typeface="Times New Roman" pitchFamily="18" charset="0"/>
              </a:rPr>
              <a:t>8</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14</a:t>
            </a:r>
            <a:r>
              <a:rPr lang="zh-CN" altLang="en-US" sz="2400" b="1" dirty="0" smtClean="0">
                <a:latin typeface="楷体" pitchFamily="49" charset="-122"/>
                <a:ea typeface="楷体" pitchFamily="49" charset="-122"/>
                <a:cs typeface="Times New Roman" pitchFamily="18" charset="0"/>
              </a:rPr>
              <a:t>日，联军</a:t>
            </a:r>
            <a:r>
              <a:rPr lang="zh-CN" altLang="en-US" sz="2400" b="1" dirty="0">
                <a:latin typeface="楷体" pitchFamily="49" charset="-122"/>
                <a:ea typeface="楷体" pitchFamily="49" charset="-122"/>
                <a:cs typeface="Times New Roman" pitchFamily="18" charset="0"/>
              </a:rPr>
              <a:t>攻进</a:t>
            </a:r>
            <a:r>
              <a:rPr lang="zh-CN" altLang="en-US" sz="2400" b="1" dirty="0" smtClean="0">
                <a:latin typeface="楷体" pitchFamily="49" charset="-122"/>
                <a:ea typeface="楷体" pitchFamily="49" charset="-122"/>
                <a:cs typeface="Times New Roman" pitchFamily="18" charset="0"/>
              </a:rPr>
              <a:t>北京，慈禧</a:t>
            </a:r>
            <a:r>
              <a:rPr lang="zh-CN" altLang="en-US" sz="2400" b="1" dirty="0">
                <a:latin typeface="楷体" pitchFamily="49" charset="-122"/>
                <a:ea typeface="楷体" pitchFamily="49" charset="-122"/>
                <a:cs typeface="Times New Roman" pitchFamily="18" charset="0"/>
              </a:rPr>
              <a:t>太后带领光绪皇帝弃京出逃</a:t>
            </a:r>
            <a:r>
              <a:rPr lang="zh-CN" altLang="en-US" sz="2400" b="1" dirty="0" smtClean="0">
                <a:latin typeface="楷体" pitchFamily="49" charset="-122"/>
                <a:ea typeface="楷体" pitchFamily="49" charset="-122"/>
                <a:cs typeface="Times New Roman" pitchFamily="18" charset="0"/>
              </a:rPr>
              <a:t>。</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628235"/>
            <a:ext cx="10698480" cy="4524315"/>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联军原先要求处死</a:t>
            </a:r>
            <a:r>
              <a:rPr lang="en-US" altLang="zh-CN" sz="2400" b="1" dirty="0">
                <a:latin typeface="楷体" pitchFamily="49" charset="-122"/>
                <a:ea typeface="楷体" pitchFamily="49" charset="-122"/>
                <a:cs typeface="Times New Roman" pitchFamily="18" charset="0"/>
              </a:rPr>
              <a:t>12</a:t>
            </a:r>
            <a:r>
              <a:rPr lang="zh-CN" altLang="en-US" sz="2400" b="1" dirty="0">
                <a:latin typeface="楷体" pitchFamily="49" charset="-122"/>
                <a:ea typeface="楷体" pitchFamily="49" charset="-122"/>
                <a:cs typeface="Times New Roman" pitchFamily="18" charset="0"/>
              </a:rPr>
              <a:t>名</a:t>
            </a:r>
            <a:r>
              <a:rPr lang="zh-CN" altLang="en-US" sz="2400" b="1" dirty="0" smtClean="0">
                <a:latin typeface="楷体" pitchFamily="49" charset="-122"/>
                <a:ea typeface="楷体" pitchFamily="49" charset="-122"/>
                <a:cs typeface="Times New Roman" pitchFamily="18" charset="0"/>
              </a:rPr>
              <a:t>官员，包括</a:t>
            </a:r>
            <a:r>
              <a:rPr lang="zh-CN" altLang="en-US" sz="2400" b="1" dirty="0">
                <a:latin typeface="楷体" pitchFamily="49" charset="-122"/>
                <a:ea typeface="楷体" pitchFamily="49" charset="-122"/>
                <a:cs typeface="Times New Roman" pitchFamily="18" charset="0"/>
              </a:rPr>
              <a:t>庄亲王、端亲王等。最后</a:t>
            </a:r>
            <a:r>
              <a:rPr lang="zh-CN" altLang="en-US" sz="2400" b="1" dirty="0" smtClean="0">
                <a:latin typeface="楷体" pitchFamily="49" charset="-122"/>
                <a:ea typeface="楷体" pitchFamily="49" charset="-122"/>
                <a:cs typeface="Times New Roman" pitchFamily="18" charset="0"/>
              </a:rPr>
              <a:t>决定，庄亲王</a:t>
            </a:r>
            <a:r>
              <a:rPr lang="zh-CN" altLang="en-US" sz="2400" b="1" dirty="0">
                <a:latin typeface="楷体" pitchFamily="49" charset="-122"/>
                <a:ea typeface="楷体" pitchFamily="49" charset="-122"/>
                <a:cs typeface="Times New Roman" pitchFamily="18" charset="0"/>
              </a:rPr>
              <a:t>被赐</a:t>
            </a:r>
            <a:r>
              <a:rPr lang="zh-CN" altLang="en-US" sz="2400" b="1" dirty="0" smtClean="0">
                <a:latin typeface="楷体" pitchFamily="49" charset="-122"/>
                <a:ea typeface="楷体" pitchFamily="49" charset="-122"/>
                <a:cs typeface="Times New Roman" pitchFamily="18" charset="0"/>
              </a:rPr>
              <a:t>死，端</a:t>
            </a:r>
            <a:r>
              <a:rPr lang="zh-CN" altLang="en-US" sz="2400" b="1" dirty="0">
                <a:latin typeface="楷体" pitchFamily="49" charset="-122"/>
                <a:ea typeface="楷体" pitchFamily="49" charset="-122"/>
                <a:cs typeface="Times New Roman" pitchFamily="18" charset="0"/>
              </a:rPr>
              <a:t>亲王发配新疆终身监禁。</a:t>
            </a:r>
            <a:r>
              <a:rPr lang="en-US" altLang="zh-CN" sz="2400" b="1" dirty="0">
                <a:latin typeface="楷体" pitchFamily="49" charset="-122"/>
                <a:ea typeface="楷体" pitchFamily="49" charset="-122"/>
                <a:cs typeface="Times New Roman" pitchFamily="18" charset="0"/>
              </a:rPr>
              <a:t>16</a:t>
            </a:r>
            <a:r>
              <a:rPr lang="zh-CN" altLang="en-US" sz="2400" b="1" dirty="0">
                <a:latin typeface="楷体" pitchFamily="49" charset="-122"/>
                <a:ea typeface="楷体" pitchFamily="49" charset="-122"/>
                <a:cs typeface="Times New Roman" pitchFamily="18" charset="0"/>
              </a:rPr>
              <a:t>个省共</a:t>
            </a:r>
            <a:r>
              <a:rPr lang="en-US" altLang="zh-CN" sz="2400" b="1" dirty="0">
                <a:latin typeface="楷体" pitchFamily="49" charset="-122"/>
                <a:ea typeface="楷体" pitchFamily="49" charset="-122"/>
                <a:cs typeface="Times New Roman" pitchFamily="18" charset="0"/>
              </a:rPr>
              <a:t>119</a:t>
            </a:r>
            <a:r>
              <a:rPr lang="zh-CN" altLang="en-US" sz="2400" b="1" dirty="0">
                <a:latin typeface="楷体" pitchFamily="49" charset="-122"/>
                <a:ea typeface="楷体" pitchFamily="49" charset="-122"/>
                <a:cs typeface="Times New Roman" pitchFamily="18" charset="0"/>
              </a:rPr>
              <a:t>名官员受到了从死刑到申斥的惩罚。</a:t>
            </a:r>
          </a:p>
          <a:p>
            <a:pPr>
              <a:lnSpc>
                <a:spcPct val="150000"/>
              </a:lnSpc>
            </a:pPr>
            <a:r>
              <a:rPr lang="en-US" altLang="zh-CN" sz="2400" b="1" dirty="0" smtClean="0">
                <a:latin typeface="楷体" pitchFamily="49" charset="-122"/>
                <a:ea typeface="楷体" pitchFamily="49" charset="-122"/>
                <a:cs typeface="Times New Roman" pitchFamily="18" charset="0"/>
              </a:rPr>
              <a:t>    1901</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5</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7</a:t>
            </a:r>
            <a:r>
              <a:rPr lang="zh-CN" altLang="en-US" sz="2400" b="1" dirty="0" smtClean="0">
                <a:latin typeface="楷体" pitchFamily="49" charset="-122"/>
                <a:ea typeface="楷体" pitchFamily="49" charset="-122"/>
                <a:cs typeface="Times New Roman" pitchFamily="18" charset="0"/>
              </a:rPr>
              <a:t>日，赔款</a:t>
            </a:r>
            <a:r>
              <a:rPr lang="zh-CN" altLang="en-US" sz="2400" b="1" dirty="0">
                <a:latin typeface="楷体" pitchFamily="49" charset="-122"/>
                <a:ea typeface="楷体" pitchFamily="49" charset="-122"/>
                <a:cs typeface="Times New Roman" pitchFamily="18" charset="0"/>
              </a:rPr>
              <a:t>数额进一步修订为</a:t>
            </a:r>
            <a:r>
              <a:rPr lang="en-US" altLang="zh-CN" sz="2400" b="1" dirty="0">
                <a:latin typeface="楷体" pitchFamily="49" charset="-122"/>
                <a:ea typeface="楷体" pitchFamily="49" charset="-122"/>
                <a:cs typeface="Times New Roman" pitchFamily="18" charset="0"/>
              </a:rPr>
              <a:t>6750</a:t>
            </a:r>
            <a:r>
              <a:rPr lang="zh-CN" altLang="en-US" sz="2400" b="1" dirty="0">
                <a:latin typeface="楷体" pitchFamily="49" charset="-122"/>
                <a:ea typeface="楷体" pitchFamily="49" charset="-122"/>
                <a:cs typeface="Times New Roman" pitchFamily="18" charset="0"/>
              </a:rPr>
              <a:t>万</a:t>
            </a:r>
            <a:r>
              <a:rPr lang="zh-CN" altLang="en-US" sz="2400" b="1" dirty="0" smtClean="0">
                <a:latin typeface="楷体" pitchFamily="49" charset="-122"/>
                <a:ea typeface="楷体" pitchFamily="49" charset="-122"/>
                <a:cs typeface="Times New Roman" pitchFamily="18" charset="0"/>
              </a:rPr>
              <a:t>镑，或</a:t>
            </a:r>
            <a:r>
              <a:rPr lang="en-US" altLang="zh-CN" sz="2400" b="1" dirty="0">
                <a:latin typeface="楷体" pitchFamily="49" charset="-122"/>
                <a:ea typeface="楷体" pitchFamily="49" charset="-122"/>
                <a:cs typeface="Times New Roman" pitchFamily="18" charset="0"/>
              </a:rPr>
              <a:t>45</a:t>
            </a:r>
            <a:r>
              <a:rPr lang="zh-CN" altLang="en-US" sz="2400" b="1" dirty="0">
                <a:latin typeface="楷体" pitchFamily="49" charset="-122"/>
                <a:ea typeface="楷体" pitchFamily="49" charset="-122"/>
                <a:cs typeface="Times New Roman" pitchFamily="18" charset="0"/>
              </a:rPr>
              <a:t>亿两</a:t>
            </a:r>
            <a:r>
              <a:rPr lang="zh-CN" altLang="en-US" sz="2400" b="1" dirty="0" smtClean="0">
                <a:latin typeface="楷体" pitchFamily="49" charset="-122"/>
                <a:ea typeface="楷体" pitchFamily="49" charset="-122"/>
                <a:cs typeface="Times New Roman" pitchFamily="18" charset="0"/>
              </a:rPr>
              <a:t>白银，分</a:t>
            </a:r>
            <a:r>
              <a:rPr lang="en-US" altLang="zh-CN" sz="2400" b="1" dirty="0">
                <a:latin typeface="楷体" pitchFamily="49" charset="-122"/>
                <a:ea typeface="楷体" pitchFamily="49" charset="-122"/>
                <a:cs typeface="Times New Roman" pitchFamily="18" charset="0"/>
              </a:rPr>
              <a:t>39</a:t>
            </a:r>
            <a:r>
              <a:rPr lang="zh-CN" altLang="en-US" sz="2400" b="1" dirty="0">
                <a:latin typeface="楷体" pitchFamily="49" charset="-122"/>
                <a:ea typeface="楷体" pitchFamily="49" charset="-122"/>
                <a:cs typeface="Times New Roman" pitchFamily="18" charset="0"/>
              </a:rPr>
              <a:t>年</a:t>
            </a:r>
            <a:r>
              <a:rPr lang="zh-CN" altLang="en-US" sz="2400" b="1" dirty="0" smtClean="0">
                <a:latin typeface="楷体" pitchFamily="49" charset="-122"/>
                <a:ea typeface="楷体" pitchFamily="49" charset="-122"/>
                <a:cs typeface="Times New Roman" pitchFamily="18" charset="0"/>
              </a:rPr>
              <a:t>偿清（也就是</a:t>
            </a:r>
            <a:r>
              <a:rPr lang="zh-CN" altLang="en-US" sz="2400" b="1" dirty="0">
                <a:latin typeface="楷体" pitchFamily="49" charset="-122"/>
                <a:ea typeface="楷体" pitchFamily="49" charset="-122"/>
                <a:cs typeface="Times New Roman" pitchFamily="18" charset="0"/>
              </a:rPr>
              <a:t>到</a:t>
            </a:r>
            <a:r>
              <a:rPr lang="en-US" altLang="zh-CN" sz="2400" b="1" dirty="0">
                <a:latin typeface="楷体" pitchFamily="49" charset="-122"/>
                <a:ea typeface="楷体" pitchFamily="49" charset="-122"/>
                <a:cs typeface="Times New Roman" pitchFamily="18" charset="0"/>
              </a:rPr>
              <a:t>1940</a:t>
            </a:r>
            <a:r>
              <a:rPr lang="zh-CN" altLang="en-US" sz="2400" b="1" dirty="0" smtClean="0">
                <a:latin typeface="楷体" pitchFamily="49" charset="-122"/>
                <a:ea typeface="楷体" pitchFamily="49" charset="-122"/>
                <a:cs typeface="Times New Roman" pitchFamily="18" charset="0"/>
              </a:rPr>
              <a:t>年</a:t>
            </a:r>
            <a:r>
              <a:rPr lang="zh-CN" altLang="en-US" sz="2400" b="1" dirty="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，年息</a:t>
            </a:r>
            <a:r>
              <a:rPr lang="en-US" altLang="zh-CN" sz="2400" b="1" dirty="0">
                <a:latin typeface="楷体" pitchFamily="49" charset="-122"/>
                <a:ea typeface="楷体" pitchFamily="49" charset="-122"/>
                <a:cs typeface="Times New Roman" pitchFamily="18" charset="0"/>
              </a:rPr>
              <a:t>4</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，以</a:t>
            </a:r>
            <a:r>
              <a:rPr lang="zh-CN" altLang="en-US" sz="2400" b="1" dirty="0">
                <a:latin typeface="楷体" pitchFamily="49" charset="-122"/>
                <a:ea typeface="楷体" pitchFamily="49" charset="-122"/>
                <a:cs typeface="Times New Roman" pitchFamily="18" charset="0"/>
              </a:rPr>
              <a:t>海关税、厘金、常关税和盐税作担保。</a:t>
            </a:r>
          </a:p>
          <a:p>
            <a:pPr>
              <a:lnSpc>
                <a:spcPct val="150000"/>
              </a:lnSpc>
            </a:pPr>
            <a:r>
              <a:rPr lang="zh-CN" altLang="en-US" sz="2400" b="1" dirty="0" smtClean="0">
                <a:latin typeface="楷体" pitchFamily="49" charset="-122"/>
                <a:ea typeface="楷体" pitchFamily="49" charset="-122"/>
                <a:cs typeface="Times New Roman" pitchFamily="18" charset="0"/>
              </a:rPr>
              <a:t>    这些</a:t>
            </a:r>
            <a:r>
              <a:rPr lang="zh-CN" altLang="en-US" sz="2400" b="1" dirty="0">
                <a:latin typeface="楷体" pitchFamily="49" charset="-122"/>
                <a:ea typeface="楷体" pitchFamily="49" charset="-122"/>
                <a:cs typeface="Times New Roman" pitchFamily="18" charset="0"/>
              </a:rPr>
              <a:t>条款被正式写入由</a:t>
            </a:r>
            <a:r>
              <a:rPr lang="en-US" altLang="zh-CN" sz="2400" b="1" dirty="0">
                <a:latin typeface="楷体" pitchFamily="49" charset="-122"/>
                <a:ea typeface="楷体" pitchFamily="49" charset="-122"/>
                <a:cs typeface="Times New Roman" pitchFamily="18" charset="0"/>
              </a:rPr>
              <a:t>12</a:t>
            </a:r>
            <a:r>
              <a:rPr lang="zh-CN" altLang="en-US" sz="2400" b="1" dirty="0">
                <a:latin typeface="楷体" pitchFamily="49" charset="-122"/>
                <a:ea typeface="楷体" pitchFamily="49" charset="-122"/>
                <a:cs typeface="Times New Roman" pitchFamily="18" charset="0"/>
              </a:rPr>
              <a:t>款和</a:t>
            </a:r>
            <a:r>
              <a:rPr lang="en-US" altLang="zh-CN" sz="2400" b="1" dirty="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项附属条款构成的</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辛丑条约</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，由</a:t>
            </a:r>
            <a:r>
              <a:rPr lang="zh-CN" altLang="en-US" sz="2400" b="1" dirty="0">
                <a:latin typeface="楷体" pitchFamily="49" charset="-122"/>
                <a:ea typeface="楷体" pitchFamily="49" charset="-122"/>
                <a:cs typeface="Times New Roman" pitchFamily="18" charset="0"/>
              </a:rPr>
              <a:t>李鸿章、庆亲王和</a:t>
            </a:r>
            <a:r>
              <a:rPr lang="en-US" altLang="zh-CN" sz="2400" b="1" dirty="0">
                <a:latin typeface="楷体" pitchFamily="49" charset="-122"/>
                <a:ea typeface="楷体" pitchFamily="49" charset="-122"/>
                <a:cs typeface="Times New Roman" pitchFamily="18" charset="0"/>
              </a:rPr>
              <a:t>11</a:t>
            </a:r>
            <a:r>
              <a:rPr lang="zh-CN" altLang="en-US" sz="2400" b="1" dirty="0">
                <a:latin typeface="楷体" pitchFamily="49" charset="-122"/>
                <a:ea typeface="楷体" pitchFamily="49" charset="-122"/>
                <a:cs typeface="Times New Roman" pitchFamily="18" charset="0"/>
              </a:rPr>
              <a:t>国代表于</a:t>
            </a:r>
            <a:r>
              <a:rPr lang="en-US" altLang="zh-CN" sz="2400" b="1" dirty="0">
                <a:latin typeface="楷体" pitchFamily="49" charset="-122"/>
                <a:ea typeface="楷体" pitchFamily="49" charset="-122"/>
                <a:cs typeface="Times New Roman" pitchFamily="18" charset="0"/>
              </a:rPr>
              <a:t>1901</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9</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17</a:t>
            </a:r>
            <a:r>
              <a:rPr lang="zh-CN" altLang="en-US" sz="2400" b="1" dirty="0">
                <a:latin typeface="楷体" pitchFamily="49" charset="-122"/>
                <a:ea typeface="楷体" pitchFamily="49" charset="-122"/>
                <a:cs typeface="Times New Roman" pitchFamily="18" charset="0"/>
              </a:rPr>
              <a:t>日</a:t>
            </a:r>
            <a:r>
              <a:rPr lang="zh-CN" altLang="en-US" sz="2400" b="1" dirty="0" smtClean="0">
                <a:latin typeface="楷体" pitchFamily="49" charset="-122"/>
                <a:ea typeface="楷体" pitchFamily="49" charset="-122"/>
                <a:cs typeface="Times New Roman" pitchFamily="18" charset="0"/>
              </a:rPr>
              <a:t>签署，联军</a:t>
            </a:r>
            <a:r>
              <a:rPr lang="zh-CN" altLang="en-US" sz="2400" b="1" dirty="0">
                <a:latin typeface="楷体" pitchFamily="49" charset="-122"/>
                <a:ea typeface="楷体" pitchFamily="49" charset="-122"/>
                <a:cs typeface="Times New Roman" pitchFamily="18" charset="0"/>
              </a:rPr>
              <a:t>于</a:t>
            </a:r>
            <a:r>
              <a:rPr lang="en-US" altLang="zh-CN" sz="2400" b="1" dirty="0">
                <a:latin typeface="楷体" pitchFamily="49" charset="-122"/>
                <a:ea typeface="楷体" pitchFamily="49" charset="-122"/>
                <a:cs typeface="Times New Roman" pitchFamily="18" charset="0"/>
              </a:rPr>
              <a:t>9</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1</a:t>
            </a:r>
            <a:r>
              <a:rPr lang="zh-CN" altLang="en-US" sz="2400" b="1" dirty="0">
                <a:latin typeface="楷体" pitchFamily="49" charset="-122"/>
                <a:ea typeface="楷体" pitchFamily="49" charset="-122"/>
                <a:cs typeface="Times New Roman" pitchFamily="18" charset="0"/>
              </a:rPr>
              <a:t>日撤出</a:t>
            </a:r>
            <a:r>
              <a:rPr lang="zh-CN" altLang="en-US" sz="2400" b="1" dirty="0" smtClean="0">
                <a:latin typeface="楷体" pitchFamily="49" charset="-122"/>
                <a:ea typeface="楷体" pitchFamily="49" charset="-122"/>
                <a:cs typeface="Times New Roman" pitchFamily="18" charset="0"/>
              </a:rPr>
              <a:t>北京，朝廷</a:t>
            </a:r>
            <a:r>
              <a:rPr lang="zh-CN" altLang="en-US" sz="2400" b="1" dirty="0">
                <a:latin typeface="楷体" pitchFamily="49" charset="-122"/>
                <a:ea typeface="楷体" pitchFamily="49" charset="-122"/>
                <a:cs typeface="Times New Roman" pitchFamily="18" charset="0"/>
              </a:rPr>
              <a:t>直至</a:t>
            </a:r>
            <a:r>
              <a:rPr lang="en-US" altLang="zh-CN" sz="2400" b="1" dirty="0">
                <a:latin typeface="楷体" pitchFamily="49" charset="-122"/>
                <a:ea typeface="楷体" pitchFamily="49" charset="-122"/>
                <a:cs typeface="Times New Roman" pitchFamily="18" charset="0"/>
              </a:rPr>
              <a:t>1902</a:t>
            </a:r>
            <a:r>
              <a:rPr lang="zh-CN" altLang="en-US" sz="2400" b="1" dirty="0">
                <a:latin typeface="楷体" pitchFamily="49" charset="-122"/>
                <a:ea typeface="楷体" pitchFamily="49" charset="-122"/>
                <a:cs typeface="Times New Roman" pitchFamily="18" charset="0"/>
              </a:rPr>
              <a:t>年</a:t>
            </a:r>
            <a:r>
              <a:rPr lang="en-US" altLang="zh-CN" sz="2400" b="1" dirty="0">
                <a:latin typeface="楷体" pitchFamily="49" charset="-122"/>
                <a:ea typeface="楷体" pitchFamily="49" charset="-122"/>
                <a:cs typeface="Times New Roman" pitchFamily="18" charset="0"/>
              </a:rPr>
              <a:t>1</a:t>
            </a:r>
            <a:r>
              <a:rPr lang="zh-CN" altLang="en-US" sz="2400" b="1" dirty="0">
                <a:latin typeface="楷体" pitchFamily="49" charset="-122"/>
                <a:ea typeface="楷体" pitchFamily="49" charset="-122"/>
                <a:cs typeface="Times New Roman" pitchFamily="18" charset="0"/>
              </a:rPr>
              <a:t>月</a:t>
            </a:r>
            <a:r>
              <a:rPr lang="en-US" altLang="zh-CN" sz="2400" b="1" dirty="0">
                <a:latin typeface="楷体" pitchFamily="49" charset="-122"/>
                <a:ea typeface="楷体" pitchFamily="49" charset="-122"/>
                <a:cs typeface="Times New Roman" pitchFamily="18" charset="0"/>
              </a:rPr>
              <a:t>7</a:t>
            </a:r>
            <a:r>
              <a:rPr lang="zh-CN" altLang="en-US" sz="2400" b="1" dirty="0">
                <a:latin typeface="楷体" pitchFamily="49" charset="-122"/>
                <a:ea typeface="楷体" pitchFamily="49" charset="-122"/>
                <a:cs typeface="Times New Roman" pitchFamily="18" charset="0"/>
              </a:rPr>
              <a:t>日才返回</a:t>
            </a:r>
            <a:r>
              <a:rPr lang="zh-CN" altLang="en-US" sz="2400" b="1" dirty="0" smtClean="0">
                <a:latin typeface="楷体" pitchFamily="49" charset="-122"/>
                <a:ea typeface="楷体" pitchFamily="49" charset="-122"/>
                <a:cs typeface="Times New Roman" pitchFamily="18" charset="0"/>
              </a:rPr>
              <a:t>北京。</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12356919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62743" y="1626004"/>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）依据材料一，指出慈禧太后带光绪皇帝弃京出逃是因为发生了什么历史事件。（</a:t>
            </a:r>
            <a:r>
              <a:rPr lang="en-US" altLang="zh-CN" sz="2400" b="1" dirty="0">
                <a:latin typeface="宋体" pitchFamily="2" charset="-122"/>
                <a:ea typeface="宋体" pitchFamily="2" charset="-122"/>
              </a:rPr>
              <a:t>2</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4055448" y="2826333"/>
            <a:ext cx="2784965"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八国联军侵华。</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99"/>
          <p:cNvSpPr txBox="1"/>
          <p:nvPr/>
        </p:nvSpPr>
        <p:spPr>
          <a:xfrm>
            <a:off x="862742" y="3651166"/>
            <a:ext cx="9907835"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）依据材料二，归纳清朝最终采取什么方法得以返回北京。（</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3042139" y="4728402"/>
            <a:ext cx="4985239"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惩罚官员；赔款；签订不平等条约。</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99"/>
          <p:cNvSpPr txBox="1"/>
          <p:nvPr/>
        </p:nvSpPr>
        <p:spPr>
          <a:xfrm>
            <a:off x="994629" y="2689943"/>
            <a:ext cx="10145226"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）结合所学知识，概括此事件的解决对中国社会进程的影响。（</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1357308" y="3775890"/>
            <a:ext cx="9070367"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中国民族危机全面</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加深（或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中国完全沦为半殖民地半封建</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社会）。</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63795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251173" y="2320067"/>
            <a:ext cx="393287" cy="2896428"/>
            <a:chOff x="485110" y="2319700"/>
            <a:chExt cx="393287" cy="2896428"/>
          </a:xfrm>
        </p:grpSpPr>
        <p:grpSp>
          <p:nvGrpSpPr>
            <p:cNvPr id="13" name="组合 12"/>
            <p:cNvGrpSpPr/>
            <p:nvPr/>
          </p:nvGrpSpPr>
          <p:grpSpPr>
            <a:xfrm>
              <a:off x="485110" y="2319700"/>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椭圆 23"/>
            <p:cNvSpPr/>
            <p:nvPr/>
          </p:nvSpPr>
          <p:spPr>
            <a:xfrm>
              <a:off x="518427" y="4830754"/>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407329" y="2189221"/>
            <a:ext cx="6547886" cy="3157753"/>
            <a:chOff x="4331401" y="2351022"/>
            <a:chExt cx="6547886" cy="3157753"/>
          </a:xfrm>
        </p:grpSpPr>
        <p:grpSp>
          <p:nvGrpSpPr>
            <p:cNvPr id="9" name="组合 8"/>
            <p:cNvGrpSpPr/>
            <p:nvPr/>
          </p:nvGrpSpPr>
          <p:grpSpPr>
            <a:xfrm>
              <a:off x="4331401" y="2351022"/>
              <a:ext cx="6547886" cy="2521429"/>
              <a:chOff x="4331401" y="2351022"/>
              <a:chExt cx="6547886" cy="2521429"/>
            </a:xfrm>
          </p:grpSpPr>
          <p:grpSp>
            <p:nvGrpSpPr>
              <p:cNvPr id="16" name="组合 15"/>
              <p:cNvGrpSpPr/>
              <p:nvPr/>
            </p:nvGrpSpPr>
            <p:grpSpPr>
              <a:xfrm>
                <a:off x="4331401" y="2351022"/>
                <a:ext cx="6301701" cy="1889300"/>
                <a:chOff x="3451687" y="2921405"/>
                <a:chExt cx="5773224" cy="1888796"/>
              </a:xfrm>
            </p:grpSpPr>
            <p:sp>
              <p:nvSpPr>
                <p:cNvPr id="18" name="文本框 2">
                  <a:hlinkClick r:id="rId2" action="ppaction://hlinksldjump"/>
                </p:cNvPr>
                <p:cNvSpPr txBox="1"/>
                <p:nvPr/>
              </p:nvSpPr>
              <p:spPr>
                <a:xfrm>
                  <a:off x="3451688" y="2921405"/>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近代列强的侵华战争</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列强强迫中国签订的不平等条约</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近代中国人民的抗争</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0" y="4226120"/>
                <a:ext cx="6355217"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世界历史上的殖民侵略与法西斯侵略</a:t>
                </a:r>
                <a:endParaRPr lang="zh-CN" altLang="en-US" sz="2400" b="1" dirty="0">
                  <a:latin typeface="黑体" panose="02010609060101010101" pitchFamily="49" charset="-122"/>
                  <a:ea typeface="黑体" panose="02010609060101010101" pitchFamily="49" charset="-122"/>
                </a:endParaRPr>
              </a:p>
            </p:txBody>
          </p:sp>
        </p:grpSp>
        <p:sp>
          <p:nvSpPr>
            <p:cNvPr id="11" name="TextBox 10">
              <a:hlinkClick r:id="rId6" action="ppaction://hlinksldjump"/>
            </p:cNvPr>
            <p:cNvSpPr txBox="1"/>
            <p:nvPr/>
          </p:nvSpPr>
          <p:spPr>
            <a:xfrm>
              <a:off x="4524070" y="4862444"/>
              <a:ext cx="6109032"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五</a:t>
              </a:r>
              <a:r>
                <a:rPr lang="zh-CN" altLang="en-US" sz="2400" b="1" dirty="0" smtClean="0">
                  <a:latin typeface="黑体" panose="02010609060101010101" pitchFamily="49" charset="-122"/>
                  <a:ea typeface="黑体" panose="02010609060101010101" pitchFamily="49" charset="-122"/>
                </a:rPr>
                <a:t>  世界历史上的反抗斗争</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51558"/>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阅读材料，探究问题。（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抗日战争</a:t>
            </a:r>
            <a:r>
              <a:rPr lang="zh-CN" altLang="en-US" sz="2400" b="1" dirty="0">
                <a:latin typeface="楷体" pitchFamily="49" charset="-122"/>
                <a:ea typeface="楷体" pitchFamily="49" charset="-122"/>
                <a:cs typeface="Times New Roman" pitchFamily="18" charset="0"/>
              </a:rPr>
              <a:t>是近百年来中国人民第一次取得完全胜利的伟大民族解放战争。中国之所以能够进行这场前所未有的全民族抗战并取得</a:t>
            </a:r>
            <a:r>
              <a:rPr lang="zh-CN" altLang="en-US" sz="2400" b="1" dirty="0" smtClean="0">
                <a:latin typeface="楷体" pitchFamily="49" charset="-122"/>
                <a:ea typeface="楷体" pitchFamily="49" charset="-122"/>
                <a:cs typeface="Times New Roman" pitchFamily="18" charset="0"/>
              </a:rPr>
              <a:t>胜利，是</a:t>
            </a:r>
            <a:r>
              <a:rPr lang="zh-CN" altLang="en-US" sz="2400" b="1" dirty="0">
                <a:latin typeface="楷体" pitchFamily="49" charset="-122"/>
                <a:ea typeface="楷体" pitchFamily="49" charset="-122"/>
                <a:cs typeface="Times New Roman" pitchFamily="18" charset="0"/>
              </a:rPr>
              <a:t>由于近百年来中国人民的空前觉醒和中华民族团结御侮的凝聚力。更为重要的</a:t>
            </a:r>
            <a:r>
              <a:rPr lang="zh-CN" altLang="en-US" sz="2400" b="1" dirty="0" smtClean="0">
                <a:latin typeface="楷体" pitchFamily="49" charset="-122"/>
                <a:ea typeface="楷体" pitchFamily="49" charset="-122"/>
                <a:cs typeface="Times New Roman" pitchFamily="18" charset="0"/>
              </a:rPr>
              <a:t>是，这时</a:t>
            </a:r>
            <a:r>
              <a:rPr lang="zh-CN" altLang="en-US" sz="2400" b="1" dirty="0">
                <a:latin typeface="楷体" pitchFamily="49" charset="-122"/>
                <a:ea typeface="楷体" pitchFamily="49" charset="-122"/>
                <a:cs typeface="Times New Roman" pitchFamily="18" charset="0"/>
              </a:rPr>
              <a:t>中国已经有了使自己走向伟大复兴的先进的政治力量</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中国共产党。中国共产党作为中国抗日战争的</a:t>
            </a:r>
            <a:r>
              <a:rPr lang="zh-CN" altLang="en-US" sz="2400" b="1" dirty="0" smtClean="0">
                <a:latin typeface="楷体" pitchFamily="49" charset="-122"/>
                <a:ea typeface="楷体" pitchFamily="49" charset="-122"/>
                <a:cs typeface="Times New Roman" pitchFamily="18" charset="0"/>
              </a:rPr>
              <a:t>中流砥柱，是</a:t>
            </a:r>
            <a:r>
              <a:rPr lang="zh-CN" altLang="en-US" sz="2400" b="1" dirty="0">
                <a:latin typeface="楷体" pitchFamily="49" charset="-122"/>
                <a:ea typeface="楷体" pitchFamily="49" charset="-122"/>
                <a:cs typeface="Times New Roman" pitchFamily="18" charset="0"/>
              </a:rPr>
              <a:t>民族解放战争获取完全胜利的首要条件。抗日民族统一战线的建立、坚持和发展</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是争取抗日战争胜利的基本保证。中国共产党领导人民武装坚持独立自主的抗日游击战争及时而大胆地向敌占区</a:t>
            </a:r>
            <a:r>
              <a:rPr lang="zh-CN" altLang="en-US" sz="2400" b="1" dirty="0" smtClean="0">
                <a:latin typeface="楷体" pitchFamily="49" charset="-122"/>
                <a:ea typeface="楷体" pitchFamily="49" charset="-122"/>
                <a:cs typeface="Times New Roman" pitchFamily="18" charset="0"/>
              </a:rPr>
              <a:t>进军，放手</a:t>
            </a:r>
            <a:r>
              <a:rPr lang="zh-CN" altLang="en-US" sz="2400" b="1" dirty="0">
                <a:latin typeface="楷体" pitchFamily="49" charset="-122"/>
                <a:ea typeface="楷体" pitchFamily="49" charset="-122"/>
                <a:cs typeface="Times New Roman" pitchFamily="18" charset="0"/>
              </a:rPr>
              <a:t>发动</a:t>
            </a:r>
            <a:r>
              <a:rPr lang="zh-CN" altLang="en-US" sz="2400" b="1" dirty="0" smtClean="0">
                <a:latin typeface="楷体" pitchFamily="49" charset="-122"/>
                <a:ea typeface="楷体" pitchFamily="49" charset="-122"/>
                <a:cs typeface="Times New Roman" pitchFamily="18" charset="0"/>
              </a:rPr>
              <a:t>人民群众，建立</a:t>
            </a:r>
            <a:r>
              <a:rPr lang="zh-CN" altLang="en-US" sz="2400" b="1" dirty="0">
                <a:latin typeface="楷体" pitchFamily="49" charset="-122"/>
                <a:ea typeface="楷体" pitchFamily="49" charset="-122"/>
                <a:cs typeface="Times New Roman" pitchFamily="18" charset="0"/>
              </a:rPr>
              <a:t>抗日</a:t>
            </a:r>
            <a:r>
              <a:rPr lang="zh-CN" altLang="en-US" sz="2400" b="1" dirty="0" smtClean="0">
                <a:latin typeface="楷体" pitchFamily="49" charset="-122"/>
                <a:ea typeface="楷体" pitchFamily="49" charset="-122"/>
                <a:cs typeface="Times New Roman" pitchFamily="18" charset="0"/>
              </a:rPr>
              <a:t>根据地，开辟</a:t>
            </a:r>
            <a:r>
              <a:rPr lang="zh-CN" altLang="en-US" sz="2400" b="1" dirty="0">
                <a:latin typeface="楷体" pitchFamily="49" charset="-122"/>
                <a:ea typeface="楷体" pitchFamily="49" charset="-122"/>
                <a:cs typeface="Times New Roman" pitchFamily="18" charset="0"/>
              </a:rPr>
              <a:t>广大的敌后</a:t>
            </a:r>
            <a:r>
              <a:rPr lang="zh-CN" altLang="en-US" sz="2400" b="1" dirty="0" smtClean="0">
                <a:latin typeface="楷体" pitchFamily="49" charset="-122"/>
                <a:ea typeface="楷体" pitchFamily="49" charset="-122"/>
                <a:cs typeface="Times New Roman" pitchFamily="18" charset="0"/>
              </a:rPr>
              <a:t>战场，成为取得抗</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15835929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654612"/>
            <a:ext cx="10698480" cy="4524315"/>
          </a:xfrm>
          <a:prstGeom prst="rect">
            <a:avLst/>
          </a:prstGeom>
          <a:noFill/>
          <a:ln w="9525">
            <a:noFill/>
          </a:ln>
        </p:spPr>
        <p:txBody>
          <a:bodyPr wrap="square">
            <a:spAutoFit/>
          </a:bodyPr>
          <a:lstStyle/>
          <a:p>
            <a:pPr>
              <a:lnSpc>
                <a:spcPct val="150000"/>
              </a:lnSpc>
            </a:pPr>
            <a:r>
              <a:rPr lang="zh-CN" altLang="en-US" sz="2400" b="1" dirty="0">
                <a:latin typeface="楷体" pitchFamily="49" charset="-122"/>
                <a:ea typeface="楷体" pitchFamily="49" charset="-122"/>
                <a:cs typeface="Times New Roman" pitchFamily="18" charset="0"/>
              </a:rPr>
              <a:t>抗战胜利的决定因素。中国共产党所以能够在争取抗日战争胜利的斗争中起决定性作用，是由于党善于把马克思列宁主义基本原理与中国革命的具体实际紧密结合起来，成为中国人民革命事业当之无愧的领导核心。</a:t>
            </a:r>
          </a:p>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世界</a:t>
            </a:r>
            <a:r>
              <a:rPr lang="zh-CN" altLang="en-US" sz="2400" b="1" dirty="0">
                <a:latin typeface="楷体" pitchFamily="49" charset="-122"/>
                <a:ea typeface="楷体" pitchFamily="49" charset="-122"/>
                <a:cs typeface="Times New Roman" pitchFamily="18" charset="0"/>
              </a:rPr>
              <a:t>反法西斯战争在欧洲、亚洲、太平洋等战场的巨大</a:t>
            </a:r>
            <a:r>
              <a:rPr lang="zh-CN" altLang="en-US" sz="2400" b="1" dirty="0" smtClean="0">
                <a:latin typeface="楷体" pitchFamily="49" charset="-122"/>
                <a:ea typeface="楷体" pitchFamily="49" charset="-122"/>
                <a:cs typeface="Times New Roman" pitchFamily="18" charset="0"/>
              </a:rPr>
              <a:t>胜利，有力</a:t>
            </a:r>
            <a:r>
              <a:rPr lang="zh-CN" altLang="en-US" sz="2400" b="1" dirty="0">
                <a:latin typeface="楷体" pitchFamily="49" charset="-122"/>
                <a:ea typeface="楷体" pitchFamily="49" charset="-122"/>
                <a:cs typeface="Times New Roman" pitchFamily="18" charset="0"/>
              </a:rPr>
              <a:t>地支援了中国的抗战。苏、美、英等盟国给中国抗战以人力物力的援助。世界许多国家的共产党人和进步</a:t>
            </a:r>
            <a:r>
              <a:rPr lang="zh-CN" altLang="en-US" sz="2400" b="1" dirty="0" smtClean="0">
                <a:latin typeface="楷体" pitchFamily="49" charset="-122"/>
                <a:ea typeface="楷体" pitchFamily="49" charset="-122"/>
                <a:cs typeface="Times New Roman" pitchFamily="18" charset="0"/>
              </a:rPr>
              <a:t>人士，还</a:t>
            </a:r>
            <a:r>
              <a:rPr lang="zh-CN" altLang="en-US" sz="2400" b="1" dirty="0">
                <a:latin typeface="楷体" pitchFamily="49" charset="-122"/>
                <a:ea typeface="楷体" pitchFamily="49" charset="-122"/>
                <a:cs typeface="Times New Roman" pitchFamily="18" charset="0"/>
              </a:rPr>
              <a:t>以各种方式支援中国。所有</a:t>
            </a:r>
            <a:r>
              <a:rPr lang="zh-CN" altLang="en-US" sz="2400" b="1" dirty="0" smtClean="0">
                <a:latin typeface="楷体" pitchFamily="49" charset="-122"/>
                <a:ea typeface="楷体" pitchFamily="49" charset="-122"/>
                <a:cs typeface="Times New Roman" pitchFamily="18" charset="0"/>
              </a:rPr>
              <a:t>这些，都</a:t>
            </a:r>
            <a:r>
              <a:rPr lang="zh-CN" altLang="en-US" sz="2400" b="1" dirty="0">
                <a:latin typeface="楷体" pitchFamily="49" charset="-122"/>
                <a:ea typeface="楷体" pitchFamily="49" charset="-122"/>
                <a:cs typeface="Times New Roman" pitchFamily="18" charset="0"/>
              </a:rPr>
              <a:t>成为鼓舞中国人民坚持抗战直到最后胜利的重要因素。</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以上均摘编自</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中国共产党历史</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第一</a:t>
            </a:r>
            <a:r>
              <a:rPr lang="zh-CN" altLang="en-US" sz="2400" b="1" dirty="0" smtClean="0">
                <a:latin typeface="楷体" pitchFamily="49" charset="-122"/>
                <a:ea typeface="楷体" pitchFamily="49" charset="-122"/>
                <a:cs typeface="Times New Roman" pitchFamily="18" charset="0"/>
              </a:rPr>
              <a:t>卷</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9894177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60453" y="1421715"/>
            <a:ext cx="7608862"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）材料一、二表述的史实的结果是什么？（</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分）</a:t>
            </a:r>
            <a:endParaRPr lang="zh-CN" altLang="en-US" sz="2400" b="1" dirty="0">
              <a:latin typeface="宋体" pitchFamily="2" charset="-122"/>
              <a:ea typeface="宋体" pitchFamily="2" charset="-122"/>
              <a:cs typeface="Times New Roman" pitchFamily="18" charset="0"/>
            </a:endParaRPr>
          </a:p>
        </p:txBody>
      </p:sp>
      <p:sp>
        <p:nvSpPr>
          <p:cNvPr id="3" name="矩形 2"/>
          <p:cNvSpPr/>
          <p:nvPr/>
        </p:nvSpPr>
        <p:spPr>
          <a:xfrm>
            <a:off x="2142246" y="2068046"/>
            <a:ext cx="5559816"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中国人民取得了抗日战争的伟大胜利。</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99"/>
          <p:cNvSpPr txBox="1"/>
          <p:nvPr/>
        </p:nvSpPr>
        <p:spPr>
          <a:xfrm>
            <a:off x="1860453" y="2714377"/>
            <a:ext cx="7881424"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）据材料一、二，探究上述史实结果的成因。（</a:t>
            </a:r>
            <a:r>
              <a:rPr lang="en-US" altLang="zh-CN" sz="2400" b="1" dirty="0" smtClean="0">
                <a:latin typeface="宋体" pitchFamily="2" charset="-122"/>
                <a:ea typeface="宋体" pitchFamily="2" charset="-122"/>
                <a:cs typeface="Times New Roman" pitchFamily="18" charset="0"/>
              </a:rPr>
              <a:t>12</a:t>
            </a:r>
            <a:r>
              <a:rPr lang="zh-CN" altLang="en-US" sz="2400" b="1" dirty="0" smtClean="0">
                <a:latin typeface="宋体" pitchFamily="2" charset="-122"/>
                <a:ea typeface="宋体" pitchFamily="2" charset="-122"/>
                <a:cs typeface="Times New Roman" pitchFamily="18" charset="0"/>
              </a:rPr>
              <a:t>分）</a:t>
            </a:r>
            <a:endParaRPr lang="zh-CN" altLang="en-US" sz="2400" b="1" dirty="0">
              <a:latin typeface="宋体" pitchFamily="2" charset="-122"/>
              <a:ea typeface="宋体" pitchFamily="2" charset="-122"/>
              <a:cs typeface="Times New Roman" pitchFamily="18" charset="0"/>
            </a:endParaRPr>
          </a:p>
        </p:txBody>
      </p:sp>
      <p:sp>
        <p:nvSpPr>
          <p:cNvPr id="5" name="矩形 4"/>
          <p:cNvSpPr/>
          <p:nvPr/>
        </p:nvSpPr>
        <p:spPr>
          <a:xfrm>
            <a:off x="2039816" y="3505654"/>
            <a:ext cx="8343899" cy="2862322"/>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中国人民的空前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觉醒；中华民族</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团结御侮的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凝聚力；中国共产党</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在抗日战争中的中流砥柱</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作用；抗日</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民族统一战线的建立、坚持和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发展；中国共产党</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坚持独立自主的抗日游击</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战争，建立</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抗日</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根据地，开辟</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广大的敌后</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战场；欧洲</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、亚洲、太平洋等世界反法西斯战场胜利的有力</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支援；国际</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支持和援助。</a:t>
            </a:r>
          </a:p>
        </p:txBody>
      </p:sp>
    </p:spTree>
    <p:extLst>
      <p:ext uri="{BB962C8B-B14F-4D97-AF65-F5344CB8AC3E}">
        <p14:creationId xmlns:p14="http://schemas.microsoft.com/office/powerpoint/2010/main" xmlns="" val="281310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5301514" cy="627895"/>
            <a:chOff x="1034884" y="629878"/>
            <a:chExt cx="5924939" cy="627895"/>
          </a:xfrm>
        </p:grpSpPr>
        <p:sp>
          <p:nvSpPr>
            <p:cNvPr id="17" name="圆角矩形 6"/>
            <p:cNvSpPr/>
            <p:nvPr>
              <p:custDataLst>
                <p:tags r:id="rId2"/>
              </p:custDataLst>
            </p:nvPr>
          </p:nvSpPr>
          <p:spPr>
            <a:xfrm flipH="1">
              <a:off x="2327855" y="629878"/>
              <a:ext cx="4631968"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近代列强的侵华战争</a:t>
              </a: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576043278"/>
              </p:ext>
            </p:extLst>
          </p:nvPr>
        </p:nvGraphicFramePr>
        <p:xfrm>
          <a:off x="483577" y="3209519"/>
          <a:ext cx="11293011" cy="3347345"/>
        </p:xfrm>
        <a:graphic>
          <a:graphicData uri="http://schemas.openxmlformats.org/drawingml/2006/table">
            <a:tbl>
              <a:tblPr firstRow="1" bandRow="1">
                <a:tableStyleId>{5940675A-B579-460E-94D1-54222C63F5DA}</a:tableStyleId>
              </a:tblPr>
              <a:tblGrid>
                <a:gridCol w="2489433"/>
                <a:gridCol w="1494692"/>
                <a:gridCol w="2303585"/>
                <a:gridCol w="3261946"/>
                <a:gridCol w="1743355"/>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战争</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发动国家</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结果</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影响</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侵华方式</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6961">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鸦片战争（</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1840—1842</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英国</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中国战败，签订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南京条约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中国开始从封建社会变为半殖民地半封建社会</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）军事：从各自为战到联合作战</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1069">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第二次鸦片战争（</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1856—1860</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英、法为主凶，俄、美为帮凶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中国战败，签订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天津条约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北京条约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等</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中国的半殖民地化程度进一步加深</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gn="l">
                        <a:lnSpc>
                          <a:spcPct val="150000"/>
                        </a:lnSpc>
                      </a:pP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4126227555"/>
              </p:ext>
            </p:extLst>
          </p:nvPr>
        </p:nvGraphicFramePr>
        <p:xfrm>
          <a:off x="395653" y="1538981"/>
          <a:ext cx="11293011" cy="4903584"/>
        </p:xfrm>
        <a:graphic>
          <a:graphicData uri="http://schemas.openxmlformats.org/drawingml/2006/table">
            <a:tbl>
              <a:tblPr firstRow="1" bandRow="1">
                <a:tableStyleId>{5940675A-B579-460E-94D1-54222C63F5DA}</a:tableStyleId>
              </a:tblPr>
              <a:tblGrid>
                <a:gridCol w="2489433"/>
                <a:gridCol w="1494692"/>
                <a:gridCol w="1440729"/>
                <a:gridCol w="3235570"/>
                <a:gridCol w="2632587"/>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战争</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发动国家</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结果</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影响</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侵华方式</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6961">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甲午中日战争（</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1894—1895</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日本</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中国战败，签订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马关条约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大大加深了中国的半殖民地化程度；列强掀起了瓜分中国的狂潮，中国民族危机加剧</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）经济：从以商品输出为主到以资本输出为主</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）政治：从战争侵华到政治瓜分，再到扶持代理人、以华治华</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1069">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八国联军侵华战争（</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1900—1901</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英、美、俄、日、法、德、意、奥</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中国战败，签订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辛丑条约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中国完全陷入半殖民地半封建社会的深渊</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gn="l">
                        <a:lnSpc>
                          <a:spcPct val="150000"/>
                        </a:lnSpc>
                      </a:pP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9026916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366790504"/>
              </p:ext>
            </p:extLst>
          </p:nvPr>
        </p:nvGraphicFramePr>
        <p:xfrm>
          <a:off x="386861" y="1538980"/>
          <a:ext cx="11447585" cy="4903584"/>
        </p:xfrm>
        <a:graphic>
          <a:graphicData uri="http://schemas.openxmlformats.org/drawingml/2006/table">
            <a:tbl>
              <a:tblPr firstRow="1" bandRow="1">
                <a:tableStyleId>{5940675A-B579-460E-94D1-54222C63F5DA}</a:tableStyleId>
              </a:tblPr>
              <a:tblGrid>
                <a:gridCol w="1714501"/>
                <a:gridCol w="1406769"/>
                <a:gridCol w="1380392"/>
                <a:gridCol w="3965331"/>
                <a:gridCol w="2980592"/>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战争</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发动国家</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结果</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影响</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侵华方式</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6961">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日本法西斯侵华战争（</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1931—1945</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日本</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中国人民取得抗日战争的伟大胜利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造成了中国人民大量伤亡；给中国经济造成了严重的破坏；阻碍了中国近代化的进程，是中国近代以来反抗外来侵略第一次取得完全胜利的民族解放战争，促进了中华民族的觉醒，中国国际地位得到提高</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）政治：军事占领，直接统治；扶植傀儡，实行“以华治华”</a:t>
                      </a:r>
                    </a:p>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）军事：发动战争，侵占中国领土</a:t>
                      </a:r>
                    </a:p>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）经济：直接抢掠中国的资源和工厂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33858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750543200"/>
              </p:ext>
            </p:extLst>
          </p:nvPr>
        </p:nvGraphicFramePr>
        <p:xfrm>
          <a:off x="430823" y="1450731"/>
          <a:ext cx="11293011" cy="4937760"/>
        </p:xfrm>
        <a:graphic>
          <a:graphicData uri="http://schemas.openxmlformats.org/drawingml/2006/table">
            <a:tbl>
              <a:tblPr firstRow="1" bandRow="1">
                <a:tableStyleId>{5940675A-B579-460E-94D1-54222C63F5DA}</a:tableStyleId>
              </a:tblPr>
              <a:tblGrid>
                <a:gridCol w="457200"/>
                <a:gridCol w="10835811"/>
              </a:tblGrid>
              <a:tr h="1186961">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列强侵华的特点</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）从时间来看，列强侵略集中在</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世纪中后期至</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世纪上半期；侵略时间最长、破坏程度最大的是日本的侵华战争</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）从侵略国家来看，既有老牌强国英国、法国、俄国，又有新兴强国日本、美国、德国等</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）从侵略方式来看，前四次侵略战争经历了以商品输出为主到以资本输出为主、从战争侵略到“以华治华”的变化；日本侵华战争主要采用武力扩张的方式进行侵略</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）从影响来看，前四次侵略战争使中国逐步沦为半殖民地半封建社会；日本侵华战争给中国社会带来了巨大灾难，严重破坏了中国的国家主权和领土完整</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592179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282722"/>
            <a:ext cx="6688861" cy="628500"/>
            <a:chOff x="944096" y="643213"/>
            <a:chExt cx="5399674" cy="628500"/>
          </a:xfrm>
        </p:grpSpPr>
        <p:sp>
          <p:nvSpPr>
            <p:cNvPr id="17" name="圆角矩形 6"/>
            <p:cNvSpPr/>
            <p:nvPr>
              <p:custDataLst>
                <p:tags r:id="rId1"/>
              </p:custDataLst>
            </p:nvPr>
          </p:nvSpPr>
          <p:spPr>
            <a:xfrm flipH="1">
              <a:off x="2055897" y="643213"/>
              <a:ext cx="4287873"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列强强迫中国签订的不平等条约</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33650428"/>
              </p:ext>
            </p:extLst>
          </p:nvPr>
        </p:nvGraphicFramePr>
        <p:xfrm>
          <a:off x="468076" y="2000544"/>
          <a:ext cx="11304824" cy="4747260"/>
        </p:xfrm>
        <a:graphic>
          <a:graphicData uri="http://schemas.openxmlformats.org/drawingml/2006/table">
            <a:tbl>
              <a:tblPr firstRow="1" bandRow="1">
                <a:tableStyleId>{5940675A-B579-460E-94D1-54222C63F5DA}</a:tableStyleId>
              </a:tblPr>
              <a:tblGrid>
                <a:gridCol w="472701"/>
                <a:gridCol w="518746"/>
                <a:gridCol w="1740877"/>
                <a:gridCol w="1776046"/>
                <a:gridCol w="1758462"/>
                <a:gridCol w="2620107"/>
                <a:gridCol w="2417885"/>
              </a:tblGrid>
              <a:tr h="370840">
                <a:tc gridSpan="2">
                  <a:txBody>
                    <a:bodyPr/>
                    <a:lstStyle/>
                    <a:p>
                      <a:pPr algn="ctr"/>
                      <a:endParaRPr lang="zh-CN" altLang="en-US" sz="2400" dirty="0">
                        <a:latin typeface="黑体" pitchFamily="49" charset="-122"/>
                        <a:ea typeface="黑体" pitchFamily="49" charset="-122"/>
                      </a:endParaRPr>
                    </a:p>
                  </a:txBody>
                  <a:tcPr anchor="ctr"/>
                </a:tc>
                <a:tc hMerge="1">
                  <a:txBody>
                    <a:bodyPr/>
                    <a:lstStyle/>
                    <a:p>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天津条约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北京条约</a:t>
                      </a:r>
                      <a:r>
                        <a:rPr lang="en-US" altLang="zh-CN" sz="2400" dirty="0" smtClean="0">
                          <a:latin typeface="黑体" pitchFamily="49" charset="-122"/>
                          <a:ea typeface="黑体" pitchFamily="49" charset="-122"/>
                        </a:rPr>
                        <a:t>》</a:t>
                      </a:r>
                      <a:endParaRPr lang="zh-CN" altLang="en-US" sz="2400" dirty="0" smtClean="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马关条约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c>
                  <a:txBody>
                    <a:bodyPr/>
                    <a:lstStyle/>
                    <a:p>
                      <a:pPr algn="ct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辛丑条约</a:t>
                      </a:r>
                      <a:r>
                        <a:rPr lang="en-US" altLang="zh-CN"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a:txBody>
                  <a:tcPr anchor="ctr"/>
                </a:tc>
              </a:tr>
              <a:tr h="352996">
                <a:tc grid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时间</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hMerge="1">
                  <a:txBody>
                    <a:bodyPr/>
                    <a:lstStyle/>
                    <a:p>
                      <a:endParaRPr lang="zh-CN" altLang="en-US" dirty="0"/>
                    </a:p>
                  </a:txBody>
                  <a:tcPr/>
                </a:tc>
                <a:tc>
                  <a:txBody>
                    <a:bodyPr/>
                    <a:lstStyle/>
                    <a:p>
                      <a:pPr>
                        <a:lnSpc>
                          <a:spcPct val="150000"/>
                        </a:lnSpc>
                      </a:pPr>
                      <a:r>
                        <a:rPr lang="en-US" altLang="zh-CN" sz="2400" dirty="0" smtClean="0">
                          <a:latin typeface="宋体" pitchFamily="2" charset="-122"/>
                          <a:ea typeface="宋体" pitchFamily="2" charset="-122"/>
                        </a:rPr>
                        <a:t>1842</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1858</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1860</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1895</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1901</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r>
              <a:tr h="1427415">
                <a:tc grid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列强</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hMerge="1">
                  <a:txBody>
                    <a:bodyPr/>
                    <a:lstStyle/>
                    <a:p>
                      <a:endParaRPr lang="zh-CN" altLang="en-US" dirty="0"/>
                    </a:p>
                  </a:txBody>
                  <a:tcPr/>
                </a:tc>
                <a:tc>
                  <a:txBody>
                    <a:bodyPr/>
                    <a:lstStyle/>
                    <a:p>
                      <a:pPr>
                        <a:lnSpc>
                          <a:spcPct val="150000"/>
                        </a:lnSpc>
                      </a:pPr>
                      <a:r>
                        <a:rPr lang="zh-CN" altLang="en-US" sz="2400" baseline="0" dirty="0" smtClean="0">
                          <a:latin typeface="宋体" pitchFamily="2" charset="-122"/>
                          <a:ea typeface="宋体" pitchFamily="2" charset="-122"/>
                        </a:rPr>
                        <a:t>英国</a:t>
                      </a:r>
                      <a:endParaRPr lang="zh-CN" altLang="en-US" sz="2400" baseline="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俄、美、英、法</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英、法</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日本</a:t>
                      </a:r>
                      <a:endParaRPr lang="zh-CN" altLang="en-US" sz="2400" dirty="0">
                        <a:latin typeface="宋体" pitchFamily="2" charset="-122"/>
                        <a:ea typeface="宋体" pitchFamily="2" charset="-122"/>
                      </a:endParaRPr>
                    </a:p>
                  </a:txBody>
                  <a:tcPr anchor="ctr"/>
                </a:tc>
                <a:tc>
                  <a:txBody>
                    <a:bodyPr/>
                    <a:lstStyle/>
                    <a:p>
                      <a:pPr>
                        <a:lnSpc>
                          <a:spcPts val="3880"/>
                        </a:lnSpc>
                      </a:pPr>
                      <a:r>
                        <a:rPr lang="zh-CN" altLang="en-US" sz="2400" dirty="0" smtClean="0">
                          <a:latin typeface="宋体" pitchFamily="2" charset="-122"/>
                          <a:ea typeface="宋体" pitchFamily="2" charset="-122"/>
                        </a:rPr>
                        <a:t>英、美、俄、日、法、德、意、澳、比、荷、西</a:t>
                      </a:r>
                      <a:endParaRPr lang="zh-CN" altLang="en-US" sz="2400" dirty="0">
                        <a:latin typeface="宋体" pitchFamily="2" charset="-122"/>
                        <a:ea typeface="宋体" pitchFamily="2" charset="-122"/>
                      </a:endParaRPr>
                    </a:p>
                  </a:txBody>
                  <a:tcPr anchor="ctr"/>
                </a:tc>
              </a:tr>
              <a:tr h="186556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内容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algn="ctr">
                        <a:lnSpc>
                          <a:spcPct val="150000"/>
                        </a:lnSpc>
                      </a:pPr>
                      <a:r>
                        <a:rPr lang="zh-CN" altLang="en-US" sz="2400" dirty="0" smtClean="0">
                          <a:latin typeface="黑体" pitchFamily="49" charset="-122"/>
                          <a:ea typeface="黑体" pitchFamily="49" charset="-122"/>
                        </a:rPr>
                        <a:t>割地</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割香港岛</a:t>
                      </a:r>
                      <a:endParaRPr lang="zh-CN" altLang="en-US" sz="2400" dirty="0">
                        <a:latin typeface="宋体" pitchFamily="2" charset="-122"/>
                        <a:ea typeface="宋体" pitchFamily="2" charset="-122"/>
                      </a:endParaRPr>
                    </a:p>
                  </a:txBody>
                  <a:tcPr anchor="ctr"/>
                </a:tc>
                <a:tc>
                  <a:txBody>
                    <a:bodyPr/>
                    <a:lstStyle/>
                    <a:p>
                      <a:pPr algn="ctr">
                        <a:lnSpc>
                          <a:spcPct val="150000"/>
                        </a:lnSpc>
                      </a:pP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割九龙司地方一区</a:t>
                      </a:r>
                      <a:endParaRPr lang="zh-CN" altLang="en-US" sz="2400" dirty="0">
                        <a:latin typeface="宋体" pitchFamily="2" charset="-122"/>
                        <a:ea typeface="宋体" pitchFamily="2" charset="-122"/>
                      </a:endParaRPr>
                    </a:p>
                  </a:txBody>
                  <a:tcPr anchor="ctr"/>
                </a:tc>
                <a:tc>
                  <a:txBody>
                    <a:bodyPr/>
                    <a:lstStyle/>
                    <a:p>
                      <a:pPr>
                        <a:lnSpc>
                          <a:spcPts val="3880"/>
                        </a:lnSpc>
                      </a:pPr>
                      <a:r>
                        <a:rPr lang="zh-CN" altLang="en-US" sz="2400" dirty="0" smtClean="0">
                          <a:latin typeface="宋体" pitchFamily="2" charset="-122"/>
                          <a:ea typeface="宋体" pitchFamily="2" charset="-122"/>
                        </a:rPr>
                        <a:t>割辽东半岛、台湾全岛及所有附属各岛屿、澎湖列岛</a:t>
                      </a:r>
                      <a:endParaRPr lang="zh-CN" altLang="en-US" sz="2400" dirty="0">
                        <a:latin typeface="宋体" pitchFamily="2" charset="-122"/>
                        <a:ea typeface="宋体" pitchFamily="2" charset="-122"/>
                      </a:endParaRPr>
                    </a:p>
                  </a:txBody>
                  <a:tcPr anchor="ctr"/>
                </a:tc>
                <a:tc>
                  <a:txBody>
                    <a:bodyPr/>
                    <a:lstStyle/>
                    <a:p>
                      <a:pPr algn="ctr">
                        <a:lnSpc>
                          <a:spcPct val="150000"/>
                        </a:lnSpc>
                      </a:pP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TotalTime>
  <Words>3342</Words>
  <Application>Microsoft Office PowerPoint</Application>
  <PresentationFormat>自定义</PresentationFormat>
  <Paragraphs>362</Paragraphs>
  <Slides>42</Slides>
  <Notes>1</Notes>
  <HiddenSlides>0</HiddenSlides>
  <MMClips>0</MMClips>
  <ScaleCrop>false</ScaleCrop>
  <HeadingPairs>
    <vt:vector size="4" baseType="variant">
      <vt:variant>
        <vt:lpstr>主题</vt:lpstr>
      </vt:variant>
      <vt:variant>
        <vt:i4>5</vt:i4>
      </vt:variant>
      <vt:variant>
        <vt:lpstr>幻灯片标题</vt:lpstr>
      </vt:variant>
      <vt:variant>
        <vt:i4>42</vt:i4>
      </vt:variant>
    </vt:vector>
  </HeadingPairs>
  <TitlesOfParts>
    <vt:vector size="47"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1316</cp:revision>
  <dcterms:created xsi:type="dcterms:W3CDTF">2020-07-19T08:35:00Z</dcterms:created>
  <dcterms:modified xsi:type="dcterms:W3CDTF">2022-02-25T16:08:59Z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