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notesSlides/notesSlide2.xml" ContentType="application/vnd.openxmlformats-officedocument.presentationml.notesSlide+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notesSlides/notesSlide4.xml" ContentType="application/vnd.openxmlformats-officedocument.presentationml.notesSlide+xml"/>
  <Override PartName="/ppt/tags/tag153.xml" ContentType="application/vnd.openxmlformats-officedocument.presentationml.tags+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69.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165.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Layouts/slideLayout58.xml" ContentType="application/vnd.openxmlformats-officedocument.presentationml.slideLayout+xml"/>
  <Override PartName="/ppt/tags/tag141.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tags/tag1.xml" ContentType="application/vnd.openxmlformats-officedocument.presentationml.tags+xml"/>
  <Override PartName="/ppt/slideLayouts/slideLayout14.xml" ContentType="application/vnd.openxmlformats-officedocument.presentationml.slideLayout+xml"/>
  <Override PartName="/ppt/tags/tag28.xml" ContentType="application/vnd.openxmlformats-officedocument.presentationml.tags+xml"/>
  <Override PartName="/ppt/tags/tag75.xml" ContentType="application/vnd.openxmlformats-officedocument.presentationml.tags+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77" r:id="rId3"/>
    <p:sldMasterId id="2147483689" r:id="rId4"/>
    <p:sldMasterId id="2147483701" r:id="rId5"/>
  </p:sldMasterIdLst>
  <p:notesMasterIdLst>
    <p:notesMasterId r:id="rId44"/>
  </p:notesMasterIdLst>
  <p:handoutMasterIdLst>
    <p:handoutMasterId r:id="rId45"/>
  </p:handoutMasterIdLst>
  <p:sldIdLst>
    <p:sldId id="331" r:id="rId6"/>
    <p:sldId id="335" r:id="rId7"/>
    <p:sldId id="332" r:id="rId8"/>
    <p:sldId id="333" r:id="rId9"/>
    <p:sldId id="628" r:id="rId10"/>
    <p:sldId id="734" r:id="rId11"/>
    <p:sldId id="735" r:id="rId12"/>
    <p:sldId id="736" r:id="rId13"/>
    <p:sldId id="737" r:id="rId14"/>
    <p:sldId id="738" r:id="rId15"/>
    <p:sldId id="769" r:id="rId16"/>
    <p:sldId id="768" r:id="rId17"/>
    <p:sldId id="280" r:id="rId18"/>
    <p:sldId id="739" r:id="rId19"/>
    <p:sldId id="740" r:id="rId20"/>
    <p:sldId id="741" r:id="rId21"/>
    <p:sldId id="272" r:id="rId22"/>
    <p:sldId id="423" r:id="rId23"/>
    <p:sldId id="422" r:id="rId24"/>
    <p:sldId id="693" r:id="rId25"/>
    <p:sldId id="519" r:id="rId26"/>
    <p:sldId id="742" r:id="rId27"/>
    <p:sldId id="743" r:id="rId28"/>
    <p:sldId id="744" r:id="rId29"/>
    <p:sldId id="745" r:id="rId30"/>
    <p:sldId id="746" r:id="rId31"/>
    <p:sldId id="747" r:id="rId32"/>
    <p:sldId id="748" r:id="rId33"/>
    <p:sldId id="749" r:id="rId34"/>
    <p:sldId id="752" r:id="rId35"/>
    <p:sldId id="753" r:id="rId36"/>
    <p:sldId id="755" r:id="rId37"/>
    <p:sldId id="756" r:id="rId38"/>
    <p:sldId id="757" r:id="rId39"/>
    <p:sldId id="770" r:id="rId40"/>
    <p:sldId id="771" r:id="rId41"/>
    <p:sldId id="772" r:id="rId42"/>
    <p:sldId id="773" r:id="rId43"/>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2.xml"/><Relationship Id="rId5" Type="http://schemas.openxmlformats.org/officeDocument/2006/relationships/tags" Target="../tags/tag12.xml"/><Relationship Id="rId4" Type="http://schemas.openxmlformats.org/officeDocument/2006/relationships/tags" Target="../tags/tag1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2.xml"/><Relationship Id="rId5" Type="http://schemas.openxmlformats.org/officeDocument/2006/relationships/tags" Target="../tags/tag17.xml"/><Relationship Id="rId4" Type="http://schemas.openxmlformats.org/officeDocument/2006/relationships/tags" Target="../tags/tag16.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2.xml"/><Relationship Id="rId5" Type="http://schemas.openxmlformats.org/officeDocument/2006/relationships/tags" Target="../tags/tag22.xml"/><Relationship Id="rId4" Type="http://schemas.openxmlformats.org/officeDocument/2006/relationships/tags" Target="../tags/tag2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2.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2.xml"/><Relationship Id="rId4" Type="http://schemas.openxmlformats.org/officeDocument/2006/relationships/tags" Target="../tags/tag40.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2.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2.xml"/><Relationship Id="rId5" Type="http://schemas.openxmlformats.org/officeDocument/2006/relationships/tags" Target="../tags/tag54.xml"/><Relationship Id="rId4" Type="http://schemas.openxmlformats.org/officeDocument/2006/relationships/tags" Target="../tags/tag53.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2.xml"/><Relationship Id="rId4" Type="http://schemas.openxmlformats.org/officeDocument/2006/relationships/tags" Target="../tags/tag58.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2.xml"/><Relationship Id="rId5" Type="http://schemas.openxmlformats.org/officeDocument/2006/relationships/tags" Target="../tags/tag63.xml"/><Relationship Id="rId4" Type="http://schemas.openxmlformats.org/officeDocument/2006/relationships/tags" Target="../tags/tag62.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3.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3.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3.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3.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3.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3.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3.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3.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3.xml"/><Relationship Id="rId5" Type="http://schemas.openxmlformats.org/officeDocument/2006/relationships/tags" Target="../tags/tag125.xml"/><Relationship Id="rId4" Type="http://schemas.openxmlformats.org/officeDocument/2006/relationships/tags" Target="../tags/tag12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题型三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情景探究题</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类型解读</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题型三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情景探究题</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答题指导</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题型三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情景探究题</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典例精讲</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题型三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情景探究题</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针对训练</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17" Type="http://schemas.openxmlformats.org/officeDocument/2006/relationships/tags" Target="../tags/tag6.xml"/><Relationship Id="rId2" Type="http://schemas.openxmlformats.org/officeDocument/2006/relationships/slideLayout" Target="../slideLayouts/slideLayout18.xml"/><Relationship Id="rId16" Type="http://schemas.openxmlformats.org/officeDocument/2006/relationships/tags" Target="../tags/tag5.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ags" Target="../tags/tag4.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3.xml"/><Relationship Id="rId13" Type="http://schemas.openxmlformats.org/officeDocument/2006/relationships/slide" Target="slide2.xml"/><Relationship Id="rId3" Type="http://schemas.openxmlformats.org/officeDocument/2006/relationships/tags" Target="../tags/tag128.xml"/><Relationship Id="rId7" Type="http://schemas.openxmlformats.org/officeDocument/2006/relationships/tags" Target="../tags/tag132.xml"/><Relationship Id="rId12" Type="http://schemas.openxmlformats.org/officeDocument/2006/relationships/slide" Target="slide5.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slide" Target="slide4.xml"/><Relationship Id="rId5" Type="http://schemas.openxmlformats.org/officeDocument/2006/relationships/tags" Target="../tags/tag130.xml"/><Relationship Id="rId10" Type="http://schemas.openxmlformats.org/officeDocument/2006/relationships/slideLayout" Target="../slideLayouts/slideLayout45.xml"/><Relationship Id="rId4" Type="http://schemas.openxmlformats.org/officeDocument/2006/relationships/tags" Target="../tags/tag129.xml"/><Relationship Id="rId9" Type="http://schemas.openxmlformats.org/officeDocument/2006/relationships/tags" Target="../tags/tag134.xml"/><Relationship Id="rId14" Type="http://schemas.openxmlformats.org/officeDocument/2006/relationships/slide" Target="slide1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47.xml"/><Relationship Id="rId1" Type="http://schemas.openxmlformats.org/officeDocument/2006/relationships/tags" Target="../tags/tag146.xml"/><Relationship Id="rId4" Type="http://schemas.openxmlformats.org/officeDocument/2006/relationships/notesSlide" Target="../notesSlides/notesSlide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49.xml"/><Relationship Id="rId1" Type="http://schemas.openxmlformats.org/officeDocument/2006/relationships/tags" Target="../tags/tag148.xml"/><Relationship Id="rId4" Type="http://schemas.openxmlformats.org/officeDocument/2006/relationships/notesSlide" Target="../notesSlides/notesSlide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51.xml"/><Relationship Id="rId1" Type="http://schemas.openxmlformats.org/officeDocument/2006/relationships/tags" Target="../tags/tag150.xml"/><Relationship Id="rId4" Type="http://schemas.openxmlformats.org/officeDocument/2006/relationships/notesSlide" Target="../notesSlides/notesSlide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15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64.xml"/><Relationship Id="rId1" Type="http://schemas.openxmlformats.org/officeDocument/2006/relationships/tags" Target="../tags/tag16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8.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4.xml"/><Relationship Id="rId1" Type="http://schemas.openxmlformats.org/officeDocument/2006/relationships/tags" Target="../tags/tag169.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4.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3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3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5"/>
          <p:cNvSpPr txBox="1"/>
          <p:nvPr/>
        </p:nvSpPr>
        <p:spPr>
          <a:xfrm>
            <a:off x="1282700" y="979170"/>
            <a:ext cx="10796270" cy="1476375"/>
          </a:xfrm>
          <a:prstGeom prst="rect">
            <a:avLst/>
          </a:prstGeom>
          <a:noFill/>
          <a:ln w="9525">
            <a:noFill/>
          </a:ln>
        </p:spPr>
        <p:txBody>
          <a:bodyPr wrap="square" anchor="t">
            <a:spAutoFit/>
          </a:bodyPr>
          <a:lstStyle/>
          <a:p>
            <a:pPr algn="ctr">
              <a:lnSpc>
                <a:spcPct val="150000"/>
              </a:lnSpc>
            </a:pPr>
            <a:r>
              <a:rPr lang="zh-CN" altLang="en-US"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题型三</a:t>
            </a:r>
            <a:r>
              <a:rPr lang="zh-CN" altLang="en-US" sz="6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情景探究题</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4076700" y="2637155"/>
            <a:ext cx="4890135" cy="3808730"/>
            <a:chOff x="5416" y="3823"/>
            <a:chExt cx="7701" cy="5998"/>
          </a:xfrm>
        </p:grpSpPr>
        <p:grpSp>
          <p:nvGrpSpPr>
            <p:cNvPr id="16" name="组合 15"/>
            <p:cNvGrpSpPr/>
            <p:nvPr/>
          </p:nvGrpSpPr>
          <p:grpSpPr>
            <a:xfrm>
              <a:off x="5435" y="5388"/>
              <a:ext cx="7683" cy="1259"/>
              <a:chOff x="3027246" y="1986474"/>
              <a:chExt cx="4692762" cy="902160"/>
            </a:xfrm>
          </p:grpSpPr>
          <p:sp>
            <p:nvSpPr>
              <p:cNvPr id="17" name="圆角矩形 6">
                <a:hlinkClick r:id=""/>
              </p:cNvPr>
              <p:cNvSpPr/>
              <p:nvPr>
                <p:custDataLst>
                  <p:tags r:id="rId8"/>
                </p:custDataLst>
              </p:nvPr>
            </p:nvSpPr>
            <p:spPr>
              <a:xfrm flipV="1">
                <a:off x="4028344" y="2037350"/>
                <a:ext cx="3664788" cy="792525"/>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9"/>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z="2800" b="1" strike="noStrike" noProof="1">
                  <a:solidFill>
                    <a:schemeClr val="bg1"/>
                  </a:solidFill>
                  <a:latin typeface="黑体" panose="02010609060101010101" pitchFamily="49" charset="-122"/>
                  <a:ea typeface="黑体" panose="02010609060101010101" pitchFamily="49" charset="-122"/>
                </a:endParaRPr>
              </a:p>
            </p:txBody>
          </p:sp>
          <p:sp>
            <p:nvSpPr>
              <p:cNvPr id="19" name="文本框 2">
                <a:hlinkClick r:id="rId11" action="ppaction://hlinksldjump"/>
              </p:cNvPr>
              <p:cNvSpPr txBox="1"/>
              <p:nvPr/>
            </p:nvSpPr>
            <p:spPr>
              <a:xfrm>
                <a:off x="4082095" y="1986474"/>
                <a:ext cx="3637913" cy="831936"/>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答题指导</a:t>
                </a:r>
              </a:p>
            </p:txBody>
          </p:sp>
          <p:sp>
            <p:nvSpPr>
              <p:cNvPr id="20" name="圆角矩形 19"/>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21" name="组合 20"/>
            <p:cNvGrpSpPr/>
            <p:nvPr/>
          </p:nvGrpSpPr>
          <p:grpSpPr>
            <a:xfrm>
              <a:off x="5416" y="6937"/>
              <a:ext cx="7660" cy="1259"/>
              <a:chOff x="3043127" y="3212301"/>
              <a:chExt cx="4679947" cy="912996"/>
            </a:xfrm>
          </p:grpSpPr>
          <p:sp>
            <p:nvSpPr>
              <p:cNvPr id="22" name="圆角矩形 6">
                <a:hlinkClick r:id="" action="ppaction://noaction"/>
              </p:cNvPr>
              <p:cNvSpPr/>
              <p:nvPr>
                <p:custDataLst>
                  <p:tags r:id="rId6"/>
                </p:custDataLst>
              </p:nvPr>
            </p:nvSpPr>
            <p:spPr>
              <a:xfrm flipV="1">
                <a:off x="4044489" y="3273941"/>
                <a:ext cx="3678585" cy="792617"/>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3" name="椭圆 7"/>
              <p:cNvSpPr>
                <a:spLocks noChangeAspect="1"/>
              </p:cNvSpPr>
              <p:nvPr>
                <p:custDataLst>
                  <p:tags r:id="rId7"/>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sz="2800" b="1" noProof="1">
                  <a:solidFill>
                    <a:schemeClr val="bg1"/>
                  </a:solidFill>
                  <a:latin typeface="黑体" panose="02010609060101010101" pitchFamily="49" charset="-122"/>
                  <a:ea typeface="黑体" panose="02010609060101010101" pitchFamily="49" charset="-122"/>
                </a:endParaRPr>
              </a:p>
            </p:txBody>
          </p:sp>
          <p:sp>
            <p:nvSpPr>
              <p:cNvPr id="24" name="文本框 16">
                <a:hlinkClick r:id="rId12" action="ppaction://hlinksldjump"/>
              </p:cNvPr>
              <p:cNvSpPr txBox="1"/>
              <p:nvPr/>
            </p:nvSpPr>
            <p:spPr>
              <a:xfrm>
                <a:off x="4246106" y="3212301"/>
                <a:ext cx="3395100" cy="841929"/>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典例精讲</a:t>
                </a:r>
              </a:p>
            </p:txBody>
          </p:sp>
          <p:sp>
            <p:nvSpPr>
              <p:cNvPr id="25" name="圆角矩形 24"/>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31" name="组合 30"/>
            <p:cNvGrpSpPr/>
            <p:nvPr/>
          </p:nvGrpSpPr>
          <p:grpSpPr>
            <a:xfrm>
              <a:off x="5457" y="3823"/>
              <a:ext cx="7618" cy="1257"/>
              <a:chOff x="3027246" y="1967738"/>
              <a:chExt cx="4653059" cy="920896"/>
            </a:xfrm>
          </p:grpSpPr>
          <p:sp>
            <p:nvSpPr>
              <p:cNvPr id="32" name="圆角矩形 6">
                <a:hlinkClick r:id=""/>
              </p:cNvPr>
              <p:cNvSpPr/>
              <p:nvPr>
                <p:custDataLst>
                  <p:tags r:id="rId4"/>
                </p:custDataLst>
              </p:nvPr>
            </p:nvSpPr>
            <p:spPr>
              <a:xfrm flipV="1">
                <a:off x="4028344" y="2036604"/>
                <a:ext cx="3651961" cy="792689"/>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3" name="椭圆 7"/>
              <p:cNvSpPr>
                <a:spLocks noChangeAspect="1"/>
              </p:cNvSpPr>
              <p:nvPr>
                <p:custDataLst>
                  <p:tags r:id="rId5"/>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z="2800" b="1" strike="noStrike" noProof="1">
                  <a:solidFill>
                    <a:schemeClr val="bg1"/>
                  </a:solidFill>
                  <a:latin typeface="黑体" panose="02010609060101010101" pitchFamily="49" charset="-122"/>
                  <a:ea typeface="黑体" panose="02010609060101010101" pitchFamily="49" charset="-122"/>
                </a:endParaRPr>
              </a:p>
            </p:txBody>
          </p:sp>
          <p:sp>
            <p:nvSpPr>
              <p:cNvPr id="36" name="文本框 2">
                <a:hlinkClick r:id="rId13" action="ppaction://hlinksldjump"/>
              </p:cNvPr>
              <p:cNvSpPr txBox="1"/>
              <p:nvPr/>
            </p:nvSpPr>
            <p:spPr>
              <a:xfrm>
                <a:off x="4055219" y="1967738"/>
                <a:ext cx="3625086" cy="850565"/>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类型解读</a:t>
                </a:r>
              </a:p>
            </p:txBody>
          </p:sp>
          <p:sp>
            <p:nvSpPr>
              <p:cNvPr id="37" name="圆角矩形 36"/>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40" name="组合 39"/>
            <p:cNvGrpSpPr/>
            <p:nvPr/>
          </p:nvGrpSpPr>
          <p:grpSpPr>
            <a:xfrm>
              <a:off x="5440" y="8537"/>
              <a:ext cx="7637" cy="1285"/>
              <a:chOff x="3043127" y="3212301"/>
              <a:chExt cx="4665895" cy="912996"/>
            </a:xfrm>
          </p:grpSpPr>
          <p:sp>
            <p:nvSpPr>
              <p:cNvPr id="41" name="圆角矩形 6">
                <a:hlinkClick r:id="" action="ppaction://noaction"/>
              </p:cNvPr>
              <p:cNvSpPr/>
              <p:nvPr>
                <p:custDataLst>
                  <p:tags r:id="rId2"/>
                </p:custDataLst>
              </p:nvPr>
            </p:nvSpPr>
            <p:spPr>
              <a:xfrm flipV="1">
                <a:off x="4044489" y="3274115"/>
                <a:ext cx="3664533" cy="792211"/>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4" name="椭圆 7"/>
              <p:cNvSpPr>
                <a:spLocks noChangeAspect="1"/>
              </p:cNvSpPr>
              <p:nvPr>
                <p:custDataLst>
                  <p:tags r:id="rId3"/>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sz="2800" b="1" noProof="1">
                  <a:solidFill>
                    <a:schemeClr val="bg1"/>
                  </a:solidFill>
                  <a:latin typeface="黑体" panose="02010609060101010101" pitchFamily="49" charset="-122"/>
                  <a:ea typeface="黑体" panose="02010609060101010101" pitchFamily="49" charset="-122"/>
                </a:endParaRPr>
              </a:p>
            </p:txBody>
          </p:sp>
          <p:sp>
            <p:nvSpPr>
              <p:cNvPr id="48" name="文本框 16">
                <a:hlinkClick r:id="rId14" action="ppaction://hlinksldjump"/>
              </p:cNvPr>
              <p:cNvSpPr txBox="1"/>
              <p:nvPr/>
            </p:nvSpPr>
            <p:spPr>
              <a:xfrm>
                <a:off x="4274821" y="3212301"/>
                <a:ext cx="3366996" cy="82489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针对训练</a:t>
                </a:r>
              </a:p>
            </p:txBody>
          </p:sp>
          <p:sp>
            <p:nvSpPr>
              <p:cNvPr id="49" name="圆角矩形 48"/>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09320" y="1641475"/>
            <a:ext cx="10460990" cy="4485640"/>
          </a:xfrm>
          <a:prstGeom prst="rect">
            <a:avLst/>
          </a:prstGeom>
          <a:noFill/>
          <a:ln w="9525">
            <a:noFill/>
          </a:ln>
        </p:spPr>
        <p:txBody>
          <a:bodyPr wrap="square">
            <a:spAutoFit/>
          </a:bodyPr>
          <a:lstStyle/>
          <a:p>
            <a:pPr indent="0">
              <a:lnSpc>
                <a:spcPct val="17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论据</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当前美国贸易保护主义抬头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英国脱欧</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两国在反全球化的道路上渐行渐远。鉴于美、英尤其是美国在全球经济中的地位</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其行为势必影响到更多的国家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产生不良后果。例如</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，1929—1933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年的经济危机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很多国家为应对危机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恶性竞争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贸易保护</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转嫁危机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甚至不惜发动战争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给世界带来了灾难。（</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写出两个方面即可</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结论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当前经济形势更为复杂</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所以我认为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经济全球化的趋势并不明朗</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存在很大变数。</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3395" y="1523365"/>
            <a:ext cx="11234420" cy="4815840"/>
          </a:xfrm>
          <a:prstGeom prst="rect">
            <a:avLst/>
          </a:prstGeom>
          <a:noFill/>
          <a:ln w="9525">
            <a:noFill/>
          </a:ln>
        </p:spPr>
        <p:txBody>
          <a:bodyPr wrap="square">
            <a:spAutoFit/>
          </a:bodyPr>
          <a:lstStyle/>
          <a:p>
            <a:pPr indent="0">
              <a:lnSpc>
                <a:spcPct val="16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看法二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经济全球化趋势不可阻挡。</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论据</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经济全球化是当今世界经济发展的要求和结果</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它是不以人们的意志为转移的历史趋势。</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1500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年前后新航路开辟以来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这种趋势随着三次工业（</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科技</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）革命的展开呈加速态势</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任何一个逆这种趋势的国家都不会有出路。中国曾经闭关锁国</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被西方殖民者打开了大门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百年来饱受屈辱。</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1978</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年中国实行改革开放的政策</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积极适应全球化的浪潮</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勇于迎接挑战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取得了巨大的成就。（</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写出两个方面即可</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结论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所以我认为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经济全球化趋势不可阻挡</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中国从跟随者将转变为引领者</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必将加速推动全球化进程。</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12470" y="1304290"/>
            <a:ext cx="11025505" cy="5259070"/>
          </a:xfrm>
          <a:prstGeom prst="rect">
            <a:avLst/>
          </a:prstGeom>
          <a:noFill/>
          <a:ln w="9525">
            <a:noFill/>
          </a:ln>
        </p:spPr>
        <p:txBody>
          <a:bodyPr wrap="square">
            <a:spAutoFit/>
          </a:bodyPr>
          <a:lstStyle/>
          <a:p>
            <a:pPr indent="0">
              <a:lnSpc>
                <a:spcPct val="140000"/>
              </a:lnSpc>
            </a:pPr>
            <a:r>
              <a:rPr 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解题思路</a:t>
            </a:r>
            <a:r>
              <a:rPr lang="en-US" sz="2400" b="1">
                <a:solidFill>
                  <a:srgbClr val="FF00FF"/>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此题为情景探究题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根据设问中的“经济全球化发展趋势的看法”</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可以知道该题属于“多角度论证”的观点型探究题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选取最认可、最有把握的观点进行论述即可。并且题目已经给出答题规范</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即“先明确观点是什么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然后据材料和所学知识加以论证</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注意按照题目要求作答</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解答时注意多角度、条理化</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做到论从史出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史论结合。</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）结合所学的欧洲一体化知识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进行回答即可。</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）本问属于开放性试题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侧重于对识记性知识点的考查。联系所学知识举出一位现代史上的中国人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并回答其贡献或成就即可。</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）首先要表明观点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然后结合材料二、三和相关史实进行多角度论证</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最后要用总结性语言紧扣观点。</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7" name="组合 6"/>
          <p:cNvGrpSpPr/>
          <p:nvPr/>
        </p:nvGrpSpPr>
        <p:grpSpPr>
          <a:xfrm>
            <a:off x="3138805" y="1168400"/>
            <a:ext cx="4735830" cy="883920"/>
            <a:chOff x="2291138" y="2250040"/>
            <a:chExt cx="4159942" cy="729465"/>
          </a:xfrm>
        </p:grpSpPr>
        <p:sp>
          <p:nvSpPr>
            <p:cNvPr id="8" name="圆角矩形 7"/>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4" name="矩形 13"/>
            <p:cNvSpPr/>
            <p:nvPr/>
          </p:nvSpPr>
          <p:spPr>
            <a:xfrm>
              <a:off x="2963824" y="2351180"/>
              <a:ext cx="3487256" cy="53871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 </a:t>
              </a:r>
              <a:r>
                <a:rPr kumimoji="1" lang="zh-CN" altLang="en-US" sz="3600" b="1" dirty="0">
                  <a:latin typeface="黑体" panose="02010609060101010101" pitchFamily="49" charset="-122"/>
                  <a:ea typeface="黑体" panose="02010609060101010101" pitchFamily="49" charset="-122"/>
                </a:rPr>
                <a:t>针对训练</a:t>
              </a:r>
            </a:p>
          </p:txBody>
        </p:sp>
        <p:sp>
          <p:nvSpPr>
            <p:cNvPr id="15" name="椭圆 14"/>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3600" b="1" dirty="0" smtClean="0">
                <a:latin typeface="黑体" panose="02010609060101010101" pitchFamily="49" charset="-122"/>
                <a:ea typeface="黑体" panose="02010609060101010101" pitchFamily="49" charset="-122"/>
              </a:endParaRPr>
            </a:p>
          </p:txBody>
        </p:sp>
      </p:grpSp>
      <p:sp>
        <p:nvSpPr>
          <p:cNvPr id="100" name="文本框 99"/>
          <p:cNvSpPr txBox="1"/>
          <p:nvPr/>
        </p:nvSpPr>
        <p:spPr>
          <a:xfrm>
            <a:off x="954405" y="2350770"/>
            <a:ext cx="7057390" cy="460375"/>
          </a:xfrm>
          <a:prstGeom prst="rect">
            <a:avLst/>
          </a:prstGeom>
          <a:noFill/>
          <a:ln w="9525">
            <a:noFill/>
          </a:ln>
        </p:spPr>
        <p:txBody>
          <a:bodyPr wrap="square">
            <a:spAutoFit/>
          </a:bodyPr>
          <a:lstStyle/>
          <a:p>
            <a:pPr indent="0"/>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河北</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探究问题。（</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942975" y="2872105"/>
            <a:ext cx="1273175" cy="64516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方正书宋_GBK" charset="0"/>
              </a:rPr>
              <a:t>材料　</a:t>
            </a:r>
            <a:endParaRPr lang="zh-CN" altLang="en-US" sz="2400" b="1">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3" name="表格 2"/>
          <p:cNvGraphicFramePr/>
          <p:nvPr>
            <p:custDataLst>
              <p:tags r:id="rId2"/>
            </p:custDataLst>
          </p:nvPr>
        </p:nvGraphicFramePr>
        <p:xfrm>
          <a:off x="1068070" y="3679825"/>
          <a:ext cx="9787890" cy="2194560"/>
        </p:xfrm>
        <a:graphic>
          <a:graphicData uri="http://schemas.openxmlformats.org/drawingml/2006/table">
            <a:tbl>
              <a:tblPr firstRow="1" bandRow="1">
                <a:tableStyleId>{5940675A-B579-460E-94D1-54222C63F5DA}</a:tableStyleId>
              </a:tblPr>
              <a:tblGrid>
                <a:gridCol w="2440940"/>
                <a:gridCol w="7346950"/>
              </a:tblGrid>
              <a:tr h="548640">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历程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主要表现</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5920">
                <a:tc>
                  <a:txBody>
                    <a:bodyPr/>
                    <a:lstStyle/>
                    <a:p>
                      <a:pPr indent="0">
                        <a:lnSpc>
                          <a:spcPct val="150000"/>
                        </a:lnSpc>
                        <a:buNone/>
                      </a:pPr>
                      <a:r>
                        <a:rPr lang="en-US" sz="2400" b="0">
                          <a:solidFill>
                            <a:srgbClr val="000000"/>
                          </a:solidFill>
                          <a:latin typeface="楷体" panose="02010609060101010101" charset="-122"/>
                          <a:ea typeface="楷体" panose="02010609060101010101" charset="-122"/>
                          <a:cs typeface="楷体" panose="02010609060101010101" charset="-122"/>
                        </a:rPr>
                        <a:t>从“小米加步枪”开始</a:t>
                      </a:r>
                      <a:endParaRPr lang="en-US" altLang="en-US" sz="2400" b="0">
                        <a:solidFill>
                          <a:srgbClr val="000000"/>
                        </a:solidFill>
                        <a:latin typeface="楷体" panose="02010609060101010101" charset="-122"/>
                        <a:ea typeface="楷体" panose="02010609060101010101" charset="-122"/>
                        <a:cs typeface="楷体" panose="02010609060101010101"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楷体" panose="02010609060101010101" charset="-122"/>
                          <a:ea typeface="楷体" panose="02010609060101010101" charset="-122"/>
                          <a:cs typeface="楷体" panose="02010609060101010101" charset="-122"/>
                        </a:rPr>
                        <a:t>　　“南昌起义”使中国大地诞生了一支真正属于人民的军队。当时武器装备只是一些大刀、长矛和少量的火枪、步枪</a:t>
                      </a:r>
                      <a:endParaRPr lang="en-US" altLang="en-US" sz="2400" b="0">
                        <a:solidFill>
                          <a:srgbClr val="000000"/>
                        </a:solidFill>
                        <a:latin typeface="楷体" panose="02010609060101010101" charset="-122"/>
                        <a:ea typeface="楷体" panose="02010609060101010101" charset="-122"/>
                        <a:cs typeface="楷体" panose="02010609060101010101"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aphicFrame>
        <p:nvGraphicFramePr>
          <p:cNvPr id="2" name="表格 1"/>
          <p:cNvGraphicFramePr/>
          <p:nvPr>
            <p:custDataLst>
              <p:tags r:id="rId2"/>
            </p:custDataLst>
          </p:nvPr>
        </p:nvGraphicFramePr>
        <p:xfrm>
          <a:off x="656590" y="1657350"/>
          <a:ext cx="10925175" cy="4389120"/>
        </p:xfrm>
        <a:graphic>
          <a:graphicData uri="http://schemas.openxmlformats.org/drawingml/2006/table">
            <a:tbl>
              <a:tblPr firstRow="1" bandRow="1">
                <a:tableStyleId>{5940675A-B579-460E-94D1-54222C63F5DA}</a:tableStyleId>
              </a:tblPr>
              <a:tblGrid>
                <a:gridCol w="932180"/>
                <a:gridCol w="9992995"/>
              </a:tblGrid>
              <a:tr h="477520">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历程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主要表现</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29230">
                <a:tc>
                  <a:txBody>
                    <a:bodyPr/>
                    <a:lstStyle/>
                    <a:p>
                      <a:pPr indent="0">
                        <a:lnSpc>
                          <a:spcPct val="150000"/>
                        </a:lnSpc>
                        <a:buNone/>
                      </a:pPr>
                      <a:r>
                        <a:rPr lang="en-US" sz="2400" b="0">
                          <a:solidFill>
                            <a:srgbClr val="000000"/>
                          </a:solidFill>
                          <a:latin typeface="楷体" panose="02010609060101010101" charset="-122"/>
                          <a:ea typeface="楷体" panose="02010609060101010101" charset="-122"/>
                          <a:cs typeface="楷体" panose="02010609060101010101" charset="-122"/>
                        </a:rPr>
                        <a:t>进入“飞机坦克加大炮”阶段</a:t>
                      </a:r>
                      <a:endParaRPr lang="en-US" altLang="en-US" sz="2400" b="0">
                        <a:solidFill>
                          <a:srgbClr val="000000"/>
                        </a:solidFill>
                        <a:latin typeface="楷体" panose="02010609060101010101" charset="-122"/>
                        <a:ea typeface="楷体" panose="02010609060101010101" charset="-122"/>
                        <a:cs typeface="楷体" panose="02010609060101010101"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楷体" panose="02010609060101010101" charset="-122"/>
                          <a:ea typeface="楷体" panose="02010609060101010101" charset="-122"/>
                          <a:cs typeface="楷体" panose="02010609060101010101" charset="-122"/>
                        </a:rPr>
                        <a:t>　　开国大典上，毛泽东检阅了陆海空部队，当时海空部队阵容还不整齐。</a:t>
                      </a:r>
                    </a:p>
                    <a:p>
                      <a:pPr indent="0">
                        <a:lnSpc>
                          <a:spcPct val="150000"/>
                        </a:lnSpc>
                        <a:buNone/>
                      </a:pPr>
                      <a:r>
                        <a:rPr lang="en-US" sz="2400" b="0">
                          <a:solidFill>
                            <a:srgbClr val="000000"/>
                          </a:solidFill>
                          <a:latin typeface="楷体" panose="02010609060101010101" charset="-122"/>
                          <a:ea typeface="楷体" panose="02010609060101010101" charset="-122"/>
                          <a:cs typeface="楷体" panose="02010609060101010101" charset="-122"/>
                        </a:rPr>
                        <a:t>    建国之初面临着热战刚过冷战又开的严峻国际环境，毛主席发出了“为建设强大的国防军而奋斗”的号召</a:t>
                      </a:r>
                      <a:r>
                        <a:rPr lang="zh-CN" altLang="en-US" sz="2400" b="0">
                          <a:solidFill>
                            <a:srgbClr val="000000"/>
                          </a:solidFill>
                          <a:latin typeface="楷体" panose="02010609060101010101" charset="-122"/>
                          <a:ea typeface="楷体" panose="02010609060101010101" charset="-122"/>
                          <a:cs typeface="楷体" panose="02010609060101010101" charset="-122"/>
                        </a:rPr>
                        <a:t>。</a:t>
                      </a:r>
                      <a:endParaRPr lang="en-US" sz="2400" b="0">
                        <a:solidFill>
                          <a:srgbClr val="000000"/>
                        </a:solidFill>
                        <a:latin typeface="楷体" panose="02010609060101010101" charset="-122"/>
                        <a:ea typeface="楷体" panose="02010609060101010101" charset="-122"/>
                        <a:cs typeface="楷体" panose="02010609060101010101" charset="-122"/>
                      </a:endParaRPr>
                    </a:p>
                    <a:p>
                      <a:pPr indent="0">
                        <a:lnSpc>
                          <a:spcPct val="150000"/>
                        </a:lnSpc>
                        <a:buNone/>
                      </a:pPr>
                      <a:r>
                        <a:rPr lang="en-US" sz="2400" b="0">
                          <a:solidFill>
                            <a:srgbClr val="000000"/>
                          </a:solidFill>
                          <a:latin typeface="楷体" panose="02010609060101010101" charset="-122"/>
                          <a:ea typeface="楷体" panose="02010609060101010101" charset="-122"/>
                          <a:cs typeface="楷体" panose="02010609060101010101" charset="-122"/>
                        </a:rPr>
                        <a:t>    新中国成立十周年的国庆阅兵式上，出现了新型的国产武器装备。到60年代初期，中国已能独立设计制造包括中轻型坦克、火炮等在内的诸多常规兵器，初步建立了较为完整的武器装备体系。这支军队再也不是昨天的“小米加步枪”，而是进入了“飞机坦克加大炮”的崭新阶段</a:t>
                      </a:r>
                      <a:endParaRPr lang="en-US" altLang="en-US" sz="2400" b="0">
                        <a:solidFill>
                          <a:srgbClr val="000000"/>
                        </a:solidFill>
                        <a:latin typeface="楷体" panose="02010609060101010101" charset="-122"/>
                        <a:ea typeface="楷体" panose="02010609060101010101" charset="-122"/>
                        <a:cs typeface="楷体" panose="02010609060101010101"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aphicFrame>
        <p:nvGraphicFramePr>
          <p:cNvPr id="2" name="表格 1"/>
          <p:cNvGraphicFramePr/>
          <p:nvPr>
            <p:custDataLst>
              <p:tags r:id="rId2"/>
            </p:custDataLst>
          </p:nvPr>
        </p:nvGraphicFramePr>
        <p:xfrm>
          <a:off x="871855" y="1577975"/>
          <a:ext cx="10329545" cy="3840480"/>
        </p:xfrm>
        <a:graphic>
          <a:graphicData uri="http://schemas.openxmlformats.org/drawingml/2006/table">
            <a:tbl>
              <a:tblPr firstRow="1" bandRow="1">
                <a:tableStyleId>{5940675A-B579-460E-94D1-54222C63F5DA}</a:tableStyleId>
              </a:tblPr>
              <a:tblGrid>
                <a:gridCol w="912495"/>
                <a:gridCol w="9417050"/>
              </a:tblGrid>
              <a:tr h="393700">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历程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主要表现</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91840">
                <a:tc>
                  <a:txBody>
                    <a:bodyPr/>
                    <a:lstStyle/>
                    <a:p>
                      <a:pPr indent="0">
                        <a:lnSpc>
                          <a:spcPct val="150000"/>
                        </a:lnSpc>
                        <a:buNone/>
                      </a:pPr>
                      <a:r>
                        <a:rPr lang="en-US" sz="2400" b="0">
                          <a:solidFill>
                            <a:srgbClr val="000000"/>
                          </a:solidFill>
                          <a:latin typeface="楷体" panose="02010609060101010101" charset="-122"/>
                          <a:ea typeface="楷体" panose="02010609060101010101" charset="-122"/>
                          <a:cs typeface="楷体" panose="02010609060101010101" charset="-122"/>
                        </a:rPr>
                        <a:t>步入“两弹一星”时代</a:t>
                      </a:r>
                      <a:endParaRPr lang="en-US" altLang="en-US" sz="2400" b="0">
                        <a:solidFill>
                          <a:srgbClr val="000000"/>
                        </a:solidFill>
                        <a:latin typeface="楷体" panose="02010609060101010101" charset="-122"/>
                        <a:ea typeface="楷体" panose="02010609060101010101" charset="-122"/>
                        <a:cs typeface="楷体" panose="02010609060101010101"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楷体" panose="02010609060101010101" charset="-122"/>
                          <a:ea typeface="楷体" panose="02010609060101010101" charset="-122"/>
                          <a:cs typeface="楷体" panose="02010609060101010101" charset="-122"/>
                        </a:rPr>
                        <a:t>　　中国政府在20世纪50年代末做出了研制原子弹、导弹等尖端武器的战略决策。1964年，中国第一颗原子弹爆炸成功。两年后，中国第一枚导弹核武器发射成功。1966年，中国的战略导弹部队——第二炮兵成立。1970年，中国第一颗人造地球卫星发射成功，标志着中国“两弹一星”国防尖端科技攻关全面成功。这就使中国在60年代中期以后，逐渐实现了从常规武器到尖端武器的第二次历史性跨越。</a:t>
                      </a:r>
                      <a:endParaRPr lang="en-US" altLang="en-US" sz="2400" b="0">
                        <a:solidFill>
                          <a:srgbClr val="000000"/>
                        </a:solidFill>
                        <a:latin typeface="楷体" panose="02010609060101010101" charset="-122"/>
                        <a:ea typeface="楷体" panose="02010609060101010101" charset="-122"/>
                        <a:cs typeface="楷体" panose="02010609060101010101"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4389120" y="5760720"/>
            <a:ext cx="6812915" cy="829945"/>
          </a:xfrm>
          <a:prstGeom prst="rect">
            <a:avLst/>
          </a:prstGeom>
          <a:noFill/>
          <a:ln w="9525">
            <a:noFill/>
          </a:ln>
        </p:spPr>
        <p:txBody>
          <a:bodyPr wrap="square">
            <a:spAutoFit/>
          </a:bodyPr>
          <a:lstStyle/>
          <a:p>
            <a:pPr indent="0" algn="r"/>
            <a:r>
              <a:rPr lang="zh-CN" sz="2400" b="0">
                <a:solidFill>
                  <a:srgbClr val="000000"/>
                </a:solidFill>
                <a:latin typeface="楷体" panose="02010609060101010101" charset="-122"/>
                <a:ea typeface="楷体" panose="02010609060101010101" charset="-122"/>
                <a:cs typeface="楷体" panose="02010609060101010101" charset="-122"/>
              </a:rPr>
              <a:t>——摘自李大光《从大刀长矛到神五上天——</a:t>
            </a:r>
          </a:p>
          <a:p>
            <a:r>
              <a:rPr lang="zh-CN" sz="2400" b="0">
                <a:solidFill>
                  <a:srgbClr val="000000"/>
                </a:solidFill>
                <a:latin typeface="楷体" panose="02010609060101010101" charset="-122"/>
                <a:ea typeface="楷体" panose="02010609060101010101" charset="-122"/>
                <a:cs typeface="楷体" panose="02010609060101010101" charset="-122"/>
              </a:rPr>
              <a:t>看我军现代化建设历程》</a:t>
            </a:r>
            <a:endParaRPr lang="zh-CN" altLang="en-US" sz="2400" b="0">
              <a:solidFill>
                <a:srgbClr val="000000"/>
              </a:solidFill>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文本框 5"/>
          <p:cNvSpPr txBox="1"/>
          <p:nvPr/>
        </p:nvSpPr>
        <p:spPr>
          <a:xfrm>
            <a:off x="879475" y="1557020"/>
            <a:ext cx="10579735" cy="175323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）材料表述了人民军队的武器装备建设经历过两次历史性跨越</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跨越各是什么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结合所学知识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指出哪次跨越使人民军队的武器装备达到了当时世界的先进水平。（</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）并说明这次跨越对当时世界的重大影响。（</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7" name="矩形 6"/>
          <p:cNvSpPr/>
          <p:nvPr/>
        </p:nvSpPr>
        <p:spPr>
          <a:xfrm>
            <a:off x="1282065" y="3514090"/>
            <a:ext cx="9393555" cy="1198880"/>
          </a:xfrm>
          <a:prstGeom prst="rect">
            <a:avLst/>
          </a:prstGeom>
        </p:spPr>
        <p:txBody>
          <a:bodyPr wrap="square">
            <a:spAutoFit/>
          </a:bodyPr>
          <a:lstStyle/>
          <a:p>
            <a:pPr>
              <a:lnSpc>
                <a:spcPct val="15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由“小米加步枪”进入“飞机坦克加大炮”阶段；从“飞机坦克加大炮”步入“两弹一星”时代</a:t>
            </a: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或由常规武器到尖端武器</a:t>
            </a: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p>
        </p:txBody>
      </p:sp>
      <p:sp>
        <p:nvSpPr>
          <p:cNvPr id="9" name="矩形 8"/>
          <p:cNvSpPr/>
          <p:nvPr/>
        </p:nvSpPr>
        <p:spPr>
          <a:xfrm>
            <a:off x="5591810" y="4887595"/>
            <a:ext cx="1692275"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第二次。</a:t>
            </a:r>
          </a:p>
        </p:txBody>
      </p:sp>
      <p:sp>
        <p:nvSpPr>
          <p:cNvPr id="12" name="矩形 11"/>
          <p:cNvSpPr/>
          <p:nvPr/>
        </p:nvSpPr>
        <p:spPr>
          <a:xfrm>
            <a:off x="1355090" y="5614035"/>
            <a:ext cx="9394190" cy="645160"/>
          </a:xfrm>
          <a:prstGeom prst="rect">
            <a:avLst/>
          </a:prstGeom>
        </p:spPr>
        <p:txBody>
          <a:bodyPr wrap="square">
            <a:spAutoFit/>
          </a:bodyPr>
          <a:lstStyle/>
          <a:p>
            <a:pPr>
              <a:lnSpc>
                <a:spcPct val="150000"/>
              </a:lnSpc>
            </a:pPr>
            <a:r>
              <a:rPr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打破了当时大国对尖端武器的垄断</a:t>
            </a:r>
            <a:r>
              <a:rPr lang="zh-CN"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或打破了当时大国的核垄断</a:t>
            </a:r>
            <a:r>
              <a:rPr lang="zh-CN"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3810" y="1880870"/>
            <a:ext cx="9601835" cy="1198880"/>
          </a:xfrm>
          <a:prstGeom prst="rect">
            <a:avLst/>
          </a:prstGeom>
          <a:noFill/>
        </p:spPr>
        <p:txBody>
          <a:bodyPr wrap="square" rtlCol="0" anchor="t">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）结合所学知识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概括人民军队的武器装备建设为社会主义现代化建设进入新时期提供了哪些保障。（</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矩形 7"/>
          <p:cNvSpPr/>
          <p:nvPr/>
        </p:nvSpPr>
        <p:spPr>
          <a:xfrm>
            <a:off x="3781425" y="4037330"/>
            <a:ext cx="4993005" cy="645160"/>
          </a:xfrm>
          <a:prstGeom prst="rect">
            <a:avLst/>
          </a:prstGeom>
        </p:spPr>
        <p:txBody>
          <a:bodyPr wrap="square">
            <a:spAutoFit/>
          </a:bodyPr>
          <a:lstStyle/>
          <a:p>
            <a:pPr>
              <a:lnSpc>
                <a:spcPct val="15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巩固的国防；稳定的周边环境。</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38810" y="1612900"/>
            <a:ext cx="11024235" cy="452310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石家庄新华区模拟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阅读材料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综合运用所学知识探究问题。</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时代峥嵘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岁月如歌。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年是中国共产党成立</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周年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年波澜壮阔</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书写从救亡图存走向伟大复兴的人间奇迹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年筚路蓝缕</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用理想信念谱就感天动地、气壮山河的奋斗赞歌。</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　</a:t>
            </a:r>
            <a:r>
              <a:rPr lang="zh-CN" sz="2400" b="1">
                <a:solidFill>
                  <a:srgbClr val="000000"/>
                </a:solidFill>
                <a:latin typeface="楷体" panose="02010609060101010101" charset="-122"/>
                <a:ea typeface="楷体" panose="02010609060101010101" charset="-122"/>
                <a:cs typeface="楷体" panose="02010609060101010101" charset="-122"/>
              </a:rPr>
              <a:t>井冈山</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被</a:t>
            </a:r>
            <a:r>
              <a:rPr lang="en-US" sz="2400" b="1">
                <a:solidFill>
                  <a:srgbClr val="000000"/>
                </a:solidFill>
                <a:latin typeface="楷体" panose="02010609060101010101" charset="-122"/>
                <a:ea typeface="楷体" panose="02010609060101010101" charset="-122"/>
                <a:cs typeface="楷体" panose="02010609060101010101" charset="-122"/>
              </a:rPr>
              <a:t>500</a:t>
            </a:r>
            <a:r>
              <a:rPr lang="zh-CN" sz="2400" b="1">
                <a:solidFill>
                  <a:srgbClr val="000000"/>
                </a:solidFill>
                <a:latin typeface="楷体" panose="02010609060101010101" charset="-122"/>
                <a:ea typeface="楷体" panose="02010609060101010101" charset="-122"/>
                <a:cs typeface="楷体" panose="02010609060101010101" charset="-122"/>
              </a:rPr>
              <a:t>多座大大小小的峰峦环绕。曾经</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这里只有几条羊肠小路穿过五大哨口</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通往周边各县</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如今</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崇山峻岭间</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四车道盘山公路伸展蜿蜒</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更有列车飞驰穿梭</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飞机直航各地……从“山路十八弯”的挑粮小道到“条条大路通井冈”的康庄大道</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此间的历史性跨越</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折射出一个国家的沧桑巨变。</a:t>
            </a:r>
            <a:endParaRPr lang="zh-CN" altLang="en-US" sz="24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53465" y="1510665"/>
            <a:ext cx="10045065" cy="2306955"/>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一百年来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中国共产党带领人民开拓前进</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一步步在没有路的地方</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走出了一条中国特色社会主义的人间正道。</a:t>
            </a:r>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楷体" panose="02010609060101010101" charset="-122"/>
                <a:ea typeface="楷体" panose="02010609060101010101" charset="-122"/>
                <a:cs typeface="楷体" panose="02010609060101010101" charset="-122"/>
              </a:rPr>
              <a:t>——摘自新华社《钟华论</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风雨</a:t>
            </a:r>
            <a:r>
              <a:rPr lang="zh-CN" sz="2400" b="1">
                <a:solidFill>
                  <a:srgbClr val="000000"/>
                </a:solidFill>
                <a:latin typeface="楷体" panose="02010609060101010101" charset="-122"/>
                <a:ea typeface="楷体" panose="02010609060101010101" charset="-122"/>
                <a:cs typeface="楷体" panose="02010609060101010101" charset="-122"/>
                <a:sym typeface="+mn-ea"/>
              </a:rPr>
              <a:t>苍黄</a:t>
            </a:r>
            <a:endParaRPr lang="zh-CN" sz="2400" b="1">
              <a:solidFill>
                <a:srgbClr val="000000"/>
              </a:solidFill>
              <a:latin typeface="楷体" panose="02010609060101010101" charset="-122"/>
              <a:ea typeface="楷体" panose="02010609060101010101" charset="-122"/>
              <a:cs typeface="楷体" panose="02010609060101010101" charset="-122"/>
            </a:endParaRPr>
          </a:p>
          <a:p>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百年路</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高歌奋进新征程》</a:t>
            </a:r>
            <a:endParaRPr lang="zh-CN" altLang="en-US" sz="2400" b="1">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936625" y="3729990"/>
            <a:ext cx="10341610" cy="119888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指出中国实现“历史性跨越”和“沧桑巨变”的共同原因。结合所学知识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指出井冈山被称为“中国革命摇篮”的主要依据。（</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3868420" y="4837430"/>
            <a:ext cx="3996690" cy="645160"/>
          </a:xfrm>
          <a:prstGeom prst="rect">
            <a:avLst/>
          </a:prstGeom>
        </p:spPr>
        <p:txBody>
          <a:bodyPr wrap="square">
            <a:spAutoFit/>
          </a:bodyPr>
          <a:lstStyle/>
          <a:p>
            <a:pPr>
              <a:lnSpc>
                <a:spcPct val="15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原因：中国共产党的领导。</a:t>
            </a:r>
          </a:p>
        </p:txBody>
      </p:sp>
      <p:sp>
        <p:nvSpPr>
          <p:cNvPr id="6" name="矩形 5"/>
          <p:cNvSpPr/>
          <p:nvPr/>
        </p:nvSpPr>
        <p:spPr>
          <a:xfrm>
            <a:off x="2073275" y="5454015"/>
            <a:ext cx="7672070" cy="1198880"/>
          </a:xfrm>
          <a:prstGeom prst="rect">
            <a:avLst/>
          </a:prstGeom>
        </p:spPr>
        <p:txBody>
          <a:bodyPr wrap="square">
            <a:spAutoFit/>
          </a:bodyPr>
          <a:lstStyle/>
          <a:p>
            <a:pPr>
              <a:lnSpc>
                <a:spcPct val="15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依据：1927年中国共产党在井冈山创建了第一个</a:t>
            </a: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首先、最早等</a:t>
            </a: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农村革命根据地。</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138805" y="1363980"/>
            <a:ext cx="4735830" cy="883920"/>
            <a:chOff x="2291138" y="2250040"/>
            <a:chExt cx="4159942" cy="729465"/>
          </a:xfrm>
        </p:grpSpPr>
        <p:sp>
          <p:nvSpPr>
            <p:cNvPr id="10" name="圆角矩形 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180"/>
              <a:ext cx="3487256" cy="53871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 </a:t>
              </a:r>
              <a:r>
                <a:rPr kumimoji="1" lang="zh-CN" altLang="en-US" sz="3600" b="1" dirty="0">
                  <a:latin typeface="黑体" panose="02010609060101010101" pitchFamily="49" charset="-122"/>
                  <a:ea typeface="黑体" panose="02010609060101010101" pitchFamily="49" charset="-122"/>
                </a:rPr>
                <a:t>类型解读</a:t>
              </a:r>
            </a:p>
          </p:txBody>
        </p:sp>
        <p:sp>
          <p:nvSpPr>
            <p:cNvPr id="11" name="椭圆 1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3600" b="1" dirty="0" smtClean="0">
                <a:latin typeface="黑体" panose="02010609060101010101" pitchFamily="49" charset="-122"/>
                <a:ea typeface="黑体" panose="02010609060101010101" pitchFamily="49" charset="-122"/>
              </a:endParaRPr>
            </a:p>
          </p:txBody>
        </p:sp>
      </p:grpSp>
      <p:sp>
        <p:nvSpPr>
          <p:cNvPr id="2" name="文本框 1"/>
          <p:cNvSpPr txBox="1"/>
          <p:nvPr/>
        </p:nvSpPr>
        <p:spPr>
          <a:xfrm>
            <a:off x="1057910" y="2501265"/>
            <a:ext cx="10253980" cy="341503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情景探究题是河北中考中的一种重要题型</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每年必考。此类题型体现了历史学科的核心理念</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论从史出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史论结合。</a:t>
            </a: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情景探究题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主要指通过文字材料或图片材料创设历史情境或阐述若干史学观点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提出探究性问题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引导我们运用所学知识分析、解决问题。试题具有很强的开放性和综合性</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往往围绕周年纪念、时政热点、国际局势、国内建设等方面设计问题。情景探究题主要有两种类型</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一种是观点</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66470" y="1540510"/>
            <a:ext cx="10144125" cy="175323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）据材料和所学知识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用史实说明一百年来中国共产党“中国特色”的民主革命和“中国特色”的社会主义建设方面的重大成就。（</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概括中国共产党百年奋斗始终坚持的指导思想。（</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6" name="矩形 5"/>
          <p:cNvSpPr/>
          <p:nvPr/>
        </p:nvSpPr>
        <p:spPr>
          <a:xfrm>
            <a:off x="795655" y="3375660"/>
            <a:ext cx="10643235" cy="2306955"/>
          </a:xfrm>
          <a:prstGeom prst="rect">
            <a:avLst/>
          </a:prstGeom>
        </p:spPr>
        <p:txBody>
          <a:bodyPr wrap="square">
            <a:spAutoFit/>
          </a:bodyPr>
          <a:lstStyle/>
          <a:p>
            <a:pPr>
              <a:lnSpc>
                <a:spcPct val="15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成就：创建农村革命根据地，开辟了中国特色民主革命道路；国家对资本家占有的生产资料实行赎买政策，是中国确立社会主义制度的创举；进行改革开放，开创了中国特色社会主义建设新时期；确立社会主义市场经济体制，创造性地发展了社会主义制度；毛泽东思想和邓小平理论丰富发展了科学社会主义思想。</a:t>
            </a:r>
          </a:p>
        </p:txBody>
      </p:sp>
      <p:sp>
        <p:nvSpPr>
          <p:cNvPr id="3" name="矩形 2"/>
          <p:cNvSpPr/>
          <p:nvPr/>
        </p:nvSpPr>
        <p:spPr>
          <a:xfrm>
            <a:off x="2163445" y="5760720"/>
            <a:ext cx="8220075" cy="645160"/>
          </a:xfrm>
          <a:prstGeom prst="rect">
            <a:avLst/>
          </a:prstGeom>
        </p:spPr>
        <p:txBody>
          <a:bodyPr wrap="square">
            <a:spAutoFit/>
          </a:bodyPr>
          <a:lstStyle/>
          <a:p>
            <a:pPr>
              <a:lnSpc>
                <a:spcPct val="150000"/>
              </a:lnSpc>
            </a:pPr>
            <a:r>
              <a:rPr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指导思想：马克思主义或马克思主义与中国国情相结合。</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84835" y="1127125"/>
            <a:ext cx="11144885" cy="56311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阅读材料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综合运用所学知识探究问题。（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全国脱贫攻坚总结表彰大会在北京隆重召开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经过全党全国各族人民共同努力</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我国脱贫攻坚战取得了全面胜利</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这是中国人民的伟大光荣</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是中国共产党的伟大光荣</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是中华民族的伟大光荣</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　</a:t>
            </a:r>
            <a:r>
              <a:rPr lang="zh-CN" sz="2400" b="1">
                <a:solidFill>
                  <a:srgbClr val="000000"/>
                </a:solidFill>
                <a:latin typeface="楷体" panose="02010609060101010101" charset="-122"/>
                <a:ea typeface="楷体" panose="02010609060101010101" charset="-122"/>
                <a:cs typeface="楷体" panose="02010609060101010101" charset="-122"/>
              </a:rPr>
              <a:t>长期的封建统治使新中国成立时农村的土地占有关系极不合理。占农村户数</a:t>
            </a:r>
            <a:r>
              <a:rPr lang="en-US" sz="2400" b="1">
                <a:solidFill>
                  <a:srgbClr val="000000"/>
                </a:solidFill>
                <a:latin typeface="楷体" panose="02010609060101010101" charset="-122"/>
                <a:ea typeface="楷体" panose="02010609060101010101" charset="-122"/>
                <a:cs typeface="楷体" panose="02010609060101010101" charset="-122"/>
              </a:rPr>
              <a:t>5%</a:t>
            </a:r>
            <a:r>
              <a:rPr lang="zh-CN" sz="2400" b="1">
                <a:solidFill>
                  <a:srgbClr val="000000"/>
                </a:solidFill>
                <a:latin typeface="楷体" panose="02010609060101010101" charset="-122"/>
                <a:ea typeface="楷体" panose="02010609060101010101" charset="-122"/>
                <a:cs typeface="楷体" panose="02010609060101010101" charset="-122"/>
              </a:rPr>
              <a:t>左右的地主占有耕地</a:t>
            </a:r>
            <a:r>
              <a:rPr lang="en-US" sz="2400" b="1">
                <a:solidFill>
                  <a:srgbClr val="000000"/>
                </a:solidFill>
                <a:latin typeface="楷体" panose="02010609060101010101" charset="-122"/>
                <a:ea typeface="楷体" panose="02010609060101010101" charset="-122"/>
                <a:cs typeface="楷体" panose="02010609060101010101" charset="-122"/>
              </a:rPr>
              <a:t>40%—50%；</a:t>
            </a:r>
            <a:r>
              <a:rPr lang="zh-CN" sz="2400" b="1">
                <a:solidFill>
                  <a:srgbClr val="000000"/>
                </a:solidFill>
                <a:latin typeface="楷体" panose="02010609060101010101" charset="-122"/>
                <a:ea typeface="楷体" panose="02010609060101010101" charset="-122"/>
                <a:cs typeface="楷体" panose="02010609060101010101" charset="-122"/>
              </a:rPr>
              <a:t>占农村户数</a:t>
            </a:r>
            <a:r>
              <a:rPr lang="en-US" sz="2400" b="1">
                <a:solidFill>
                  <a:srgbClr val="000000"/>
                </a:solidFill>
                <a:latin typeface="楷体" panose="02010609060101010101" charset="-122"/>
                <a:ea typeface="楷体" panose="02010609060101010101" charset="-122"/>
                <a:cs typeface="楷体" panose="02010609060101010101" charset="-122"/>
              </a:rPr>
              <a:t>3%—5%</a:t>
            </a:r>
            <a:r>
              <a:rPr lang="zh-CN" sz="2400" b="1">
                <a:solidFill>
                  <a:srgbClr val="000000"/>
                </a:solidFill>
                <a:latin typeface="楷体" panose="02010609060101010101" charset="-122"/>
                <a:ea typeface="楷体" panose="02010609060101010101" charset="-122"/>
                <a:cs typeface="楷体" panose="02010609060101010101" charset="-122"/>
              </a:rPr>
              <a:t>的富农占有耕地</a:t>
            </a:r>
            <a:r>
              <a:rPr lang="en-US" sz="2400" b="1">
                <a:solidFill>
                  <a:srgbClr val="000000"/>
                </a:solidFill>
                <a:latin typeface="楷体" panose="02010609060101010101" charset="-122"/>
                <a:ea typeface="楷体" panose="02010609060101010101" charset="-122"/>
                <a:cs typeface="楷体" panose="02010609060101010101" charset="-122"/>
              </a:rPr>
              <a:t>15%—20%；</a:t>
            </a:r>
            <a:r>
              <a:rPr lang="zh-CN" sz="2400" b="1">
                <a:solidFill>
                  <a:srgbClr val="000000"/>
                </a:solidFill>
                <a:latin typeface="楷体" panose="02010609060101010101" charset="-122"/>
                <a:ea typeface="楷体" panose="02010609060101010101" charset="-122"/>
                <a:cs typeface="楷体" panose="02010609060101010101" charset="-122"/>
              </a:rPr>
              <a:t>而占农村户数</a:t>
            </a:r>
            <a:r>
              <a:rPr lang="en-US" sz="2400" b="1">
                <a:solidFill>
                  <a:srgbClr val="000000"/>
                </a:solidFill>
                <a:latin typeface="楷体" panose="02010609060101010101" charset="-122"/>
                <a:ea typeface="楷体" panose="02010609060101010101" charset="-122"/>
                <a:cs typeface="楷体" panose="02010609060101010101" charset="-122"/>
              </a:rPr>
              <a:t>9%</a:t>
            </a:r>
            <a:r>
              <a:rPr lang="zh-CN" sz="2400" b="1">
                <a:solidFill>
                  <a:srgbClr val="000000"/>
                </a:solidFill>
                <a:latin typeface="楷体" panose="02010609060101010101" charset="-122"/>
                <a:ea typeface="楷体" panose="02010609060101010101" charset="-122"/>
                <a:cs typeface="楷体" panose="02010609060101010101" charset="-122"/>
              </a:rPr>
              <a:t>的贫农、雇农、中农等总共仅占有耕地的</a:t>
            </a:r>
            <a:r>
              <a:rPr lang="en-US" sz="2400" b="1">
                <a:solidFill>
                  <a:srgbClr val="000000"/>
                </a:solidFill>
                <a:latin typeface="楷体" panose="02010609060101010101" charset="-122"/>
                <a:ea typeface="楷体" panose="02010609060101010101" charset="-122"/>
                <a:cs typeface="楷体" panose="02010609060101010101" charset="-122"/>
              </a:rPr>
              <a:t>20%—40%</a:t>
            </a:r>
            <a:r>
              <a:rPr lang="zh-CN" sz="2400" b="1">
                <a:solidFill>
                  <a:srgbClr val="000000"/>
                </a:solidFill>
                <a:latin typeface="楷体" panose="02010609060101010101" charset="-122"/>
                <a:ea typeface="楷体" panose="02010609060101010101" charset="-122"/>
                <a:cs typeface="楷体" panose="02010609060101010101" charset="-122"/>
              </a:rPr>
              <a:t>。占农村人口绝大数的农民饱受封建剥削。地主和富农收取的实物地租一般占农作物收获量的</a:t>
            </a:r>
            <a:r>
              <a:rPr lang="en-US" sz="2400" b="1">
                <a:solidFill>
                  <a:srgbClr val="000000"/>
                </a:solidFill>
                <a:latin typeface="楷体" panose="02010609060101010101" charset="-122"/>
                <a:ea typeface="楷体" panose="02010609060101010101" charset="-122"/>
                <a:cs typeface="楷体" panose="02010609060101010101" charset="-122"/>
              </a:rPr>
              <a:t>50%，</a:t>
            </a:r>
            <a:r>
              <a:rPr lang="zh-CN" sz="2400" b="1">
                <a:solidFill>
                  <a:srgbClr val="000000"/>
                </a:solidFill>
                <a:latin typeface="楷体" panose="02010609060101010101" charset="-122"/>
                <a:ea typeface="楷体" panose="02010609060101010101" charset="-122"/>
                <a:cs typeface="楷体" panose="02010609060101010101" charset="-122"/>
              </a:rPr>
              <a:t>高的甚至达到</a:t>
            </a:r>
            <a:r>
              <a:rPr lang="en-US" sz="2400" b="1">
                <a:solidFill>
                  <a:srgbClr val="000000"/>
                </a:solidFill>
                <a:latin typeface="楷体" panose="02010609060101010101" charset="-122"/>
                <a:ea typeface="楷体" panose="02010609060101010101" charset="-122"/>
                <a:cs typeface="楷体" panose="02010609060101010101" charset="-122"/>
              </a:rPr>
              <a:t>70%—80%</a:t>
            </a:r>
            <a:r>
              <a:rPr lang="zh-CN" sz="2400" b="1">
                <a:solidFill>
                  <a:srgbClr val="000000"/>
                </a:solidFill>
                <a:latin typeface="楷体" panose="02010609060101010101" charset="-122"/>
                <a:ea typeface="楷体" panose="02010609060101010101" charset="-122"/>
                <a:cs typeface="楷体" panose="02010609060101010101" charset="-122"/>
              </a:rPr>
              <a:t>。同时</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还受到高利贷和各种苛捐杂税的盘剥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生活处于严重贫困状态。</a:t>
            </a:r>
            <a:endParaRPr lang="zh-CN" altLang="en-US" sz="24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54405" y="1592580"/>
            <a:ext cx="10313035" cy="452310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）材料一反映出当时农民怎样的生活状况</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概括造成这一状况的主要成因。（</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）为改变农民的上述生活状况</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新中国成立后党和政府采取了哪些重大举措</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3723640" y="2743200"/>
            <a:ext cx="5100955"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生活状况：农民生活严重贫困。</a:t>
            </a:r>
          </a:p>
        </p:txBody>
      </p:sp>
      <p:sp>
        <p:nvSpPr>
          <p:cNvPr id="5" name="矩形 4"/>
          <p:cNvSpPr/>
          <p:nvPr/>
        </p:nvSpPr>
        <p:spPr>
          <a:xfrm>
            <a:off x="2842895" y="3329940"/>
            <a:ext cx="6674485" cy="119888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成因：农民占有土地少；地主对农民的剥削严重；</a:t>
            </a:r>
          </a:p>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高利贷和各种苛捐杂税的盘剥。</a:t>
            </a:r>
          </a:p>
        </p:txBody>
      </p:sp>
      <p:sp>
        <p:nvSpPr>
          <p:cNvPr id="6" name="矩形 5"/>
          <p:cNvSpPr/>
          <p:nvPr/>
        </p:nvSpPr>
        <p:spPr>
          <a:xfrm>
            <a:off x="2083435" y="5551170"/>
            <a:ext cx="8917305"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进行土地改革；实行农业生产合作化；实施家庭联产承包责任制。</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17320" y="1934210"/>
            <a:ext cx="9493885" cy="3857625"/>
          </a:xfrm>
          <a:prstGeom prst="rect">
            <a:avLst/>
          </a:prstGeom>
          <a:noFill/>
          <a:ln w="9525">
            <a:noFill/>
          </a:ln>
        </p:spPr>
        <p:txBody>
          <a:bodyPr wrap="square">
            <a:spAutoFit/>
          </a:bodyPr>
          <a:lstStyle/>
          <a:p>
            <a:pPr indent="0">
              <a:lnSpc>
                <a:spcPct val="17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某校九年级（</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）班同学以“世界的社会转型”为主题展开探究活动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请你参与。（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a:solidFill>
                  <a:srgbClr val="000000"/>
                </a:solidFill>
                <a:latin typeface="黑体" panose="02010609060101010101" pitchFamily="49" charset="-122"/>
                <a:ea typeface="黑体" panose="02010609060101010101" pitchFamily="49" charset="-122"/>
                <a:cs typeface="宋体" panose="02010600030101010101" pitchFamily="2" charset="-122"/>
              </a:rPr>
              <a:t>欧洲巨变</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材料一　</a:t>
            </a:r>
            <a:r>
              <a:rPr lang="zh-CN" sz="2400" b="1">
                <a:solidFill>
                  <a:srgbClr val="000000"/>
                </a:solidFill>
                <a:latin typeface="楷体" panose="02010609060101010101" charset="-122"/>
                <a:ea typeface="楷体" panose="02010609060101010101" charset="-122"/>
                <a:cs typeface="楷体" panose="02010609060101010101" charset="-122"/>
              </a:rPr>
              <a:t>狄特里希</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杰拉德在《旧欧洲</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一种关于延续的研究》中</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把</a:t>
            </a:r>
            <a:r>
              <a:rPr lang="en-US" sz="2400" b="1">
                <a:solidFill>
                  <a:srgbClr val="000000"/>
                </a:solidFill>
                <a:latin typeface="楷体" panose="02010609060101010101" charset="-122"/>
                <a:ea typeface="楷体" panose="02010609060101010101" charset="-122"/>
                <a:cs typeface="楷体" panose="02010609060101010101" charset="-122"/>
              </a:rPr>
              <a:t>1000—1800</a:t>
            </a:r>
            <a:r>
              <a:rPr lang="zh-CN" sz="2400" b="1">
                <a:solidFill>
                  <a:srgbClr val="000000"/>
                </a:solidFill>
                <a:latin typeface="楷体" panose="02010609060101010101" charset="-122"/>
                <a:ea typeface="楷体" panose="02010609060101010101" charset="-122"/>
                <a:cs typeface="楷体" panose="02010609060101010101" charset="-122"/>
              </a:rPr>
              <a:t>年的欧洲称为“旧欧洲”</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其理由是</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当时的欧洲</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在诸多方面主要呈现“旧”的特征</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“新欧洲”还在孕育成长之中。</a:t>
            </a:r>
            <a:endParaRPr lang="zh-CN" altLang="en-US" sz="24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15415" y="1757680"/>
            <a:ext cx="9300845" cy="119888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）据材料一并结合所学知识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概括</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“1000—1800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年”间促使“新欧洲”孕育和成长的因素。（</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6" name="矩形 5"/>
          <p:cNvSpPr/>
          <p:nvPr/>
        </p:nvSpPr>
        <p:spPr>
          <a:xfrm>
            <a:off x="1972310" y="3251835"/>
            <a:ext cx="8113395" cy="2306955"/>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文艺复兴促进了思想解放；自然科学的产生和发展；新航路的开辟及殖民扩张，促进了资本的原始积累，推动了以欧洲为中心的世界市场逐渐形成；英、法资产阶级革命确立了资本主义制度。</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10665" y="1796415"/>
            <a:ext cx="9004935" cy="3412490"/>
          </a:xfrm>
          <a:prstGeom prst="rect">
            <a:avLst/>
          </a:prstGeom>
          <a:noFill/>
          <a:ln w="9525">
            <a:noFill/>
          </a:ln>
        </p:spPr>
        <p:txBody>
          <a:bodyPr wrap="square">
            <a:spAutoFit/>
          </a:bodyPr>
          <a:lstStyle/>
          <a:p>
            <a:pPr indent="0">
              <a:lnSpc>
                <a:spcPct val="18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a:solidFill>
                  <a:srgbClr val="000000"/>
                </a:solidFill>
                <a:latin typeface="黑体" panose="02010609060101010101" pitchFamily="49" charset="-122"/>
                <a:ea typeface="黑体" panose="02010609060101010101" pitchFamily="49" charset="-122"/>
                <a:cs typeface="宋体" panose="02010600030101010101" pitchFamily="2" charset="-122"/>
              </a:rPr>
              <a:t>科技进步</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材料二　</a:t>
            </a:r>
            <a:r>
              <a:rPr lang="en-US" sz="2400" b="1">
                <a:solidFill>
                  <a:srgbClr val="000000"/>
                </a:solidFill>
                <a:latin typeface="楷体" panose="02010609060101010101" charset="-122"/>
                <a:ea typeface="楷体" panose="02010609060101010101" charset="-122"/>
                <a:cs typeface="楷体" panose="02010609060101010101" charset="-122"/>
              </a:rPr>
              <a:t>1733</a:t>
            </a:r>
            <a:r>
              <a:rPr lang="zh-CN" sz="2400" b="1">
                <a:solidFill>
                  <a:srgbClr val="000000"/>
                </a:solidFill>
                <a:latin typeface="楷体" panose="02010609060101010101" charset="-122"/>
                <a:ea typeface="楷体" panose="02010609060101010101" charset="-122"/>
                <a:cs typeface="楷体" panose="02010609060101010101" charset="-122"/>
              </a:rPr>
              <a:t>年机械师约翰</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凯伊首先发明飞梭</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提高了织布效率</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英国工业革命的前奏曲开始了。织布革新以后</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造成了织与纺的矛盾</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从而出现了长期的“纱荒”……马克思指出</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“正是由于创造了工具机</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才使蒸汽机的革命成为必要。</a:t>
            </a:r>
            <a:r>
              <a:rPr lang="en-US" sz="2400" b="1">
                <a:solidFill>
                  <a:srgbClr val="000000"/>
                </a:solidFill>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6965" y="1720850"/>
            <a:ext cx="9912985" cy="175323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分析英国出现“纱荒”的直接原因。（</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）结合所学知识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指出解决这一问题的关键的科技发明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并概述棉纺织业技术创新的意义。（</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nvSpPr>
        <p:spPr>
          <a:xfrm>
            <a:off x="1988820" y="3566160"/>
            <a:ext cx="7986395"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直接原因：凯伊发明飞梭后，织布行业的效率大大提高。</a:t>
            </a:r>
          </a:p>
        </p:txBody>
      </p:sp>
      <p:sp>
        <p:nvSpPr>
          <p:cNvPr id="4" name="矩形 3"/>
          <p:cNvSpPr/>
          <p:nvPr/>
        </p:nvSpPr>
        <p:spPr>
          <a:xfrm>
            <a:off x="2021840" y="4303395"/>
            <a:ext cx="6410325"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科技发明：哈格里夫斯发明的“珍妮机”。</a:t>
            </a:r>
          </a:p>
        </p:txBody>
      </p:sp>
      <p:sp>
        <p:nvSpPr>
          <p:cNvPr id="5" name="矩形 4"/>
          <p:cNvSpPr/>
          <p:nvPr/>
        </p:nvSpPr>
        <p:spPr>
          <a:xfrm>
            <a:off x="1988820" y="5057140"/>
            <a:ext cx="7987030" cy="119888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意义：促进了英国棉纺织业在技术上由手工业向机器大工业的过渡；揭开了工业革命的序幕，推动了蒸汽机的改进。</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32840" y="1576705"/>
            <a:ext cx="10030460" cy="119888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a:solidFill>
                  <a:srgbClr val="000000"/>
                </a:solidFill>
                <a:latin typeface="黑体" panose="02010609060101010101" pitchFamily="49" charset="-122"/>
                <a:ea typeface="黑体" panose="02010609060101010101" pitchFamily="49" charset="-122"/>
                <a:cs typeface="宋体" panose="02010600030101010101" pitchFamily="2" charset="-122"/>
              </a:rPr>
              <a:t>转型之痛</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材料三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1913—1914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年列强的经济实力及其占有殖民地的情况</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9" name="表格 8"/>
          <p:cNvGraphicFramePr/>
          <p:nvPr>
            <p:custDataLst>
              <p:tags r:id="rId2"/>
            </p:custDataLst>
          </p:nvPr>
        </p:nvGraphicFramePr>
        <p:xfrm>
          <a:off x="1297940" y="2997835"/>
          <a:ext cx="9476740" cy="2743200"/>
        </p:xfrm>
        <a:graphic>
          <a:graphicData uri="http://schemas.openxmlformats.org/drawingml/2006/table">
            <a:tbl>
              <a:tblPr firstRow="1" bandRow="1">
                <a:tableStyleId>{5940675A-B579-460E-94D1-54222C63F5DA}</a:tableStyleId>
              </a:tblPr>
              <a:tblGrid>
                <a:gridCol w="2662555"/>
                <a:gridCol w="1209040"/>
                <a:gridCol w="1175385"/>
                <a:gridCol w="1157605"/>
                <a:gridCol w="1155700"/>
                <a:gridCol w="999490"/>
                <a:gridCol w="1116965"/>
              </a:tblGrid>
              <a:tr h="456565">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国别</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英国</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沙俄</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法国</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德国</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日本</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美国</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76580">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占世界工业</a:t>
                      </a:r>
                    </a:p>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总产量</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38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15645">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殖民地面积</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万</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indent="0" algn="ctr">
                        <a:lnSpc>
                          <a:spcPct val="150000"/>
                        </a:lnSpc>
                        <a:buNone/>
                      </a:pPr>
                      <a:r>
                        <a:rPr 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平方千米</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3350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1740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1060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290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30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30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69645" y="1421765"/>
            <a:ext cx="10193655" cy="452310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）有人认为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没有萨拉热窝事件就没有第一次世界大战。请你结合材料三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对此观点加以评价。（</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）综合上述探究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指出促进社会转型的因素。（</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nvSpPr>
        <p:spPr>
          <a:xfrm>
            <a:off x="1386205" y="2508885"/>
            <a:ext cx="9690100" cy="286131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认识：这个观点是片面的。</a:t>
            </a:r>
          </a:p>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评价：从表格中的数据可以看出，第二次工业革命后，主要资本主义国家政治经济发展不平衡，后起的资本主义国家要求重新瓜分世界，与老牌资本主义国家矛盾不断加剧。因此，即使没有萨拉热窝事件也会爆发第一次世界大战。</a:t>
            </a:r>
          </a:p>
        </p:txBody>
      </p:sp>
      <p:sp>
        <p:nvSpPr>
          <p:cNvPr id="4" name="矩形 3"/>
          <p:cNvSpPr/>
          <p:nvPr/>
        </p:nvSpPr>
        <p:spPr>
          <a:xfrm>
            <a:off x="2606675" y="5785485"/>
            <a:ext cx="6360160"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因素：思想解放、科技进步、经济发展等。</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10285" y="1622425"/>
            <a:ext cx="10208260" cy="452310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大国的兴衰很大程度上取决于它们在时间长河中“驾驶航船”的技能和经验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以下材料均摘编自英国学者保罗</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肯尼迪《大国的兴衰》一书。阅读材料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探究问题。（</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15</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材料一　【战后的国际秩序】</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楷体" panose="02010609060101010101" charset="-122"/>
                <a:ea typeface="楷体" panose="02010609060101010101" charset="-122"/>
                <a:cs typeface="楷体" panose="02010609060101010101" charset="-122"/>
              </a:rPr>
              <a:t>世界政治家预言</a:t>
            </a:r>
            <a:r>
              <a:rPr lang="en-US" sz="2400" b="1">
                <a:solidFill>
                  <a:srgbClr val="000000"/>
                </a:solidFill>
                <a:latin typeface="楷体" panose="02010609060101010101" charset="-122"/>
                <a:ea typeface="楷体" panose="02010609060101010101" charset="-122"/>
                <a:cs typeface="楷体" panose="02010609060101010101" charset="-122"/>
              </a:rPr>
              <a:t>，19</a:t>
            </a:r>
            <a:r>
              <a:rPr lang="zh-CN" sz="2400" b="1">
                <a:solidFill>
                  <a:srgbClr val="000000"/>
                </a:solidFill>
                <a:latin typeface="楷体" panose="02010609060101010101" charset="-122"/>
                <a:ea typeface="楷体" panose="02010609060101010101" charset="-122"/>
                <a:cs typeface="楷体" panose="02010609060101010101" charset="-122"/>
              </a:rPr>
              <a:t>世纪</a:t>
            </a:r>
            <a:r>
              <a:rPr lang="en-US" sz="2400" b="1">
                <a:solidFill>
                  <a:srgbClr val="000000"/>
                </a:solidFill>
                <a:latin typeface="楷体" panose="02010609060101010101" charset="-122"/>
                <a:ea typeface="楷体" panose="02010609060101010101" charset="-122"/>
                <a:cs typeface="楷体" panose="02010609060101010101" charset="-122"/>
              </a:rPr>
              <a:t>90</a:t>
            </a:r>
            <a:r>
              <a:rPr lang="zh-CN" sz="2400" b="1">
                <a:solidFill>
                  <a:srgbClr val="000000"/>
                </a:solidFill>
                <a:latin typeface="楷体" panose="02010609060101010101" charset="-122"/>
                <a:ea typeface="楷体" panose="02010609060101010101" charset="-122"/>
                <a:cs typeface="楷体" panose="02010609060101010101" charset="-122"/>
              </a:rPr>
              <a:t>年代以来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国际舞台将日益受到正在兴起的德国、俄国和美国的影响。然而事实是</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这三个国家中的一个国家遭到了决定性的失败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第二个国家在革命中崩溃了</a:t>
            </a:r>
            <a:r>
              <a:rPr lang="en-US" sz="2400" b="1">
                <a:solidFill>
                  <a:srgbClr val="000000"/>
                </a:solidFill>
                <a:latin typeface="楷体" panose="02010609060101010101" charset="-122"/>
                <a:ea typeface="楷体" panose="02010609060101010101" charset="-122"/>
                <a:cs typeface="楷体" panose="02010609060101010101" charset="-122"/>
              </a:rPr>
              <a:t>，20</a:t>
            </a:r>
            <a:r>
              <a:rPr lang="zh-CN" sz="2400" b="1">
                <a:solidFill>
                  <a:srgbClr val="000000"/>
                </a:solidFill>
                <a:latin typeface="楷体" panose="02010609060101010101" charset="-122"/>
                <a:ea typeface="楷体" panose="02010609060101010101" charset="-122"/>
                <a:cs typeface="楷体" panose="02010609060101010101" charset="-122"/>
              </a:rPr>
              <a:t>世纪</a:t>
            </a:r>
            <a:r>
              <a:rPr lang="en-US" sz="2400" b="1">
                <a:solidFill>
                  <a:srgbClr val="000000"/>
                </a:solidFill>
                <a:latin typeface="楷体" panose="02010609060101010101" charset="-122"/>
                <a:ea typeface="楷体" panose="02010609060101010101" charset="-122"/>
                <a:cs typeface="楷体" panose="02010609060101010101" charset="-122"/>
              </a:rPr>
              <a:t>20</a:t>
            </a:r>
            <a:r>
              <a:rPr lang="zh-CN" sz="2400" b="1">
                <a:solidFill>
                  <a:srgbClr val="000000"/>
                </a:solidFill>
                <a:latin typeface="楷体" panose="02010609060101010101" charset="-122"/>
                <a:ea typeface="楷体" panose="02010609060101010101" charset="-122"/>
                <a:cs typeface="楷体" panose="02010609060101010101" charset="-122"/>
              </a:rPr>
              <a:t>年代和以后时期的国际事务似乎仍是以英国和法国的行动为中心。</a:t>
            </a:r>
            <a:endParaRPr lang="zh-CN" altLang="en-US" sz="24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88085" y="1962150"/>
            <a:ext cx="9749155" cy="341503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型探究题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即命题以所给材料为核心</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或是材料阐述若干观点或是根据材</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料概括得出观点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具体表现为“观点”“背景”“作用”“影响”等方面的见解、看法</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第二种是材料型探究题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即通过分析材料及知识主题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阐述自己的观点。</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情景探究题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注重考查我们综合运用历史知识的能力、探究与发现的能力等。</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5245" y="1829435"/>
            <a:ext cx="9211945" cy="175323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）分析材料一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据所学知识回答</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德国“遭到了决定性的失败”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俄国“在革命中崩溃”分别指的是什么事件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战后最终形成了怎样的国际秩序</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p>
        </p:txBody>
      </p:sp>
      <p:sp>
        <p:nvSpPr>
          <p:cNvPr id="4" name="矩形 3"/>
          <p:cNvSpPr/>
          <p:nvPr/>
        </p:nvSpPr>
        <p:spPr>
          <a:xfrm>
            <a:off x="2342515" y="4027805"/>
            <a:ext cx="7846695" cy="645160"/>
          </a:xfrm>
          <a:prstGeom prst="rect">
            <a:avLst/>
          </a:prstGeom>
        </p:spPr>
        <p:txBody>
          <a:bodyPr wrap="square">
            <a:spAutoFit/>
          </a:bodyPr>
          <a:lstStyle/>
          <a:p>
            <a:pPr>
              <a:lnSpc>
                <a:spcPct val="150000"/>
              </a:lnSpc>
            </a:pP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事件：德国</a:t>
            </a:r>
            <a:r>
              <a:rPr lang="en-US" altLang="zh-CN"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第一次世界大战；俄国</a:t>
            </a:r>
            <a:r>
              <a:rPr lang="en-US" altLang="zh-CN"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十月革命。</a:t>
            </a:r>
          </a:p>
        </p:txBody>
      </p:sp>
      <p:sp>
        <p:nvSpPr>
          <p:cNvPr id="3" name="矩形 2"/>
          <p:cNvSpPr/>
          <p:nvPr/>
        </p:nvSpPr>
        <p:spPr>
          <a:xfrm>
            <a:off x="3766185" y="5065395"/>
            <a:ext cx="4471035" cy="645160"/>
          </a:xfrm>
          <a:prstGeom prst="rect">
            <a:avLst/>
          </a:prstGeom>
        </p:spPr>
        <p:txBody>
          <a:bodyPr wrap="square">
            <a:spAutoFit/>
          </a:bodyPr>
          <a:lstStyle/>
          <a:p>
            <a:pPr>
              <a:lnSpc>
                <a:spcPct val="150000"/>
              </a:lnSpc>
            </a:pPr>
            <a:r>
              <a:rPr sz="2400" b="1" noProof="1" smtClean="0">
                <a:solidFill>
                  <a:srgbClr val="FF0000"/>
                </a:solidFill>
                <a:ea typeface="宋体" panose="02010600030101010101" pitchFamily="2" charset="-122"/>
                <a:cs typeface="Times New Roman" panose="02020603050405020304" pitchFamily="18" charset="0"/>
              </a:rPr>
              <a:t>秩序：凡尔赛—华盛顿体系。</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1215" y="1495425"/>
            <a:ext cx="10626090" cy="3634740"/>
          </a:xfrm>
          <a:prstGeom prst="rect">
            <a:avLst/>
          </a:prstGeom>
          <a:noFill/>
          <a:ln w="9525">
            <a:noFill/>
          </a:ln>
        </p:spPr>
        <p:txBody>
          <a:bodyPr wrap="square">
            <a:spAutoFit/>
          </a:bodyPr>
          <a:lstStyle/>
          <a:p>
            <a:pPr indent="0">
              <a:lnSpc>
                <a:spcPct val="16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材料二　【变化中的经济格局（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1950—1980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楷体" panose="02010609060101010101" charset="-122"/>
                <a:ea typeface="楷体" panose="02010609060101010101" charset="-122"/>
                <a:cs typeface="楷体" panose="02010609060101010101" charset="-122"/>
              </a:rPr>
              <a:t>第二次世界大战以后</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不仅莫内等“一代欧洲人”决心创造能免蹈覆辙的新的经济结构</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而且还有心肠不错、乐于助人的美国</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它愿意以合作的方式为欧洲的经济复兴提供财政援助。</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）分析材料二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据所学知识回答</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第二次世界大战后欧洲经济复兴的主要原因。（</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5" name="矩形 4"/>
          <p:cNvSpPr/>
          <p:nvPr/>
        </p:nvSpPr>
        <p:spPr>
          <a:xfrm>
            <a:off x="3985260" y="5196840"/>
            <a:ext cx="4618990" cy="645160"/>
          </a:xfrm>
          <a:prstGeom prst="rect">
            <a:avLst/>
          </a:prstGeom>
        </p:spPr>
        <p:txBody>
          <a:bodyPr wrap="square">
            <a:spAutoFit/>
          </a:bodyPr>
          <a:lstStyle/>
          <a:p>
            <a:pPr>
              <a:lnSpc>
                <a:spcPct val="150000"/>
              </a:lnSpc>
            </a:pPr>
            <a:r>
              <a:rPr sz="2400" b="1" noProof="1" smtClean="0">
                <a:solidFill>
                  <a:srgbClr val="FF0000"/>
                </a:solidFill>
                <a:ea typeface="宋体" panose="02010600030101010101" pitchFamily="2" charset="-122"/>
                <a:cs typeface="Times New Roman" panose="02020603050405020304" pitchFamily="18" charset="0"/>
              </a:rPr>
              <a:t>欧洲的联合、美国的援助等。</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9305" y="1658620"/>
            <a:ext cx="5080000" cy="460375"/>
          </a:xfrm>
          <a:prstGeom prst="rect">
            <a:avLst/>
          </a:prstGeom>
          <a:noFill/>
          <a:ln w="9525">
            <a:noFill/>
          </a:ln>
        </p:spPr>
        <p:txBody>
          <a:bodyPr>
            <a:spAutoFit/>
          </a:bodyPr>
          <a:lstStyle/>
          <a:p>
            <a:pPr indent="0"/>
            <a:r>
              <a:rPr lang="zh-CN" sz="2400" b="1">
                <a:solidFill>
                  <a:srgbClr val="000000"/>
                </a:solidFill>
                <a:latin typeface="宋体" panose="02010600030101010101" pitchFamily="2" charset="-122"/>
                <a:ea typeface="宋体" panose="02010600030101010101" pitchFamily="2" charset="-122"/>
                <a:cs typeface="方正书宋_GBK" charset="0"/>
              </a:rPr>
              <a:t>材料三　【矛盾重重的苏联】</a:t>
            </a:r>
            <a:endParaRPr lang="zh-CN" altLang="en-US" sz="2400" b="1">
              <a:solidFill>
                <a:srgbClr val="000000"/>
              </a:solidFill>
              <a:latin typeface="宋体" panose="02010600030101010101" pitchFamily="2" charset="-122"/>
              <a:ea typeface="宋体" panose="02010600030101010101" pitchFamily="2" charset="-122"/>
              <a:cs typeface="方正书宋_GBK" charset="0"/>
            </a:endParaRPr>
          </a:p>
        </p:txBody>
      </p:sp>
      <p:pic>
        <p:nvPicPr>
          <p:cNvPr id="727" name="p215-.jpg" descr="id:2147521197;FounderCES"/>
          <p:cNvPicPr>
            <a:picLocks noChangeAspect="1"/>
          </p:cNvPicPr>
          <p:nvPr/>
        </p:nvPicPr>
        <p:blipFill>
          <a:blip r:embed="rId3"/>
          <a:stretch>
            <a:fillRect/>
          </a:stretch>
        </p:blipFill>
        <p:spPr>
          <a:xfrm>
            <a:off x="4063365" y="2369185"/>
            <a:ext cx="5099685" cy="3518535"/>
          </a:xfrm>
          <a:prstGeom prst="rect">
            <a:avLst/>
          </a:prstGeom>
        </p:spPr>
      </p:pic>
      <p:sp>
        <p:nvSpPr>
          <p:cNvPr id="4" name="文本框 3"/>
          <p:cNvSpPr txBox="1"/>
          <p:nvPr/>
        </p:nvSpPr>
        <p:spPr>
          <a:xfrm>
            <a:off x="3895090" y="6064885"/>
            <a:ext cx="5793105" cy="460375"/>
          </a:xfrm>
          <a:prstGeom prst="rect">
            <a:avLst/>
          </a:prstGeom>
          <a:noFill/>
          <a:ln w="9525">
            <a:noFill/>
          </a:ln>
        </p:spPr>
        <p:txBody>
          <a:bodyPr wrap="square">
            <a:spAutoFit/>
          </a:bodyPr>
          <a:lstStyle/>
          <a:p>
            <a:pPr indent="0"/>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1950—1984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年苏联与中国粮食产量的比较</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22400" y="1833245"/>
            <a:ext cx="9139555" cy="1753235"/>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）分析上图</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据所学知识指出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B</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段苏联农业发展较快与哪次著名改革有关。（</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）哪一经济模式导致了苏联的发展“矛盾重重”</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endPar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5" name="矩形 4"/>
          <p:cNvSpPr/>
          <p:nvPr/>
        </p:nvSpPr>
        <p:spPr>
          <a:xfrm>
            <a:off x="4688205" y="3975100"/>
            <a:ext cx="3325495" cy="645160"/>
          </a:xfrm>
          <a:prstGeom prst="rect">
            <a:avLst/>
          </a:prstGeom>
        </p:spPr>
        <p:txBody>
          <a:bodyPr wrap="square">
            <a:spAutoFit/>
          </a:bodyPr>
          <a:lstStyle/>
          <a:p>
            <a:pPr>
              <a:lnSpc>
                <a:spcPct val="150000"/>
              </a:lnSpc>
            </a:pPr>
            <a:r>
              <a:rPr sz="2400" b="1" noProof="1" smtClean="0">
                <a:solidFill>
                  <a:srgbClr val="FF0000"/>
                </a:solidFill>
                <a:ea typeface="宋体" panose="02010600030101010101" pitchFamily="2" charset="-122"/>
                <a:cs typeface="Times New Roman" panose="02020603050405020304" pitchFamily="18" charset="0"/>
              </a:rPr>
              <a:t>改革：赫鲁晓夫改革。</a:t>
            </a:r>
          </a:p>
        </p:txBody>
      </p:sp>
      <p:sp>
        <p:nvSpPr>
          <p:cNvPr id="3" name="矩形 2"/>
          <p:cNvSpPr/>
          <p:nvPr/>
        </p:nvSpPr>
        <p:spPr>
          <a:xfrm>
            <a:off x="4732020" y="5069205"/>
            <a:ext cx="3325495" cy="645160"/>
          </a:xfrm>
          <a:prstGeom prst="rect">
            <a:avLst/>
          </a:prstGeom>
        </p:spPr>
        <p:txBody>
          <a:bodyPr wrap="square">
            <a:spAutoFit/>
          </a:bodyPr>
          <a:lstStyle/>
          <a:p>
            <a:pPr>
              <a:lnSpc>
                <a:spcPct val="150000"/>
              </a:lnSpc>
            </a:pPr>
            <a:r>
              <a:rPr sz="2400" b="1" noProof="1" smtClean="0">
                <a:solidFill>
                  <a:srgbClr val="FF0000"/>
                </a:solidFill>
                <a:ea typeface="宋体" panose="02010600030101010101" pitchFamily="2" charset="-122"/>
                <a:cs typeface="Times New Roman" panose="02020603050405020304" pitchFamily="18" charset="0"/>
              </a:rPr>
              <a:t>模式：苏联模式。</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0255" y="1674495"/>
            <a:ext cx="10563225" cy="829945"/>
          </a:xfrm>
          <a:prstGeom prst="rect">
            <a:avLst/>
          </a:prstGeom>
          <a:noFill/>
        </p:spPr>
        <p:txBody>
          <a:bodyPr wrap="square" rtlCol="0" anchor="t">
            <a:spAutoFit/>
          </a:bodyPr>
          <a:lstStyle/>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）有人认为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新崛起大国与现存大国必然会发生战争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你是否同意这一观点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说明理由。（</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矩形 5"/>
          <p:cNvSpPr/>
          <p:nvPr/>
        </p:nvSpPr>
        <p:spPr>
          <a:xfrm>
            <a:off x="1021715" y="2644140"/>
            <a:ext cx="10224135" cy="3969385"/>
          </a:xfrm>
          <a:prstGeom prst="rect">
            <a:avLst/>
          </a:prstGeom>
        </p:spPr>
        <p:txBody>
          <a:bodyPr wrap="square">
            <a:spAutoFit/>
          </a:bodyPr>
          <a:lstStyle/>
          <a:p>
            <a:pPr>
              <a:lnSpc>
                <a:spcPct val="150000"/>
              </a:lnSpc>
            </a:pPr>
            <a:r>
              <a:rPr sz="2400" b="1" noProof="1" smtClean="0">
                <a:solidFill>
                  <a:srgbClr val="FF0000"/>
                </a:solidFill>
                <a:ea typeface="宋体" panose="02010600030101010101" pitchFamily="2" charset="-122"/>
                <a:cs typeface="Times New Roman" panose="02020603050405020304" pitchFamily="18" charset="0"/>
              </a:rPr>
              <a:t>观点一：同意。</a:t>
            </a:r>
          </a:p>
          <a:p>
            <a:pPr>
              <a:lnSpc>
                <a:spcPct val="150000"/>
              </a:lnSpc>
            </a:pPr>
            <a:r>
              <a:rPr sz="2400" b="1" noProof="1" smtClean="0">
                <a:solidFill>
                  <a:srgbClr val="FF0000"/>
                </a:solidFill>
                <a:ea typeface="宋体" panose="02010600030101010101" pitchFamily="2" charset="-122"/>
                <a:cs typeface="Times New Roman" panose="02020603050405020304" pitchFamily="18" charset="0"/>
              </a:rPr>
              <a:t>理由：新崛起的大国会威胁现存大国，而现存大国也必然会回应这种威胁，这样战争会变得不可避免。</a:t>
            </a:r>
          </a:p>
          <a:p>
            <a:pPr>
              <a:lnSpc>
                <a:spcPct val="150000"/>
              </a:lnSpc>
            </a:pPr>
            <a:r>
              <a:rPr sz="2400" b="1" noProof="1" smtClean="0">
                <a:solidFill>
                  <a:srgbClr val="FF0000"/>
                </a:solidFill>
                <a:ea typeface="宋体" panose="02010600030101010101" pitchFamily="2" charset="-122"/>
                <a:cs typeface="Times New Roman" panose="02020603050405020304" pitchFamily="18" charset="0"/>
              </a:rPr>
              <a:t>观点二：不同意。</a:t>
            </a:r>
          </a:p>
          <a:p>
            <a:pPr>
              <a:lnSpc>
                <a:spcPct val="150000"/>
              </a:lnSpc>
            </a:pPr>
            <a:r>
              <a:rPr sz="2400" b="1" noProof="1" smtClean="0">
                <a:solidFill>
                  <a:srgbClr val="FF0000"/>
                </a:solidFill>
                <a:ea typeface="宋体" panose="02010600030101010101" pitchFamily="2" charset="-122"/>
                <a:cs typeface="Times New Roman" panose="02020603050405020304" pitchFamily="18" charset="0"/>
              </a:rPr>
              <a:t>理由：和平与发展是当今世界两大主题，各国都在积极营造和平安全环境发展经济；由于先进武器的出现，战争对全人类生存造成巨大危害，当今各国都不会轻易发动战争。</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09980" y="1759585"/>
            <a:ext cx="9836785" cy="3857625"/>
          </a:xfrm>
          <a:prstGeom prst="rect">
            <a:avLst/>
          </a:prstGeom>
          <a:noFill/>
          <a:ln w="9525">
            <a:noFill/>
          </a:ln>
        </p:spPr>
        <p:txBody>
          <a:bodyPr wrap="square">
            <a:spAutoFit/>
          </a:bodyPr>
          <a:lstStyle/>
          <a:p>
            <a:pPr indent="0">
              <a:lnSpc>
                <a:spcPct val="17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探究问题。（</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15</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材料一　</a:t>
            </a:r>
            <a:r>
              <a:rPr lang="zh-CN" sz="2400" b="1">
                <a:solidFill>
                  <a:srgbClr val="000000"/>
                </a:solidFill>
                <a:latin typeface="楷体" panose="02010609060101010101" charset="-122"/>
                <a:ea typeface="楷体" panose="02010609060101010101" charset="-122"/>
                <a:cs typeface="楷体" panose="02010609060101010101" charset="-122"/>
              </a:rPr>
              <a:t>第二次工业革命推动了世界范围内工业生产的空前发展</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实力强大的垄断公司致力于频繁的跨国贸易和资本输出。交通运输工具的变革和电信工具的创新加速了商业信息的传播与交流</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使得人们的空间距离缩小</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联系大为便利。世界各地的生产、流通和消费紧紧地联结在一起</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人类朝着世界一体化的进程迈出了关键性一步。</a:t>
            </a:r>
            <a:endParaRPr lang="zh-CN" altLang="en-US" sz="2400" b="1">
              <a:latin typeface="楷体" panose="02010609060101010101" charset="-122"/>
              <a:ea typeface="楷体" panose="02010609060101010101"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32485" y="1394460"/>
            <a:ext cx="10639425" cy="507746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材料二　</a:t>
            </a:r>
            <a:r>
              <a:rPr lang="zh-CN" sz="2400" b="1">
                <a:solidFill>
                  <a:srgbClr val="000000"/>
                </a:solidFill>
                <a:latin typeface="楷体" panose="02010609060101010101" charset="-122"/>
                <a:ea typeface="楷体" panose="02010609060101010101" charset="-122"/>
                <a:cs typeface="楷体" panose="02010609060101010101" charset="-122"/>
              </a:rPr>
              <a:t>随着垄断资本向全球的扩张</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粮食和原料的生产越来越集中于发展相对滞后的亚非拉国家</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工业生产则集中于工业化程度高、科技先进的欧美诸国和日本。资本主义国家成为世界贸易和国际分工的最大受益者……世界一体化进程促进了全球性文化交流的扩大。工业化地区和非工业化地区的交流</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不仅仅是物质的流动</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更重要的是政治、思想和文化的交流……世界一体化进程扩大了资本主义世界与亚非拉国家之间以及资本主义工业国之间经济发展的不平衡</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导致了亚非拉人民反帝反封建民族民主运动高涨</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也导致了资本主义列强间的矛盾和冲突加剧乃至形成军事对抗和战争。</a:t>
            </a:r>
          </a:p>
          <a:p>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——以上材料均摘编自《普通高中课程</a:t>
            </a:r>
            <a:r>
              <a:rPr lang="zh-CN" sz="2400" b="1">
                <a:solidFill>
                  <a:srgbClr val="000000"/>
                </a:solidFill>
                <a:latin typeface="楷体" panose="02010609060101010101" charset="-122"/>
                <a:ea typeface="楷体" panose="02010609060101010101" charset="-122"/>
                <a:cs typeface="宋体" panose="02010600030101010101" pitchFamily="2" charset="-122"/>
              </a:rPr>
              <a:t>标准实验教材必修二》</a:t>
            </a:r>
            <a:endParaRPr lang="zh-CN" altLang="en-US" sz="2400" b="1">
              <a:latin typeface="楷体" panose="02010609060101010101" charset="-122"/>
              <a:ea typeface="楷体" panose="02010609060101010101"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574165" y="1860550"/>
            <a:ext cx="8662670" cy="1346835"/>
          </a:xfrm>
          <a:prstGeom prst="rect">
            <a:avLst/>
          </a:prstGeom>
          <a:noFill/>
          <a:ln w="9525">
            <a:noFill/>
          </a:ln>
        </p:spPr>
        <p:txBody>
          <a:bodyPr wrap="square">
            <a:spAutoFit/>
          </a:bodyPr>
          <a:lstStyle/>
          <a:p>
            <a:pPr indent="0">
              <a:lnSpc>
                <a:spcPct val="17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概括</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世纪末</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世纪初世界一体化趋势加强的原因。（</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6" name="矩形 5"/>
          <p:cNvSpPr/>
          <p:nvPr/>
        </p:nvSpPr>
        <p:spPr>
          <a:xfrm>
            <a:off x="2381885" y="3738245"/>
            <a:ext cx="6954520" cy="1753235"/>
          </a:xfrm>
          <a:prstGeom prst="rect">
            <a:avLst/>
          </a:prstGeom>
        </p:spPr>
        <p:txBody>
          <a:bodyPr wrap="square">
            <a:spAutoFit/>
          </a:bodyPr>
          <a:lstStyle/>
          <a:p>
            <a:pPr>
              <a:lnSpc>
                <a:spcPct val="150000"/>
              </a:lnSpc>
            </a:pPr>
            <a:r>
              <a:rPr sz="2400" b="1" noProof="1" smtClean="0">
                <a:solidFill>
                  <a:srgbClr val="FF0000"/>
                </a:solidFill>
                <a:ea typeface="宋体" panose="02010600030101010101" pitchFamily="2" charset="-122"/>
                <a:cs typeface="Times New Roman" panose="02020603050405020304" pitchFamily="18" charset="0"/>
              </a:rPr>
              <a:t>第二次工业革命极大地提高了生产力；垄断公司实力强大；交通运输业的发展；信息传递技术的发展；等等。</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8650" y="1338580"/>
            <a:ext cx="10875645" cy="1198880"/>
          </a:xfrm>
          <a:prstGeom prst="rect">
            <a:avLst/>
          </a:prstGeom>
          <a:noFill/>
          <a:ln w="9525">
            <a:noFill/>
          </a:ln>
        </p:spPr>
        <p:txBody>
          <a:bodyPr wrap="square">
            <a:spAutoFit/>
          </a:bodyPr>
          <a:lstStyle/>
          <a:p>
            <a:pPr indent="0">
              <a:lnSpc>
                <a:spcPct val="15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）请各选世界一体化进程中的发达工业国和亚非拉国家中的一方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据材料和所学知识分析世界一体化对其的影响。（</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6" name="矩形 5"/>
          <p:cNvSpPr/>
          <p:nvPr/>
        </p:nvSpPr>
        <p:spPr>
          <a:xfrm>
            <a:off x="495935" y="2478405"/>
            <a:ext cx="11216005" cy="4225925"/>
          </a:xfrm>
          <a:prstGeom prst="rect">
            <a:avLst/>
          </a:prstGeom>
        </p:spPr>
        <p:txBody>
          <a:bodyPr wrap="square">
            <a:spAutoFit/>
          </a:bodyPr>
          <a:lstStyle/>
          <a:p>
            <a:pPr>
              <a:lnSpc>
                <a:spcPct val="140000"/>
              </a:lnSpc>
            </a:pPr>
            <a:r>
              <a:rPr sz="2400" b="1" noProof="1" smtClean="0">
                <a:solidFill>
                  <a:srgbClr val="FF0000"/>
                </a:solidFill>
                <a:ea typeface="宋体" panose="02010600030101010101" pitchFamily="2" charset="-122"/>
                <a:cs typeface="Times New Roman" panose="02020603050405020304" pitchFamily="18" charset="0"/>
              </a:rPr>
              <a:t>对发达工业国的影响：政治方面，列强完成了对世界的瓜分；列强之间矛盾冲突加剧；列强之间形成了军事对抗集团。经济方面，促进了发达国家经济发展，增强了垄断资本的实力，成为一体化进程中的受益国。思想文化方面，扩大了西方文化的世界影响力。社会生活方面，提高了发达国家的生活水平。</a:t>
            </a:r>
            <a:r>
              <a:rPr lang="zh-CN" sz="2400" b="1" noProof="1" smtClean="0">
                <a:solidFill>
                  <a:srgbClr val="FF0000"/>
                </a:solidFill>
                <a:ea typeface="宋体" panose="02010600030101010101" pitchFamily="2" charset="-122"/>
                <a:cs typeface="Times New Roman" panose="02020603050405020304" pitchFamily="18" charset="0"/>
              </a:rPr>
              <a:t>（</a:t>
            </a:r>
            <a:r>
              <a:rPr sz="2400" b="1" smtClean="0">
                <a:solidFill>
                  <a:srgbClr val="FF0000"/>
                </a:solidFill>
                <a:ea typeface="宋体" panose="02010600030101010101" pitchFamily="2" charset="-122"/>
                <a:cs typeface="Times New Roman" panose="02020603050405020304" pitchFamily="18" charset="0"/>
                <a:sym typeface="+mn-ea"/>
              </a:rPr>
              <a:t>言之有理即可</a:t>
            </a:r>
            <a:r>
              <a:rPr lang="zh-CN" sz="2400" b="1" noProof="1" smtClean="0">
                <a:solidFill>
                  <a:srgbClr val="FF0000"/>
                </a:solidFill>
                <a:ea typeface="宋体" panose="02010600030101010101" pitchFamily="2" charset="-122"/>
                <a:cs typeface="Times New Roman" panose="02020603050405020304" pitchFamily="18" charset="0"/>
              </a:rPr>
              <a:t>）</a:t>
            </a:r>
            <a:endParaRPr sz="2400" b="1" noProof="1" smtClean="0">
              <a:solidFill>
                <a:srgbClr val="FF0000"/>
              </a:solidFill>
              <a:ea typeface="宋体" panose="02010600030101010101" pitchFamily="2" charset="-122"/>
              <a:cs typeface="Times New Roman" panose="02020603050405020304" pitchFamily="18" charset="0"/>
            </a:endParaRPr>
          </a:p>
          <a:p>
            <a:pPr>
              <a:lnSpc>
                <a:spcPct val="140000"/>
              </a:lnSpc>
            </a:pPr>
            <a:r>
              <a:rPr sz="2400" b="1" noProof="1" smtClean="0">
                <a:solidFill>
                  <a:srgbClr val="FF0000"/>
                </a:solidFill>
                <a:ea typeface="宋体" panose="02010600030101010101" pitchFamily="2" charset="-122"/>
                <a:cs typeface="Times New Roman" panose="02020603050405020304" pitchFamily="18" charset="0"/>
              </a:rPr>
              <a:t>对亚非拉国家的影响：政治方面，成为西方国家的殖民地或半殖民地；民族民主运动高涨；建立了近代化国防。经济方面，成为发达国家的原料产地和市场；经济近代化初步发展。思想文化方面，西学影响日益广泛；推动思想文化近代化。社会生活方面，近代化的社会生活日益普及。</a:t>
            </a:r>
            <a:r>
              <a:rPr lang="zh-CN" sz="2400" b="1" noProof="1" smtClean="0">
                <a:solidFill>
                  <a:srgbClr val="FF0000"/>
                </a:solidFill>
                <a:ea typeface="宋体" panose="02010600030101010101" pitchFamily="2" charset="-122"/>
                <a:cs typeface="Times New Roman" panose="02020603050405020304" pitchFamily="18" charset="0"/>
              </a:rPr>
              <a:t>（</a:t>
            </a:r>
            <a:r>
              <a:rPr sz="2400" b="1" smtClean="0">
                <a:solidFill>
                  <a:srgbClr val="FF0000"/>
                </a:solidFill>
                <a:ea typeface="宋体" panose="02010600030101010101" pitchFamily="2" charset="-122"/>
                <a:cs typeface="Times New Roman" panose="02020603050405020304" pitchFamily="18" charset="0"/>
                <a:sym typeface="+mn-ea"/>
              </a:rPr>
              <a:t>言之有理即可</a:t>
            </a:r>
            <a:r>
              <a:rPr lang="zh-CN" sz="2400" b="1" noProof="1" smtClean="0">
                <a:solidFill>
                  <a:srgbClr val="FF0000"/>
                </a:solidFill>
                <a:ea typeface="宋体" panose="02010600030101010101" pitchFamily="2" charset="-122"/>
                <a:cs typeface="Times New Roman" panose="02020603050405020304" pitchFamily="18" charset="0"/>
              </a:rPr>
              <a:t>）</a:t>
            </a:r>
            <a:endParaRPr sz="2400" b="1" noProof="1" smtClean="0">
              <a:solidFill>
                <a:srgbClr val="FF0000"/>
              </a:solidFill>
              <a:ea typeface="宋体" panose="02010600030101010101" pitchFamily="2" charset="-122"/>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138805" y="1192530"/>
            <a:ext cx="4735830" cy="883920"/>
            <a:chOff x="2291138" y="2250040"/>
            <a:chExt cx="4159942" cy="729465"/>
          </a:xfrm>
        </p:grpSpPr>
        <p:sp>
          <p:nvSpPr>
            <p:cNvPr id="3" name="圆角矩形 2"/>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180"/>
              <a:ext cx="3487256" cy="53871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 </a:t>
              </a:r>
              <a:r>
                <a:rPr kumimoji="1" lang="zh-CN" altLang="en-US" sz="3600" b="1" dirty="0">
                  <a:latin typeface="黑体" panose="02010609060101010101" pitchFamily="49" charset="-122"/>
                  <a:ea typeface="黑体" panose="02010609060101010101" pitchFamily="49" charset="-122"/>
                </a:rPr>
                <a:t>答题指导</a:t>
              </a:r>
            </a:p>
          </p:txBody>
        </p:sp>
        <p:sp>
          <p:nvSpPr>
            <p:cNvPr id="11" name="椭圆 1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3600" b="1" dirty="0" smtClean="0">
                <a:latin typeface="黑体" panose="02010609060101010101" pitchFamily="49" charset="-122"/>
                <a:ea typeface="黑体" panose="02010609060101010101" pitchFamily="49" charset="-122"/>
              </a:endParaRPr>
            </a:p>
          </p:txBody>
        </p:sp>
      </p:grpSp>
      <p:sp>
        <p:nvSpPr>
          <p:cNvPr id="100" name="文本框 99"/>
          <p:cNvSpPr txBox="1"/>
          <p:nvPr/>
        </p:nvSpPr>
        <p:spPr>
          <a:xfrm>
            <a:off x="643890" y="2144395"/>
            <a:ext cx="11174730" cy="4523105"/>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对于情景探究题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可从四种角度解答</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正反方观点论证</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运用所学知识寻找论据支撑观点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要求观点明确</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条理清晰。</a:t>
            </a: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一分为二论证</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辩证地看待问题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要求全面地把握人物和事件。</a:t>
            </a: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根据材料给出的多角度观点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任选其中一个角度进行论证。</a:t>
            </a: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第四</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小论文展示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论文题目即观点。分析题干时注意运用断句法、提取法、缩句法等对材料进行概括和总结。解答时注意要多角度</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条理化</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做到论从史出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史论结合。</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38805" y="1322070"/>
            <a:ext cx="4735830" cy="883920"/>
            <a:chOff x="2291138" y="2250040"/>
            <a:chExt cx="4159942" cy="729465"/>
          </a:xfrm>
        </p:grpSpPr>
        <p:sp>
          <p:nvSpPr>
            <p:cNvPr id="4" name="圆角矩形 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180"/>
              <a:ext cx="3487256" cy="53871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 </a:t>
              </a:r>
              <a:r>
                <a:rPr kumimoji="1" lang="zh-CN" altLang="en-US" sz="3600" b="1" dirty="0">
                  <a:latin typeface="黑体" panose="02010609060101010101" pitchFamily="49" charset="-122"/>
                  <a:ea typeface="黑体" panose="02010609060101010101" pitchFamily="49" charset="-122"/>
                </a:rPr>
                <a:t>典例精讲</a:t>
              </a:r>
            </a:p>
          </p:txBody>
        </p:sp>
        <p:sp>
          <p:nvSpPr>
            <p:cNvPr id="7" name="椭圆 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3600" b="1" dirty="0" smtClean="0">
                <a:latin typeface="黑体" panose="02010609060101010101" pitchFamily="49" charset="-122"/>
                <a:ea typeface="黑体" panose="02010609060101010101" pitchFamily="49" charset="-122"/>
              </a:endParaRPr>
            </a:p>
          </p:txBody>
        </p:sp>
      </p:grpSp>
      <p:sp>
        <p:nvSpPr>
          <p:cNvPr id="3" name="文本框 2"/>
          <p:cNvSpPr txBox="1"/>
          <p:nvPr/>
        </p:nvSpPr>
        <p:spPr>
          <a:xfrm>
            <a:off x="817880" y="2463165"/>
            <a:ext cx="10313035" cy="341503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阅读材料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综合运用所学知识探究问题。</a:t>
            </a: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当今世界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各国经济联系日益密切</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世界经济日益成为一个整体。</a:t>
            </a:r>
          </a:p>
          <a:p>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楷体" panose="02010609060101010101" charset="-122"/>
              </a:rPr>
              <a:t>材料一</a:t>
            </a:r>
            <a:r>
              <a:rPr lang="zh-CN" sz="2400" b="1">
                <a:solidFill>
                  <a:srgbClr val="000000"/>
                </a:solidFill>
                <a:latin typeface="楷体" panose="02010609060101010101" charset="-122"/>
                <a:ea typeface="楷体" panose="02010609060101010101" charset="-122"/>
                <a:cs typeface="楷体" panose="02010609060101010101" charset="-122"/>
              </a:rPr>
              <a:t>　每年春夏之交</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位于德国西部的亚琛</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地名</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举世瞩目</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因为此时</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这座古老的帝王之都要向那些为欧洲作出杰出贡献的人颁发“卡尔奖”。</a:t>
            </a:r>
            <a:r>
              <a:rPr lang="en-US" sz="2400" b="1">
                <a:solidFill>
                  <a:srgbClr val="000000"/>
                </a:solidFill>
                <a:latin typeface="楷体" panose="02010609060101010101" charset="-122"/>
                <a:ea typeface="楷体" panose="02010609060101010101" charset="-122"/>
                <a:cs typeface="楷体" panose="02010609060101010101" charset="-122"/>
              </a:rPr>
              <a:t>2002</a:t>
            </a:r>
            <a:r>
              <a:rPr lang="zh-CN" sz="2400" b="1">
                <a:solidFill>
                  <a:srgbClr val="000000"/>
                </a:solidFill>
                <a:latin typeface="楷体" panose="02010609060101010101" charset="-122"/>
                <a:ea typeface="楷体" panose="02010609060101010101" charset="-122"/>
                <a:cs typeface="楷体" panose="02010609060101010101" charset="-122"/>
              </a:rPr>
              <a:t>年的“卡尔奖”第一次颁发给了一个“理念”</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这个“理念”就是欧元。</a:t>
            </a:r>
          </a:p>
          <a:p>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——央视报道</a:t>
            </a:r>
            <a:r>
              <a:rPr lang="en-US" altLang="zh-CN" sz="2400" b="1">
                <a:solidFill>
                  <a:srgbClr val="000000"/>
                </a:solidFill>
                <a:latin typeface="楷体" panose="02010609060101010101" charset="-122"/>
                <a:ea typeface="楷体" panose="02010609060101010101" charset="-122"/>
                <a:cs typeface="楷体" panose="02010609060101010101" charset="-122"/>
              </a:rPr>
              <a:t>                      </a:t>
            </a:r>
            <a:endParaRPr lang="zh-CN" altLang="en-US" sz="24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7090" y="1674495"/>
            <a:ext cx="10447020" cy="3969385"/>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楷体" panose="02010609060101010101" charset="-122"/>
              </a:rPr>
              <a:t>    </a:t>
            </a:r>
            <a:r>
              <a:rPr lang="zh-CN" sz="2400" b="1">
                <a:solidFill>
                  <a:srgbClr val="000000"/>
                </a:solidFill>
                <a:latin typeface="宋体" panose="02010600030101010101" pitchFamily="2" charset="-122"/>
                <a:ea typeface="宋体" panose="02010600030101010101" pitchFamily="2" charset="-122"/>
                <a:cs typeface="楷体" panose="02010609060101010101" charset="-122"/>
              </a:rPr>
              <a:t>材料二</a:t>
            </a:r>
            <a:r>
              <a:rPr lang="zh-CN" sz="2400" b="1">
                <a:solidFill>
                  <a:srgbClr val="000000"/>
                </a:solidFill>
                <a:latin typeface="楷体" panose="02010609060101010101" charset="-122"/>
                <a:ea typeface="楷体" panose="02010609060101010101" charset="-122"/>
                <a:cs typeface="楷体" panose="02010609060101010101" charset="-122"/>
              </a:rPr>
              <a:t>　</a:t>
            </a:r>
            <a:r>
              <a:rPr lang="en-US" sz="2400" b="1">
                <a:solidFill>
                  <a:srgbClr val="000000"/>
                </a:solidFill>
                <a:latin typeface="楷体" panose="02010609060101010101" charset="-122"/>
                <a:ea typeface="楷体" panose="02010609060101010101" charset="-122"/>
                <a:cs typeface="楷体" panose="02010609060101010101" charset="-122"/>
              </a:rPr>
              <a:t>2016</a:t>
            </a:r>
            <a:r>
              <a:rPr lang="zh-CN" sz="2400" b="1">
                <a:solidFill>
                  <a:srgbClr val="000000"/>
                </a:solidFill>
                <a:latin typeface="楷体" panose="02010609060101010101" charset="-122"/>
                <a:ea typeface="楷体" panose="02010609060101010101" charset="-122"/>
                <a:cs typeface="楷体" panose="02010609060101010101" charset="-122"/>
              </a:rPr>
              <a:t>年英国</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公投</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退出欧盟和特朗普当选为美国总统</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这两件事让全世界大跌眼镜。英国退出欧盟</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对欧洲一体化进程产生了明显的阻滞。世界贸易组织总干事阿泽维多曾经表示</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特朗普的反贸易言论和反全球化言论对于改变经济增长缓慢的现状没有任何帮助</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并且会威胁全球经济增长。</a:t>
            </a:r>
            <a:r>
              <a:rPr lang="en-US" sz="2400" b="1">
                <a:solidFill>
                  <a:srgbClr val="000000"/>
                </a:solidFill>
                <a:latin typeface="楷体" panose="02010609060101010101" charset="-122"/>
                <a:ea typeface="楷体" panose="02010609060101010101" charset="-122"/>
                <a:cs typeface="楷体" panose="02010609060101010101" charset="-122"/>
              </a:rPr>
              <a:t>2017</a:t>
            </a:r>
            <a:r>
              <a:rPr lang="zh-CN" sz="2400" b="1">
                <a:solidFill>
                  <a:srgbClr val="000000"/>
                </a:solidFill>
                <a:latin typeface="楷体" panose="02010609060101010101" charset="-122"/>
                <a:ea typeface="楷体" panose="02010609060101010101" charset="-122"/>
                <a:cs typeface="楷体" panose="02010609060101010101" charset="-122"/>
              </a:rPr>
              <a:t>年</a:t>
            </a:r>
            <a:r>
              <a:rPr lang="en-US" sz="2400" b="1">
                <a:solidFill>
                  <a:srgbClr val="000000"/>
                </a:solidFill>
                <a:latin typeface="楷体" panose="02010609060101010101" charset="-122"/>
                <a:ea typeface="楷体" panose="02010609060101010101" charset="-122"/>
                <a:cs typeface="楷体" panose="02010609060101010101" charset="-122"/>
              </a:rPr>
              <a:t>6</a:t>
            </a:r>
            <a:r>
              <a:rPr lang="zh-CN" sz="2400" b="1">
                <a:solidFill>
                  <a:srgbClr val="000000"/>
                </a:solidFill>
                <a:latin typeface="楷体" panose="02010609060101010101" charset="-122"/>
                <a:ea typeface="楷体" panose="02010609060101010101" charset="-122"/>
                <a:cs typeface="楷体" panose="02010609060101010101" charset="-122"/>
              </a:rPr>
              <a:t>月</a:t>
            </a:r>
            <a:r>
              <a:rPr lang="en-US" sz="2400" b="1">
                <a:solidFill>
                  <a:srgbClr val="000000"/>
                </a:solidFill>
                <a:latin typeface="楷体" panose="02010609060101010101" charset="-122"/>
                <a:ea typeface="楷体" panose="02010609060101010101" charset="-122"/>
                <a:cs typeface="楷体" panose="02010609060101010101" charset="-122"/>
              </a:rPr>
              <a:t>2</a:t>
            </a:r>
            <a:r>
              <a:rPr lang="zh-CN" sz="2400" b="1">
                <a:solidFill>
                  <a:srgbClr val="000000"/>
                </a:solidFill>
                <a:latin typeface="楷体" panose="02010609060101010101" charset="-122"/>
                <a:ea typeface="楷体" panose="02010609060101010101" charset="-122"/>
                <a:cs typeface="楷体" panose="02010609060101010101" charset="-122"/>
              </a:rPr>
              <a:t>日</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特朗普宣布美国退出《巴黎协定》</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舆论一致认为</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他在反全球化的路上越走越远。</a:t>
            </a:r>
          </a:p>
          <a:p>
            <a:pPr indent="0">
              <a:lnSpc>
                <a:spcPct val="150000"/>
              </a:lnSpc>
            </a:pPr>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——央视报道</a:t>
            </a:r>
            <a:endParaRPr lang="zh-CN" altLang="en-US" sz="24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88670" y="1937385"/>
            <a:ext cx="10654665" cy="341503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材料三　</a:t>
            </a:r>
            <a:r>
              <a:rPr lang="zh-CN" sz="2400" b="1">
                <a:solidFill>
                  <a:srgbClr val="000000"/>
                </a:solidFill>
                <a:latin typeface="楷体" panose="02010609060101010101" charset="-122"/>
                <a:ea typeface="楷体" panose="02010609060101010101" charset="-122"/>
                <a:cs typeface="楷体" panose="02010609060101010101" charset="-122"/>
              </a:rPr>
              <a:t>如果说第二次世界大战后的世界经济格局是一个</a:t>
            </a:r>
            <a:r>
              <a:rPr lang="en-US" sz="2400" b="1">
                <a:solidFill>
                  <a:srgbClr val="000000"/>
                </a:solidFill>
                <a:latin typeface="楷体" panose="02010609060101010101" charset="-122"/>
                <a:ea typeface="楷体" panose="02010609060101010101" charset="-122"/>
                <a:cs typeface="楷体" panose="02010609060101010101" charset="-122"/>
              </a:rPr>
              <a:t>“QQ</a:t>
            </a:r>
            <a:r>
              <a:rPr lang="zh-CN" sz="2400" b="1">
                <a:solidFill>
                  <a:srgbClr val="000000"/>
                </a:solidFill>
                <a:latin typeface="楷体" panose="02010609060101010101" charset="-122"/>
                <a:ea typeface="楷体" panose="02010609060101010101" charset="-122"/>
                <a:cs typeface="楷体" panose="02010609060101010101" charset="-122"/>
              </a:rPr>
              <a:t>群</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美国是群主。随着特朗普上台、英国脱欧</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西方世界贸易保护主义抬头</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目前这个</a:t>
            </a:r>
            <a:r>
              <a:rPr lang="en-US" sz="2400" b="1">
                <a:solidFill>
                  <a:srgbClr val="000000"/>
                </a:solidFill>
                <a:latin typeface="楷体" panose="02010609060101010101" charset="-122"/>
                <a:ea typeface="楷体" panose="02010609060101010101" charset="-122"/>
                <a:cs typeface="楷体" panose="02010609060101010101" charset="-122"/>
              </a:rPr>
              <a:t>“QQ</a:t>
            </a:r>
            <a:r>
              <a:rPr lang="zh-CN" sz="2400" b="1">
                <a:solidFill>
                  <a:srgbClr val="000000"/>
                </a:solidFill>
                <a:latin typeface="楷体" panose="02010609060101010101" charset="-122"/>
                <a:ea typeface="楷体" panose="02010609060101010101" charset="-122"/>
                <a:cs typeface="楷体" panose="02010609060101010101" charset="-122"/>
              </a:rPr>
              <a:t>群”有散群的危险。</a:t>
            </a:r>
            <a:r>
              <a:rPr lang="en-US" sz="2400" b="1">
                <a:solidFill>
                  <a:srgbClr val="000000"/>
                </a:solidFill>
                <a:latin typeface="楷体" panose="02010609060101010101" charset="-122"/>
                <a:ea typeface="楷体" panose="02010609060101010101" charset="-122"/>
                <a:cs typeface="楷体" panose="02010609060101010101" charset="-122"/>
              </a:rPr>
              <a:t>2013</a:t>
            </a:r>
            <a:r>
              <a:rPr lang="zh-CN" sz="2400" b="1">
                <a:solidFill>
                  <a:srgbClr val="000000"/>
                </a:solidFill>
                <a:latin typeface="楷体" panose="02010609060101010101" charset="-122"/>
                <a:ea typeface="楷体" panose="02010609060101010101" charset="-122"/>
                <a:cs typeface="楷体" panose="02010609060101010101" charset="-122"/>
              </a:rPr>
              <a:t>年习近平主席提出“一带一路”倡议</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中国有另建一个“微信群”的意图。目前随着“一带一路”建设步伐的加快</a:t>
            </a:r>
            <a:r>
              <a:rPr lang="en-US" sz="2400" b="1">
                <a:solidFill>
                  <a:srgbClr val="000000"/>
                </a:solidFill>
                <a:latin typeface="楷体" panose="02010609060101010101" charset="-122"/>
                <a:ea typeface="楷体" panose="02010609060101010101" charset="-122"/>
                <a:cs typeface="楷体" panose="02010609060101010101" charset="-122"/>
              </a:rPr>
              <a:t>，</a:t>
            </a:r>
            <a:r>
              <a:rPr lang="zh-CN" sz="2400" b="1">
                <a:solidFill>
                  <a:srgbClr val="000000"/>
                </a:solidFill>
                <a:latin typeface="楷体" panose="02010609060101010101" charset="-122"/>
                <a:ea typeface="楷体" panose="02010609060101010101" charset="-122"/>
                <a:cs typeface="楷体" panose="02010609060101010101" charset="-122"/>
              </a:rPr>
              <a:t>关注和加入这个“微信群”的越来越多。</a:t>
            </a:r>
          </a:p>
          <a:p>
            <a:pPr indent="0">
              <a:lnSpc>
                <a:spcPct val="150000"/>
              </a:lnSpc>
            </a:pPr>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sz="2400" b="1">
                <a:solidFill>
                  <a:srgbClr val="000000"/>
                </a:solidFill>
                <a:latin typeface="楷体" panose="02010609060101010101" charset="-122"/>
                <a:ea typeface="楷体" panose="02010609060101010101" charset="-122"/>
                <a:cs typeface="楷体" panose="02010609060101010101" charset="-122"/>
              </a:rPr>
              <a:t>——“新华网”</a:t>
            </a:r>
            <a:endParaRPr lang="zh-CN" altLang="en-US" sz="24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00100" y="1640205"/>
            <a:ext cx="10416540" cy="4485640"/>
          </a:xfrm>
          <a:prstGeom prst="rect">
            <a:avLst/>
          </a:prstGeom>
          <a:noFill/>
          <a:ln w="9525">
            <a:noFill/>
          </a:ln>
        </p:spPr>
        <p:txBody>
          <a:bodyPr wrap="square">
            <a:spAutoFit/>
          </a:bodyPr>
          <a:lstStyle/>
          <a:p>
            <a:pPr indent="0">
              <a:lnSpc>
                <a:spcPct val="170000"/>
              </a:lnSpc>
            </a:pP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）阅读材料一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你认为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2002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年“卡尔奖”颁发给欧元的原因是什么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）如果亚洲也有类似“卡尔奖”的奖项颁发给为亚洲作出杰出贡献的人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你会提名现代史上哪位中国人获得这一奖项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说明理由。</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）鉴于美、英两国当前的政策</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不少人对经济全球化的趋势表示并不乐观。而中国倡议的“一带一路”建设却给世界经济带来了新的活力。结合材料二、三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联系中外相关史实</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写一篇小论文</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谈谈你对经济全球化趋势的看法。（</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要求</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观点明确</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史实正确</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史论结合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表述完整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语句通顺</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9965" y="1610995"/>
            <a:ext cx="10550525" cy="4485640"/>
          </a:xfrm>
          <a:prstGeom prst="rect">
            <a:avLst/>
          </a:prstGeom>
          <a:noFill/>
          <a:ln w="9525">
            <a:noFill/>
          </a:ln>
        </p:spPr>
        <p:txBody>
          <a:bodyPr wrap="square">
            <a:spAutoFit/>
          </a:bodyPr>
          <a:lstStyle/>
          <a:p>
            <a:pPr indent="0">
              <a:lnSpc>
                <a:spcPct val="170000"/>
              </a:lnSpc>
            </a:pPr>
            <a:r>
              <a:rPr 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答案</a:t>
            </a:r>
            <a:r>
              <a:rPr lang="en-US" sz="2400" b="1">
                <a:solidFill>
                  <a:srgbClr val="FF00FF"/>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（1）原因</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欧元代表了欧洲一体化的思维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有力地推动了欧洲一体化的进程（</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或极大地促进了欧洲区域集团化的进程</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促进了欧洲各国的经济交流与发展</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提高了欧盟各国的竞争力</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或对欧洲经济的协调发展和稳定增长发挥了重要作用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有利于整个欧洲经济稳定发展</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）示例</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袁隆平。</a:t>
            </a: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理由</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“杂交水稻之父”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解决了饥荒问题。</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）看法一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经济全球化前景堪忧。</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DOCER_TEMPLATE_OPEN_ONCE_MARK"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3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3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3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3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f1a41b45-2f94-486b-87c0-9d5c6c574771}"/>
</p:tagLst>
</file>

<file path=ppt/tags/tag14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9.xml><?xml version="1.0" encoding="utf-8"?>
<p:tagLst xmlns:a="http://schemas.openxmlformats.org/drawingml/2006/main" xmlns:r="http://schemas.openxmlformats.org/officeDocument/2006/relationships" xmlns:p="http://schemas.openxmlformats.org/presentationml/2006/main">
  <p:tag name="KSO_WM_UNIT_TABLE_BEAUTIFY" val="smartTable{9652fd61-45cc-4cf5-ae6d-25939d616abb}"/>
  <p:tag name="TABLE_ENDDRAG_ORIGIN_RECT" val="791*689"/>
  <p:tag name="TABLE_ENDDRAG_RECT" val="86*131*791*689"/>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1.xml><?xml version="1.0" encoding="utf-8"?>
<p:tagLst xmlns:a="http://schemas.openxmlformats.org/drawingml/2006/main" xmlns:r="http://schemas.openxmlformats.org/officeDocument/2006/relationships" xmlns:p="http://schemas.openxmlformats.org/presentationml/2006/main">
  <p:tag name="KSO_WM_UNIT_TABLE_BEAUTIFY" val="smartTable{3bc2eacd-76af-49bf-90d4-96b6298b2d2a}"/>
  <p:tag name="TABLE_ENDDRAG_ORIGIN_RECT" val="813*586"/>
  <p:tag name="TABLE_ENDDRAG_RECT" val="67*126*813*586"/>
</p:tagLst>
</file>

<file path=ppt/tags/tag15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4.xml><?xml version="1.0" encoding="utf-8"?>
<p:tagLst xmlns:a="http://schemas.openxmlformats.org/drawingml/2006/main" xmlns:r="http://schemas.openxmlformats.org/officeDocument/2006/relationships" xmlns:p="http://schemas.openxmlformats.org/presentationml/2006/main">
  <p:tag name="KSO_WM_UNIT_TABLE_BEAUTIFY" val="smartTable{6a06be4d-00fc-4f6f-b722-998b4d24f203}"/>
  <p:tag name="TABLE_ENDDRAG_ORIGIN_RECT" val="746*568"/>
  <p:tag name="TABLE_ENDDRAG_RECT" val="102*236*746*568"/>
</p:tagLst>
</file>

<file path=ppt/tags/tag16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7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7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7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7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7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2426</Words>
  <Application>WPS 演示</Application>
  <PresentationFormat>自定义</PresentationFormat>
  <Paragraphs>174</Paragraphs>
  <Slides>38</Slides>
  <Notes>4</Notes>
  <HiddenSlides>0</HiddenSlides>
  <MMClips>0</MMClips>
  <ScaleCrop>false</ScaleCrop>
  <HeadingPairs>
    <vt:vector size="4" baseType="variant">
      <vt:variant>
        <vt:lpstr>主题</vt:lpstr>
      </vt:variant>
      <vt:variant>
        <vt:i4>5</vt:i4>
      </vt:variant>
      <vt:variant>
        <vt:lpstr>幻灯片标题</vt:lpstr>
      </vt:variant>
      <vt:variant>
        <vt:i4>38</vt:i4>
      </vt:variant>
    </vt:vector>
  </HeadingPairs>
  <TitlesOfParts>
    <vt:vector size="43"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1816</cp:revision>
  <dcterms:created xsi:type="dcterms:W3CDTF">2020-07-19T08:35:00Z</dcterms:created>
  <dcterms:modified xsi:type="dcterms:W3CDTF">2022-02-25T16:07:27Z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