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Masters/slideMaster5.xml" ContentType="application/vnd.openxmlformats-officedocument.presentationml.slideMaster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46"/>
  </p:notesMasterIdLst>
  <p:handoutMasterIdLst>
    <p:handoutMasterId r:id="rId47"/>
  </p:handoutMasterIdLst>
  <p:sldIdLst>
    <p:sldId id="331" r:id="rId6"/>
    <p:sldId id="332" r:id="rId7"/>
    <p:sldId id="333" r:id="rId8"/>
    <p:sldId id="335" r:id="rId9"/>
    <p:sldId id="261" r:id="rId10"/>
    <p:sldId id="280" r:id="rId11"/>
    <p:sldId id="382" r:id="rId12"/>
    <p:sldId id="283" r:id="rId13"/>
    <p:sldId id="384" r:id="rId14"/>
    <p:sldId id="278" r:id="rId15"/>
    <p:sldId id="272" r:id="rId16"/>
    <p:sldId id="422" r:id="rId17"/>
    <p:sldId id="423" r:id="rId18"/>
    <p:sldId id="424" r:id="rId19"/>
    <p:sldId id="290" r:id="rId20"/>
    <p:sldId id="425" r:id="rId21"/>
    <p:sldId id="426" r:id="rId22"/>
    <p:sldId id="427" r:id="rId23"/>
    <p:sldId id="428" r:id="rId24"/>
    <p:sldId id="456" r:id="rId25"/>
    <p:sldId id="294" r:id="rId26"/>
    <p:sldId id="457" r:id="rId27"/>
    <p:sldId id="458" r:id="rId28"/>
    <p:sldId id="459" r:id="rId29"/>
    <p:sldId id="339" r:id="rId30"/>
    <p:sldId id="460" r:id="rId31"/>
    <p:sldId id="463" r:id="rId32"/>
    <p:sldId id="461" r:id="rId33"/>
    <p:sldId id="462" r:id="rId34"/>
    <p:sldId id="464" r:id="rId35"/>
    <p:sldId id="465" r:id="rId36"/>
    <p:sldId id="466" r:id="rId37"/>
    <p:sldId id="467" r:id="rId38"/>
    <p:sldId id="480" r:id="rId39"/>
    <p:sldId id="279" r:id="rId40"/>
    <p:sldId id="273" r:id="rId41"/>
    <p:sldId id="346" r:id="rId42"/>
    <p:sldId id="347" r:id="rId43"/>
    <p:sldId id="348" r:id="rId44"/>
    <p:sldId id="306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79"/>
    <p:restoredTop sz="94617"/>
  </p:normalViewPr>
  <p:slideViewPr>
    <p:cSldViewPr snapToGrid="0">
      <p:cViewPr varScale="1">
        <p:scale>
          <a:sx n="62" d="100"/>
          <a:sy n="62" d="100"/>
        </p:scale>
        <p:origin x="-592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第十五讲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走向近代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走向近代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走向近代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走向近代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第十五讲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走向近代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3.xml"/><Relationship Id="rId2" Type="http://schemas.openxmlformats.org/officeDocument/2006/relationships/tags" Target="../tags/tag126.xml"/><Relationship Id="rId16" Type="http://schemas.openxmlformats.org/officeDocument/2006/relationships/slide" Target="slide10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46.xml"/><Relationship Id="rId5" Type="http://schemas.openxmlformats.org/officeDocument/2006/relationships/tags" Target="../tags/tag129.xml"/><Relationship Id="rId15" Type="http://schemas.openxmlformats.org/officeDocument/2006/relationships/slide" Target="slide2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slide" Target="slide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7.xml"/><Relationship Id="rId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9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0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6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" Target="slide10.xml"/><Relationship Id="rId4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3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5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4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slide3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slide" Target="slide4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5"/>
          <p:cNvSpPr txBox="1"/>
          <p:nvPr/>
        </p:nvSpPr>
        <p:spPr>
          <a:xfrm>
            <a:off x="1282700" y="944245"/>
            <a:ext cx="10796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第十五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走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代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01010" y="2113915"/>
            <a:ext cx="6254115" cy="4521200"/>
            <a:chOff x="4726" y="3329"/>
            <a:chExt cx="9849" cy="7120"/>
          </a:xfrm>
        </p:grpSpPr>
        <p:grpSp>
          <p:nvGrpSpPr>
            <p:cNvPr id="66" name="组合 65"/>
            <p:cNvGrpSpPr/>
            <p:nvPr/>
          </p:nvGrpSpPr>
          <p:grpSpPr>
            <a:xfrm>
              <a:off x="4745" y="4791"/>
              <a:ext cx="9808" cy="1259"/>
              <a:chOff x="3027246" y="1986474"/>
              <a:chExt cx="5990707" cy="902160"/>
            </a:xfrm>
          </p:grpSpPr>
          <p:sp>
            <p:nvSpPr>
              <p:cNvPr id="38" name="圆角矩形 6">
                <a:hlinkClick r:id=""/>
              </p:cNvPr>
              <p:cNvSpPr/>
              <p:nvPr>
                <p:custDataLst>
                  <p:tags r:id="rId9"/>
                </p:custDataLst>
              </p:nvPr>
            </p:nvSpPr>
            <p:spPr>
              <a:xfrm flipV="1">
                <a:off x="4028596" y="2037081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39" name="椭圆 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3027246" y="2016110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r>
                  <a:rPr lang="en-US" altLang="zh-CN" sz="2800" b="1" strike="noStrike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2</a:t>
                </a:r>
              </a:p>
            </p:txBody>
          </p:sp>
          <p:sp>
            <p:nvSpPr>
              <p:cNvPr id="45" name="文本框 2">
                <a:hlinkClick r:id="rId12" action="ppaction://hlinksldjump"/>
              </p:cNvPr>
              <p:cNvSpPr txBox="1"/>
              <p:nvPr/>
            </p:nvSpPr>
            <p:spPr>
              <a:xfrm>
                <a:off x="4055472" y="1986474"/>
                <a:ext cx="4838313" cy="80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数据纵览  考情分析</a:t>
                </a:r>
              </a:p>
            </p:txBody>
          </p:sp>
          <p:sp>
            <p:nvSpPr>
              <p:cNvPr id="62" name="圆角矩形 61"/>
              <p:cNvSpPr/>
              <p:nvPr/>
            </p:nvSpPr>
            <p:spPr bwMode="auto">
              <a:xfrm rot="16200000">
                <a:off x="3927174" y="2239448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726" y="6283"/>
              <a:ext cx="9808" cy="1259"/>
              <a:chOff x="3043127" y="3212301"/>
              <a:chExt cx="5992288" cy="912996"/>
            </a:xfrm>
          </p:grpSpPr>
          <p:sp>
            <p:nvSpPr>
              <p:cNvPr id="42" name="圆角矩形 6">
                <a:hlinkClick r:id="" action="ppaction://noaction"/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4044741" y="3273744"/>
                <a:ext cx="4990674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3" name="椭圆 7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3043127" y="3252773"/>
                <a:ext cx="827653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3</a:t>
                </a:r>
              </a:p>
            </p:txBody>
          </p:sp>
          <p:sp>
            <p:nvSpPr>
              <p:cNvPr id="46" name="文本框 16">
                <a:hlinkClick r:id="rId13" action="ppaction://hlinksldjump"/>
              </p:cNvPr>
              <p:cNvSpPr txBox="1"/>
              <p:nvPr/>
            </p:nvSpPr>
            <p:spPr>
              <a:xfrm>
                <a:off x="4326508" y="3212301"/>
                <a:ext cx="4329600" cy="80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数据链接  真题试做</a:t>
                </a:r>
              </a:p>
            </p:txBody>
          </p:sp>
          <p:sp>
            <p:nvSpPr>
              <p:cNvPr id="63" name="圆角矩形 62"/>
              <p:cNvSpPr/>
              <p:nvPr/>
            </p:nvSpPr>
            <p:spPr bwMode="auto">
              <a:xfrm rot="16200000">
                <a:off x="3937952" y="349103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015" dirty="0">
                    <a:solidFill>
                      <a:prstClr val="white"/>
                    </a:solidFill>
                  </a:rPr>
                  <a:t>a</a:t>
                </a:r>
                <a:endParaRPr lang="zh-CN" altLang="en-US" sz="1015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767" y="9191"/>
              <a:ext cx="9808" cy="1259"/>
              <a:chOff x="3027246" y="4400809"/>
              <a:chExt cx="5990707" cy="927813"/>
            </a:xfrm>
          </p:grpSpPr>
          <p:sp>
            <p:nvSpPr>
              <p:cNvPr id="34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4028596" y="4477069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3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3027246" y="4456098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5</a:t>
                </a:r>
              </a:p>
            </p:txBody>
          </p:sp>
          <p:sp>
            <p:nvSpPr>
              <p:cNvPr id="47" name="文本框 16">
                <a:hlinkClick r:id="rId14" action="ppaction://hlinksldjump"/>
              </p:cNvPr>
              <p:cNvSpPr txBox="1"/>
              <p:nvPr/>
            </p:nvSpPr>
            <p:spPr>
              <a:xfrm>
                <a:off x="4784650" y="4400809"/>
                <a:ext cx="4015810" cy="80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数据分析  拓展提升</a:t>
                </a:r>
              </a:p>
            </p:txBody>
          </p:sp>
          <p:sp>
            <p:nvSpPr>
              <p:cNvPr id="64" name="圆角矩形 63"/>
              <p:cNvSpPr/>
              <p:nvPr/>
            </p:nvSpPr>
            <p:spPr bwMode="auto">
              <a:xfrm rot="16200000">
                <a:off x="3881434" y="470362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4767" y="3329"/>
              <a:ext cx="9808" cy="1257"/>
              <a:chOff x="3027246" y="1967738"/>
              <a:chExt cx="5990707" cy="920896"/>
            </a:xfrm>
          </p:grpSpPr>
          <p:sp>
            <p:nvSpPr>
              <p:cNvPr id="5" name="圆角矩形 6">
                <a:hlinkClick r:id=""/>
              </p:cNvPr>
              <p:cNvSpPr/>
              <p:nvPr>
                <p:custDataLst>
                  <p:tags r:id="rId3"/>
                </p:custDataLst>
              </p:nvPr>
            </p:nvSpPr>
            <p:spPr>
              <a:xfrm flipV="1">
                <a:off x="4028596" y="2037081"/>
                <a:ext cx="4989357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6" name="椭圆 7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3027246" y="2016110"/>
                <a:ext cx="827435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r>
                  <a:rPr lang="en-US" altLang="zh-CN" sz="2800" b="1" strike="noStrike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1</a:t>
                </a:r>
              </a:p>
            </p:txBody>
          </p:sp>
          <p:sp>
            <p:nvSpPr>
              <p:cNvPr id="7" name="文本框 2">
                <a:hlinkClick r:id="rId15" action="ppaction://hlinksldjump"/>
              </p:cNvPr>
              <p:cNvSpPr txBox="1"/>
              <p:nvPr/>
            </p:nvSpPr>
            <p:spPr>
              <a:xfrm>
                <a:off x="4055472" y="1967738"/>
                <a:ext cx="4838313" cy="8508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数据导航  时空坐标</a:t>
                </a:r>
              </a:p>
            </p:txBody>
          </p:sp>
          <p:sp>
            <p:nvSpPr>
              <p:cNvPr id="8" name="圆角矩形 7"/>
              <p:cNvSpPr/>
              <p:nvPr/>
            </p:nvSpPr>
            <p:spPr bwMode="auto">
              <a:xfrm rot="16200000">
                <a:off x="3927174" y="2239448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750" y="7759"/>
              <a:ext cx="9808" cy="1259"/>
              <a:chOff x="3043127" y="3212301"/>
              <a:chExt cx="5992288" cy="912996"/>
            </a:xfrm>
          </p:grpSpPr>
          <p:sp>
            <p:nvSpPr>
              <p:cNvPr id="10" name="圆角矩形 6">
                <a:hlinkClick r:id="" action="ppaction://noaction"/>
              </p:cNvPr>
              <p:cNvSpPr/>
              <p:nvPr>
                <p:custDataLst>
                  <p:tags r:id="rId1"/>
                </p:custDataLst>
              </p:nvPr>
            </p:nvSpPr>
            <p:spPr>
              <a:xfrm flipV="1">
                <a:off x="4044741" y="3273744"/>
                <a:ext cx="4990674" cy="792453"/>
              </a:xfrm>
              <a:prstGeom prst="snip1Rect">
                <a:avLst/>
              </a:prstGeom>
              <a:ln w="222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1" name="椭圆 7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3127" y="3252773"/>
                <a:ext cx="827653" cy="872524"/>
              </a:xfrm>
              <a:prstGeom prst="snipRoundRect">
                <a:avLst/>
              </a:prstGeom>
              <a:solidFill>
                <a:srgbClr val="FAB52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2800" b="1" noProof="1">
                    <a:solidFill>
                      <a:schemeClr val="bg1"/>
                    </a:solidFill>
                    <a:latin typeface="FZDaHei-B02" panose="03000509000000000000" pitchFamily="66" charset="-122"/>
                    <a:ea typeface="FZDaHei-B02" panose="03000509000000000000" pitchFamily="66" charset="-122"/>
                  </a:rPr>
                  <a:t>4</a:t>
                </a:r>
              </a:p>
            </p:txBody>
          </p:sp>
          <p:sp>
            <p:nvSpPr>
              <p:cNvPr id="12" name="文本框 16">
                <a:hlinkClick r:id="rId16" action="ppaction://hlinksldjump"/>
              </p:cNvPr>
              <p:cNvSpPr txBox="1"/>
              <p:nvPr/>
            </p:nvSpPr>
            <p:spPr>
              <a:xfrm>
                <a:off x="4299626" y="3212301"/>
                <a:ext cx="4329600" cy="80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01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数据透视  知识清单</a:t>
                </a:r>
              </a:p>
            </p:txBody>
          </p:sp>
          <p:sp>
            <p:nvSpPr>
              <p:cNvPr id="13" name="圆角矩形 12"/>
              <p:cNvSpPr/>
              <p:nvPr/>
            </p:nvSpPr>
            <p:spPr bwMode="auto">
              <a:xfrm rot="16200000">
                <a:off x="3937952" y="3491035"/>
                <a:ext cx="36000" cy="39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015" dirty="0">
                    <a:solidFill>
                      <a:prstClr val="white"/>
                    </a:solidFill>
                  </a:rPr>
                  <a:t>a</a:t>
                </a:r>
                <a:endParaRPr lang="zh-CN" altLang="en-US" sz="1015" dirty="0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822315" y="2054860"/>
            <a:ext cx="365125" cy="3170537"/>
            <a:chOff x="12061" y="808"/>
            <a:chExt cx="575" cy="4993"/>
          </a:xfrm>
        </p:grpSpPr>
        <p:grpSp>
          <p:nvGrpSpPr>
            <p:cNvPr id="2" name="组合 1"/>
            <p:cNvGrpSpPr/>
            <p:nvPr/>
          </p:nvGrpSpPr>
          <p:grpSpPr>
            <a:xfrm>
              <a:off x="12061" y="808"/>
              <a:ext cx="553" cy="3858"/>
              <a:chOff x="6371773" y="2374856"/>
              <a:chExt cx="351155" cy="235712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71773" y="2374856"/>
                <a:ext cx="350520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371773" y="3350216"/>
                <a:ext cx="350520" cy="36068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371773" y="4361136"/>
                <a:ext cx="351155" cy="370840"/>
              </a:xfrm>
              <a:prstGeom prst="ellipse">
                <a:avLst/>
              </a:prstGeom>
              <a:solidFill>
                <a:srgbClr val="FAB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12083" y="5194"/>
              <a:ext cx="553" cy="607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69790" y="2022475"/>
            <a:ext cx="7110095" cy="3594735"/>
            <a:chOff x="7398" y="3867"/>
            <a:chExt cx="11197" cy="5661"/>
          </a:xfrm>
        </p:grpSpPr>
        <p:grpSp>
          <p:nvGrpSpPr>
            <p:cNvPr id="16" name="组合 15"/>
            <p:cNvGrpSpPr/>
            <p:nvPr/>
          </p:nvGrpSpPr>
          <p:grpSpPr>
            <a:xfrm>
              <a:off x="7398" y="3867"/>
              <a:ext cx="11062" cy="3955"/>
              <a:chOff x="3437766" y="1958148"/>
              <a:chExt cx="7024624" cy="2511425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437766" y="1958148"/>
                <a:ext cx="6996430" cy="8299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租地农场与手工工场、富裕农民与</a:t>
                </a:r>
              </a:p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市民阶层</a:t>
                </a: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451737" y="2969068"/>
                <a:ext cx="7010400" cy="8299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文艺复兴运动、但丁、达·芬奇、</a:t>
                </a:r>
              </a:p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    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莎士比亚</a:t>
                </a:r>
              </a:p>
            </p:txBody>
          </p:sp>
          <p:sp>
            <p:nvSpPr>
              <p:cNvPr id="23" name="文本框 2">
                <a:hlinkClick r:id="rId4" action="ppaction://hlinksldjump"/>
              </p:cNvPr>
              <p:cNvSpPr txBox="1"/>
              <p:nvPr/>
            </p:nvSpPr>
            <p:spPr>
              <a:xfrm>
                <a:off x="3448180" y="4009198"/>
                <a:ext cx="701421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考点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三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新航路开辟、哥伦布、麦哲伦</a:t>
                </a:r>
              </a:p>
            </p:txBody>
          </p:sp>
        </p:grpSp>
        <p:sp>
          <p:nvSpPr>
            <p:cNvPr id="6" name="文本框 2">
              <a:hlinkClick r:id="rId5" action="ppaction://hlinksldjump"/>
            </p:cNvPr>
            <p:cNvSpPr txBox="1"/>
            <p:nvPr/>
          </p:nvSpPr>
          <p:spPr>
            <a:xfrm>
              <a:off x="7438" y="8221"/>
              <a:ext cx="11157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考点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四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葡萄牙与西班牙、英国与“三角贸易”、</a:t>
              </a:r>
            </a:p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殖民争霸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94509" y="2240990"/>
            <a:ext cx="9639936" cy="627895"/>
            <a:chOff x="1034884" y="629878"/>
            <a:chExt cx="8754442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643" y="664168"/>
              <a:ext cx="714668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租地农场与手工工场、富裕农民与市民阶层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94360" y="3392170"/>
            <a:ext cx="10902950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从手工工场、租地农场的产生，初步理解近代早期西欧社会经济的重要变化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13316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453505" y="3008630"/>
            <a:ext cx="5052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P60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P64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51510" y="4596130"/>
          <a:ext cx="1074864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2605"/>
                <a:gridCol w="821055"/>
                <a:gridCol w="1536700"/>
                <a:gridCol w="6598285"/>
              </a:tblGrid>
              <a:tr h="164592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新的生产和经营方式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（</a:t>
                      </a:r>
                      <a:r>
                        <a:rPr lang="zh-CN" alt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经济方面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表现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农业（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租地农场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11世纪以后，通过垦殖运动，欧洲农村出现了具有独立司法权和行政自治权的地区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1040" y="1471295"/>
          <a:ext cx="1080389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9665"/>
                <a:gridCol w="793115"/>
                <a:gridCol w="1353820"/>
                <a:gridCol w="7527290"/>
              </a:tblGrid>
              <a:tr h="109728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新的生产和经营方式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（</a:t>
                      </a:r>
                      <a:r>
                        <a:rPr lang="zh-CN" alt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经济方面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表现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农业（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租地农场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农奴可以用货币购买劳役豁免权，以此获得对自己劳动力的自由支配；也可以通过缴纳迁徙税，获得离开庄园、摆脱领主人身束缚的机会。在庄园制度逐渐衰落和瓦解的过程中，农民逐渐获得对自己剩余产品的支配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世纪中叶以后，越来越多的领主出租自营地，依靠土地租金生活，不再参与生产管理。一些富裕农民通过承租、购买领主的土地，或者转租、购买其他佃户的地产等方式将土地集中起来，建立租地农场，雇用少地或无地的农民耕种，并将产品推向市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92125" y="1569085"/>
          <a:ext cx="1128014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7720"/>
                <a:gridCol w="498475"/>
                <a:gridCol w="848995"/>
                <a:gridCol w="6796405"/>
                <a:gridCol w="2328545"/>
              </a:tblGrid>
              <a:tr h="109728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新的生产和经营方式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（</a:t>
                      </a:r>
                      <a:r>
                        <a:rPr lang="zh-CN" alt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  <a:sym typeface="+mn-ea"/>
                        </a:rPr>
                        <a:t>经济方面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表现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手工业（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手工工场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13世纪，随着分工细化，小型手工作坊得到发展。为了缴纳封建赋税，农民在家里用自己的生产工具从事手工生产，农村出现了分散的手工工场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中世纪印刷工场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0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人不仅向工人提供原料，而且还提供统一的生产工具，工人成为完全出卖劳动力的雇佣劳动者，与雇主形成彻底的雇佣关系。由于生产工具统一配备，因而工人常常需要在同一个地点集中劳动，于是就形成了集中的手工工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土地关系的变化和手工业的发展，推动了农业和手工业生产组织逐渐资本主义化，开始改变中世纪欧洲社会的整体面貌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4" name="image2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2620" y="1722755"/>
            <a:ext cx="2193290" cy="27882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5930" y="1559560"/>
          <a:ext cx="11223625" cy="4606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915"/>
                <a:gridCol w="765175"/>
                <a:gridCol w="6894830"/>
                <a:gridCol w="2719705"/>
              </a:tblGrid>
              <a:tr h="14630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富裕农民和市民阶层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政治方面</a:t>
                      </a: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农村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13、14世纪，欧洲农村的社会结构发生了改变。富裕农民、骑士等通过各种手段不断集中土地，以新的经营方式掌握了生产、交换等环节，还控制了乡村行政事务，成为农村中富有生气的阶级力量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中世纪农民在耕种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城市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手工业者、商人成为城市居民，享有新的契约关系赋予的权利。富商巨贾投资乡村，置办田产，采用新的生产经营方式。他们与贵族联姻或成为官员，抬高自己的身份，其政治权利也不断扩大，成为强化王权所需要的政治力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5" name="image3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5250" y="1965960"/>
            <a:ext cx="2680970" cy="28600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6269" y="1500464"/>
            <a:ext cx="8509000" cy="627895"/>
            <a:chOff x="1034884" y="629878"/>
            <a:chExt cx="7233327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455639" y="643213"/>
              <a:ext cx="5812572" cy="601345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文艺复兴运动、但丁、达·芬奇、莎士比亚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390" y="2715895"/>
            <a:ext cx="1101598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知道《神曲》、莎士比亚的戏剧等；初步理解文艺复兴对人的思想解放的意义。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6045" y="22663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P65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P69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78815" y="3935730"/>
          <a:ext cx="1073658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1163955"/>
                <a:gridCol w="9135110"/>
              </a:tblGrid>
              <a:tr h="70802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文艺复兴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经济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基础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14世纪中叶，意大利的佛罗伦萨、威尼斯等地，工商业已经有了一定的发展，一些城市出现了资本主义萌芽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思想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基础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古代希腊罗马文化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01065" y="1666875"/>
          <a:ext cx="1034415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1163955"/>
                <a:gridCol w="8742680"/>
              </a:tblGrid>
              <a:tr h="46990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文艺复兴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兴起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形成中的资产阶级不满罗马教廷对精神世界的控制，要求建立一种以人为中心而不是以神为中心的生活哲学；提倡发扬人的个性，追求享受现世生活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8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14—17世纪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6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核心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思想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人文主义，即以人为中心，而不是以神为中心，提倡发扬人的个性，追求享受现世生活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它是一场反对教会“神权至上”和提倡人文主义的新文化运动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新兴的资产阶级文化运动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42975" y="1792605"/>
          <a:ext cx="10274300" cy="372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515"/>
                <a:gridCol w="1163955"/>
                <a:gridCol w="8672830"/>
              </a:tblGrid>
              <a:tr h="32067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文艺复兴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促进了人们思想的大解放，推动了欧洲文化思想领域的繁荣，为欧洲资本主义社会的产生和发展奠定了思想文化基础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评价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对古典文化并非简单的“复兴”，其中有继承，更有创新——资产阶级文化的兴起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0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</a:t>
                      </a:r>
                    </a:p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人物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但丁、达·芬奇、莎士比亚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02335" y="1774190"/>
          <a:ext cx="10372090" cy="8664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435"/>
                <a:gridCol w="1046480"/>
                <a:gridCol w="5850890"/>
                <a:gridCol w="3042285"/>
              </a:tblGrid>
              <a:tr h="767715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但丁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文艺复兴的先驱，与彼特拉克、薄伽丘并称为文艺复兴“文学三杰”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但丁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5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意大利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7677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作品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长篇诗作《神曲》，分“地狱”“炼狱”“天堂”三部分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思想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抨击教会的贪婪腐化，表达了市民阶层的情感与理想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7" name="image4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810" y="2251710"/>
            <a:ext cx="298767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60425" y="1634490"/>
          <a:ext cx="10372090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435"/>
                <a:gridCol w="1046480"/>
                <a:gridCol w="6496050"/>
                <a:gridCol w="2397125"/>
              </a:tblGrid>
              <a:tr h="1636395">
                <a:tc rowSpan="4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达·芬奇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兼艺术大师、科学巨匠、文艺理论家、哲学家、诗人、音乐家、工程师和发明家于一身，与拉斐尔、米开朗琪罗并称为文艺复兴“美术三杰”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《蒙娜丽莎》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意大利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作品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《蒙娜丽莎》《最后的晚餐》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认识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他绘画技术精湛，人物刻画完美生动，富有生命的活力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8" name="p92—1 蒙娜丽莎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040" y="1760220"/>
            <a:ext cx="1966595" cy="2979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45648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数据导航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时空坐标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6" name="15.eps" descr="id:214751680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" y="2877820"/>
            <a:ext cx="11344910" cy="28365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04545" y="1676400"/>
          <a:ext cx="1056830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435"/>
                <a:gridCol w="1046480"/>
                <a:gridCol w="6061710"/>
                <a:gridCol w="3027680"/>
              </a:tblGrid>
              <a:tr h="731520">
                <a:tc rowSpan="5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莎士比亚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出现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15、16世纪，文艺复兴开始向西欧其他国家和地区传播，涌现出很多著名的文学艺术家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莎士比亚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文艺复兴的文学巨匠、剧作家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9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英国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代表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作品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《哈姆雷特》《罗密欧与朱丽叶》(戏剧)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认识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其作品反映了时代风貌和社会本质，深刻批判了封建道德伦理观念和社会陋习，充分体现了人文主义者的生活理想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" name="p92—2 莎士比亚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7875" y="1786255"/>
            <a:ext cx="2904490" cy="27216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40" y="1430614"/>
            <a:ext cx="7590155" cy="627895"/>
            <a:chOff x="1034884" y="629878"/>
            <a:chExt cx="6445598" cy="627895"/>
          </a:xfrm>
        </p:grpSpPr>
        <p:sp>
          <p:nvSpPr>
            <p:cNvPr id="17" name="圆角矩形 6">
              <a:hlinkClick r:id="rId5" action="ppaction://hlinksldjump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913" y="664168"/>
              <a:ext cx="4837569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新航路开辟、哥伦布、麦哲伦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考点三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22300" y="2545080"/>
            <a:ext cx="110363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课标要求：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通过哥伦布“发现”美洲、麦哲伦船队环球航行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初步理解新航路开辟的影响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4780" y="21209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P70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P74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2150" y="3388995"/>
          <a:ext cx="10725785" cy="3070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8515"/>
                <a:gridCol w="902335"/>
                <a:gridCol w="1046480"/>
                <a:gridCol w="7958455"/>
              </a:tblGrid>
              <a:tr h="73152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探寻新航路的热潮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原因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经济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根源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随着手工工场和租地农场的发展，欧洲市场需求逐渐扩大，商品经济日趋发达。新生资产阶级渴求开拓新的贸易市场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根本原因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社会</a:t>
                      </a:r>
                    </a:p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根源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东方的商品在欧洲市场极受欢迎。意大利人马可·波罗描绘的中国、印度等东方国家，使欧洲社会出现了关注东方的热潮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追求黄金财富是直接原因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84250" y="1877695"/>
          <a:ext cx="1022159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8365"/>
                <a:gridCol w="831850"/>
                <a:gridCol w="1524000"/>
                <a:gridCol w="6977380"/>
              </a:tblGrid>
              <a:tr h="14630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探寻新航路的热潮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原因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商业危机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亚洲的商品在地中海被印度、阿拉伯和意大利商人层层转手到达欧洲后，价格暴涨。15世纪中期，奥斯曼帝国控制了东西方贸易的所有重要商道，要求商人缴纳高额关税，使得从东方运往欧洲的商品价格更加昂贵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  <a:sym typeface="+mn-ea"/>
                        </a:rPr>
                        <a:t>条件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地理知识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随着欧洲地理学的发展，人们逐渐相信地球是圆的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32790" y="1795145"/>
          <a:ext cx="1068387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"/>
                <a:gridCol w="412115"/>
                <a:gridCol w="810260"/>
                <a:gridCol w="5267960"/>
                <a:gridCol w="3725545"/>
              </a:tblGrid>
              <a:tr h="14630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探寻新航路的热潮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  <a:sym typeface="+mn-ea"/>
                        </a:rPr>
                        <a:t>条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  <a:sym typeface="+mn-ea"/>
                        </a:rPr>
                        <a:t>件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航海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技术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12世纪末至13世纪初，中国人发明的指南针，用于“罗盘”导航技术，经阿拉伯商人传到欧洲。13世纪，欧洲水手已经掌握了罗盘技术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15—16世纪葡萄牙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宽身帆船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1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造船</a:t>
                      </a: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技术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欧洲的造船技术取得重大突破，船的载重量增加，规模变得更大，速度更快，操纵更加灵便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主要国家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探寻新航路的主要国家是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葡萄牙和西班牙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83" name="image7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2555" y="2095500"/>
            <a:ext cx="3632200" cy="22485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93090" y="1544320"/>
          <a:ext cx="11005820" cy="5118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"/>
                <a:gridCol w="1023620"/>
                <a:gridCol w="9514205"/>
              </a:tblGrid>
              <a:tr h="73152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迪亚士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1487年，迪亚士在葡萄牙王室的支持下，带领船队沿非洲西海岸南下，在1488年到达非洲的好望角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达·伽马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1497年，达·伽马从葡萄牙出发，绕过好望角，溯非洲东海岸北上，横渡印度洋；1498年到达印度西海岸。此次航行，达·伽马带回大量香料和黄金，获得高出航行成本几十倍的利润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哥伦布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1492年8月，受西班牙王室资助，哥伦布率领船队从西班牙出发，开始横渡大西洋，10月，到达巴哈马群岛中的圣萨尔瓦多岛。后来，他们又“发现”了古巴和海地。在接下来的10年间，哥伦布先后三次西航。哥伦布始终认为他到达的就是亚洲的印度，还把当地人称为“印第安人”，即印度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82040" y="1724025"/>
          <a:ext cx="970280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"/>
                <a:gridCol w="1191895"/>
                <a:gridCol w="945515"/>
                <a:gridCol w="7097395"/>
              </a:tblGrid>
              <a:tr h="36576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麦哲伦船队环球航行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1519—1522年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过程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1519年，麦哲伦奉西班牙国王之命，继续寻找盛产黄金和香料的亚洲。经过3年的航行，船队穿越大西洋、太平洋和印度洋，于1522年返回欧洲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意义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这次航行是世界航海史上的一次创举，麦哲伦成为第一位横渡太平洋的欧洲人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他的船队第一次完成了环球航行，证明了地圆说的正确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39495" y="1821815"/>
          <a:ext cx="10067290" cy="3729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95"/>
                <a:gridCol w="1023620"/>
                <a:gridCol w="8575675"/>
              </a:tblGrid>
              <a:tr h="3729990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新航路开辟的影响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新航路开辟以后，欧洲大西洋沿岸工商业经济繁荣起来，促进了资本主义的产生和发展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同时，欧洲和亚洲、非洲、美洲之间建立起了直接的商业联系，往来日益密切</a:t>
                      </a:r>
                    </a:p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世界开始连为一个整体，世界的观念也从此逐步确立起来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1500年前后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510" y="1682074"/>
            <a:ext cx="10608310" cy="627895"/>
            <a:chOff x="1034884" y="629878"/>
            <a:chExt cx="9008630" cy="627895"/>
          </a:xfrm>
        </p:grpSpPr>
        <p:sp>
          <p:nvSpPr>
            <p:cNvPr id="17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913" y="664168"/>
              <a:ext cx="7400601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葡萄牙与西班牙、英国与“三角贸易”、殖民争霸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考点四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39115" y="3147695"/>
            <a:ext cx="1120648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课标要求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知道“三角贸易”，了解资本原始积累的野蛮性和残酷性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86830" y="25730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统编教材九上第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课（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P75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~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P78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☜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48335" y="3999865"/>
          <a:ext cx="1055433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8935"/>
                <a:gridCol w="1261110"/>
                <a:gridCol w="7654290"/>
              </a:tblGrid>
              <a:tr h="699135"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葡萄牙与西班牙的殖民掠夺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中世纪晚期，西欧商品经济空前繁荣，需要拓展市场，推销产品，寻找原料。新航路开辟后，欧洲人便开始了早期的殖民掠夺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新航路为殖民掠夺开辟了新的道路和空间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90575" y="1553210"/>
          <a:ext cx="10554335" cy="482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615"/>
                <a:gridCol w="727710"/>
                <a:gridCol w="869950"/>
                <a:gridCol w="5424805"/>
                <a:gridCol w="3056255"/>
              </a:tblGrid>
              <a:tr h="85153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葡萄牙与西班牙的殖民掠夺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殖民扩张与殖民掠夺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在亚洲、非洲、拉丁美洲建立了一些殖民据点与商站，从而控制了从印度洋到太平洋的海上通道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以殖民据点为基地在当地进行劫掠式的贸易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10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西班牙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16世纪，西班牙拥有一支强大的海军舰队，横行于地中海和大西洋，自称“无敌舰队”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凭借这支舰队，在美洲建立起一个殖民大帝国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使用武力强迫印第安人无偿开采金银矿，还在当地开发种植园，强迫印第安人和黑人作为奴隶在种植园里劳作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安装了舰首炮的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西班牙战舰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5" name="image8-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7550" y="3140710"/>
            <a:ext cx="2939415" cy="20472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58215" y="1802130"/>
          <a:ext cx="10134600" cy="3914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535"/>
                <a:gridCol w="718820"/>
                <a:gridCol w="861060"/>
                <a:gridCol w="744220"/>
                <a:gridCol w="7339965"/>
              </a:tblGrid>
              <a:tr h="560705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英国的殖民扩张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1588年，英国海军打败西班牙“无敌舰队”，逐渐成为海上霸主，开始在海外扩张殖民地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40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殖民扩张与殖民掠夺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种植园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英国殖民者在北美建立大种植园，生产英国工业所需要的棉花、烟草、蓝靛、蔗糖等原材料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95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“三角贸易”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目的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获取更大的利润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罪恶的非洲黑奴贸易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274879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数据纵览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36930" y="2359660"/>
          <a:ext cx="1058926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1195"/>
                <a:gridCol w="1390015"/>
                <a:gridCol w="996315"/>
                <a:gridCol w="913765"/>
                <a:gridCol w="2381250"/>
                <a:gridCol w="1644015"/>
                <a:gridCol w="1322705"/>
              </a:tblGrid>
              <a:tr h="338455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知识点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年份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题号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分值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考查点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题型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设问类型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0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走向近代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2017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新航路开辟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文字材料型选择题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原因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2018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哥伦布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发现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美洲新大陆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文字材料型选择题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2021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新航路开辟与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早期殖民扩张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文字材料型选择题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5865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2022年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中考预测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近五年本讲内容均未涉及文艺复兴，另外租地农场和手工工场的出现为课标新增内容，也未体现，建议2022年中考复习时关注，特别注意本单元内容与“近代”的关系是“走向”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72185" y="1452880"/>
          <a:ext cx="1010666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535"/>
                <a:gridCol w="718820"/>
                <a:gridCol w="861060"/>
                <a:gridCol w="744220"/>
                <a:gridCol w="7312025"/>
              </a:tblGrid>
              <a:tr h="24320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英国的殖民扩张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殖民扩张与殖民掠夺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“三角贸易”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路线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种植园和黑奴贸易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为英国带来了巨额利润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黑体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88" name="XJT1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6105" y="1612265"/>
            <a:ext cx="5966460" cy="41097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98855" y="1692275"/>
          <a:ext cx="10026015" cy="9157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850"/>
                <a:gridCol w="765175"/>
                <a:gridCol w="784225"/>
                <a:gridCol w="7898765"/>
              </a:tblGrid>
              <a:tr h="105219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荷法英殖民争霸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荷兰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一度控制着波罗的海、印度及美洲的全部贸易，有“海上马车夫”之称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17世纪，加入殖民掠夺者行列，入侵印度尼西亚的爪哇岛；从葡萄牙人手中夺取了马六甲和锡兰；一度强占了中国的台湾；在非洲的好望角建立了殖民地；在北美洲建立了新尼德兰殖民地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法国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17世纪下半叶，崛起后也加入殖民争霸的行列，先后在北美洲、非洲和亚洲建立了法属殖民地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84885" y="1818005"/>
          <a:ext cx="10026015" cy="2440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100"/>
                <a:gridCol w="975360"/>
                <a:gridCol w="1200785"/>
                <a:gridCol w="6795770"/>
              </a:tblGrid>
              <a:tr h="196215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</a:t>
                      </a: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荷</a:t>
                      </a:r>
                      <a:r>
                        <a:rPr lang="zh-CN" alt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法</a:t>
                      </a:r>
                      <a:r>
                        <a:rPr lang="zh-CN" alt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240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英殖民争霸</a:t>
                      </a:r>
                      <a:endParaRPr 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殖民</a:t>
                      </a:r>
                    </a:p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争霸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目的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争夺美洲、非洲、亚洲的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黑体_GBK" charset="0"/>
                        </a:rPr>
                        <a:t>殖民地和世界市场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从17世纪下半叶起，英国与荷兰、法国发生了一系列战争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49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结果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英国凭借其强大的经济、军事实力战胜了荷兰和法国，在世界各地夺取了大片殖民地，自诩为“日不落帝国”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222375" y="1734185"/>
          <a:ext cx="956373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6495"/>
                <a:gridCol w="1189990"/>
                <a:gridCol w="7207250"/>
              </a:tblGrid>
              <a:tr h="911860"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殖民扩张与殖民掠夺的影响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对殖民</a:t>
                      </a:r>
                    </a:p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欧洲殖民者在殖民地掠夺了大量的黄金、白银，他们还将美洲、非洲和亚洲殖民地的马铃薯、玉米、番茄、烟草、可可、茶叶等作物运回欧洲；把欧洲的葡萄酒、啤酒和毛纺织品销往殖民地。这一进程客观上有助于欧洲殖民国家的资本原始积累，体现了殖民国家原始资本积累的野蛮性和残酷性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促进了欧洲资本主义的发展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38555" y="2069465"/>
          <a:ext cx="9633585" cy="263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5105"/>
                <a:gridCol w="1652270"/>
                <a:gridCol w="6506210"/>
              </a:tblGrid>
              <a:tr h="379095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殖民扩张与殖民掠夺的影响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对世界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有助于世界市场逐渐形成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4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对殖民地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8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给殖民地人民带来了深重的灾难。在此期间，欧洲文化传到殖民地，对殖民地社会的发展产生了深远的影响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双重性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0274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04162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数据分析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拓展提升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03523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581829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146925" y="2730500"/>
            <a:ext cx="4561840" cy="2033266"/>
            <a:chOff x="3549527" y="2100735"/>
            <a:chExt cx="5107993" cy="2033249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易错易混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49527" y="2885350"/>
              <a:ext cx="4838313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问题探究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673613"/>
              <a:ext cx="5097580" cy="460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比较异同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76906" y="150826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6373" y="2634178"/>
            <a:ext cx="3103246" cy="580390"/>
            <a:chOff x="2455866" y="664479"/>
            <a:chExt cx="2770987" cy="580390"/>
          </a:xfrm>
        </p:grpSpPr>
        <p:sp>
          <p:nvSpPr>
            <p:cNvPr id="7" name="圆角矩形 6">
              <a:hlinkClick r:id="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易错易混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34695" y="3620770"/>
            <a:ext cx="10325100" cy="230695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）手工业者是分散手工工场的建立者和劳动者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而工人是完全出卖劳动力的雇佣劳动者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是集中的手工工场的劳动者。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）文艺复兴运动不是古希腊、罗马文化的复兴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而是新兴资产阶级思想文化的兴起。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02335" y="1696085"/>
            <a:ext cx="10325100" cy="45231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）文艺复兴“发现了人”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为资本主义的产生奠定了思想基础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新航路的开辟“发现了世界”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为资本主义的产生奠定了物质基础。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）新航路的开辟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标志着世界市场开始形成。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）葡萄牙和西班牙是最早走上殖民扩张道路的国家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而英国是世界上最大的殖民国家。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）“三角贸易”为欧洲资本主义发展提供的主要是资本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为美洲发展提供的是大量的劳动力。</a:t>
            </a:r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）最先进行奴隶贸易的国家是葡萄牙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不是西班牙。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6373" y="139084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问题探究</a:t>
              </a: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50240" y="2173605"/>
          <a:ext cx="1085913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3345"/>
                <a:gridCol w="9495790"/>
              </a:tblGrid>
              <a:tr h="361315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探究一：资本主义萌芽、文艺复兴和新航路开辟的关系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根本原因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资本主义萌芽是文艺复兴和新航路开辟得以发生的根源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有利条件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文艺复兴是正在形成中的资产阶级为维护自身利益、促进资本主义经济发展在思想领域的反映，文艺复兴中自然科学的革命和进步、天文地理知识的积累，都为新航路的开辟提供了有利条件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相互影响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新航路的开辟证明了地圆学说的正确性，进一步推动了文艺复兴的发展；同时，文艺复兴的开展和新航路的开辟，又都极大地促进了资本主义的产生和发展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99440" y="1592580"/>
          <a:ext cx="10869295" cy="4608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7790"/>
                <a:gridCol w="1262380"/>
                <a:gridCol w="2101215"/>
                <a:gridCol w="1258570"/>
                <a:gridCol w="4879340"/>
              </a:tblGrid>
              <a:tr h="441325">
                <a:tc gridSpan="5"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探究二：开辟新航路的航海家及相关活动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航海家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国别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航海时间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资助国家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航行路线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310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迪亚士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1487—1488年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到达非洲西南部海岸，发现好望角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哥伦布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意大利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1492—1502年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西班牙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横渡大西洋，到达美洲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发现“新大陆”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达·伽马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1497—1498年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成功开辟绕非洲大陆直通印度的新航路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麦哲伦</a:t>
                      </a:r>
                      <a:endParaRPr lang="en-US" altLang="en-US" sz="2400" b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葡萄牙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1519—1522年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西班牙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其船队完成穿越大西洋、太平洋、印度洋，再返回欧洲的环球航行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65960" y="1118235"/>
            <a:ext cx="3738245" cy="5375910"/>
            <a:chOff x="1688" y="1761"/>
            <a:chExt cx="5887" cy="8466"/>
          </a:xfrm>
        </p:grpSpPr>
        <p:grpSp>
          <p:nvGrpSpPr>
            <p:cNvPr id="16" name="组合 15"/>
            <p:cNvGrpSpPr/>
            <p:nvPr/>
          </p:nvGrpSpPr>
          <p:grpSpPr>
            <a:xfrm>
              <a:off x="1688" y="3397"/>
              <a:ext cx="5290" cy="5072"/>
              <a:chOff x="1688" y="3397"/>
              <a:chExt cx="5290" cy="5072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688" y="3397"/>
                <a:ext cx="5291" cy="5073"/>
              </a:xfrm>
              <a:prstGeom prst="roundRect">
                <a:avLst>
                  <a:gd name="adj" fmla="val 400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15652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244" y="4658"/>
                <a:ext cx="4488" cy="2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数据链接  </a:t>
                </a:r>
                <a:endParaRPr lang="en-US" altLang="zh-CN" sz="4400" b="1" spc="600" dirty="0">
                  <a:solidFill>
                    <a:srgbClr val="FAB5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Yuanti SC" panose="02010600040101010101" pitchFamily="2" charset="-122"/>
                  <a:ea typeface="Yuanti SC" panose="02010600040101010101" pitchFamily="2" charset="-122"/>
                </a:endParaRPr>
              </a:p>
              <a:p>
                <a:r>
                  <a:rPr lang="zh-CN" altLang="en-US" sz="4400" b="1" spc="600" dirty="0">
                    <a:solidFill>
                      <a:srgbClr val="FAB52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Yuanti SC" panose="02010600040101010101" pitchFamily="2" charset="-122"/>
                    <a:ea typeface="Yuanti SC" panose="02010600040101010101" pitchFamily="2" charset="-122"/>
                  </a:rPr>
                  <a:t>真题试做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441" y="1761"/>
              <a:ext cx="1134" cy="8466"/>
              <a:chOff x="6441" y="1761"/>
              <a:chExt cx="1134" cy="846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6782" y="2587"/>
                <a:ext cx="452" cy="7640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" name="三角形 7"/>
              <p:cNvSpPr/>
              <p:nvPr/>
            </p:nvSpPr>
            <p:spPr>
              <a:xfrm>
                <a:off x="6441" y="1761"/>
                <a:ext cx="1135" cy="978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20" name="文本框 2">
            <a:hlinkClick r:id="rId2" action="ppaction://hlinksldjump"/>
          </p:cNvPr>
          <p:cNvSpPr txBox="1"/>
          <p:nvPr/>
        </p:nvSpPr>
        <p:spPr>
          <a:xfrm>
            <a:off x="6042660" y="3538220"/>
            <a:ext cx="5107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命题点 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新航路开辟（高频考点）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6373" y="1530548"/>
            <a:ext cx="3103246" cy="580390"/>
            <a:chOff x="2455866" y="664479"/>
            <a:chExt cx="2770987" cy="580390"/>
          </a:xfrm>
        </p:grpSpPr>
        <p:sp>
          <p:nvSpPr>
            <p:cNvPr id="4" name="圆角矩形 6">
              <a:hlinkClick r:id=""/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2642413" y="664479"/>
              <a:ext cx="2584440" cy="580390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比较异同</a:t>
              </a:r>
            </a:p>
          </p:txBody>
        </p:sp>
        <p:sp>
          <p:nvSpPr>
            <p:cNvPr id="5" name="圆角矩形 4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9305" y="2440305"/>
          <a:ext cx="10217150" cy="37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7955"/>
                <a:gridCol w="1162050"/>
                <a:gridCol w="3193415"/>
                <a:gridCol w="4443730"/>
              </a:tblGrid>
              <a:tr h="398145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比较：文艺复兴与新航路的开辟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8780"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文艺复兴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新航路的开辟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相同点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背景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都受到资本主义萌芽的影响，代表新兴资产阶级的利益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影响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都有利于欧洲资本主义的产生与发展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不同点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开始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开始于意大利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开始于葡萄牙和西班牙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黑体_GBK" charset="0"/>
                        </a:rPr>
                        <a:t>性质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黑体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思想解放运动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殖民掠夺事件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书宋_GBK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24782" y="2361601"/>
            <a:ext cx="6349365" cy="627895"/>
            <a:chOff x="1034884" y="629878"/>
            <a:chExt cx="5322582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10285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新航路开辟(高频考点)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448068" y="2993511"/>
            <a:ext cx="1112837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2021·河北，16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当欧洲人来到时，他们先进的技术和强大的武力使印第安人完全失去了自卫的能力，而他们的种种机诈欺骗、巧取豪夺和暴力压迫使印第安人的权益很快丧失殆尽，他们的野蛮杀戮和他们带来的传染病使印第安人的人口急剧减少。材料旨在说明新航路开辟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193745" y="479797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9483" y="1330759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81330" y="5384800"/>
            <a:ext cx="9918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推动了西欧租地农场迅速发展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造成西欧各国力量发生变化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开启了真正意义上的世界历史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给美洲带来非常严重的灾祸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27100" y="1704340"/>
            <a:ext cx="10373360" cy="260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2018·河北，16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哥伦布在他的旅行日记中写道：“大量的金子可以使国王在三年之内准备和实现收复圣地的事业。这样，我就向国王陛下表示，我希望看到能把我这次航行的收入，用于收复耶路撒冷。”可见，哥伦布此次航行的直接目的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204690" y="379022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91235" y="4833620"/>
            <a:ext cx="8428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寻求大量黄金　　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“发现”美洲新大陆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完成环球航行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 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收复耶路撒冷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812925"/>
            <a:ext cx="100952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2017·河北，16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法国国王弗朗西斯一世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1515—1547年在位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曾感叹道：“我希望看到亚当的遗嘱，他在遗嘱中将地球划分给了西班牙和葡萄牙。”“将地球划分给了西班牙和葡萄牙”是由于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9960" y="3978275"/>
            <a:ext cx="4476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文艺复兴的开展　　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新航路的开辟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“三角贸易”的进行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启蒙运动的兴起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3485" y="307775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4" name="文本框 99"/>
          <p:cNvSpPr txBox="1">
            <a:spLocks noChangeArrowheads="1"/>
          </p:cNvSpPr>
          <p:nvPr/>
        </p:nvSpPr>
        <p:spPr bwMode="auto">
          <a:xfrm>
            <a:off x="985520" y="1626235"/>
            <a:ext cx="1046988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2019·唐山路北区模拟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马克思、恩格斯在《共产党宣言》中说：“美洲的发现、绕过非洲的航行，给新兴的资产阶级开辟了新天地。东印度和中国的市场、美洲的殖民化、对殖民地的贸易、交换手段和一般商品的增加，使商业、航海业和工业空前高涨……”上述材料论述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8347" y="341697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7750" y="4178300"/>
            <a:ext cx="75044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文艺复兴推动欧洲的社会进步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新航路开辟促进了欧洲资本主义的产生和发展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“三角贸易”促进了欧洲资本主义的发展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《共产党宣言》促进了国际工人运动的发展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26515" y="2028825"/>
            <a:ext cx="9283065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2019·唐山十九中模拟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《大国崛起》解说词中说道：“公元1500年前后的地理大发现，使欧洲的贸易中心发生了转移……”地理大发现使欧洲的贸易中心转移到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3442" y="3070262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6060" y="4008120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地中海沿岸　　　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大西洋沿岸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太平洋沿岸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北美东海岸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3*121"/>
  <p:tag name="TABLE_ENDDRAG_RECT" val="68*200*833*121"/>
  <p:tag name="KSO_WM_UNIT_TABLE_BEAUTIFY" val="smartTable{75ee3d3f-7c51-4462-80a9-c541a0718ba0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f9f5f2-4916-43be-be10-8adc95f20af0}"/>
  <p:tag name="TABLE_ENDDRAG_ORIGIN_RECT" val="857*129"/>
  <p:tag name="TABLE_ENDDRAG_RECT" val="35*326*857*12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f9f5f2-4916-43be-be10-8adc95f20af0}"/>
  <p:tag name="TABLE_ENDDRAG_ORIGIN_RECT" val="888*1417"/>
  <p:tag name="TABLE_ENDDRAG_RECT" val="38*41*888*141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f9f5f2-4916-43be-be10-8adc95f20af0}"/>
  <p:tag name="TABLE_ENDDRAG_ORIGIN_RECT" val="888*1417"/>
  <p:tag name="TABLE_ENDDRAG_RECT" val="38*41*888*141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f9f5f2-4916-43be-be10-8adc95f20af0}"/>
  <p:tag name="TABLE_ENDDRAG_ORIGIN_RECT" val="888*1417"/>
  <p:tag name="TABLE_ENDDRAG_RECT" val="38*41*888*141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19166c-1cdb-47d2-9df3-8018daf68561}"/>
  <p:tag name="TABLE_ENDDRAG_ORIGIN_RECT" val="843*739"/>
  <p:tag name="TABLE_ENDDRAG_RECT" val="53*123*843*73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19166c-1cdb-47d2-9df3-8018daf68561}"/>
  <p:tag name="TABLE_ENDDRAG_ORIGIN_RECT" val="843*739"/>
  <p:tag name="TABLE_ENDDRAG_RECT" val="53*123*843*73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819166c-1cdb-47d2-9df3-8018daf68561}"/>
  <p:tag name="TABLE_ENDDRAG_ORIGIN_RECT" val="843*739"/>
  <p:tag name="TABLE_ENDDRAG_RECT" val="53*123*843*73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9936e5f-b265-4337-99af-1f5bf04d17d3}"/>
  <p:tag name="TABLE_ENDDRAG_ORIGIN_RECT" val="816*846"/>
  <p:tag name="TABLE_ENDDRAG_RECT" val="67*124*816*8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9936e5f-b265-4337-99af-1f5bf04d17d3}"/>
  <p:tag name="TABLE_ENDDRAG_ORIGIN_RECT" val="816*846"/>
  <p:tag name="TABLE_ENDDRAG_RECT" val="67*124*816*84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9936e5f-b265-4337-99af-1f5bf04d17d3}"/>
  <p:tag name="TABLE_ENDDRAG_ORIGIN_RECT" val="816*846"/>
  <p:tag name="TABLE_ENDDRAG_RECT" val="67*124*816*84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7734688-8fbf-4e79-ac8d-a4651964eb0e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71524-8aac-45e7-b276-358c5674c05c}"/>
  <p:tag name="TABLE_ENDDRAG_ORIGIN_RECT" val="884*1814"/>
  <p:tag name="TABLE_ENDDRAG_RECT" val="45*44*884*181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71524-8aac-45e7-b276-358c5674c05c}"/>
  <p:tag name="TABLE_ENDDRAG_ORIGIN_RECT" val="884*1814"/>
  <p:tag name="TABLE_ENDDRAG_RECT" val="45*44*884*181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71524-8aac-45e7-b276-358c5674c05c}"/>
  <p:tag name="TABLE_ENDDRAG_ORIGIN_RECT" val="884*1814"/>
  <p:tag name="TABLE_ENDDRAG_RECT" val="45*44*884*181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71524-8aac-45e7-b276-358c5674c05c}"/>
  <p:tag name="TABLE_ENDDRAG_ORIGIN_RECT" val="884*1814"/>
  <p:tag name="TABLE_ENDDRAG_RECT" val="45*44*884*181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71524-8aac-45e7-b276-358c5674c05c}"/>
  <p:tag name="TABLE_ENDDRAG_ORIGIN_RECT" val="884*1814"/>
  <p:tag name="TABLE_ENDDRAG_RECT" val="45*44*884*18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ca9510-60f1-4eee-a84a-66ddfec61538}"/>
  <p:tag name="TABLE_ENDDRAG_ORIGIN_RECT" val="831*799"/>
  <p:tag name="TABLE_ENDDRAG_RECT" val="62*136*831*79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ca9510-60f1-4eee-a84a-66ddfec61538}"/>
  <p:tag name="TABLE_ENDDRAG_ORIGIN_RECT" val="831*799"/>
  <p:tag name="TABLE_ENDDRAG_RECT" val="62*136*831*79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63c81c5-d583-4952-acde-6c148200b76d}"/>
  <p:tag name="TABLE_ENDDRAG_ORIGIN_RECT" val="822*594"/>
  <p:tag name="TABLE_ENDDRAG_RECT" val="66*123*822*59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63c81c5-d583-4952-acde-6c148200b76d}"/>
  <p:tag name="TABLE_ENDDRAG_ORIGIN_RECT" val="822*594"/>
  <p:tag name="TABLE_ENDDRAG_RECT" val="66*123*822*59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825fc4-8d10-47ac-ac4d-5430872a25e4}"/>
  <p:tag name="TABLE_ENDDRAG_ORIGIN_RECT" val="789*983"/>
  <p:tag name="TABLE_ENDDRAG_RECT" val="68*128*789*9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825fc4-8d10-47ac-ac4d-5430872a25e4}"/>
  <p:tag name="TABLE_ENDDRAG_ORIGIN_RECT" val="789*983"/>
  <p:tag name="TABLE_ENDDRAG_RECT" val="68*128*789*98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825fc4-8d10-47ac-ac4d-5430872a25e4}"/>
  <p:tag name="TABLE_ENDDRAG_ORIGIN_RECT" val="789*983"/>
  <p:tag name="TABLE_ENDDRAG_RECT" val="68*128*789*98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825fc4-8d10-47ac-ac4d-5430872a25e4}"/>
  <p:tag name="TABLE_ENDDRAG_ORIGIN_RECT" val="789*983"/>
  <p:tag name="TABLE_ENDDRAG_RECT" val="68*128*789*98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aec094c-d550-495d-b9e7-bdd827fd75a2}"/>
  <p:tag name="TABLE_ENDDRAG_ORIGIN_RECT" val="824*230"/>
  <p:tag name="TABLE_ENDDRAG_RECT" val="55*194*824*2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62be2bd-f62f-4f83-b1b0-fbc2d1d3a6ce}"/>
  <p:tag name="TABLE_ENDDRAG_ORIGIN_RECT" val="794*521"/>
  <p:tag name="TABLE_ENDDRAG_RECT" val="64*138*794*5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b6a1cf2-09f2-4ee7-b859-92208e981522}"/>
  <p:tag name="TABLE_ENDDRAG_ORIGIN_RECT" val="823*282"/>
  <p:tag name="TABLE_ENDDRAG_RECT" val="55*210*823*28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1741</Words>
  <Application>WPS 演示</Application>
  <PresentationFormat>自定义</PresentationFormat>
  <Paragraphs>466</Paragraphs>
  <Slides>40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909</cp:revision>
  <dcterms:created xsi:type="dcterms:W3CDTF">2020-07-19T08:35:00Z</dcterms:created>
  <dcterms:modified xsi:type="dcterms:W3CDTF">2022-02-25T16:13:36Z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2052-11.1.0.11045</vt:lpwstr>
  </property>
</Properties>
</file>