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tags/tag1.xml" ContentType="application/vnd.openxmlformats-officedocument.presentationml.tags+xml"/>
  <Default Extension="docx" ContentType="application/vnd.openxmlformats-officedocument.wordprocessingml.document"/>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Default Extension="gif" ContentType="image/gif"/>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5"/>
  </p:notesMasterIdLst>
  <p:sldIdLst>
    <p:sldId id="265" r:id="rId2"/>
    <p:sldId id="266" r:id="rId3"/>
    <p:sldId id="331" r:id="rId4"/>
    <p:sldId id="332" r:id="rId5"/>
    <p:sldId id="333" r:id="rId6"/>
    <p:sldId id="334" r:id="rId7"/>
    <p:sldId id="321" r:id="rId8"/>
    <p:sldId id="335" r:id="rId9"/>
    <p:sldId id="336" r:id="rId10"/>
    <p:sldId id="322" r:id="rId11"/>
    <p:sldId id="337" r:id="rId12"/>
    <p:sldId id="338" r:id="rId13"/>
    <p:sldId id="339" r:id="rId14"/>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482">
          <p15:clr>
            <a:srgbClr val="A4A3A4"/>
          </p15:clr>
        </p15:guide>
        <p15:guide id="2" pos="1927">
          <p15:clr>
            <a:srgbClr val="A4A3A4"/>
          </p15:clr>
        </p15:guide>
        <p15:guide id="3" pos="3379">
          <p15:clr>
            <a:srgbClr val="A4A3A4"/>
          </p15:clr>
        </p15:guide>
        <p15:guide id="4" pos="3651">
          <p15:clr>
            <a:srgbClr val="A4A3A4"/>
          </p15:clr>
        </p15:guide>
        <p15:guide id="5" pos="4105">
          <p15:clr>
            <a:srgbClr val="A4A3A4"/>
          </p15:clr>
        </p15:guide>
        <p15:guide id="6" pos="4377">
          <p15:clr>
            <a:srgbClr val="A4A3A4"/>
          </p15:clr>
        </p15:guide>
        <p15:guide id="7" pos="4830">
          <p15:clr>
            <a:srgbClr val="A4A3A4"/>
          </p15:clr>
        </p15:guide>
        <p15:guide id="8" pos="5103">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3D7CD"/>
    <a:srgbClr val="03B6AD"/>
    <a:srgbClr val="8B793A"/>
    <a:srgbClr val="C0B344"/>
    <a:srgbClr val="FFF100"/>
    <a:srgbClr val="7BDDD8"/>
    <a:srgbClr val="028C85"/>
    <a:srgbClr val="AFDDDB"/>
    <a:srgbClr val="55BAB6"/>
    <a:srgbClr val="019E97"/>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horzBarState="maximized">
    <p:restoredLeft sz="17015" autoAdjust="0"/>
    <p:restoredTop sz="94660"/>
  </p:normalViewPr>
  <p:slideViewPr>
    <p:cSldViewPr showGuides="1">
      <p:cViewPr varScale="1">
        <p:scale>
          <a:sx n="68" d="100"/>
          <a:sy n="68" d="100"/>
        </p:scale>
        <p:origin x="-1164" y="-56"/>
      </p:cViewPr>
      <p:guideLst>
        <p:guide orient="horz" pos="482"/>
        <p:guide pos="1927"/>
        <p:guide pos="3379"/>
        <p:guide pos="3651"/>
        <p:guide pos="4105"/>
        <p:guide pos="4377"/>
        <p:guide pos="4830"/>
        <p:guide pos="5103"/>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7.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1.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1.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8.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0AF2471-2A3F-4C87-A869-A671258DC2ED}" type="datetimeFigureOut">
              <a:rPr lang="zh-CN" altLang="en-US" smtClean="0"/>
              <a:pPr/>
              <a:t>2021/6/18</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8126C6A-A277-47B2-B097-687C51019A04}" type="slidenum">
              <a:rPr lang="zh-CN" altLang="en-US" smtClean="0"/>
              <a:pPr/>
              <a:t>‹#›</a:t>
            </a:fld>
            <a:endParaRPr lang="zh-CN" altLang="en-US"/>
          </a:p>
        </p:txBody>
      </p:sp>
    </p:spTree>
    <p:extLst>
      <p:ext uri="{BB962C8B-B14F-4D97-AF65-F5344CB8AC3E}">
        <p14:creationId xmlns:p14="http://schemas.microsoft.com/office/powerpoint/2010/main" xmlns="" val="304293970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gif"/><Relationship Id="rId1" Type="http://schemas.openxmlformats.org/officeDocument/2006/relationships/slideMaster" Target="../slideMasters/slideMaster1.xml"/><Relationship Id="rId5" Type="http://schemas.openxmlformats.org/officeDocument/2006/relationships/image" Target="../media/image5.png"/><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3" Type="http://schemas.openxmlformats.org/officeDocument/2006/relationships/tags" Target="../tags/tag3.xml"/><Relationship Id="rId2" Type="http://schemas.openxmlformats.org/officeDocument/2006/relationships/tags" Target="../tags/tag2.xml"/><Relationship Id="rId1" Type="http://schemas.openxmlformats.org/officeDocument/2006/relationships/tags" Target="../tags/tag1.xml"/><Relationship Id="rId5" Type="http://schemas.openxmlformats.org/officeDocument/2006/relationships/image" Target="../media/image1.gif"/><Relationship Id="rId4"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gif"/><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image" Target="../media/image6.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0" name="椭圆 9"/>
          <p:cNvSpPr/>
          <p:nvPr userDrawn="1"/>
        </p:nvSpPr>
        <p:spPr>
          <a:xfrm>
            <a:off x="6897671" y="4575040"/>
            <a:ext cx="1224136" cy="1224136"/>
          </a:xfrm>
          <a:prstGeom prst="ellipse">
            <a:avLst/>
          </a:prstGeom>
          <a:solidFill>
            <a:srgbClr val="03B6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片 7"/>
          <p:cNvPicPr>
            <a:picLocks noChangeAspect="1"/>
          </p:cNvPicPr>
          <p:nvPr userDrawn="1"/>
        </p:nvPicPr>
        <p:blipFill>
          <a:blip r:embed="rId3">
            <a:extLst>
              <a:ext uri="{28A0092B-C50C-407E-A947-70E740481C1C}">
                <a14:useLocalDpi xmlns:a14="http://schemas.microsoft.com/office/drawing/2010/main" xmlns="" val="0"/>
              </a:ext>
            </a:extLst>
          </a:blip>
          <a:stretch>
            <a:fillRect/>
          </a:stretch>
        </p:blipFill>
        <p:spPr>
          <a:xfrm>
            <a:off x="-1" y="1988840"/>
            <a:ext cx="7956375" cy="1680152"/>
          </a:xfrm>
          <a:prstGeom prst="rect">
            <a:avLst/>
          </a:prstGeom>
        </p:spPr>
      </p:pic>
      <p:sp>
        <p:nvSpPr>
          <p:cNvPr id="3" name="副标题 2"/>
          <p:cNvSpPr>
            <a:spLocks noGrp="1"/>
          </p:cNvSpPr>
          <p:nvPr>
            <p:ph type="subTitle" idx="1"/>
          </p:nvPr>
        </p:nvSpPr>
        <p:spPr>
          <a:xfrm>
            <a:off x="6813392" y="4822304"/>
            <a:ext cx="1432248" cy="622920"/>
          </a:xfrm>
          <a:prstGeom prst="rect">
            <a:avLst/>
          </a:prstGeom>
        </p:spPr>
        <p:txBody>
          <a:bodyPr>
            <a:noAutofit/>
          </a:bodyPr>
          <a:lstStyle>
            <a:lvl1pPr marL="0" indent="0" algn="ctr">
              <a:buNone/>
              <a:defRPr sz="3600" b="1">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pic>
        <p:nvPicPr>
          <p:cNvPr id="7" name="图片 6"/>
          <p:cNvPicPr>
            <a:picLocks noChangeAspect="1"/>
          </p:cNvPicPr>
          <p:nvPr userDrawn="1"/>
        </p:nvPicPr>
        <p:blipFill>
          <a:blip r:embed="rId4">
            <a:extLst>
              <a:ext uri="{28A0092B-C50C-407E-A947-70E740481C1C}">
                <a14:useLocalDpi xmlns:a14="http://schemas.microsoft.com/office/drawing/2010/main" xmlns="" val="0"/>
              </a:ext>
            </a:extLst>
          </a:blip>
          <a:stretch>
            <a:fillRect/>
          </a:stretch>
        </p:blipFill>
        <p:spPr>
          <a:xfrm>
            <a:off x="908737" y="742965"/>
            <a:ext cx="2088231" cy="571140"/>
          </a:xfrm>
          <a:prstGeom prst="rect">
            <a:avLst/>
          </a:prstGeom>
        </p:spPr>
      </p:pic>
      <p:grpSp>
        <p:nvGrpSpPr>
          <p:cNvPr id="4" name="组合 3"/>
          <p:cNvGrpSpPr/>
          <p:nvPr userDrawn="1"/>
        </p:nvGrpSpPr>
        <p:grpSpPr>
          <a:xfrm>
            <a:off x="1115616" y="3742860"/>
            <a:ext cx="5370800" cy="307777"/>
            <a:chOff x="209312" y="3742860"/>
            <a:chExt cx="5370800" cy="307777"/>
          </a:xfrm>
        </p:grpSpPr>
        <p:sp>
          <p:nvSpPr>
            <p:cNvPr id="11" name="TextBox 10"/>
            <p:cNvSpPr txBox="1"/>
            <p:nvPr userDrawn="1"/>
          </p:nvSpPr>
          <p:spPr>
            <a:xfrm>
              <a:off x="299800" y="3742860"/>
              <a:ext cx="5280312" cy="307777"/>
            </a:xfrm>
            <a:prstGeom prst="rect">
              <a:avLst/>
            </a:prstGeom>
            <a:noFill/>
          </p:spPr>
          <p:txBody>
            <a:bodyPr wrap="square" rtlCol="0">
              <a:spAutoFit/>
            </a:bodyPr>
            <a:lstStyle/>
            <a:p>
              <a:r>
                <a:rPr lang="zh-CN" altLang="en-US" sz="1400" spc="600" smtClean="0">
                  <a:solidFill>
                    <a:schemeClr val="tx1"/>
                  </a:solidFill>
                  <a:latin typeface="微软雅黑" panose="020B0503020204020204" pitchFamily="34" charset="-122"/>
                  <a:ea typeface="微软雅黑" panose="020B0503020204020204" pitchFamily="34" charset="-122"/>
                </a:rPr>
                <a:t>分类练习更有效</a:t>
              </a:r>
              <a:endParaRPr lang="zh-CN" altLang="en-US" sz="1400" spc="600" dirty="0">
                <a:solidFill>
                  <a:schemeClr val="tx1"/>
                </a:solidFill>
                <a:latin typeface="微软雅黑" panose="020B0503020204020204" pitchFamily="34" charset="-122"/>
                <a:ea typeface="微软雅黑" panose="020B0503020204020204" pitchFamily="34" charset="-122"/>
              </a:endParaRPr>
            </a:p>
          </p:txBody>
        </p:sp>
        <p:pic>
          <p:nvPicPr>
            <p:cNvPr id="12" name="图片 11"/>
            <p:cNvPicPr>
              <a:picLocks noChangeAspect="1"/>
            </p:cNvPicPr>
            <p:nvPr userDrawn="1"/>
          </p:nvPicPr>
          <p:blipFill>
            <a:blip r:embed="rId5">
              <a:extLst>
                <a:ext uri="{28A0092B-C50C-407E-A947-70E740481C1C}">
                  <a14:useLocalDpi xmlns:a14="http://schemas.microsoft.com/office/drawing/2010/main" xmlns="" val="0"/>
                </a:ext>
              </a:extLst>
            </a:blip>
            <a:stretch>
              <a:fillRect/>
            </a:stretch>
          </p:blipFill>
          <p:spPr>
            <a:xfrm>
              <a:off x="209312" y="3825056"/>
              <a:ext cx="108000" cy="108000"/>
            </a:xfrm>
            <a:prstGeom prst="rect">
              <a:avLst/>
            </a:prstGeom>
          </p:spPr>
        </p:pic>
      </p:grpSp>
      <p:sp>
        <p:nvSpPr>
          <p:cNvPr id="2" name="标题 1"/>
          <p:cNvSpPr>
            <a:spLocks noGrp="1"/>
          </p:cNvSpPr>
          <p:nvPr>
            <p:ph type="ctrTitle" hasCustomPrompt="1"/>
          </p:nvPr>
        </p:nvSpPr>
        <p:spPr>
          <a:xfrm>
            <a:off x="35496" y="2492896"/>
            <a:ext cx="7772400" cy="698491"/>
          </a:xfrm>
          <a:prstGeom prst="rect">
            <a:avLst/>
          </a:prstGeom>
        </p:spPr>
        <p:txBody>
          <a:bodyPr>
            <a:noAutofit/>
          </a:bodyPr>
          <a:lstStyle>
            <a:lvl1pPr>
              <a:defRPr sz="4000" spc="1600" baseline="0">
                <a:solidFill>
                  <a:schemeClr val="bg1"/>
                </a:solidFill>
                <a:latin typeface="黑体" panose="02010600030101010101" pitchFamily="2" charset="-122"/>
                <a:ea typeface="黑体" panose="02010600030101010101" pitchFamily="2" charset="-122"/>
              </a:defRPr>
            </a:lvl1pPr>
          </a:lstStyle>
          <a:p>
            <a:r>
              <a:rPr lang="zh-CN" altLang="en-US" smtClean="0"/>
              <a:t>十年高考配套课件</a:t>
            </a:r>
            <a:endParaRPr lang="zh-CN" altLang="en-US" dirty="0"/>
          </a:p>
        </p:txBody>
      </p:sp>
    </p:spTree>
    <p:extLst>
      <p:ext uri="{BB962C8B-B14F-4D97-AF65-F5344CB8AC3E}">
        <p14:creationId xmlns:p14="http://schemas.microsoft.com/office/powerpoint/2010/main" xmlns="" val="972835430"/>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12" presetClass="entr" presetSubtype="8"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p:tgtEl>
                                          <p:spTgt spid="2"/>
                                        </p:tgtEl>
                                        <p:attrNameLst>
                                          <p:attrName>ppt_x</p:attrName>
                                        </p:attrNameLst>
                                      </p:cBhvr>
                                      <p:tavLst>
                                        <p:tav tm="0">
                                          <p:val>
                                            <p:strVal val="#ppt_x-#ppt_w*1.125000"/>
                                          </p:val>
                                        </p:tav>
                                        <p:tav tm="100000">
                                          <p:val>
                                            <p:strVal val="#ppt_x"/>
                                          </p:val>
                                        </p:tav>
                                      </p:tavLst>
                                    </p:anim>
                                    <p:animEffect transition="in" filter="wipe(right)">
                                      <p:cBhvr>
                                        <p:cTn id="12" dur="500"/>
                                        <p:tgtEl>
                                          <p:spTgt spid="2"/>
                                        </p:tgtEl>
                                      </p:cBhvr>
                                    </p:animEffect>
                                  </p:childTnLst>
                                </p:cTn>
                              </p:par>
                            </p:childTnLst>
                          </p:cTn>
                        </p:par>
                        <p:par>
                          <p:cTn id="13" fill="hold">
                            <p:stCondLst>
                              <p:cond delay="1000"/>
                            </p:stCondLst>
                            <p:childTnLst>
                              <p:par>
                                <p:cTn id="14" presetID="10" presetClass="entr" presetSubtype="0" fill="hold" nodeType="after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fade">
                                      <p:cBhvr>
                                        <p:cTn id="16" dur="500"/>
                                        <p:tgtEl>
                                          <p:spTgt spid="4"/>
                                        </p:tgtEl>
                                      </p:cBhvr>
                                    </p:animEffect>
                                  </p:childTnLst>
                                </p:cTn>
                              </p:par>
                            </p:childTnLst>
                          </p:cTn>
                        </p:par>
                        <p:par>
                          <p:cTn id="17" fill="hold">
                            <p:stCondLst>
                              <p:cond delay="1500"/>
                            </p:stCondLst>
                            <p:childTnLst>
                              <p:par>
                                <p:cTn id="18" presetID="49" presetClass="entr" presetSubtype="0" decel="100000" fill="hold" grpId="0" nodeType="after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p:cTn id="20" dur="500" fill="hold"/>
                                        <p:tgtEl>
                                          <p:spTgt spid="10"/>
                                        </p:tgtEl>
                                        <p:attrNameLst>
                                          <p:attrName>ppt_w</p:attrName>
                                        </p:attrNameLst>
                                      </p:cBhvr>
                                      <p:tavLst>
                                        <p:tav tm="0">
                                          <p:val>
                                            <p:fltVal val="0"/>
                                          </p:val>
                                        </p:tav>
                                        <p:tav tm="100000">
                                          <p:val>
                                            <p:strVal val="#ppt_w"/>
                                          </p:val>
                                        </p:tav>
                                      </p:tavLst>
                                    </p:anim>
                                    <p:anim calcmode="lin" valueType="num">
                                      <p:cBhvr>
                                        <p:cTn id="21" dur="500" fill="hold"/>
                                        <p:tgtEl>
                                          <p:spTgt spid="10"/>
                                        </p:tgtEl>
                                        <p:attrNameLst>
                                          <p:attrName>ppt_h</p:attrName>
                                        </p:attrNameLst>
                                      </p:cBhvr>
                                      <p:tavLst>
                                        <p:tav tm="0">
                                          <p:val>
                                            <p:fltVal val="0"/>
                                          </p:val>
                                        </p:tav>
                                        <p:tav tm="100000">
                                          <p:val>
                                            <p:strVal val="#ppt_h"/>
                                          </p:val>
                                        </p:tav>
                                      </p:tavLst>
                                    </p:anim>
                                    <p:anim calcmode="lin" valueType="num">
                                      <p:cBhvr>
                                        <p:cTn id="22" dur="500" fill="hold"/>
                                        <p:tgtEl>
                                          <p:spTgt spid="10"/>
                                        </p:tgtEl>
                                        <p:attrNameLst>
                                          <p:attrName>style.rotation</p:attrName>
                                        </p:attrNameLst>
                                      </p:cBhvr>
                                      <p:tavLst>
                                        <p:tav tm="0">
                                          <p:val>
                                            <p:fltVal val="360"/>
                                          </p:val>
                                        </p:tav>
                                        <p:tav tm="100000">
                                          <p:val>
                                            <p:fltVal val="0"/>
                                          </p:val>
                                        </p:tav>
                                      </p:tavLst>
                                    </p:anim>
                                    <p:animEffect transition="in" filter="fade">
                                      <p:cBhvr>
                                        <p:cTn id="23" dur="500"/>
                                        <p:tgtEl>
                                          <p:spTgt spid="10"/>
                                        </p:tgtEl>
                                      </p:cBhvr>
                                    </p:animEffect>
                                  </p:childTnLst>
                                </p:cTn>
                              </p:par>
                              <p:par>
                                <p:cTn id="24" presetID="49" presetClass="entr" presetSubtype="0" decel="100000" fill="hold" grpId="0" nodeType="withEffect">
                                  <p:stCondLst>
                                    <p:cond delay="0"/>
                                  </p:stCondLst>
                                  <p:childTnLst>
                                    <p:set>
                                      <p:cBhvr>
                                        <p:cTn id="25" dur="1" fill="hold">
                                          <p:stCondLst>
                                            <p:cond delay="0"/>
                                          </p:stCondLst>
                                        </p:cTn>
                                        <p:tgtEl>
                                          <p:spTgt spid="3">
                                            <p:txEl>
                                              <p:pRg st="0" end="0"/>
                                            </p:txEl>
                                          </p:spTgt>
                                        </p:tgtEl>
                                        <p:attrNameLst>
                                          <p:attrName>style.visibility</p:attrName>
                                        </p:attrNameLst>
                                      </p:cBhvr>
                                      <p:to>
                                        <p:strVal val="visible"/>
                                      </p:to>
                                    </p:set>
                                    <p:anim calcmode="lin" valueType="num">
                                      <p:cBhvr>
                                        <p:cTn id="26" dur="500" fill="hold"/>
                                        <p:tgtEl>
                                          <p:spTgt spid="3">
                                            <p:txEl>
                                              <p:pRg st="0" end="0"/>
                                            </p:txEl>
                                          </p:spTgt>
                                        </p:tgtEl>
                                        <p:attrNameLst>
                                          <p:attrName>ppt_w</p:attrName>
                                        </p:attrNameLst>
                                      </p:cBhvr>
                                      <p:tavLst>
                                        <p:tav tm="0">
                                          <p:val>
                                            <p:fltVal val="0"/>
                                          </p:val>
                                        </p:tav>
                                        <p:tav tm="100000">
                                          <p:val>
                                            <p:strVal val="#ppt_w"/>
                                          </p:val>
                                        </p:tav>
                                      </p:tavLst>
                                    </p:anim>
                                    <p:anim calcmode="lin" valueType="num">
                                      <p:cBhvr>
                                        <p:cTn id="27" dur="500" fill="hold"/>
                                        <p:tgtEl>
                                          <p:spTgt spid="3">
                                            <p:txEl>
                                              <p:pRg st="0" end="0"/>
                                            </p:txEl>
                                          </p:spTgt>
                                        </p:tgtEl>
                                        <p:attrNameLst>
                                          <p:attrName>ppt_h</p:attrName>
                                        </p:attrNameLst>
                                      </p:cBhvr>
                                      <p:tavLst>
                                        <p:tav tm="0">
                                          <p:val>
                                            <p:fltVal val="0"/>
                                          </p:val>
                                        </p:tav>
                                        <p:tav tm="100000">
                                          <p:val>
                                            <p:strVal val="#ppt_h"/>
                                          </p:val>
                                        </p:tav>
                                      </p:tavLst>
                                    </p:anim>
                                    <p:anim calcmode="lin" valueType="num">
                                      <p:cBhvr>
                                        <p:cTn id="28" dur="500" fill="hold"/>
                                        <p:tgtEl>
                                          <p:spTgt spid="3">
                                            <p:txEl>
                                              <p:pRg st="0" end="0"/>
                                            </p:txEl>
                                          </p:spTgt>
                                        </p:tgtEl>
                                        <p:attrNameLst>
                                          <p:attrName>style.rotation</p:attrName>
                                        </p:attrNameLst>
                                      </p:cBhvr>
                                      <p:tavLst>
                                        <p:tav tm="0">
                                          <p:val>
                                            <p:fltVal val="360"/>
                                          </p:val>
                                        </p:tav>
                                        <p:tav tm="100000">
                                          <p:val>
                                            <p:fltVal val="0"/>
                                          </p:val>
                                        </p:tav>
                                      </p:tavLst>
                                    </p:anim>
                                    <p:animEffect transition="in" filter="fade">
                                      <p:cBhvr>
                                        <p:cTn id="29"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3" grpId="0" build="p">
        <p:tmplLst>
          <p:tmpl lvl="1">
            <p:tnLst>
              <p:par>
                <p:cTn presetID="49" presetClass="entr" presetSubtype="0" decel="100000" fill="hold" nodeType="withEffect">
                  <p:stCondLst>
                    <p:cond delay="0"/>
                  </p:stCondLst>
                  <p:childTnLst>
                    <p:set>
                      <p:cBhvr>
                        <p:cTn dur="1" fill="hold">
                          <p:stCondLst>
                            <p:cond delay="0"/>
                          </p:stCondLst>
                        </p:cTn>
                        <p:tgtEl>
                          <p:spTgt spid="3"/>
                        </p:tgtEl>
                        <p:attrNameLst>
                          <p:attrName>style.visibility</p:attrName>
                        </p:attrNameLst>
                      </p:cBhvr>
                      <p:to>
                        <p:strVal val="visible"/>
                      </p:to>
                    </p:set>
                    <p:anim calcmode="lin" valueType="num">
                      <p:cBhvr>
                        <p:cTn dur="500" fill="hold"/>
                        <p:tgtEl>
                          <p:spTgt spid="3"/>
                        </p:tgtEl>
                        <p:attrNameLst>
                          <p:attrName>ppt_w</p:attrName>
                        </p:attrNameLst>
                      </p:cBhvr>
                      <p:tavLst>
                        <p:tav tm="0">
                          <p:val>
                            <p:fltVal val="0"/>
                          </p:val>
                        </p:tav>
                        <p:tav tm="100000">
                          <p:val>
                            <p:strVal val="#ppt_w"/>
                          </p:val>
                        </p:tav>
                      </p:tavLst>
                    </p:anim>
                    <p:anim calcmode="lin" valueType="num">
                      <p:cBhvr>
                        <p:cTn dur="500" fill="hold"/>
                        <p:tgtEl>
                          <p:spTgt spid="3"/>
                        </p:tgtEl>
                        <p:attrNameLst>
                          <p:attrName>ppt_h</p:attrName>
                        </p:attrNameLst>
                      </p:cBhvr>
                      <p:tavLst>
                        <p:tav tm="0">
                          <p:val>
                            <p:fltVal val="0"/>
                          </p:val>
                        </p:tav>
                        <p:tav tm="100000">
                          <p:val>
                            <p:strVal val="#ppt_h"/>
                          </p:val>
                        </p:tav>
                      </p:tavLst>
                    </p:anim>
                    <p:anim calcmode="lin" valueType="num">
                      <p:cBhvr>
                        <p:cTn dur="500" fill="hold"/>
                        <p:tgtEl>
                          <p:spTgt spid="3"/>
                        </p:tgtEl>
                        <p:attrNameLst>
                          <p:attrName>style.rotation</p:attrName>
                        </p:attrNameLst>
                      </p:cBhvr>
                      <p:tavLst>
                        <p:tav tm="0">
                          <p:val>
                            <p:fltVal val="360"/>
                          </p:val>
                        </p:tav>
                        <p:tav tm="100000">
                          <p:val>
                            <p:fltVal val="0"/>
                          </p:val>
                        </p:tav>
                      </p:tavLst>
                    </p:anim>
                    <p:animEffect transition="in" filter="fade">
                      <p:cBhvr>
                        <p:cTn dur="500"/>
                        <p:tgtEl>
                          <p:spTgt spid="3"/>
                        </p:tgtEl>
                      </p:cBhvr>
                    </p:animEffect>
                  </p:childTnLst>
                </p:cTn>
              </p:par>
            </p:tnLst>
          </p:tmpl>
        </p:tmplLst>
      </p:bldP>
      <p:bldP spid="2" grpId="0"/>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目录">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sp>
        <p:nvSpPr>
          <p:cNvPr id="5" name="标题 1"/>
          <p:cNvSpPr>
            <a:spLocks noGrp="1"/>
          </p:cNvSpPr>
          <p:nvPr>
            <p:ph type="title"/>
          </p:nvPr>
        </p:nvSpPr>
        <p:spPr>
          <a:xfrm>
            <a:off x="3166332" y="1311349"/>
            <a:ext cx="5476817" cy="533475"/>
          </a:xfrm>
          <a:prstGeom prst="rect">
            <a:avLst/>
          </a:prstGeom>
        </p:spPr>
        <p:txBody>
          <a:bodyPr/>
          <a:lstStyle>
            <a:lvl1pPr algn="l">
              <a:defRPr sz="2800">
                <a:solidFill>
                  <a:srgbClr val="7B0077"/>
                </a:solidFill>
              </a:defRPr>
            </a:lvl1pPr>
          </a:lstStyle>
          <a:p>
            <a:r>
              <a:rPr lang="zh-CN" altLang="en-US" smtClean="0"/>
              <a:t>单击此处编辑母版标题样式</a:t>
            </a:r>
            <a:endParaRPr lang="zh-CN" altLang="en-US" dirty="0"/>
          </a:p>
        </p:txBody>
      </p:sp>
      <p:sp>
        <p:nvSpPr>
          <p:cNvPr id="6" name="内容占位符 2"/>
          <p:cNvSpPr>
            <a:spLocks noGrp="1"/>
          </p:cNvSpPr>
          <p:nvPr>
            <p:ph idx="1"/>
          </p:nvPr>
        </p:nvSpPr>
        <p:spPr>
          <a:xfrm>
            <a:off x="3193812" y="1844824"/>
            <a:ext cx="5554652" cy="3456384"/>
          </a:xfrm>
          <a:prstGeom prst="rect">
            <a:avLst/>
          </a:prstGeom>
        </p:spPr>
        <p:txBody>
          <a:bodyPr/>
          <a:lstStyle>
            <a:lvl1pPr marL="0" indent="0">
              <a:lnSpc>
                <a:spcPts val="2600"/>
              </a:lnSpc>
              <a:buFontTx/>
              <a:buNone/>
              <a:defRPr sz="1600">
                <a:solidFill>
                  <a:srgbClr val="7B0077"/>
                </a:solidFill>
                <a:latin typeface="+mj-ea"/>
                <a:ea typeface="+mj-ea"/>
              </a:defRPr>
            </a:lvl1pPr>
            <a:lvl2pPr marL="457200" indent="0">
              <a:lnSpc>
                <a:spcPts val="2600"/>
              </a:lnSpc>
              <a:buFontTx/>
              <a:buNone/>
              <a:defRPr sz="1600">
                <a:solidFill>
                  <a:srgbClr val="7B0077"/>
                </a:solidFill>
                <a:latin typeface="+mj-ea"/>
                <a:ea typeface="+mj-ea"/>
              </a:defRPr>
            </a:lvl2pPr>
            <a:lvl3pPr marL="914400" indent="0">
              <a:lnSpc>
                <a:spcPts val="2600"/>
              </a:lnSpc>
              <a:buFontTx/>
              <a:buNone/>
              <a:defRPr sz="1600">
                <a:solidFill>
                  <a:srgbClr val="7B0077"/>
                </a:solidFill>
                <a:latin typeface="+mj-ea"/>
                <a:ea typeface="+mj-ea"/>
              </a:defRPr>
            </a:lvl3pPr>
            <a:lvl4pPr marL="1371600" indent="0">
              <a:lnSpc>
                <a:spcPts val="2600"/>
              </a:lnSpc>
              <a:buFontTx/>
              <a:buNone/>
              <a:defRPr sz="1600">
                <a:solidFill>
                  <a:srgbClr val="7B0077"/>
                </a:solidFill>
                <a:latin typeface="+mj-ea"/>
                <a:ea typeface="+mj-ea"/>
              </a:defRPr>
            </a:lvl4pPr>
            <a:lvl5pPr marL="1828800" indent="0">
              <a:lnSpc>
                <a:spcPts val="2600"/>
              </a:lnSpc>
              <a:buFontTx/>
              <a:buNone/>
              <a:defRPr sz="1600">
                <a:solidFill>
                  <a:srgbClr val="7B0077"/>
                </a:solidFill>
                <a:latin typeface="+mj-ea"/>
                <a:ea typeface="+mj-ea"/>
              </a:defRPr>
            </a:lvl5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dirty="0"/>
          </a:p>
        </p:txBody>
      </p:sp>
      <p:sp>
        <p:nvSpPr>
          <p:cNvPr id="15" name="MH_Others_2">
            <a:extLst>
              <a:ext uri="{FF2B5EF4-FFF2-40B4-BE49-F238E27FC236}">
                <a16:creationId xmlns:a16="http://schemas.microsoft.com/office/drawing/2014/main" xmlns="" id="{517B537F-2044-4353-B896-BF6447519450}"/>
              </a:ext>
            </a:extLst>
          </p:cNvPr>
          <p:cNvSpPr/>
          <p:nvPr userDrawn="1">
            <p:custDataLst>
              <p:tags r:id="rId1"/>
            </p:custDataLst>
          </p:nvPr>
        </p:nvSpPr>
        <p:spPr>
          <a:xfrm>
            <a:off x="265" y="1"/>
            <a:ext cx="2786688" cy="6858000"/>
          </a:xfrm>
          <a:prstGeom prst="rect">
            <a:avLst/>
          </a:prstGeom>
          <a:solidFill>
            <a:srgbClr val="03B6AD"/>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326" tIns="36164" rIns="72326" bIns="36164" numCol="1" spcCol="0" rtlCol="0" fromWordArt="0" anchor="ctr" anchorCtr="0" forceAA="0" compatLnSpc="1">
            <a:prstTxWarp prst="textNoShape">
              <a:avLst/>
            </a:prstTxWarp>
            <a:noAutofit/>
          </a:bodyPr>
          <a:lstStyle/>
          <a:p>
            <a:endParaRPr lang="zh-CN" altLang="en-US" sz="1502">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16" name="MH_Others_1">
            <a:extLst>
              <a:ext uri="{FF2B5EF4-FFF2-40B4-BE49-F238E27FC236}">
                <a16:creationId xmlns:a16="http://schemas.microsoft.com/office/drawing/2014/main" xmlns="" id="{42F9DD8A-CD00-4AA5-9DBB-1C3521B5D97F}"/>
              </a:ext>
            </a:extLst>
          </p:cNvPr>
          <p:cNvSpPr txBox="1"/>
          <p:nvPr userDrawn="1">
            <p:custDataLst>
              <p:tags r:id="rId2"/>
            </p:custDataLst>
          </p:nvPr>
        </p:nvSpPr>
        <p:spPr>
          <a:xfrm>
            <a:off x="470983" y="2233007"/>
            <a:ext cx="1709105" cy="1015663"/>
          </a:xfrm>
          <a:prstGeom prst="rect">
            <a:avLst/>
          </a:prstGeom>
          <a:noFill/>
        </p:spPr>
        <p:txBody>
          <a:bodyPr vert="horz" wrap="square" lIns="0" tIns="0" rIns="0" bIns="0" rtlCol="0" anchor="t" anchorCtr="0">
            <a:spAutoFit/>
          </a:bodyPr>
          <a:lstStyle/>
          <a:p>
            <a:pPr algn="ctr"/>
            <a:r>
              <a:rPr lang="zh-CN" altLang="en-US" sz="6600" b="1" dirty="0">
                <a:solidFill>
                  <a:schemeClr val="bg1"/>
                </a:solidFill>
                <a:latin typeface="Arial" panose="020B0604020202020204" pitchFamily="34" charset="0"/>
                <a:ea typeface="微软雅黑" panose="020B0503020204020204" pitchFamily="34" charset="-122"/>
                <a:sym typeface="Arial" panose="020B0604020202020204" pitchFamily="34" charset="0"/>
              </a:rPr>
              <a:t>目录</a:t>
            </a:r>
          </a:p>
        </p:txBody>
      </p:sp>
      <p:sp>
        <p:nvSpPr>
          <p:cNvPr id="17" name="MH_Others_2">
            <a:extLst>
              <a:ext uri="{FF2B5EF4-FFF2-40B4-BE49-F238E27FC236}">
                <a16:creationId xmlns:a16="http://schemas.microsoft.com/office/drawing/2014/main" xmlns="" id="{59B6D16B-FC2A-4DC9-8EB2-5FCABB7DD9CC}"/>
              </a:ext>
            </a:extLst>
          </p:cNvPr>
          <p:cNvSpPr txBox="1"/>
          <p:nvPr userDrawn="1">
            <p:custDataLst>
              <p:tags r:id="rId3"/>
            </p:custDataLst>
          </p:nvPr>
        </p:nvSpPr>
        <p:spPr>
          <a:xfrm>
            <a:off x="430625" y="3519294"/>
            <a:ext cx="1789821" cy="323165"/>
          </a:xfrm>
          <a:prstGeom prst="rect">
            <a:avLst/>
          </a:prstGeom>
          <a:noFill/>
        </p:spPr>
        <p:txBody>
          <a:bodyPr wrap="square" lIns="0" tIns="0" rIns="0" bIns="0" anchor="t" anchorCtr="0">
            <a:spAutoFit/>
          </a:bodyPr>
          <a:lstStyle/>
          <a:p>
            <a:pPr algn="ctr">
              <a:defRPr/>
            </a:pPr>
            <a:r>
              <a:rPr lang="en-US" altLang="zh-CN" sz="2100" dirty="0">
                <a:solidFill>
                  <a:schemeClr val="bg1"/>
                </a:solidFill>
                <a:latin typeface="Arial" panose="020B0604020202020204" pitchFamily="34" charset="0"/>
                <a:ea typeface="微软雅黑" panose="020B0503020204020204" pitchFamily="34" charset="-122"/>
                <a:sym typeface="Arial" panose="020B0604020202020204" pitchFamily="34" charset="0"/>
              </a:rPr>
              <a:t>CONTENTS</a:t>
            </a:r>
            <a:endParaRPr lang="zh-CN" altLang="en-US" sz="21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xmlns="" val="2555201964"/>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0-#ppt_w/2"/>
                                          </p:val>
                                        </p:tav>
                                        <p:tav tm="100000">
                                          <p:val>
                                            <p:strVal val="#ppt_x"/>
                                          </p:val>
                                        </p:tav>
                                      </p:tavLst>
                                    </p:anim>
                                    <p:anim calcmode="lin" valueType="num">
                                      <p:cBhvr additive="base">
                                        <p:cTn id="8" dur="500" fill="hold"/>
                                        <p:tgtEl>
                                          <p:spTgt spid="15"/>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500" fill="hold"/>
                                        <p:tgtEl>
                                          <p:spTgt spid="16"/>
                                        </p:tgtEl>
                                        <p:attrNameLst>
                                          <p:attrName>ppt_x</p:attrName>
                                        </p:attrNameLst>
                                      </p:cBhvr>
                                      <p:tavLst>
                                        <p:tav tm="0">
                                          <p:val>
                                            <p:strVal val="0-#ppt_w/2"/>
                                          </p:val>
                                        </p:tav>
                                        <p:tav tm="100000">
                                          <p:val>
                                            <p:strVal val="#ppt_x"/>
                                          </p:val>
                                        </p:tav>
                                      </p:tavLst>
                                    </p:anim>
                                    <p:anim calcmode="lin" valueType="num">
                                      <p:cBhvr additive="base">
                                        <p:cTn id="12" dur="500" fill="hold"/>
                                        <p:tgtEl>
                                          <p:spTgt spid="16"/>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17"/>
                                        </p:tgtEl>
                                        <p:attrNameLst>
                                          <p:attrName>style.visibility</p:attrName>
                                        </p:attrNameLst>
                                      </p:cBhvr>
                                      <p:to>
                                        <p:strVal val="visible"/>
                                      </p:to>
                                    </p:set>
                                    <p:anim calcmode="lin" valueType="num">
                                      <p:cBhvr additive="base">
                                        <p:cTn id="15" dur="500" fill="hold"/>
                                        <p:tgtEl>
                                          <p:spTgt spid="17"/>
                                        </p:tgtEl>
                                        <p:attrNameLst>
                                          <p:attrName>ppt_x</p:attrName>
                                        </p:attrNameLst>
                                      </p:cBhvr>
                                      <p:tavLst>
                                        <p:tav tm="0">
                                          <p:val>
                                            <p:strVal val="0-#ppt_w/2"/>
                                          </p:val>
                                        </p:tav>
                                        <p:tav tm="100000">
                                          <p:val>
                                            <p:strVal val="#ppt_x"/>
                                          </p:val>
                                        </p:tav>
                                      </p:tavLst>
                                    </p:anim>
                                    <p:anim calcmode="lin" valueType="num">
                                      <p:cBhvr additive="base">
                                        <p:cTn id="16" dur="500" fill="hold"/>
                                        <p:tgtEl>
                                          <p:spTgt spid="1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p:bldP spid="17" grpId="0"/>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节标题">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3">
            <a:extLst>
              <a:ext uri="{28A0092B-C50C-407E-A947-70E740481C1C}">
                <a14:useLocalDpi xmlns:a14="http://schemas.microsoft.com/office/drawing/2010/main" xmlns="" val="0"/>
              </a:ext>
            </a:extLst>
          </a:blip>
          <a:stretch>
            <a:fillRect/>
          </a:stretch>
        </p:blipFill>
        <p:spPr>
          <a:xfrm>
            <a:off x="-233" y="2725686"/>
            <a:ext cx="7963964" cy="1332924"/>
          </a:xfrm>
          <a:prstGeom prst="rect">
            <a:avLst/>
          </a:prstGeom>
        </p:spPr>
      </p:pic>
      <p:sp>
        <p:nvSpPr>
          <p:cNvPr id="2" name="标题 1"/>
          <p:cNvSpPr>
            <a:spLocks noGrp="1"/>
          </p:cNvSpPr>
          <p:nvPr>
            <p:ph type="title"/>
          </p:nvPr>
        </p:nvSpPr>
        <p:spPr>
          <a:xfrm>
            <a:off x="1120080" y="3123502"/>
            <a:ext cx="7772400" cy="822300"/>
          </a:xfrm>
          <a:prstGeom prst="rect">
            <a:avLst/>
          </a:prstGeom>
        </p:spPr>
        <p:txBody>
          <a:bodyPr anchor="t"/>
          <a:lstStyle>
            <a:lvl1pPr algn="l">
              <a:defRPr sz="3200" b="0" cap="all">
                <a:solidFill>
                  <a:schemeClr val="bg1"/>
                </a:solidFill>
                <a:latin typeface="黑体" panose="02010600030101010101" pitchFamily="2" charset="-122"/>
                <a:ea typeface="黑体" panose="02010600030101010101" pitchFamily="2" charset="-122"/>
              </a:defRPr>
            </a:lvl1pPr>
          </a:lstStyle>
          <a:p>
            <a:r>
              <a:rPr lang="zh-CN" altLang="en-US" smtClean="0"/>
              <a:t>单击此处编辑母版标题样式</a:t>
            </a:r>
            <a:endParaRPr lang="zh-CN" altLang="en-US" dirty="0"/>
          </a:p>
        </p:txBody>
      </p:sp>
      <p:pic>
        <p:nvPicPr>
          <p:cNvPr id="10" name="图片 9"/>
          <p:cNvPicPr>
            <a:picLocks noChangeAspect="1"/>
          </p:cNvPicPr>
          <p:nvPr userDrawn="1"/>
        </p:nvPicPr>
        <p:blipFill>
          <a:blip r:embed="rId4">
            <a:extLst>
              <a:ext uri="{28A0092B-C50C-407E-A947-70E740481C1C}">
                <a14:useLocalDpi xmlns:a14="http://schemas.microsoft.com/office/drawing/2010/main" xmlns="" val="0"/>
              </a:ext>
            </a:extLst>
          </a:blip>
          <a:stretch>
            <a:fillRect/>
          </a:stretch>
        </p:blipFill>
        <p:spPr>
          <a:xfrm>
            <a:off x="260756" y="3093983"/>
            <a:ext cx="737932" cy="725633"/>
          </a:xfrm>
          <a:prstGeom prst="rect">
            <a:avLst/>
          </a:prstGeom>
        </p:spPr>
      </p:pic>
      <p:pic>
        <p:nvPicPr>
          <p:cNvPr id="11" name="图片 10"/>
          <p:cNvPicPr>
            <a:picLocks noChangeAspect="1"/>
          </p:cNvPicPr>
          <p:nvPr userDrawn="1"/>
        </p:nvPicPr>
        <p:blipFill>
          <a:blip r:embed="rId5">
            <a:extLst>
              <a:ext uri="{28A0092B-C50C-407E-A947-70E740481C1C}">
                <a14:useLocalDpi xmlns:a14="http://schemas.microsoft.com/office/drawing/2010/main" xmlns="" val="0"/>
              </a:ext>
            </a:extLst>
          </a:blip>
          <a:stretch>
            <a:fillRect/>
          </a:stretch>
        </p:blipFill>
        <p:spPr>
          <a:xfrm>
            <a:off x="908737" y="742965"/>
            <a:ext cx="2088231" cy="571140"/>
          </a:xfrm>
          <a:prstGeom prst="rect">
            <a:avLst/>
          </a:prstGeom>
        </p:spPr>
      </p:pic>
    </p:spTree>
    <p:extLst>
      <p:ext uri="{BB962C8B-B14F-4D97-AF65-F5344CB8AC3E}">
        <p14:creationId xmlns:p14="http://schemas.microsoft.com/office/powerpoint/2010/main" xmlns="" val="3734229789"/>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内容页">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2447212762"/>
      </p:ext>
    </p:extLst>
  </p:cSld>
  <p:clrMapOvr>
    <a:masterClrMapping/>
  </p:clrMapOvr>
  <p:transition spd="slow">
    <p:push dir="u"/>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栏目一">
    <p:spTree>
      <p:nvGrpSpPr>
        <p:cNvPr id="1" name=""/>
        <p:cNvGrpSpPr/>
        <p:nvPr/>
      </p:nvGrpSpPr>
      <p:grpSpPr>
        <a:xfrm>
          <a:off x="0" y="0"/>
          <a:ext cx="0" cy="0"/>
          <a:chOff x="0" y="0"/>
          <a:chExt cx="0" cy="0"/>
        </a:xfrm>
      </p:grpSpPr>
      <p:sp>
        <p:nvSpPr>
          <p:cNvPr id="17" name="矩形: 圆顶角 6">
            <a:hlinkClick r:id="rId2" action="ppaction://hlinksldjump"/>
            <a:extLst>
              <a:ext uri="{FF2B5EF4-FFF2-40B4-BE49-F238E27FC236}">
                <a16:creationId xmlns="" xmlns:a16="http://schemas.microsoft.com/office/drawing/2014/main" id="{5C4041FE-7A2D-4DE9-84AD-50BE0953B3A4}"/>
              </a:ext>
            </a:extLst>
          </p:cNvPr>
          <p:cNvSpPr/>
          <p:nvPr userDrawn="1"/>
        </p:nvSpPr>
        <p:spPr>
          <a:xfrm>
            <a:off x="2898455" y="71120"/>
            <a:ext cx="1454562" cy="395392"/>
          </a:xfrm>
          <a:prstGeom prst="round2SameRect">
            <a:avLst/>
          </a:prstGeom>
          <a:solidFill>
            <a:srgbClr val="028C85"/>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1600" b="1" smtClean="0">
                <a:solidFill>
                  <a:schemeClr val="bg1"/>
                </a:solidFill>
                <a:latin typeface="宋体" panose="02010600030101010101" pitchFamily="2" charset="-122"/>
                <a:ea typeface="宋体" panose="02010600030101010101" pitchFamily="2" charset="-122"/>
              </a:rPr>
              <a:t>考情概览</a:t>
            </a:r>
            <a:endParaRPr lang="zh-CN" altLang="en-US" sz="1600" b="1">
              <a:solidFill>
                <a:schemeClr val="bg1"/>
              </a:solidFill>
              <a:latin typeface="宋体" panose="02010600030101010101" pitchFamily="2" charset="-122"/>
              <a:ea typeface="宋体" panose="02010600030101010101" pitchFamily="2" charset="-122"/>
            </a:endParaRPr>
          </a:p>
        </p:txBody>
      </p:sp>
    </p:spTree>
    <p:extLst>
      <p:ext uri="{BB962C8B-B14F-4D97-AF65-F5344CB8AC3E}">
        <p14:creationId xmlns:p14="http://schemas.microsoft.com/office/powerpoint/2010/main" xmlns="" val="965473094"/>
      </p:ext>
    </p:extLst>
  </p:cSld>
  <p:clrMapOvr>
    <a:masterClrMapping/>
  </p:clrMapOvr>
  <p:transition spd="slow">
    <p:push/>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栏目二">
    <p:spTree>
      <p:nvGrpSpPr>
        <p:cNvPr id="1" name=""/>
        <p:cNvGrpSpPr/>
        <p:nvPr/>
      </p:nvGrpSpPr>
      <p:grpSpPr>
        <a:xfrm>
          <a:off x="0" y="0"/>
          <a:ext cx="0" cy="0"/>
          <a:chOff x="0" y="0"/>
          <a:chExt cx="0" cy="0"/>
        </a:xfrm>
      </p:grpSpPr>
      <p:sp>
        <p:nvSpPr>
          <p:cNvPr id="3" name="矩形: 圆顶角 6">
            <a:hlinkClick r:id="rId2" action="ppaction://hlinksldjump"/>
            <a:extLst>
              <a:ext uri="{FF2B5EF4-FFF2-40B4-BE49-F238E27FC236}">
                <a16:creationId xmlns="" xmlns:a16="http://schemas.microsoft.com/office/drawing/2014/main" id="{5C4041FE-7A2D-4DE9-84AD-50BE0953B3A4}"/>
              </a:ext>
            </a:extLst>
          </p:cNvPr>
          <p:cNvSpPr/>
          <p:nvPr userDrawn="1"/>
        </p:nvSpPr>
        <p:spPr>
          <a:xfrm>
            <a:off x="4459352" y="71120"/>
            <a:ext cx="1454562" cy="395392"/>
          </a:xfrm>
          <a:prstGeom prst="round2SameRect">
            <a:avLst/>
          </a:prstGeom>
          <a:solidFill>
            <a:srgbClr val="028C85"/>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1600" b="1" smtClean="0">
                <a:solidFill>
                  <a:schemeClr val="bg1"/>
                </a:solidFill>
                <a:latin typeface="宋体" panose="02010600030101010101" pitchFamily="2" charset="-122"/>
                <a:ea typeface="+mn-ea"/>
              </a:rPr>
              <a:t>试题类编</a:t>
            </a:r>
          </a:p>
        </p:txBody>
      </p:sp>
    </p:spTree>
    <p:extLst>
      <p:ext uri="{BB962C8B-B14F-4D97-AF65-F5344CB8AC3E}">
        <p14:creationId xmlns:p14="http://schemas.microsoft.com/office/powerpoint/2010/main" xmlns="" val="1351706288"/>
      </p:ext>
    </p:extLst>
  </p:cSld>
  <p:clrMapOvr>
    <a:masterClrMapping/>
  </p:clrMapOvr>
  <p:transition spd="slow">
    <p:push/>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栏目二">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3952368216"/>
      </p:ext>
    </p:extLst>
  </p:cSld>
  <p:clrMapOvr>
    <a:masterClrMapping/>
  </p:clrMapOvr>
  <p:transition spd="slow">
    <p:push/>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13" Type="http://schemas.openxmlformats.org/officeDocument/2006/relationships/image" Target="../media/image3.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 Target="../slides/slide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 Target="../slides/slide1.xml"/><Relationship Id="rId5" Type="http://schemas.openxmlformats.org/officeDocument/2006/relationships/slideLayout" Target="../slideLayouts/slideLayout5.xml"/><Relationship Id="rId10"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image" Target="../media/image1.gif"/></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9">
            <a:lum/>
          </a:blip>
          <a:srcRect/>
          <a:stretch>
            <a:fillRect/>
          </a:stretch>
        </a:blipFill>
        <a:effectLst/>
      </p:bgPr>
    </p:bg>
    <p:spTree>
      <p:nvGrpSpPr>
        <p:cNvPr id="1" name=""/>
        <p:cNvGrpSpPr/>
        <p:nvPr/>
      </p:nvGrpSpPr>
      <p:grpSpPr>
        <a:xfrm>
          <a:off x="0" y="0"/>
          <a:ext cx="0" cy="0"/>
          <a:chOff x="0" y="0"/>
          <a:chExt cx="0" cy="0"/>
        </a:xfrm>
      </p:grpSpPr>
      <p:sp>
        <p:nvSpPr>
          <p:cNvPr id="16" name="矩形 15"/>
          <p:cNvSpPr/>
          <p:nvPr userDrawn="1"/>
        </p:nvSpPr>
        <p:spPr>
          <a:xfrm>
            <a:off x="0" y="3096"/>
            <a:ext cx="9144000" cy="461743"/>
          </a:xfrm>
          <a:prstGeom prst="rect">
            <a:avLst/>
          </a:prstGeom>
          <a:solidFill>
            <a:srgbClr val="09B6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p:cNvPicPr>
            <a:picLocks noChangeAspect="1"/>
          </p:cNvPicPr>
          <p:nvPr userDrawn="1"/>
        </p:nvPicPr>
        <p:blipFill>
          <a:blip r:embed="rId10">
            <a:extLst>
              <a:ext uri="{28A0092B-C50C-407E-A947-70E740481C1C}">
                <a14:useLocalDpi xmlns:a14="http://schemas.microsoft.com/office/drawing/2010/main" xmlns="" val="0"/>
              </a:ext>
            </a:extLst>
          </a:blip>
          <a:stretch>
            <a:fillRect/>
          </a:stretch>
        </p:blipFill>
        <p:spPr>
          <a:xfrm>
            <a:off x="143508" y="506033"/>
            <a:ext cx="8856984" cy="6163327"/>
          </a:xfrm>
          <a:prstGeom prst="rect">
            <a:avLst/>
          </a:prstGeom>
        </p:spPr>
      </p:pic>
      <p:sp>
        <p:nvSpPr>
          <p:cNvPr id="13" name="矩形: 圆顶角 6">
            <a:hlinkClick r:id="rId11" action="ppaction://hlinksldjump"/>
            <a:extLst>
              <a:ext uri="{FF2B5EF4-FFF2-40B4-BE49-F238E27FC236}">
                <a16:creationId xmlns="" xmlns:a16="http://schemas.microsoft.com/office/drawing/2014/main" id="{5C4041FE-7A2D-4DE9-84AD-50BE0953B3A4}"/>
              </a:ext>
            </a:extLst>
          </p:cNvPr>
          <p:cNvSpPr/>
          <p:nvPr userDrawn="1"/>
        </p:nvSpPr>
        <p:spPr>
          <a:xfrm>
            <a:off x="2905230" y="126792"/>
            <a:ext cx="1447939" cy="318512"/>
          </a:xfrm>
          <a:prstGeom prst="round2SameRect">
            <a:avLst/>
          </a:prstGeom>
          <a:solidFill>
            <a:srgbClr val="019E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1600" b="1" smtClean="0">
                <a:solidFill>
                  <a:schemeClr val="bg1"/>
                </a:solidFill>
                <a:latin typeface="宋体" panose="02010600030101010101" pitchFamily="2" charset="-122"/>
                <a:ea typeface="宋体" panose="02010600030101010101" pitchFamily="2" charset="-122"/>
              </a:rPr>
              <a:t>考情概览</a:t>
            </a:r>
            <a:endParaRPr lang="zh-CN" altLang="en-US" sz="1600" b="1">
              <a:solidFill>
                <a:schemeClr val="bg1"/>
              </a:solidFill>
              <a:latin typeface="宋体" panose="02010600030101010101" pitchFamily="2" charset="-122"/>
              <a:ea typeface="宋体" panose="02010600030101010101" pitchFamily="2" charset="-122"/>
            </a:endParaRPr>
          </a:p>
        </p:txBody>
      </p:sp>
      <p:sp>
        <p:nvSpPr>
          <p:cNvPr id="17" name="矩形: 圆顶角 8">
            <a:hlinkClick r:id="rId12" action="ppaction://hlinksldjump"/>
            <a:extLst>
              <a:ext uri="{FF2B5EF4-FFF2-40B4-BE49-F238E27FC236}">
                <a16:creationId xmlns="" xmlns:a16="http://schemas.microsoft.com/office/drawing/2014/main" id="{7FE76C5C-4820-4612-8B5D-A7F287F1AE5A}"/>
              </a:ext>
            </a:extLst>
          </p:cNvPr>
          <p:cNvSpPr/>
          <p:nvPr userDrawn="1"/>
        </p:nvSpPr>
        <p:spPr>
          <a:xfrm>
            <a:off x="4460099" y="126792"/>
            <a:ext cx="1447939" cy="318512"/>
          </a:xfrm>
          <a:prstGeom prst="round2SameRect">
            <a:avLst/>
          </a:prstGeom>
          <a:solidFill>
            <a:srgbClr val="019E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1600" b="1" smtClean="0">
                <a:solidFill>
                  <a:schemeClr val="bg1"/>
                </a:solidFill>
                <a:latin typeface="宋体" panose="02010600030101010101" pitchFamily="2" charset="-122"/>
                <a:ea typeface="宋体" panose="02010600030101010101" pitchFamily="2" charset="-122"/>
              </a:rPr>
              <a:t>试题类编</a:t>
            </a:r>
            <a:endParaRPr lang="zh-CN" altLang="en-US" sz="1600" b="1" dirty="0">
              <a:solidFill>
                <a:schemeClr val="bg1"/>
              </a:solidFill>
              <a:latin typeface="宋体" panose="02010600030101010101" pitchFamily="2" charset="-122"/>
              <a:ea typeface="宋体" panose="02010600030101010101" pitchFamily="2" charset="-122"/>
            </a:endParaRPr>
          </a:p>
        </p:txBody>
      </p:sp>
      <p:pic>
        <p:nvPicPr>
          <p:cNvPr id="26" name="图片 25"/>
          <p:cNvPicPr>
            <a:picLocks noChangeAspect="1"/>
          </p:cNvPicPr>
          <p:nvPr userDrawn="1"/>
        </p:nvPicPr>
        <p:blipFill>
          <a:blip r:embed="rId13">
            <a:extLst>
              <a:ext uri="{28A0092B-C50C-407E-A947-70E740481C1C}">
                <a14:useLocalDpi xmlns:a14="http://schemas.microsoft.com/office/drawing/2010/main" xmlns="" val="0"/>
              </a:ext>
            </a:extLst>
          </a:blip>
          <a:stretch>
            <a:fillRect/>
          </a:stretch>
        </p:blipFill>
        <p:spPr>
          <a:xfrm>
            <a:off x="169837" y="18913"/>
            <a:ext cx="1521844" cy="416231"/>
          </a:xfrm>
          <a:prstGeom prst="rect">
            <a:avLst/>
          </a:prstGeom>
        </p:spPr>
      </p:pic>
    </p:spTree>
    <p:extLst>
      <p:ext uri="{BB962C8B-B14F-4D97-AF65-F5344CB8AC3E}">
        <p14:creationId xmlns:p14="http://schemas.microsoft.com/office/powerpoint/2010/main" xmlns="" val="160121859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package" Target="../embeddings/Microsoft_Office_Word___1.docx"/><Relationship Id="rId2" Type="http://schemas.openxmlformats.org/officeDocument/2006/relationships/slideLayout" Target="../slideLayouts/slideLayout5.xml"/><Relationship Id="rId1" Type="http://schemas.openxmlformats.org/officeDocument/2006/relationships/vmlDrawing" Target="../drawings/vmlDrawing1.vml"/></Relationships>
</file>

<file path=ppt/slides/_rels/slide10.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2.xml"/><Relationship Id="rId1" Type="http://schemas.openxmlformats.org/officeDocument/2006/relationships/slideLayout" Target="../slideLayouts/slideLayout6.xml"/><Relationship Id="rId5" Type="http://schemas.openxmlformats.org/officeDocument/2006/relationships/image" Target="../media/image9.emf"/><Relationship Id="rId4" Type="http://schemas.openxmlformats.org/officeDocument/2006/relationships/slide" Target="slide10.xml"/></Relationships>
</file>

<file path=ppt/slides/_rels/slide11.xml.rels><?xml version="1.0" encoding="UTF-8" standalone="yes"?>
<Relationships xmlns="http://schemas.openxmlformats.org/package/2006/relationships"><Relationship Id="rId3" Type="http://schemas.openxmlformats.org/officeDocument/2006/relationships/slide" Target="slide2.xml"/><Relationship Id="rId7" Type="http://schemas.openxmlformats.org/officeDocument/2006/relationships/image" Target="../media/image9.emf"/><Relationship Id="rId2" Type="http://schemas.openxmlformats.org/officeDocument/2006/relationships/slideLayout" Target="../slideLayouts/slideLayout6.xml"/><Relationship Id="rId1" Type="http://schemas.openxmlformats.org/officeDocument/2006/relationships/vmlDrawing" Target="../drawings/vmlDrawing5.vml"/><Relationship Id="rId6" Type="http://schemas.openxmlformats.org/officeDocument/2006/relationships/package" Target="../embeddings/Microsoft_Office_Word___5.docx"/><Relationship Id="rId5" Type="http://schemas.openxmlformats.org/officeDocument/2006/relationships/slide" Target="slide10.xml"/><Relationship Id="rId4" Type="http://schemas.openxmlformats.org/officeDocument/2006/relationships/slide" Target="slide7.xml"/></Relationships>
</file>

<file path=ppt/slides/_rels/slide12.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2.xml"/><Relationship Id="rId1" Type="http://schemas.openxmlformats.org/officeDocument/2006/relationships/slideLayout" Target="../slideLayouts/slideLayout6.xml"/><Relationship Id="rId4" Type="http://schemas.openxmlformats.org/officeDocument/2006/relationships/slide" Target="slide10.xml"/></Relationships>
</file>

<file path=ppt/slides/_rels/slide13.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2.xml"/><Relationship Id="rId1" Type="http://schemas.openxmlformats.org/officeDocument/2006/relationships/slideLayout" Target="../slideLayouts/slideLayout6.xml"/><Relationship Id="rId4" Type="http://schemas.openxmlformats.org/officeDocument/2006/relationships/slide" Target="slide10.xml"/></Relationships>
</file>

<file path=ppt/slides/_rels/slide2.xml.rels><?xml version="1.0" encoding="UTF-8" standalone="yes"?>
<Relationships xmlns="http://schemas.openxmlformats.org/package/2006/relationships"><Relationship Id="rId3" Type="http://schemas.openxmlformats.org/officeDocument/2006/relationships/slide" Target="slide2.xml"/><Relationship Id="rId7" Type="http://schemas.openxmlformats.org/officeDocument/2006/relationships/image" Target="../media/image9.emf"/><Relationship Id="rId2" Type="http://schemas.openxmlformats.org/officeDocument/2006/relationships/slideLayout" Target="../slideLayouts/slideLayout6.xml"/><Relationship Id="rId1" Type="http://schemas.openxmlformats.org/officeDocument/2006/relationships/vmlDrawing" Target="../drawings/vmlDrawing2.vml"/><Relationship Id="rId6" Type="http://schemas.openxmlformats.org/officeDocument/2006/relationships/package" Target="../embeddings/Microsoft_Office_Word___2.docx"/><Relationship Id="rId5" Type="http://schemas.openxmlformats.org/officeDocument/2006/relationships/slide" Target="slide10.xml"/><Relationship Id="rId4" Type="http://schemas.openxmlformats.org/officeDocument/2006/relationships/slide" Target="slide7.xml"/></Relationships>
</file>

<file path=ppt/slides/_rels/slide3.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2.xml"/><Relationship Id="rId1" Type="http://schemas.openxmlformats.org/officeDocument/2006/relationships/slideLayout" Target="../slideLayouts/slideLayout6.xml"/><Relationship Id="rId5" Type="http://schemas.openxmlformats.org/officeDocument/2006/relationships/image" Target="../media/image9.emf"/><Relationship Id="rId4" Type="http://schemas.openxmlformats.org/officeDocument/2006/relationships/slide" Target="slide10.xml"/></Relationships>
</file>

<file path=ppt/slides/_rels/slide4.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2.xml"/><Relationship Id="rId1" Type="http://schemas.openxmlformats.org/officeDocument/2006/relationships/slideLayout" Target="../slideLayouts/slideLayout6.xml"/><Relationship Id="rId5" Type="http://schemas.openxmlformats.org/officeDocument/2006/relationships/image" Target="../media/image9.emf"/><Relationship Id="rId4" Type="http://schemas.openxmlformats.org/officeDocument/2006/relationships/slide" Target="slide10.xml"/></Relationships>
</file>

<file path=ppt/slides/_rels/slide5.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2.xml"/><Relationship Id="rId1" Type="http://schemas.openxmlformats.org/officeDocument/2006/relationships/slideLayout" Target="../slideLayouts/slideLayout6.xml"/><Relationship Id="rId5" Type="http://schemas.openxmlformats.org/officeDocument/2006/relationships/image" Target="../media/image9.emf"/><Relationship Id="rId4" Type="http://schemas.openxmlformats.org/officeDocument/2006/relationships/slide" Target="slide10.xml"/></Relationships>
</file>

<file path=ppt/slides/_rels/slide6.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2.xml"/><Relationship Id="rId1" Type="http://schemas.openxmlformats.org/officeDocument/2006/relationships/slideLayout" Target="../slideLayouts/slideLayout6.xml"/><Relationship Id="rId6" Type="http://schemas.openxmlformats.org/officeDocument/2006/relationships/image" Target="../media/image9.emf"/><Relationship Id="rId5" Type="http://schemas.openxmlformats.org/officeDocument/2006/relationships/image" Target="../media/image10.jpeg"/><Relationship Id="rId4" Type="http://schemas.openxmlformats.org/officeDocument/2006/relationships/slide" Target="slide10.xml"/></Relationships>
</file>

<file path=ppt/slides/_rels/slide7.xml.rels><?xml version="1.0" encoding="UTF-8" standalone="yes"?>
<Relationships xmlns="http://schemas.openxmlformats.org/package/2006/relationships"><Relationship Id="rId3" Type="http://schemas.openxmlformats.org/officeDocument/2006/relationships/slide" Target="slide2.xml"/><Relationship Id="rId7" Type="http://schemas.openxmlformats.org/officeDocument/2006/relationships/image" Target="../media/image9.emf"/><Relationship Id="rId2" Type="http://schemas.openxmlformats.org/officeDocument/2006/relationships/slideLayout" Target="../slideLayouts/slideLayout6.xml"/><Relationship Id="rId1" Type="http://schemas.openxmlformats.org/officeDocument/2006/relationships/vmlDrawing" Target="../drawings/vmlDrawing3.vml"/><Relationship Id="rId6" Type="http://schemas.openxmlformats.org/officeDocument/2006/relationships/package" Target="../embeddings/Microsoft_Office_Word___3.docx"/><Relationship Id="rId5" Type="http://schemas.openxmlformats.org/officeDocument/2006/relationships/slide" Target="slide10.xml"/><Relationship Id="rId4" Type="http://schemas.openxmlformats.org/officeDocument/2006/relationships/slide" Target="slide7.xml"/></Relationships>
</file>

<file path=ppt/slides/_rels/slide8.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2.xml"/><Relationship Id="rId1" Type="http://schemas.openxmlformats.org/officeDocument/2006/relationships/slideLayout" Target="../slideLayouts/slideLayout6.xml"/><Relationship Id="rId5" Type="http://schemas.openxmlformats.org/officeDocument/2006/relationships/image" Target="../media/image9.emf"/><Relationship Id="rId4" Type="http://schemas.openxmlformats.org/officeDocument/2006/relationships/slide" Target="slide10.xml"/></Relationships>
</file>

<file path=ppt/slides/_rels/slide9.xml.rels><?xml version="1.0" encoding="UTF-8" standalone="yes"?>
<Relationships xmlns="http://schemas.openxmlformats.org/package/2006/relationships"><Relationship Id="rId3" Type="http://schemas.openxmlformats.org/officeDocument/2006/relationships/slide" Target="slide2.xml"/><Relationship Id="rId7" Type="http://schemas.openxmlformats.org/officeDocument/2006/relationships/image" Target="../media/image9.emf"/><Relationship Id="rId2" Type="http://schemas.openxmlformats.org/officeDocument/2006/relationships/slideLayout" Target="../slideLayouts/slideLayout6.xml"/><Relationship Id="rId1" Type="http://schemas.openxmlformats.org/officeDocument/2006/relationships/vmlDrawing" Target="../drawings/vmlDrawing4.vml"/><Relationship Id="rId6" Type="http://schemas.openxmlformats.org/officeDocument/2006/relationships/package" Target="../embeddings/Microsoft_Office_Word___4.docx"/><Relationship Id="rId5" Type="http://schemas.openxmlformats.org/officeDocument/2006/relationships/slide" Target="slide10.xml"/><Relationship Id="rId4" Type="http://schemas.openxmlformats.org/officeDocument/2006/relationships/slide" Target="slide7.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2248287" y="404664"/>
            <a:ext cx="4647426" cy="498598"/>
          </a:xfrm>
          <a:prstGeom prst="rect">
            <a:avLst/>
          </a:prstGeom>
        </p:spPr>
        <p:txBody>
          <a:bodyPr wrap="none">
            <a:spAutoFit/>
          </a:bodyPr>
          <a:lstStyle/>
          <a:p>
            <a:pPr algn="ct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2010</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b="1">
                <a:solidFill>
                  <a:srgbClr val="000000"/>
                </a:solidFill>
                <a:latin typeface="Times New Roman" panose="02020603050405020304" pitchFamily="18" charset="0"/>
                <a:cs typeface="Times New Roman" panose="02020603050405020304" pitchFamily="18" charset="0"/>
              </a:rPr>
              <a:t>2019</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年高考全国卷考情</a:t>
            </a:r>
            <a:r>
              <a:rPr lang="zh-CN" altLang="zh-CN" sz="220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一览表</a:t>
            </a:r>
            <a:r>
              <a:rPr lang="en-US" altLang="zh-CN" sz="220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2789006961"/>
              </p:ext>
            </p:extLst>
          </p:nvPr>
        </p:nvGraphicFramePr>
        <p:xfrm>
          <a:off x="673270" y="836712"/>
          <a:ext cx="7859170" cy="6315404"/>
        </p:xfrm>
        <a:graphic>
          <a:graphicData uri="http://schemas.openxmlformats.org/presentationml/2006/ole">
            <p:oleObj spid="_x0000_s3076" name="文档" r:id="rId3" imgW="4000258" imgH="3214555" progId="Word.Document.12">
              <p:embed/>
            </p:oleObj>
          </a:graphicData>
        </a:graphic>
      </p:graphicFrame>
    </p:spTree>
    <p:extLst>
      <p:ext uri="{BB962C8B-B14F-4D97-AF65-F5344CB8AC3E}">
        <p14:creationId xmlns:p14="http://schemas.microsoft.com/office/powerpoint/2010/main" xmlns="" val="1036473714"/>
      </p:ext>
    </p:extLst>
  </p:cSld>
  <p:clrMapOvr>
    <a:masterClrMapping/>
  </p:clrMapOvr>
  <p:transition spd="slow">
    <p:push/>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a16="http://schemas.microsoft.com/office/drawing/2014/main" xmlns=""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29</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a16="http://schemas.microsoft.com/office/drawing/2014/main" xmlns=""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30</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a16="http://schemas.microsoft.com/office/drawing/2014/main" xmlns="" id="{ED0713C6-A59E-4732-B140-8665BDCD42E7}"/>
              </a:ext>
            </a:extLst>
          </p:cNvPr>
          <p:cNvSpPr/>
          <p:nvPr/>
        </p:nvSpPr>
        <p:spPr>
          <a:xfrm>
            <a:off x="1736116"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31</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1497936"/>
            <a:ext cx="8128000" cy="411612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考点</a:t>
            </a:r>
            <a:r>
              <a:rPr lang="en-US" altLang="zh-CN" sz="2200">
                <a:solidFill>
                  <a:srgbClr val="000000"/>
                </a:solidFill>
                <a:latin typeface="Times New Roman" panose="02020603050405020304" pitchFamily="18" charset="0"/>
                <a:cs typeface="Times New Roman" panose="02020603050405020304" pitchFamily="18" charset="0"/>
              </a:rPr>
              <a:t>31</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蒸汽机的发明和电气技术的应用</a:t>
            </a:r>
            <a:r>
              <a:rPr lang="zh-CN"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.(2014·</a:t>
            </a:r>
            <a:r>
              <a:rPr lang="zh-CN" altLang="zh-CN" sz="2200">
                <a:solidFill>
                  <a:srgbClr val="000000"/>
                </a:solidFill>
                <a:latin typeface="NEU-BZ-S92"/>
                <a:ea typeface="方正宋黑_GBK" panose="03000509000000000000" pitchFamily="65" charset="-122"/>
                <a:cs typeface="Times New Roman" panose="02020603050405020304" pitchFamily="18" charset="0"/>
              </a:rPr>
              <a:t>广东</a:t>
            </a:r>
            <a:r>
              <a:rPr lang="en-US" altLang="zh-CN" sz="2200">
                <a:solidFill>
                  <a:srgbClr val="000000"/>
                </a:solidFill>
                <a:latin typeface="Times New Roman" panose="02020603050405020304" pitchFamily="18" charset="0"/>
                <a:cs typeface="Times New Roman" panose="02020603050405020304" pitchFamily="18" charset="0"/>
              </a:rPr>
              <a:t>,20,4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欧美国家率先实现了从有机物经济向无机物经济的转变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即生产活动中的动力来源从动植物向矿物的转变。直接推动这一转变的是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A</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蒸汽机</a:t>
            </a:r>
            <a:r>
              <a:rPr lang="en-US" altLang="zh-CN" sz="2200">
                <a:solidFill>
                  <a:srgbClr val="000000"/>
                </a:solidFill>
                <a:latin typeface="Times New Roman" panose="02020603050405020304" pitchFamily="18" charset="0"/>
                <a:cs typeface="Times New Roman" panose="02020603050405020304" pitchFamily="18" charset="0"/>
              </a:rPr>
              <a:t>	</a:t>
            </a:r>
            <a:r>
              <a:rPr lang="en-US" altLang="zh-CN" sz="2200" smtClean="0">
                <a:solidFill>
                  <a:srgbClr val="000000"/>
                </a:solidFill>
                <a:latin typeface="Times New Roman" panose="02020603050405020304" pitchFamily="18" charset="0"/>
                <a:cs typeface="Times New Roman" panose="02020603050405020304" pitchFamily="18" charset="0"/>
              </a:rPr>
              <a:t>          B</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计算机</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牛顿经典力学</a:t>
            </a:r>
            <a:r>
              <a:rPr lang="en-US" altLang="zh-CN" sz="2200">
                <a:solidFill>
                  <a:srgbClr val="000000"/>
                </a:solidFill>
                <a:latin typeface="Times New Roman" panose="02020603050405020304" pitchFamily="18" charset="0"/>
                <a:cs typeface="Times New Roman" panose="02020603050405020304" pitchFamily="18" charset="0"/>
              </a:rPr>
              <a:t>	D.</a:t>
            </a:r>
            <a:r>
              <a:rPr lang="zh-CN" altLang="zh-CN" sz="2200">
                <a:solidFill>
                  <a:srgbClr val="000000"/>
                </a:solidFill>
                <a:latin typeface="Times New Roman" panose="02020603050405020304" pitchFamily="18" charset="0"/>
                <a:cs typeface="Times New Roman" panose="02020603050405020304" pitchFamily="18" charset="0"/>
              </a:rPr>
              <a:t>达尔文进化论</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本题考查工业革命中的动力演进。计算机、牛顿经典力学和达尔文进化论与动力变化没有直接关系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所以可排除</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三项。蒸汽机使原来传统的人力、畜力向蒸汽动力变化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而蒸汽机使用煤作为燃料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符合动力从动植物向矿物转变的限定条件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故选</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6" name="图片 5"/>
          <p:cNvPicPr>
            <a:picLocks noChangeAspect="1"/>
          </p:cNvPicPr>
          <p:nvPr/>
        </p:nvPicPr>
        <p:blipFill>
          <a:blip r:embed="rId5"/>
          <a:stretch>
            <a:fillRect/>
          </a:stretch>
        </p:blipFill>
        <p:spPr>
          <a:xfrm>
            <a:off x="4555782" y="2852936"/>
            <a:ext cx="359637" cy="361175"/>
          </a:xfrm>
          <a:prstGeom prst="rect">
            <a:avLst/>
          </a:prstGeom>
        </p:spPr>
      </p:pic>
    </p:spTree>
    <p:extLst>
      <p:ext uri="{BB962C8B-B14F-4D97-AF65-F5344CB8AC3E}">
        <p14:creationId xmlns:p14="http://schemas.microsoft.com/office/powerpoint/2010/main" xmlns="" val="2507516166"/>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4" end="4"/>
                                            </p:txEl>
                                          </p:spTgt>
                                        </p:tgtEl>
                                        <p:attrNameLst>
                                          <p:attrName>style.visibility</p:attrName>
                                        </p:attrNameLst>
                                      </p:cBhvr>
                                      <p:to>
                                        <p:strVal val="visible"/>
                                      </p:to>
                                    </p:set>
                                    <p:animEffect transition="in" filter="wipe(down)">
                                      <p:cBhvr>
                                        <p:cTn id="1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3" action="ppaction://hlinksldjump"/>
            <a:extLst>
              <a:ext uri="{FF2B5EF4-FFF2-40B4-BE49-F238E27FC236}">
                <a16:creationId xmlns:a16="http://schemas.microsoft.com/office/drawing/2014/main" xmlns=""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29</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4" action="ppaction://hlinksldjump"/>
            <a:extLst>
              <a:ext uri="{FF2B5EF4-FFF2-40B4-BE49-F238E27FC236}">
                <a16:creationId xmlns:a16="http://schemas.microsoft.com/office/drawing/2014/main" xmlns=""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30</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9" name="矩形: 圆角 2">
            <a:hlinkClick r:id="rId5" action="ppaction://hlinksldjump"/>
            <a:extLst>
              <a:ext uri="{FF2B5EF4-FFF2-40B4-BE49-F238E27FC236}">
                <a16:creationId xmlns:a16="http://schemas.microsoft.com/office/drawing/2014/main" xmlns="" id="{ED0713C6-A59E-4732-B140-8665BDCD42E7}"/>
              </a:ext>
            </a:extLst>
          </p:cNvPr>
          <p:cNvSpPr/>
          <p:nvPr/>
        </p:nvSpPr>
        <p:spPr>
          <a:xfrm>
            <a:off x="1736116"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31</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832434"/>
            <a:ext cx="8128000" cy="5475345"/>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.(2014·</a:t>
            </a:r>
            <a:r>
              <a:rPr lang="zh-CN" altLang="zh-CN" sz="2200">
                <a:solidFill>
                  <a:srgbClr val="000000"/>
                </a:solidFill>
                <a:effectLst/>
                <a:latin typeface="NEU-BZ-S92"/>
                <a:ea typeface="方正宋黑_GBK" panose="03000509000000000000" pitchFamily="65" charset="-122"/>
                <a:cs typeface="Times New Roman" panose="02020603050405020304" pitchFamily="18" charset="0"/>
              </a:rPr>
              <a:t>江苏</a:t>
            </a:r>
            <a:r>
              <a:rPr lang="en-US" altLang="zh-CN" sz="2200">
                <a:solidFill>
                  <a:srgbClr val="000000"/>
                </a:solidFill>
                <a:latin typeface="Times New Roman" panose="02020603050405020304" pitchFamily="18" charset="0"/>
                <a:cs typeface="Times New Roman" panose="02020603050405020304" pitchFamily="18" charset="0"/>
              </a:rPr>
              <a:t>,17,3</a:t>
            </a:r>
            <a:r>
              <a:rPr lang="zh-CN" altLang="zh-CN" sz="2200">
                <a:solidFill>
                  <a:srgbClr val="000000"/>
                </a:solidFill>
                <a:effectLst/>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effectLst/>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英国学者怀特海论及近代西方科学精神时说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人们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完全有意识地认识到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知识对技术进步的重要性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发现了抽象知识和技术进步相联系的方法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并且也看到了技术进步的无限前程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。能够为这种观点提供论据的史实</a:t>
            </a:r>
            <a:r>
              <a:rPr lang="zh-CN" altLang="zh-CN" sz="2200" smtClean="0">
                <a:solidFill>
                  <a:srgbClr val="000000"/>
                </a:solidFill>
                <a:latin typeface="Times New Roman" panose="02020603050405020304" pitchFamily="18" charset="0"/>
                <a:cs typeface="Times New Roman" panose="02020603050405020304" pitchFamily="18" charset="0"/>
              </a:rPr>
              <a:t>是</a:t>
            </a:r>
            <a:endParaRPr lang="en-US" altLang="zh-CN" sz="2200" smtClean="0">
              <a:solidFill>
                <a:srgbClr val="000000"/>
              </a:solidFill>
              <a:latin typeface="Times New Roman" panose="02020603050405020304" pitchFamily="18" charset="0"/>
              <a:cs typeface="Times New Roman" panose="02020603050405020304" pitchFamily="18" charset="0"/>
            </a:endParaRPr>
          </a:p>
          <a:p>
            <a:pPr>
              <a:lnSpc>
                <a:spcPct val="150000"/>
              </a:lnSpc>
              <a:spcAft>
                <a:spcPts val="0"/>
              </a:spcAft>
              <a:tabLst>
                <a:tab pos="1029335" algn="l"/>
                <a:tab pos="1850390" algn="l"/>
                <a:tab pos="2538095" algn="l"/>
                <a:tab pos="3221990" algn="l"/>
              </a:tabLst>
            </a:pPr>
            <a:r>
              <a:rPr lang="en-US" altLang="zh-CN" sz="2200" smtClean="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D</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smtClean="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牛顿经典力学体系的建构</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伽利略自由落体定律的创立</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瓦特联动式蒸汽机的制造</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法拉第电磁感应理论的应用</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effectLst/>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第二次工业革命之前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知识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或者科学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与技术联系不够紧密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人们并没有意识到知识对技术进步的重要性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三项错误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法拉第电磁感应理论的应用出现于第二次工业革命期间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知识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或科学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与技术紧密相连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促进了技术的进步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符合题意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项正确。</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6" name="对象 5"/>
          <p:cNvGraphicFramePr>
            <a:graphicFrameLocks noChangeAspect="1"/>
          </p:cNvGraphicFramePr>
          <p:nvPr>
            <p:extLst>
              <p:ext uri="{D42A27DB-BD31-4B8C-83A1-F6EECF244321}">
                <p14:modId xmlns:p14="http://schemas.microsoft.com/office/powerpoint/2010/main" xmlns="" val="4263359418"/>
              </p:ext>
            </p:extLst>
          </p:nvPr>
        </p:nvGraphicFramePr>
        <p:xfrm>
          <a:off x="1366032" y="2492896"/>
          <a:ext cx="1828800" cy="534988"/>
        </p:xfrm>
        <a:graphic>
          <a:graphicData uri="http://schemas.openxmlformats.org/presentationml/2006/ole">
            <p:oleObj spid="_x0000_s6148" name="文档" r:id="rId6" imgW="870545" imgH="254889" progId="Word.Document.12">
              <p:embed/>
            </p:oleObj>
          </a:graphicData>
        </a:graphic>
      </p:graphicFrame>
      <p:pic>
        <p:nvPicPr>
          <p:cNvPr id="10" name="图片 9"/>
          <p:cNvPicPr>
            <a:picLocks noChangeAspect="1"/>
          </p:cNvPicPr>
          <p:nvPr/>
        </p:nvPicPr>
        <p:blipFill>
          <a:blip r:embed="rId7"/>
          <a:stretch>
            <a:fillRect/>
          </a:stretch>
        </p:blipFill>
        <p:spPr>
          <a:xfrm>
            <a:off x="839481" y="2579802"/>
            <a:ext cx="359637" cy="361175"/>
          </a:xfrm>
          <a:prstGeom prst="rect">
            <a:avLst/>
          </a:prstGeom>
        </p:spPr>
      </p:pic>
    </p:spTree>
    <p:extLst>
      <p:ext uri="{BB962C8B-B14F-4D97-AF65-F5344CB8AC3E}">
        <p14:creationId xmlns:p14="http://schemas.microsoft.com/office/powerpoint/2010/main" xmlns="" val="3369611331"/>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10"/>
                                        </p:tgtEl>
                                      </p:cBhvr>
                                    </p:animEffect>
                                    <p:set>
                                      <p:cBhvr>
                                        <p:cTn id="7" dur="1" fill="hold">
                                          <p:stCondLst>
                                            <p:cond delay="499"/>
                                          </p:stCondLst>
                                        </p:cTn>
                                        <p:tgtEl>
                                          <p:spTgt spid="10"/>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6" end="6"/>
                                            </p:txEl>
                                          </p:spTgt>
                                        </p:tgtEl>
                                        <p:attrNameLst>
                                          <p:attrName>style.visibility</p:attrName>
                                        </p:attrNameLst>
                                      </p:cBhvr>
                                      <p:to>
                                        <p:strVal val="visible"/>
                                      </p:to>
                                    </p:set>
                                    <p:animEffect transition="in" filter="wipe(down)">
                                      <p:cBhvr>
                                        <p:cTn id="12"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a16="http://schemas.microsoft.com/office/drawing/2014/main" xmlns=""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29</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a16="http://schemas.microsoft.com/office/drawing/2014/main" xmlns=""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30</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a16="http://schemas.microsoft.com/office/drawing/2014/main" xmlns="" id="{ED0713C6-A59E-4732-B140-8665BDCD42E7}"/>
              </a:ext>
            </a:extLst>
          </p:cNvPr>
          <p:cNvSpPr/>
          <p:nvPr/>
        </p:nvSpPr>
        <p:spPr>
          <a:xfrm>
            <a:off x="1736116"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31</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1302338"/>
            <a:ext cx="8128000" cy="450732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.(2015·</a:t>
            </a:r>
            <a:r>
              <a:rPr lang="zh-CN" altLang="zh-CN" sz="2200">
                <a:solidFill>
                  <a:srgbClr val="000000"/>
                </a:solidFill>
                <a:latin typeface="NEU-BZ-S92"/>
                <a:ea typeface="方正宋黑_GBK" panose="03000509000000000000" pitchFamily="65" charset="-122"/>
                <a:cs typeface="Times New Roman" panose="02020603050405020304" pitchFamily="18" charset="0"/>
              </a:rPr>
              <a:t>全国</a:t>
            </a:r>
            <a:r>
              <a:rPr lang="en-US" altLang="zh-CN" sz="2200">
                <a:solidFill>
                  <a:srgbClr val="000000"/>
                </a:solidFill>
                <a:latin typeface="Times New Roman" panose="02020603050405020304" pitchFamily="18" charset="0"/>
                <a:cs typeface="Times New Roman" panose="02020603050405020304" pitchFamily="18" charset="0"/>
              </a:rPr>
              <a:t>1,41,12</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阅读材料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完成下列要求。</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材料</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有历史学者为说明近代以来科学技术在生产力发展中的作用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引用了如下公式</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生产力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科学技术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劳动力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劳动工具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劳动对象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生产管理</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这一公式表明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科学技术有乘法效应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它能放大生产力诸要素。</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摘编自齐世荣总主编《世界史》</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运用世界近现代史的史实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对上述公式进行探讨。</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说明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可以就科学技术与公式中一个或多个要素之间的关系进行论证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也可以对公式进行修改、补充、否定或提出新公式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并加以论述。要求观点明确、史论结合、史实准确。</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a:solidFill>
                  <a:srgbClr val="000000"/>
                </a:solidFill>
                <a:latin typeface="Times New Roman" panose="02020603050405020304" pitchFamily="18" charset="0"/>
                <a:cs typeface="Times New Roman" panose="02020603050405020304" pitchFamily="18" charset="0"/>
              </a:rPr>
              <a:t>略。</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549750176"/>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7" end="7"/>
                                            </p:txEl>
                                          </p:spTgt>
                                        </p:tgtEl>
                                        <p:attrNameLst>
                                          <p:attrName>style.visibility</p:attrName>
                                        </p:attrNameLst>
                                      </p:cBhvr>
                                      <p:to>
                                        <p:strVal val="visible"/>
                                      </p:to>
                                    </p:set>
                                    <p:animEffect transition="in" filter="wipe(down)">
                                      <p:cBhvr>
                                        <p:cTn id="7" dur="500"/>
                                        <p:tgtEl>
                                          <p:spTgt spid="2">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a16="http://schemas.microsoft.com/office/drawing/2014/main" xmlns=""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29</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a16="http://schemas.microsoft.com/office/drawing/2014/main" xmlns=""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30</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a16="http://schemas.microsoft.com/office/drawing/2014/main" xmlns="" id="{ED0713C6-A59E-4732-B140-8665BDCD42E7}"/>
              </a:ext>
            </a:extLst>
          </p:cNvPr>
          <p:cNvSpPr/>
          <p:nvPr/>
        </p:nvSpPr>
        <p:spPr>
          <a:xfrm>
            <a:off x="1736116"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31</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1497936"/>
            <a:ext cx="8128000" cy="411612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本题属于开放性试题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形式是开放的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答案也是开放的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此类试题的目的非常明确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就是打破教材体系的限制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克服死记硬背的弊端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旨在培养综合性的历史素养。回答时注意试题的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部分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紧扣试题要求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主题一定要明确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不能泛泛而谈。就本题而言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应依据世界近现代史上的两次工业革命和第三次科技革命的相关史实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选取科学技术与公式中一个或多个要素之间的关系进行论证。如选择第一次工业革命中牛顿力学与瓦特改良蒸汽机、工厂制度的建立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第二次工业革命中电力的广泛使用、垄断组织的形成、流水线生产等内容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论证它们之间的关系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也可对公式进行修改、补充、否定或提出新公式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回答时注意史论结合、言之有理即可。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561227227"/>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3" action="ppaction://hlinksldjump"/>
            <a:extLst>
              <a:ext uri="{FF2B5EF4-FFF2-40B4-BE49-F238E27FC236}">
                <a16:creationId xmlns:a16="http://schemas.microsoft.com/office/drawing/2014/main" xmlns=""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29</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4" action="ppaction://hlinksldjump"/>
            <a:extLst>
              <a:ext uri="{FF2B5EF4-FFF2-40B4-BE49-F238E27FC236}">
                <a16:creationId xmlns:a16="http://schemas.microsoft.com/office/drawing/2014/main" xmlns=""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30</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圆角 2">
            <a:hlinkClick r:id="rId5" action="ppaction://hlinksldjump"/>
            <a:extLst>
              <a:ext uri="{FF2B5EF4-FFF2-40B4-BE49-F238E27FC236}">
                <a16:creationId xmlns:a16="http://schemas.microsoft.com/office/drawing/2014/main" xmlns=""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31</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11" name="矩形 10"/>
          <p:cNvSpPr>
            <a:spLocks noChangeAspect="1"/>
          </p:cNvSpPr>
          <p:nvPr/>
        </p:nvSpPr>
        <p:spPr>
          <a:xfrm>
            <a:off x="508000" y="832434"/>
            <a:ext cx="8128000" cy="544713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考点</a:t>
            </a:r>
            <a:r>
              <a:rPr lang="en-US" altLang="zh-CN" sz="2200">
                <a:solidFill>
                  <a:srgbClr val="000000"/>
                </a:solidFill>
                <a:latin typeface="Times New Roman" panose="02020603050405020304" pitchFamily="18" charset="0"/>
                <a:cs typeface="Times New Roman" panose="02020603050405020304" pitchFamily="18" charset="0"/>
              </a:rPr>
              <a:t>29</a:t>
            </a:r>
            <a:r>
              <a:rPr lang="zh-CN" altLang="zh-CN" sz="2200">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经典力学</a:t>
            </a:r>
            <a:r>
              <a:rPr lang="zh-CN"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.(2015·</a:t>
            </a:r>
            <a:r>
              <a:rPr lang="zh-CN" altLang="zh-CN" sz="2200">
                <a:solidFill>
                  <a:srgbClr val="000000"/>
                </a:solidFill>
                <a:effectLst/>
                <a:latin typeface="NEU-BZ-S92"/>
                <a:ea typeface="方正宋黑_GBK" panose="03000509000000000000" pitchFamily="65" charset="-122"/>
                <a:cs typeface="Times New Roman" panose="02020603050405020304" pitchFamily="18" charset="0"/>
              </a:rPr>
              <a:t>江苏</a:t>
            </a:r>
            <a:r>
              <a:rPr lang="en-US" altLang="zh-CN" sz="2200">
                <a:solidFill>
                  <a:srgbClr val="000000"/>
                </a:solidFill>
                <a:latin typeface="Times New Roman" panose="02020603050405020304" pitchFamily="18" charset="0"/>
                <a:cs typeface="Times New Roman" panose="02020603050405020304" pitchFamily="18" charset="0"/>
              </a:rPr>
              <a:t>,15,3</a:t>
            </a:r>
            <a:r>
              <a:rPr lang="zh-CN" altLang="zh-CN" sz="2200">
                <a:solidFill>
                  <a:srgbClr val="000000"/>
                </a:solidFill>
                <a:effectLst/>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effectLst/>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科学革命引发了观念形态的革命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宗教神秘主义的面纱和覆盖真相的无知之幕被理性之手撩开一角</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传统的权威受到撼动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人类第一次从对自然恐惧的阴影下走出来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重新审视自身的价值和能力。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此处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科学革命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的代表人物</a:t>
            </a:r>
            <a:r>
              <a:rPr lang="zh-CN" altLang="zh-CN" sz="2200" smtClean="0">
                <a:solidFill>
                  <a:srgbClr val="000000"/>
                </a:solidFill>
                <a:latin typeface="Times New Roman" panose="02020603050405020304" pitchFamily="18" charset="0"/>
                <a:cs typeface="Times New Roman" panose="02020603050405020304" pitchFamily="18" charset="0"/>
              </a:rPr>
              <a:t>是</a:t>
            </a:r>
            <a:endParaRPr lang="en-US" altLang="zh-CN" sz="2200" smtClean="0">
              <a:solidFill>
                <a:srgbClr val="000000"/>
              </a:solidFill>
              <a:latin typeface="Times New Roman" panose="02020603050405020304" pitchFamily="18" charset="0"/>
              <a:cs typeface="Times New Roman" panose="02020603050405020304" pitchFamily="18" charset="0"/>
            </a:endParaRPr>
          </a:p>
          <a:p>
            <a:pPr>
              <a:lnSpc>
                <a:spcPct val="150000"/>
              </a:lnSpc>
              <a:spcAft>
                <a:spcPts val="0"/>
              </a:spcAft>
              <a:tabLst>
                <a:tab pos="1029335" algn="l"/>
                <a:tab pos="1850390" algn="l"/>
                <a:tab pos="2538095" algn="l"/>
                <a:tab pos="3221990" algn="l"/>
              </a:tabLst>
            </a:pPr>
            <a:r>
              <a:rPr lang="en-US" altLang="zh-CN" sz="2200" smtClean="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A</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smtClean="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牛顿</a:t>
            </a:r>
            <a:r>
              <a:rPr lang="en-US" altLang="zh-CN" sz="2200">
                <a:solidFill>
                  <a:srgbClr val="000000"/>
                </a:solidFill>
                <a:latin typeface="Times New Roman" panose="02020603050405020304" pitchFamily="18" charset="0"/>
                <a:cs typeface="Times New Roman" panose="02020603050405020304" pitchFamily="18" charset="0"/>
              </a:rPr>
              <a:t>	</a:t>
            </a:r>
            <a:r>
              <a:rPr lang="en-US" altLang="zh-CN" sz="2200" smtClean="0">
                <a:solidFill>
                  <a:srgbClr val="000000"/>
                </a:solidFill>
                <a:latin typeface="Times New Roman" panose="02020603050405020304" pitchFamily="18" charset="0"/>
                <a:cs typeface="Times New Roman" panose="02020603050405020304" pitchFamily="18" charset="0"/>
              </a:rPr>
              <a:t>            B</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达尔文</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爱因斯坦</a:t>
            </a:r>
            <a:r>
              <a:rPr lang="en-US" altLang="zh-CN" sz="2200">
                <a:solidFill>
                  <a:srgbClr val="000000"/>
                </a:solidFill>
                <a:latin typeface="Times New Roman" panose="02020603050405020304" pitchFamily="18" charset="0"/>
                <a:cs typeface="Times New Roman" panose="02020603050405020304" pitchFamily="18" charset="0"/>
              </a:rPr>
              <a:t>	D.</a:t>
            </a:r>
            <a:r>
              <a:rPr lang="zh-CN" altLang="zh-CN" sz="2200">
                <a:solidFill>
                  <a:srgbClr val="000000"/>
                </a:solidFill>
                <a:latin typeface="Times New Roman" panose="02020603050405020304" pitchFamily="18" charset="0"/>
                <a:cs typeface="Times New Roman" panose="02020603050405020304" pitchFamily="18" charset="0"/>
              </a:rPr>
              <a:t>普朗克</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effectLst/>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文艺复兴以后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近代科学技术迅速发展。</a:t>
            </a:r>
            <a:r>
              <a:rPr lang="en-US" altLang="zh-CN" sz="2200">
                <a:solidFill>
                  <a:srgbClr val="000000"/>
                </a:solidFill>
                <a:latin typeface="Times New Roman" panose="02020603050405020304" pitchFamily="18" charset="0"/>
                <a:cs typeface="Times New Roman" panose="02020603050405020304" pitchFamily="18" charset="0"/>
              </a:rPr>
              <a:t>1687</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牛顿把地球上的物体运动和天体运动概括到同一个理论之中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形成了经典力学体系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改变了自中世纪以来人们的认识论和方法论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与题意相符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项正确</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三项均与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人类第一次从对自然恐惧的阴影下走出来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不符。</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12" name="对象 11"/>
          <p:cNvGraphicFramePr>
            <a:graphicFrameLocks noChangeAspect="1"/>
          </p:cNvGraphicFramePr>
          <p:nvPr>
            <p:extLst>
              <p:ext uri="{D42A27DB-BD31-4B8C-83A1-F6EECF244321}">
                <p14:modId xmlns:p14="http://schemas.microsoft.com/office/powerpoint/2010/main" xmlns="" val="3771212491"/>
              </p:ext>
            </p:extLst>
          </p:nvPr>
        </p:nvGraphicFramePr>
        <p:xfrm>
          <a:off x="1354913" y="2884109"/>
          <a:ext cx="1828800" cy="534988"/>
        </p:xfrm>
        <a:graphic>
          <a:graphicData uri="http://schemas.openxmlformats.org/presentationml/2006/ole">
            <p:oleObj spid="_x0000_s2051" name="文档" r:id="rId6" imgW="870545" imgH="254889" progId="Word.Document.12">
              <p:embed/>
            </p:oleObj>
          </a:graphicData>
        </a:graphic>
      </p:graphicFrame>
      <p:pic>
        <p:nvPicPr>
          <p:cNvPr id="7" name="图片 6"/>
          <p:cNvPicPr>
            <a:picLocks noChangeAspect="1"/>
          </p:cNvPicPr>
          <p:nvPr/>
        </p:nvPicPr>
        <p:blipFill>
          <a:blip r:embed="rId7"/>
          <a:stretch>
            <a:fillRect/>
          </a:stretch>
        </p:blipFill>
        <p:spPr>
          <a:xfrm>
            <a:off x="971600" y="3048988"/>
            <a:ext cx="359637" cy="361175"/>
          </a:xfrm>
          <a:prstGeom prst="rect">
            <a:avLst/>
          </a:prstGeom>
        </p:spPr>
      </p:pic>
    </p:spTree>
    <p:extLst>
      <p:ext uri="{BB962C8B-B14F-4D97-AF65-F5344CB8AC3E}">
        <p14:creationId xmlns:p14="http://schemas.microsoft.com/office/powerpoint/2010/main" xmlns="" val="1216962613"/>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11">
                                            <p:txEl>
                                              <p:pRg st="5" end="5"/>
                                            </p:txEl>
                                          </p:spTgt>
                                        </p:tgtEl>
                                        <p:attrNameLst>
                                          <p:attrName>style.visibility</p:attrName>
                                        </p:attrNameLst>
                                      </p:cBhvr>
                                      <p:to>
                                        <p:strVal val="visible"/>
                                      </p:to>
                                    </p:set>
                                    <p:animEffect transition="in" filter="wipe(down)">
                                      <p:cBhvr>
                                        <p:cTn id="12" dur="500"/>
                                        <p:tgtEl>
                                          <p:spTgt spid="11">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a16="http://schemas.microsoft.com/office/drawing/2014/main" xmlns=""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29</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a16="http://schemas.microsoft.com/office/drawing/2014/main" xmlns=""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30</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圆角 2">
            <a:hlinkClick r:id="rId4" action="ppaction://hlinksldjump"/>
            <a:extLst>
              <a:ext uri="{FF2B5EF4-FFF2-40B4-BE49-F238E27FC236}">
                <a16:creationId xmlns:a16="http://schemas.microsoft.com/office/drawing/2014/main" xmlns=""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31</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5" name="矩形 4"/>
          <p:cNvSpPr>
            <a:spLocks noChangeAspect="1"/>
          </p:cNvSpPr>
          <p:nvPr/>
        </p:nvSpPr>
        <p:spPr>
          <a:xfrm>
            <a:off x="508000" y="1701069"/>
            <a:ext cx="8128000" cy="370986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.(2015·</a:t>
            </a:r>
            <a:r>
              <a:rPr lang="zh-CN" altLang="zh-CN" sz="2200">
                <a:solidFill>
                  <a:srgbClr val="000000"/>
                </a:solidFill>
                <a:latin typeface="NEU-BZ-S92"/>
                <a:ea typeface="方正宋黑_GBK" panose="03000509000000000000" pitchFamily="65" charset="-122"/>
                <a:cs typeface="Times New Roman" panose="02020603050405020304" pitchFamily="18" charset="0"/>
              </a:rPr>
              <a:t>福建</a:t>
            </a:r>
            <a:r>
              <a:rPr lang="en-US" altLang="zh-CN" sz="2200">
                <a:solidFill>
                  <a:srgbClr val="000000"/>
                </a:solidFill>
                <a:latin typeface="Times New Roman" panose="02020603050405020304" pitchFamily="18" charset="0"/>
                <a:cs typeface="Times New Roman" panose="02020603050405020304" pitchFamily="18" charset="0"/>
              </a:rPr>
              <a:t>,22,4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)16</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17</a:t>
            </a:r>
            <a:r>
              <a:rPr lang="zh-CN" altLang="zh-CN" sz="2200">
                <a:solidFill>
                  <a:srgbClr val="000000"/>
                </a:solidFill>
                <a:latin typeface="Times New Roman" panose="02020603050405020304" pitchFamily="18" charset="0"/>
                <a:cs typeface="Times New Roman" panose="02020603050405020304" pitchFamily="18" charset="0"/>
              </a:rPr>
              <a:t>世纪欧洲学者质疑、改变和放弃了欧洲所继承知识中最神圣化的认识。科学革命的思想巨变使他们重新考察和描述宇宙的性质及其力量。在这里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对宇宙的性质及其力量作出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革命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性描述的理论是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B</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进化论</a:t>
            </a:r>
            <a:r>
              <a:rPr lang="en-US" altLang="zh-CN" sz="2200">
                <a:solidFill>
                  <a:srgbClr val="000000"/>
                </a:solidFill>
                <a:latin typeface="Times New Roman" panose="02020603050405020304" pitchFamily="18" charset="0"/>
                <a:cs typeface="Times New Roman" panose="02020603050405020304" pitchFamily="18" charset="0"/>
              </a:rPr>
              <a:t>	B.</a:t>
            </a:r>
            <a:r>
              <a:rPr lang="zh-CN" altLang="zh-CN" sz="2200">
                <a:solidFill>
                  <a:srgbClr val="000000"/>
                </a:solidFill>
                <a:latin typeface="Times New Roman" panose="02020603050405020304" pitchFamily="18" charset="0"/>
                <a:cs typeface="Times New Roman" panose="02020603050405020304" pitchFamily="18" charset="0"/>
              </a:rPr>
              <a:t>万有引力定律</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量子论</a:t>
            </a:r>
            <a:r>
              <a:rPr lang="en-US" altLang="zh-CN" sz="2200">
                <a:solidFill>
                  <a:srgbClr val="000000"/>
                </a:solidFill>
                <a:latin typeface="Times New Roman" panose="02020603050405020304" pitchFamily="18" charset="0"/>
                <a:cs typeface="Times New Roman" panose="02020603050405020304" pitchFamily="18" charset="0"/>
              </a:rPr>
              <a:t>	D.</a:t>
            </a:r>
            <a:r>
              <a:rPr lang="zh-CN" altLang="zh-CN" sz="2200">
                <a:solidFill>
                  <a:srgbClr val="000000"/>
                </a:solidFill>
                <a:latin typeface="Times New Roman" panose="02020603050405020304" pitchFamily="18" charset="0"/>
                <a:cs typeface="Times New Roman" panose="02020603050405020304" pitchFamily="18" charset="0"/>
              </a:rPr>
              <a:t>相对论</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进化论产生于</a:t>
            </a:r>
            <a:r>
              <a:rPr lang="en-US" altLang="zh-CN" sz="2200">
                <a:solidFill>
                  <a:srgbClr val="000000"/>
                </a:solidFill>
                <a:latin typeface="Times New Roman" panose="02020603050405020304" pitchFamily="18" charset="0"/>
                <a:cs typeface="Times New Roman" panose="02020603050405020304" pitchFamily="18" charset="0"/>
              </a:rPr>
              <a:t>19</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世纪中期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万有引力定律产生的时间是</a:t>
            </a:r>
            <a:r>
              <a:rPr lang="en-US" altLang="zh-CN" sz="2200">
                <a:solidFill>
                  <a:srgbClr val="000000"/>
                </a:solidFill>
                <a:latin typeface="Times New Roman" panose="02020603050405020304" pitchFamily="18" charset="0"/>
                <a:cs typeface="Times New Roman" panose="02020603050405020304" pitchFamily="18" charset="0"/>
              </a:rPr>
              <a:t>17</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量子论、相对论产生于</a:t>
            </a:r>
            <a:r>
              <a:rPr lang="en-US" altLang="zh-CN" sz="2200">
                <a:solidFill>
                  <a:srgbClr val="000000"/>
                </a:solidFill>
                <a:latin typeface="Times New Roman" panose="02020603050405020304" pitchFamily="18" charset="0"/>
                <a:cs typeface="Times New Roman" panose="02020603050405020304" pitchFamily="18" charset="0"/>
              </a:rPr>
              <a:t>20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与材料时间不符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两项错误。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6" name="图片 5"/>
          <p:cNvPicPr>
            <a:picLocks noChangeAspect="1"/>
          </p:cNvPicPr>
          <p:nvPr/>
        </p:nvPicPr>
        <p:blipFill>
          <a:blip r:embed="rId5"/>
          <a:stretch>
            <a:fillRect/>
          </a:stretch>
        </p:blipFill>
        <p:spPr>
          <a:xfrm>
            <a:off x="5652120" y="2996952"/>
            <a:ext cx="359637" cy="361175"/>
          </a:xfrm>
          <a:prstGeom prst="rect">
            <a:avLst/>
          </a:prstGeom>
        </p:spPr>
      </p:pic>
    </p:spTree>
    <p:extLst>
      <p:ext uri="{BB962C8B-B14F-4D97-AF65-F5344CB8AC3E}">
        <p14:creationId xmlns:p14="http://schemas.microsoft.com/office/powerpoint/2010/main" xmlns="" val="3502842287"/>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5">
                                            <p:txEl>
                                              <p:pRg st="3" end="3"/>
                                            </p:txEl>
                                          </p:spTgt>
                                        </p:tgtEl>
                                        <p:attrNameLst>
                                          <p:attrName>style.visibility</p:attrName>
                                        </p:attrNameLst>
                                      </p:cBhvr>
                                      <p:to>
                                        <p:strVal val="visible"/>
                                      </p:to>
                                    </p:set>
                                    <p:animEffect transition="in" filter="wipe(down)">
                                      <p:cBhvr>
                                        <p:cTn id="12" dur="500"/>
                                        <p:tgtEl>
                                          <p:spTgt spid="5">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a16="http://schemas.microsoft.com/office/drawing/2014/main" xmlns=""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29</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a16="http://schemas.microsoft.com/office/drawing/2014/main" xmlns=""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30</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圆角 2">
            <a:hlinkClick r:id="rId4" action="ppaction://hlinksldjump"/>
            <a:extLst>
              <a:ext uri="{FF2B5EF4-FFF2-40B4-BE49-F238E27FC236}">
                <a16:creationId xmlns:a16="http://schemas.microsoft.com/office/drawing/2014/main" xmlns=""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31</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6" name="矩形 5"/>
          <p:cNvSpPr>
            <a:spLocks noChangeAspect="1"/>
          </p:cNvSpPr>
          <p:nvPr/>
        </p:nvSpPr>
        <p:spPr>
          <a:xfrm>
            <a:off x="508000" y="1091672"/>
            <a:ext cx="8128000" cy="4928657"/>
          </a:xfrm>
          <a:prstGeom prst="rect">
            <a:avLst/>
          </a:prstGeom>
        </p:spPr>
        <p:txBody>
          <a:bodyPr>
            <a:spAutoFit/>
          </a:bodyPr>
          <a:lstStyle/>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b="1">
                <a:solidFill>
                  <a:srgbClr val="000000"/>
                </a:solidFill>
                <a:cs typeface="Times New Roman" panose="02020603050405020304" pitchFamily="18" charset="0"/>
              </a:rPr>
              <a:t>3</a:t>
            </a:r>
            <a:r>
              <a:rPr lang="en-US" altLang="zh-CN" sz="2200">
                <a:solidFill>
                  <a:srgbClr val="000000"/>
                </a:solidFill>
                <a:cs typeface="Times New Roman" panose="02020603050405020304" pitchFamily="18" charset="0"/>
              </a:rPr>
              <a:t>.(2013·</a:t>
            </a:r>
            <a:r>
              <a:rPr lang="zh-CN" altLang="en-US" sz="2200">
                <a:solidFill>
                  <a:srgbClr val="000000"/>
                </a:solidFill>
                <a:latin typeface="NEU-BZ-S92"/>
                <a:ea typeface="方正宋黑_GBK" panose="03000509000000000000" pitchFamily="65" charset="-122"/>
                <a:cs typeface="Times New Roman" panose="02020603050405020304" pitchFamily="18" charset="0"/>
              </a:rPr>
              <a:t>全国</a:t>
            </a:r>
            <a:r>
              <a:rPr lang="en-US" altLang="zh-CN" sz="2200">
                <a:solidFill>
                  <a:srgbClr val="000000"/>
                </a:solidFill>
                <a:cs typeface="Times New Roman" panose="02020603050405020304" pitchFamily="18" charset="0"/>
              </a:rPr>
              <a:t>1,28,4</a:t>
            </a:r>
            <a:r>
              <a:rPr lang="zh-CN" altLang="en-US"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cs typeface="Times New Roman" panose="02020603050405020304" pitchFamily="18" charset="0"/>
              </a:rPr>
              <a:t>,</a:t>
            </a:r>
            <a:r>
              <a:rPr lang="zh-CN" altLang="en-US" sz="2200">
                <a:solidFill>
                  <a:srgbClr val="000000"/>
                </a:solidFill>
                <a:latin typeface="NEU-BZ-S92"/>
                <a:ea typeface="方正宋黑_GBK" panose="03000509000000000000" pitchFamily="65" charset="-122"/>
                <a:cs typeface="Times New Roman" panose="02020603050405020304" pitchFamily="18" charset="0"/>
              </a:rPr>
              <a:t>难度</a:t>
            </a:r>
            <a:r>
              <a:rPr lang="zh-CN" altLang="en-US" sz="2200">
                <a:solidFill>
                  <a:srgbClr val="FF00FF"/>
                </a:solidFill>
                <a:ea typeface="NEU-BZ-S92"/>
                <a:cs typeface="Times New Roman" panose="02020603050405020304" pitchFamily="18" charset="0"/>
              </a:rPr>
              <a:t>★★</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恩格斯称赞一位近代科学家的研究成就是</a:t>
            </a:r>
            <a:r>
              <a:rPr lang="zh-CN" altLang="en-US"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自然科学的独立宣言</a:t>
            </a:r>
            <a:r>
              <a:rPr lang="zh-CN" altLang="en-US" sz="2200">
                <a:solidFill>
                  <a:srgbClr val="000000"/>
                </a:solidFill>
                <a:cs typeface="Times New Roman" panose="02020603050405020304" pitchFamily="18" charset="0"/>
              </a:rPr>
              <a:t>”</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他指的应是</a:t>
            </a:r>
            <a:r>
              <a:rPr lang="zh-CN" altLang="en-US" sz="2200">
                <a:solidFill>
                  <a:srgbClr val="000000"/>
                </a:solidFill>
                <a:cs typeface="Times New Roman" panose="02020603050405020304" pitchFamily="18" charset="0"/>
              </a:rPr>
              <a:t> </a:t>
            </a:r>
            <a:r>
              <a:rPr lang="en-US" altLang="zh-CN" sz="2200">
                <a:solidFill>
                  <a:srgbClr val="000000"/>
                </a:solidFill>
                <a:cs typeface="Times New Roman" panose="02020603050405020304" pitchFamily="18" charset="0"/>
              </a:rPr>
              <a:t>(</a:t>
            </a:r>
            <a:r>
              <a:rPr lang="zh-CN" altLang="en-US" sz="2200">
                <a:solidFill>
                  <a:srgbClr val="FF00FF"/>
                </a:solidFill>
                <a:latin typeface="宋体" panose="02010600030101010101" pitchFamily="2" charset="-122"/>
                <a:cs typeface="Times New Roman" panose="02020603050405020304" pitchFamily="18" charset="0"/>
              </a:rPr>
              <a:t>　</a:t>
            </a:r>
            <a:r>
              <a:rPr lang="en-US" altLang="zh-CN" sz="2200">
                <a:solidFill>
                  <a:srgbClr val="FF00FF"/>
                </a:solidFill>
                <a:cs typeface="Times New Roman" panose="02020603050405020304" pitchFamily="18" charset="0"/>
              </a:rPr>
              <a:t>A</a:t>
            </a:r>
            <a:r>
              <a:rPr lang="zh-CN" altLang="en-US" sz="2200">
                <a:solidFill>
                  <a:srgbClr val="FF00FF"/>
                </a:solidFill>
                <a:latin typeface="宋体" panose="02010600030101010101" pitchFamily="2" charset="-122"/>
                <a:cs typeface="Times New Roman" panose="02020603050405020304" pitchFamily="18" charset="0"/>
              </a:rPr>
              <a:t>　</a:t>
            </a:r>
            <a:r>
              <a:rPr lang="en-US" altLang="zh-CN" sz="2200">
                <a:solidFill>
                  <a:srgbClr val="000000"/>
                </a:solidFill>
                <a:cs typeface="Times New Roman" panose="02020603050405020304" pitchFamily="18" charset="0"/>
              </a:rPr>
              <a:t>)</a:t>
            </a:r>
            <a:endParaRPr lang="en-US" altLang="zh-CN"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A.</a:t>
            </a:r>
            <a:r>
              <a:rPr lang="zh-CN" altLang="en-US" sz="2200">
                <a:solidFill>
                  <a:srgbClr val="000000"/>
                </a:solidFill>
                <a:latin typeface="宋体" panose="02010600030101010101" pitchFamily="2" charset="-122"/>
                <a:cs typeface="Times New Roman" panose="02020603050405020304" pitchFamily="18" charset="0"/>
              </a:rPr>
              <a:t>哥白尼的</a:t>
            </a:r>
            <a:r>
              <a:rPr lang="zh-CN" altLang="en-US"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日心说</a:t>
            </a:r>
            <a:r>
              <a:rPr lang="zh-CN" altLang="en-US"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否定了宗教神学崇信的</a:t>
            </a:r>
            <a:r>
              <a:rPr lang="zh-CN" altLang="en-US"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地心说</a:t>
            </a:r>
            <a:r>
              <a:rPr lang="zh-CN" altLang="en-US" sz="2200">
                <a:solidFill>
                  <a:srgbClr val="000000"/>
                </a:solidFill>
                <a:cs typeface="Times New Roman" panose="02020603050405020304" pitchFamily="18" charset="0"/>
              </a:rPr>
              <a:t>”</a:t>
            </a:r>
            <a:endParaRPr lang="zh-CN" altLang="en-US"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B.</a:t>
            </a:r>
            <a:r>
              <a:rPr lang="zh-CN" altLang="en-US" sz="2200">
                <a:solidFill>
                  <a:srgbClr val="000000"/>
                </a:solidFill>
                <a:latin typeface="宋体" panose="02010600030101010101" pitchFamily="2" charset="-122"/>
                <a:cs typeface="Times New Roman" panose="02020603050405020304" pitchFamily="18" charset="0"/>
              </a:rPr>
              <a:t>伽利略创立的实验科学推动了近代科学的发展</a:t>
            </a:r>
            <a:endParaRPr lang="zh-CN" altLang="en-US"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C.</a:t>
            </a:r>
            <a:r>
              <a:rPr lang="zh-CN" altLang="en-US" sz="2200">
                <a:solidFill>
                  <a:srgbClr val="000000"/>
                </a:solidFill>
                <a:latin typeface="宋体" panose="02010600030101010101" pitchFamily="2" charset="-122"/>
                <a:cs typeface="Times New Roman" panose="02020603050405020304" pitchFamily="18" charset="0"/>
              </a:rPr>
              <a:t>牛顿创立经典力学完成了科学史上的划时代飞跃</a:t>
            </a:r>
            <a:endParaRPr lang="zh-CN" altLang="en-US"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D.</a:t>
            </a:r>
            <a:r>
              <a:rPr lang="zh-CN" altLang="en-US" sz="2200">
                <a:solidFill>
                  <a:srgbClr val="000000"/>
                </a:solidFill>
                <a:latin typeface="宋体" panose="02010600030101010101" pitchFamily="2" charset="-122"/>
                <a:cs typeface="Times New Roman" panose="02020603050405020304" pitchFamily="18" charset="0"/>
              </a:rPr>
              <a:t>达尔文的生物进化论颠覆了关于人类起源的传统观念</a:t>
            </a:r>
            <a:endParaRPr lang="zh-CN" altLang="en-US" sz="2200"/>
          </a:p>
          <a:p>
            <a:pPr lvl="0" eaLnBrk="0" fontAlgn="base" hangingPunct="0">
              <a:lnSpc>
                <a:spcPct val="120000"/>
              </a:lnSpc>
              <a:spcBef>
                <a:spcPct val="0"/>
              </a:spcBef>
              <a:spcAft>
                <a:spcPct val="0"/>
              </a:spcAft>
              <a:tabLst>
                <a:tab pos="1028700" algn="l"/>
                <a:tab pos="1851025" algn="l"/>
                <a:tab pos="2538413" algn="l"/>
                <a:tab pos="3222625" algn="l"/>
              </a:tabLst>
            </a:pPr>
            <a:r>
              <a:rPr lang="zh-CN" altLang="en-US" sz="2200">
                <a:solidFill>
                  <a:srgbClr val="FF00FF"/>
                </a:solidFill>
                <a:latin typeface="黑体" panose="02010609060101010101" pitchFamily="49" charset="-122"/>
                <a:ea typeface="黑体" panose="02010609060101010101" pitchFamily="49" charset="-122"/>
                <a:cs typeface="Times New Roman" panose="02020603050405020304" pitchFamily="18" charset="0"/>
              </a:rPr>
              <a:t>解析</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本题考查哥白尼</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日心说</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的地位。材料关键信息是</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近代科学家</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自然科学的独立宣言</a:t>
            </a:r>
            <a:r>
              <a:rPr lang="zh-CN" altLang="en-US" sz="2200">
                <a:solidFill>
                  <a:srgbClr val="000000"/>
                </a:solidFill>
                <a:cs typeface="Times New Roman" panose="02020603050405020304" pitchFamily="18" charset="0"/>
              </a:rPr>
              <a:t>”</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这说明恩格斯认为这一研究成果对近代自然科学有重大意义。</a:t>
            </a:r>
            <a:r>
              <a:rPr lang="en-US" altLang="zh-CN" sz="2200">
                <a:solidFill>
                  <a:srgbClr val="000000"/>
                </a:solidFill>
                <a:cs typeface="Times New Roman" panose="02020603050405020304" pitchFamily="18" charset="0"/>
              </a:rPr>
              <a:t>1543</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年</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哥白尼公开发表</a:t>
            </a:r>
            <a:r>
              <a:rPr lang="en-US" altLang="zh-CN" sz="2200">
                <a:solidFill>
                  <a:srgbClr val="000000"/>
                </a:solidFill>
                <a:latin typeface="楷体" panose="02010609060101010101" pitchFamily="49" charset="-122"/>
                <a:ea typeface="楷体" panose="02010609060101010101" pitchFamily="49" charset="-122"/>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天体运行论</a:t>
            </a:r>
            <a:r>
              <a:rPr lang="en-US" altLang="zh-CN" sz="2200">
                <a:solidFill>
                  <a:srgbClr val="000000"/>
                </a:solidFill>
                <a:latin typeface="楷体" panose="02010609060101010101" pitchFamily="49" charset="-122"/>
                <a:ea typeface="楷体" panose="02010609060101010101" pitchFamily="49" charset="-122"/>
                <a:cs typeface="Times New Roman" panose="02020603050405020304" pitchFamily="18" charset="0"/>
              </a:rPr>
              <a:t>》</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日心说</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的提出震撼了科学界和思想界</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动摇了封建神学的理论基础</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这是近代自然科学诞生的主要标志</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选择</a:t>
            </a:r>
            <a:r>
              <a:rPr lang="en-US" altLang="zh-CN" sz="2200">
                <a:solidFill>
                  <a:srgbClr val="000000"/>
                </a:solidFill>
                <a:cs typeface="Times New Roman" panose="02020603050405020304" pitchFamily="18" charset="0"/>
              </a:rPr>
              <a:t>A</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项。</a:t>
            </a:r>
            <a:r>
              <a:rPr lang="en-US" altLang="zh-CN" sz="2200">
                <a:solidFill>
                  <a:srgbClr val="000000"/>
                </a:solidFill>
                <a:cs typeface="Times New Roman" panose="02020603050405020304" pitchFamily="18" charset="0"/>
              </a:rPr>
              <a:t>B</a:t>
            </a:r>
            <a:r>
              <a:rPr lang="zh-CN" altLang="en-US" sz="2200" smtClean="0">
                <a:solidFill>
                  <a:srgbClr val="000000"/>
                </a:solidFill>
                <a:latin typeface="楷体" panose="02010609060101010101" pitchFamily="49" charset="-122"/>
                <a:ea typeface="楷体" panose="02010609060101010101" pitchFamily="49" charset="-122"/>
                <a:cs typeface="Times New Roman" panose="02020603050405020304" pitchFamily="18" charset="0"/>
              </a:rPr>
              <a:t>、</a:t>
            </a:r>
            <a:endParaRPr lang="en-US" altLang="zh-CN" sz="2200" smtClean="0">
              <a:solidFill>
                <a:srgbClr val="000000"/>
              </a:solidFill>
              <a:latin typeface="楷体" panose="02010609060101010101" pitchFamily="49" charset="-122"/>
              <a:ea typeface="楷体" panose="02010609060101010101" pitchFamily="49" charset="-122"/>
              <a:cs typeface="Times New Roman" panose="02020603050405020304" pitchFamily="18" charset="0"/>
            </a:endParaRPr>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smtClean="0">
                <a:solidFill>
                  <a:srgbClr val="000000"/>
                </a:solidFill>
                <a:cs typeface="Times New Roman" panose="02020603050405020304" pitchFamily="18" charset="0"/>
              </a:rPr>
              <a:t>C</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a:t>
            </a:r>
            <a:r>
              <a:rPr lang="en-US" altLang="zh-CN" sz="2200">
                <a:solidFill>
                  <a:srgbClr val="000000"/>
                </a:solidFill>
                <a:cs typeface="Times New Roman" panose="02020603050405020304" pitchFamily="18" charset="0"/>
              </a:rPr>
              <a:t>D</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三项均出现于</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日心说</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提出之后。</a:t>
            </a:r>
            <a:endParaRPr lang="zh-CN" altLang="en-US" sz="2200"/>
          </a:p>
        </p:txBody>
      </p:sp>
      <p:pic>
        <p:nvPicPr>
          <p:cNvPr id="7" name="图片 6"/>
          <p:cNvPicPr>
            <a:picLocks noChangeAspect="1"/>
          </p:cNvPicPr>
          <p:nvPr/>
        </p:nvPicPr>
        <p:blipFill>
          <a:blip r:embed="rId5"/>
          <a:stretch>
            <a:fillRect/>
          </a:stretch>
        </p:blipFill>
        <p:spPr>
          <a:xfrm>
            <a:off x="6660232" y="1556792"/>
            <a:ext cx="359637" cy="361175"/>
          </a:xfrm>
          <a:prstGeom prst="rect">
            <a:avLst/>
          </a:prstGeom>
        </p:spPr>
      </p:pic>
    </p:spTree>
    <p:extLst>
      <p:ext uri="{BB962C8B-B14F-4D97-AF65-F5344CB8AC3E}">
        <p14:creationId xmlns:p14="http://schemas.microsoft.com/office/powerpoint/2010/main" xmlns="" val="2064424197"/>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6">
                                            <p:txEl>
                                              <p:pRg st="5" end="5"/>
                                            </p:txEl>
                                          </p:spTgt>
                                        </p:tgtEl>
                                        <p:attrNameLst>
                                          <p:attrName>style.visibility</p:attrName>
                                        </p:attrNameLst>
                                      </p:cBhvr>
                                      <p:to>
                                        <p:strVal val="visible"/>
                                      </p:to>
                                    </p:set>
                                    <p:animEffect transition="in" filter="wipe(down)">
                                      <p:cBhvr>
                                        <p:cTn id="12" dur="500"/>
                                        <p:tgtEl>
                                          <p:spTgt spid="6">
                                            <p:txEl>
                                              <p:pRg st="5" end="5"/>
                                            </p:txEl>
                                          </p:spTgt>
                                        </p:tgtEl>
                                      </p:cBhvr>
                                    </p:animEffect>
                                  </p:childTnLst>
                                </p:cTn>
                              </p:par>
                              <p:par>
                                <p:cTn id="13" presetID="22" presetClass="entr" presetSubtype="4" fill="hold" nodeType="withEffect">
                                  <p:stCondLst>
                                    <p:cond delay="0"/>
                                  </p:stCondLst>
                                  <p:childTnLst>
                                    <p:set>
                                      <p:cBhvr>
                                        <p:cTn id="14" dur="1" fill="hold">
                                          <p:stCondLst>
                                            <p:cond delay="0"/>
                                          </p:stCondLst>
                                        </p:cTn>
                                        <p:tgtEl>
                                          <p:spTgt spid="6">
                                            <p:txEl>
                                              <p:pRg st="6" end="6"/>
                                            </p:txEl>
                                          </p:spTgt>
                                        </p:tgtEl>
                                        <p:attrNameLst>
                                          <p:attrName>style.visibility</p:attrName>
                                        </p:attrNameLst>
                                      </p:cBhvr>
                                      <p:to>
                                        <p:strVal val="visible"/>
                                      </p:to>
                                    </p:set>
                                    <p:animEffect transition="in" filter="wipe(down)">
                                      <p:cBhvr>
                                        <p:cTn id="15" dur="500"/>
                                        <p:tgtEl>
                                          <p:spTgt spid="6">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a16="http://schemas.microsoft.com/office/drawing/2014/main" xmlns=""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29</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a16="http://schemas.microsoft.com/office/drawing/2014/main" xmlns=""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30</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圆角 2">
            <a:hlinkClick r:id="rId4" action="ppaction://hlinksldjump"/>
            <a:extLst>
              <a:ext uri="{FF2B5EF4-FFF2-40B4-BE49-F238E27FC236}">
                <a16:creationId xmlns:a16="http://schemas.microsoft.com/office/drawing/2014/main" xmlns=""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31</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5" name="矩形 4"/>
          <p:cNvSpPr>
            <a:spLocks noChangeAspect="1"/>
          </p:cNvSpPr>
          <p:nvPr/>
        </p:nvSpPr>
        <p:spPr>
          <a:xfrm>
            <a:off x="508000" y="856765"/>
            <a:ext cx="8128000" cy="572611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4</a:t>
            </a:r>
            <a:r>
              <a:rPr lang="en-US" altLang="zh-CN" sz="2200">
                <a:solidFill>
                  <a:srgbClr val="000000"/>
                </a:solidFill>
                <a:latin typeface="Times New Roman" panose="02020603050405020304" pitchFamily="18" charset="0"/>
                <a:cs typeface="Times New Roman" panose="02020603050405020304" pitchFamily="18" charset="0"/>
              </a:rPr>
              <a:t>.(2011·</a:t>
            </a:r>
            <a:r>
              <a:rPr lang="zh-CN" altLang="zh-CN" sz="2200">
                <a:solidFill>
                  <a:srgbClr val="000000"/>
                </a:solidFill>
                <a:latin typeface="NEU-BZ-S92"/>
                <a:ea typeface="方正宋黑_GBK" panose="03000509000000000000" pitchFamily="65" charset="-122"/>
                <a:cs typeface="Times New Roman" panose="02020603050405020304" pitchFamily="18" charset="0"/>
              </a:rPr>
              <a:t>海南</a:t>
            </a:r>
            <a:r>
              <a:rPr lang="en-US" altLang="zh-CN" sz="2200">
                <a:solidFill>
                  <a:srgbClr val="000000"/>
                </a:solidFill>
                <a:latin typeface="Times New Roman" panose="02020603050405020304" pitchFamily="18" charset="0"/>
                <a:cs typeface="Times New Roman" panose="02020603050405020304" pitchFamily="18" charset="0"/>
              </a:rPr>
              <a:t>,10,2</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)17</a:t>
            </a:r>
            <a:r>
              <a:rPr lang="zh-CN" altLang="zh-CN" sz="2200">
                <a:solidFill>
                  <a:srgbClr val="000000"/>
                </a:solidFill>
                <a:latin typeface="Times New Roman" panose="02020603050405020304" pitchFamily="18" charset="0"/>
                <a:cs typeface="Times New Roman" panose="02020603050405020304" pitchFamily="18" charset="0"/>
              </a:rPr>
              <a:t>世纪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处于科学革命中的西欧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肯定自然知识的实用价值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以及肯定它对科技进步的前景所包含的意义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已经成为普遍接受的常识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但科学的素养对于人类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以及对于人类所处的环境实际产生的作用还是很小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。这一现象说明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D</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民众仅从实用角度理解科学革命</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科学素养的提高不受社会重视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科学革命只影响到知识阶层</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科学方法已获得广泛认同</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从题干材料可以归纳出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自然知识的实用价值对科技进步的意义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成为普遍接受的常识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简言之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大家都认为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科技要进步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科学方法很重要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故选</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仅从实用角度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当时科学素养的作用小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不是因为不受社会重视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而是因为受生产力和社会条件的限制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项与材料中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已经成为普遍接受的常识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相矛盾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可排除。</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6" name="图片 5"/>
          <p:cNvPicPr>
            <a:picLocks noChangeAspect="1"/>
          </p:cNvPicPr>
          <p:nvPr/>
        </p:nvPicPr>
        <p:blipFill>
          <a:blip r:embed="rId5"/>
          <a:stretch>
            <a:fillRect/>
          </a:stretch>
        </p:blipFill>
        <p:spPr>
          <a:xfrm>
            <a:off x="7740352" y="2132856"/>
            <a:ext cx="359637" cy="361175"/>
          </a:xfrm>
          <a:prstGeom prst="rect">
            <a:avLst/>
          </a:prstGeom>
        </p:spPr>
      </p:pic>
    </p:spTree>
    <p:extLst>
      <p:ext uri="{BB962C8B-B14F-4D97-AF65-F5344CB8AC3E}">
        <p14:creationId xmlns:p14="http://schemas.microsoft.com/office/powerpoint/2010/main" xmlns="" val="3918932758"/>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5">
                                            <p:txEl>
                                              <p:pRg st="5" end="5"/>
                                            </p:txEl>
                                          </p:spTgt>
                                        </p:tgtEl>
                                        <p:attrNameLst>
                                          <p:attrName>style.visibility</p:attrName>
                                        </p:attrNameLst>
                                      </p:cBhvr>
                                      <p:to>
                                        <p:strVal val="visible"/>
                                      </p:to>
                                    </p:set>
                                    <p:animEffect transition="in" filter="wipe(down)">
                                      <p:cBhvr>
                                        <p:cTn id="12" dur="500"/>
                                        <p:tgtEl>
                                          <p:spTgt spid="5">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a16="http://schemas.microsoft.com/office/drawing/2014/main" xmlns=""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29</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a16="http://schemas.microsoft.com/office/drawing/2014/main" xmlns=""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30</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圆角 2">
            <a:hlinkClick r:id="rId4" action="ppaction://hlinksldjump"/>
            <a:extLst>
              <a:ext uri="{FF2B5EF4-FFF2-40B4-BE49-F238E27FC236}">
                <a16:creationId xmlns:a16="http://schemas.microsoft.com/office/drawing/2014/main" xmlns=""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31</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5" name="矩形 4"/>
          <p:cNvSpPr>
            <a:spLocks noChangeAspect="1"/>
          </p:cNvSpPr>
          <p:nvPr/>
        </p:nvSpPr>
        <p:spPr>
          <a:xfrm>
            <a:off x="508000" y="1505471"/>
            <a:ext cx="8128000" cy="410105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5</a:t>
            </a:r>
            <a:r>
              <a:rPr lang="en-US" altLang="zh-CN" sz="2200">
                <a:solidFill>
                  <a:srgbClr val="000000"/>
                </a:solidFill>
                <a:latin typeface="Times New Roman" panose="02020603050405020304" pitchFamily="18" charset="0"/>
                <a:cs typeface="Times New Roman" panose="02020603050405020304" pitchFamily="18" charset="0"/>
              </a:rPr>
              <a:t>.(2010·</a:t>
            </a:r>
            <a:r>
              <a:rPr lang="zh-CN" altLang="zh-CN" sz="2200">
                <a:solidFill>
                  <a:srgbClr val="000000"/>
                </a:solidFill>
                <a:latin typeface="NEU-BZ-S92"/>
                <a:ea typeface="方正宋黑_GBK" panose="03000509000000000000" pitchFamily="65" charset="-122"/>
                <a:cs typeface="Times New Roman" panose="02020603050405020304" pitchFamily="18" charset="0"/>
              </a:rPr>
              <a:t>福建</a:t>
            </a:r>
            <a:r>
              <a:rPr lang="en-US" altLang="zh-CN" sz="2200">
                <a:solidFill>
                  <a:srgbClr val="000000"/>
                </a:solidFill>
                <a:latin typeface="Times New Roman" panose="02020603050405020304" pitchFamily="18" charset="0"/>
                <a:cs typeface="Times New Roman" panose="02020603050405020304" pitchFamily="18" charset="0"/>
              </a:rPr>
              <a:t>,20,20</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下图是一张历史研究性学习活动宣传海报的配图。据此判断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下列标题中最适合于这份海报的是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B</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超越时空的梦想</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探索与发现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海王星</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普朗克的假说与验证</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比萨斜塔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亚里士多德力学学说的终结</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材料中的两个天体分别是月亮和地球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说明月亮绕地球运转依靠的是地球引力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这是牛顿万有引力的运用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海王星就是运用万有引力定律发现的。</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6" name="S08.eps" descr="id:2147496809;FounderCES"/>
          <p:cNvPicPr/>
          <p:nvPr/>
        </p:nvPicPr>
        <p:blipFill>
          <a:blip r:embed="rId5"/>
          <a:stretch>
            <a:fillRect/>
          </a:stretch>
        </p:blipFill>
        <p:spPr>
          <a:xfrm>
            <a:off x="6732240" y="2348880"/>
            <a:ext cx="1452022" cy="1944216"/>
          </a:xfrm>
          <a:prstGeom prst="rect">
            <a:avLst/>
          </a:prstGeom>
        </p:spPr>
      </p:pic>
      <p:pic>
        <p:nvPicPr>
          <p:cNvPr id="7" name="图片 6"/>
          <p:cNvPicPr>
            <a:picLocks noChangeAspect="1"/>
          </p:cNvPicPr>
          <p:nvPr/>
        </p:nvPicPr>
        <p:blipFill>
          <a:blip r:embed="rId6"/>
          <a:stretch>
            <a:fillRect/>
          </a:stretch>
        </p:blipFill>
        <p:spPr>
          <a:xfrm>
            <a:off x="839481" y="2381509"/>
            <a:ext cx="359637" cy="361175"/>
          </a:xfrm>
          <a:prstGeom prst="rect">
            <a:avLst/>
          </a:prstGeom>
        </p:spPr>
      </p:pic>
    </p:spTree>
    <p:extLst>
      <p:ext uri="{BB962C8B-B14F-4D97-AF65-F5344CB8AC3E}">
        <p14:creationId xmlns:p14="http://schemas.microsoft.com/office/powerpoint/2010/main" xmlns="" val="4009183417"/>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5">
                                            <p:txEl>
                                              <p:pRg st="5" end="5"/>
                                            </p:txEl>
                                          </p:spTgt>
                                        </p:tgtEl>
                                        <p:attrNameLst>
                                          <p:attrName>style.visibility</p:attrName>
                                        </p:attrNameLst>
                                      </p:cBhvr>
                                      <p:to>
                                        <p:strVal val="visible"/>
                                      </p:to>
                                    </p:set>
                                    <p:animEffect transition="in" filter="wipe(down)">
                                      <p:cBhvr>
                                        <p:cTn id="12" dur="500"/>
                                        <p:tgtEl>
                                          <p:spTgt spid="5">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3" action="ppaction://hlinksldjump"/>
            <a:extLst>
              <a:ext uri="{FF2B5EF4-FFF2-40B4-BE49-F238E27FC236}">
                <a16:creationId xmlns:a16="http://schemas.microsoft.com/office/drawing/2014/main" xmlns=""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29</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4" action="ppaction://hlinksldjump"/>
            <a:extLst>
              <a:ext uri="{FF2B5EF4-FFF2-40B4-BE49-F238E27FC236}">
                <a16:creationId xmlns:a16="http://schemas.microsoft.com/office/drawing/2014/main" xmlns="" id="{ED0713C6-A59E-4732-B140-8665BDCD42E7}"/>
              </a:ext>
            </a:extLst>
          </p:cNvPr>
          <p:cNvSpPr/>
          <p:nvPr/>
        </p:nvSpPr>
        <p:spPr>
          <a:xfrm>
            <a:off x="1019300"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30</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9" name="矩形: 圆角 2">
            <a:hlinkClick r:id="rId5" action="ppaction://hlinksldjump"/>
            <a:extLst>
              <a:ext uri="{FF2B5EF4-FFF2-40B4-BE49-F238E27FC236}">
                <a16:creationId xmlns:a16="http://schemas.microsoft.com/office/drawing/2014/main" xmlns=""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31</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787750"/>
            <a:ext cx="8128000" cy="5881610"/>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考点</a:t>
            </a:r>
            <a:r>
              <a:rPr lang="en-US" altLang="zh-CN" sz="2200">
                <a:solidFill>
                  <a:srgbClr val="000000"/>
                </a:solidFill>
                <a:latin typeface="Times New Roman" panose="02020603050405020304" pitchFamily="18" charset="0"/>
                <a:cs typeface="Times New Roman" panose="02020603050405020304" pitchFamily="18" charset="0"/>
              </a:rPr>
              <a:t>30</a:t>
            </a:r>
            <a:r>
              <a:rPr lang="zh-CN" altLang="zh-CN" sz="2200">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进化论</a:t>
            </a:r>
            <a:r>
              <a:rPr lang="zh-CN"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.(2015·</a:t>
            </a:r>
            <a:r>
              <a:rPr lang="zh-CN" altLang="zh-CN" sz="2200">
                <a:solidFill>
                  <a:srgbClr val="000000"/>
                </a:solidFill>
                <a:effectLst/>
                <a:latin typeface="NEU-BZ-S92"/>
                <a:ea typeface="方正宋黑_GBK" panose="03000509000000000000" pitchFamily="65" charset="-122"/>
                <a:cs typeface="Times New Roman" panose="02020603050405020304" pitchFamily="18" charset="0"/>
              </a:rPr>
              <a:t>山东</a:t>
            </a:r>
            <a:r>
              <a:rPr lang="en-US" altLang="zh-CN" sz="2200">
                <a:solidFill>
                  <a:srgbClr val="000000"/>
                </a:solidFill>
                <a:latin typeface="Times New Roman" panose="02020603050405020304" pitchFamily="18" charset="0"/>
                <a:cs typeface="Times New Roman" panose="02020603050405020304" pitchFamily="18" charset="0"/>
              </a:rPr>
              <a:t>,22,4</a:t>
            </a:r>
            <a:r>
              <a:rPr lang="zh-CN" altLang="zh-CN" sz="2200">
                <a:solidFill>
                  <a:srgbClr val="000000"/>
                </a:solidFill>
                <a:effectLst/>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effectLst/>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a:t>
            </a:r>
            <a:r>
              <a:rPr lang="en-US" altLang="zh-CN" sz="2200">
                <a:solidFill>
                  <a:srgbClr val="000000"/>
                </a:solidFill>
                <a:latin typeface="Times New Roman" panose="02020603050405020304" pitchFamily="18" charset="0"/>
                <a:cs typeface="Times New Roman" panose="02020603050405020304" pitchFamily="18" charset="0"/>
              </a:rPr>
              <a:t>1543</a:t>
            </a:r>
            <a:r>
              <a:rPr lang="zh-CN" altLang="zh-CN" sz="2200">
                <a:solidFill>
                  <a:srgbClr val="000000"/>
                </a:solidFill>
                <a:latin typeface="Times New Roman" panose="02020603050405020304" pitchFamily="18" charset="0"/>
                <a:cs typeface="Times New Roman" panose="02020603050405020304" pitchFamily="18" charset="0"/>
              </a:rPr>
              <a:t>年出版的《天体运行论》中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哥白尼提出太阳是宇宙的中心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a:t>
            </a:r>
            <a:r>
              <a:rPr lang="en-US" altLang="zh-CN" sz="2200">
                <a:solidFill>
                  <a:srgbClr val="000000"/>
                </a:solidFill>
                <a:latin typeface="Times New Roman" panose="02020603050405020304" pitchFamily="18" charset="0"/>
                <a:cs typeface="Times New Roman" panose="02020603050405020304" pitchFamily="18" charset="0"/>
              </a:rPr>
              <a:t>1859</a:t>
            </a:r>
            <a:r>
              <a:rPr lang="zh-CN" altLang="zh-CN" sz="2200">
                <a:solidFill>
                  <a:srgbClr val="000000"/>
                </a:solidFill>
                <a:latin typeface="Times New Roman" panose="02020603050405020304" pitchFamily="18" charset="0"/>
                <a:cs typeface="Times New Roman" panose="02020603050405020304" pitchFamily="18" charset="0"/>
              </a:rPr>
              <a:t>年出版的《物种起源》中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达尔文提出了生物进化理论。两种学说的共同意义</a:t>
            </a:r>
            <a:r>
              <a:rPr lang="zh-CN" altLang="zh-CN" sz="2200" smtClean="0">
                <a:solidFill>
                  <a:srgbClr val="000000"/>
                </a:solidFill>
                <a:latin typeface="Times New Roman" panose="02020603050405020304" pitchFamily="18" charset="0"/>
                <a:cs typeface="Times New Roman" panose="02020603050405020304" pitchFamily="18" charset="0"/>
              </a:rPr>
              <a:t>是</a:t>
            </a:r>
            <a:endParaRPr lang="en-US" altLang="zh-CN" sz="2200" smtClean="0">
              <a:solidFill>
                <a:srgbClr val="000000"/>
              </a:solidFill>
              <a:latin typeface="Times New Roman" panose="02020603050405020304" pitchFamily="18" charset="0"/>
              <a:cs typeface="Times New Roman" panose="02020603050405020304" pitchFamily="18" charset="0"/>
            </a:endParaRPr>
          </a:p>
          <a:p>
            <a:pPr>
              <a:lnSpc>
                <a:spcPct val="150000"/>
              </a:lnSpc>
              <a:spcAft>
                <a:spcPts val="0"/>
              </a:spcAft>
              <a:tabLst>
                <a:tab pos="1029335" algn="l"/>
                <a:tab pos="1850390" algn="l"/>
                <a:tab pos="2538095" algn="l"/>
                <a:tab pos="3221990" algn="l"/>
              </a:tabLst>
            </a:pPr>
            <a:r>
              <a:rPr lang="en-US" altLang="zh-CN" sz="2200" smtClean="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C</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smtClean="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肯定了人的价值和尊严</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推动了近代科学体系的形成</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提供了观察世界的新视角</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奠定了资产阶级革命的思想基础</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effectLst/>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哥白尼日心说与人的价值和尊严无关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达尔文生物进化论提出的时候近代科学体系早已形成了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哥白尼日心说反对教会宣扬的地心说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达尔文生物进化论反对教会宣扬的上帝造人说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两者都提供了观察世界的新视角</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项正确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奠定了资产阶级革命的思想基础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的是启蒙思想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项错误。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12" name="对象 11"/>
          <p:cNvGraphicFramePr>
            <a:graphicFrameLocks noChangeAspect="1"/>
          </p:cNvGraphicFramePr>
          <p:nvPr>
            <p:extLst>
              <p:ext uri="{D42A27DB-BD31-4B8C-83A1-F6EECF244321}">
                <p14:modId xmlns:p14="http://schemas.microsoft.com/office/powerpoint/2010/main" xmlns="" val="116894808"/>
              </p:ext>
            </p:extLst>
          </p:nvPr>
        </p:nvGraphicFramePr>
        <p:xfrm>
          <a:off x="1619672" y="2435257"/>
          <a:ext cx="1316037" cy="534988"/>
        </p:xfrm>
        <a:graphic>
          <a:graphicData uri="http://schemas.openxmlformats.org/presentationml/2006/ole">
            <p:oleObj spid="_x0000_s4100" name="文档" r:id="rId6" imgW="629327" imgH="254889" progId="Word.Document.12">
              <p:embed/>
            </p:oleObj>
          </a:graphicData>
        </a:graphic>
      </p:graphicFrame>
      <p:pic>
        <p:nvPicPr>
          <p:cNvPr id="10" name="图片 9"/>
          <p:cNvPicPr>
            <a:picLocks noChangeAspect="1"/>
          </p:cNvPicPr>
          <p:nvPr/>
        </p:nvPicPr>
        <p:blipFill>
          <a:blip r:embed="rId7"/>
          <a:stretch>
            <a:fillRect/>
          </a:stretch>
        </p:blipFill>
        <p:spPr>
          <a:xfrm>
            <a:off x="839481" y="2522163"/>
            <a:ext cx="359637" cy="361175"/>
          </a:xfrm>
          <a:prstGeom prst="rect">
            <a:avLst/>
          </a:prstGeom>
        </p:spPr>
      </p:pic>
    </p:spTree>
    <p:extLst>
      <p:ext uri="{BB962C8B-B14F-4D97-AF65-F5344CB8AC3E}">
        <p14:creationId xmlns:p14="http://schemas.microsoft.com/office/powerpoint/2010/main" xmlns="" val="4005233559"/>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10"/>
                                        </p:tgtEl>
                                      </p:cBhvr>
                                    </p:animEffect>
                                    <p:set>
                                      <p:cBhvr>
                                        <p:cTn id="7" dur="1" fill="hold">
                                          <p:stCondLst>
                                            <p:cond delay="499"/>
                                          </p:stCondLst>
                                        </p:cTn>
                                        <p:tgtEl>
                                          <p:spTgt spid="10"/>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7" end="7"/>
                                            </p:txEl>
                                          </p:spTgt>
                                        </p:tgtEl>
                                        <p:attrNameLst>
                                          <p:attrName>style.visibility</p:attrName>
                                        </p:attrNameLst>
                                      </p:cBhvr>
                                      <p:to>
                                        <p:strVal val="visible"/>
                                      </p:to>
                                    </p:set>
                                    <p:animEffect transition="in" filter="wipe(down)">
                                      <p:cBhvr>
                                        <p:cTn id="12" dur="500"/>
                                        <p:tgtEl>
                                          <p:spTgt spid="2">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a16="http://schemas.microsoft.com/office/drawing/2014/main" xmlns=""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29</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a16="http://schemas.microsoft.com/office/drawing/2014/main" xmlns="" id="{ED0713C6-A59E-4732-B140-8665BDCD42E7}"/>
              </a:ext>
            </a:extLst>
          </p:cNvPr>
          <p:cNvSpPr/>
          <p:nvPr/>
        </p:nvSpPr>
        <p:spPr>
          <a:xfrm>
            <a:off x="1019300"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30</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a16="http://schemas.microsoft.com/office/drawing/2014/main" xmlns=""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31</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1708603"/>
            <a:ext cx="8128000" cy="369479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.(2013·</a:t>
            </a:r>
            <a:r>
              <a:rPr lang="zh-CN" altLang="zh-CN" sz="2200">
                <a:solidFill>
                  <a:srgbClr val="000000"/>
                </a:solidFill>
                <a:latin typeface="NEU-BZ-S92"/>
                <a:ea typeface="方正宋黑_GBK" panose="03000509000000000000" pitchFamily="65" charset="-122"/>
                <a:cs typeface="Times New Roman" panose="02020603050405020304" pitchFamily="18" charset="0"/>
              </a:rPr>
              <a:t>广东</a:t>
            </a:r>
            <a:r>
              <a:rPr lang="en-US" altLang="zh-CN" sz="2200">
                <a:solidFill>
                  <a:srgbClr val="000000"/>
                </a:solidFill>
                <a:latin typeface="Times New Roman" panose="02020603050405020304" pitchFamily="18" charset="0"/>
                <a:cs typeface="Times New Roman" panose="02020603050405020304" pitchFamily="18" charset="0"/>
              </a:rPr>
              <a:t>,21,4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被宗教人士评论为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让上帝远离了这个世界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降低了人类在其中的独一无二性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的学说是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B</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伏尔泰的天赋人权说</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达尔文的进化论</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马丁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路德的新教学说</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爱因斯坦的相对论</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让上帝远离了这个世界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降低了人类在其中的独一无二性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说明对宗教思想具有颠覆性的影响。结合所学知识判断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只有</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项符合题意。</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6" name="图片 5"/>
          <p:cNvPicPr>
            <a:picLocks noChangeAspect="1"/>
          </p:cNvPicPr>
          <p:nvPr/>
        </p:nvPicPr>
        <p:blipFill>
          <a:blip r:embed="rId5"/>
          <a:stretch>
            <a:fillRect/>
          </a:stretch>
        </p:blipFill>
        <p:spPr>
          <a:xfrm>
            <a:off x="6948264" y="2204864"/>
            <a:ext cx="359637" cy="361175"/>
          </a:xfrm>
          <a:prstGeom prst="rect">
            <a:avLst/>
          </a:prstGeom>
        </p:spPr>
      </p:pic>
    </p:spTree>
    <p:extLst>
      <p:ext uri="{BB962C8B-B14F-4D97-AF65-F5344CB8AC3E}">
        <p14:creationId xmlns:p14="http://schemas.microsoft.com/office/powerpoint/2010/main" xmlns="" val="4119748523"/>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5" end="5"/>
                                            </p:txEl>
                                          </p:spTgt>
                                        </p:tgtEl>
                                        <p:attrNameLst>
                                          <p:attrName>style.visibility</p:attrName>
                                        </p:attrNameLst>
                                      </p:cBhvr>
                                      <p:to>
                                        <p:strVal val="visible"/>
                                      </p:to>
                                    </p:set>
                                    <p:animEffect transition="in" filter="wipe(down)">
                                      <p:cBhvr>
                                        <p:cTn id="12"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3" action="ppaction://hlinksldjump"/>
            <a:extLst>
              <a:ext uri="{FF2B5EF4-FFF2-40B4-BE49-F238E27FC236}">
                <a16:creationId xmlns:a16="http://schemas.microsoft.com/office/drawing/2014/main" xmlns=""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29</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4" action="ppaction://hlinksldjump"/>
            <a:extLst>
              <a:ext uri="{FF2B5EF4-FFF2-40B4-BE49-F238E27FC236}">
                <a16:creationId xmlns:a16="http://schemas.microsoft.com/office/drawing/2014/main" xmlns="" id="{ED0713C6-A59E-4732-B140-8665BDCD42E7}"/>
              </a:ext>
            </a:extLst>
          </p:cNvPr>
          <p:cNvSpPr/>
          <p:nvPr/>
        </p:nvSpPr>
        <p:spPr>
          <a:xfrm>
            <a:off x="1019300"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30</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9" name="矩形: 圆角 2">
            <a:hlinkClick r:id="rId5" action="ppaction://hlinksldjump"/>
            <a:extLst>
              <a:ext uri="{FF2B5EF4-FFF2-40B4-BE49-F238E27FC236}">
                <a16:creationId xmlns:a16="http://schemas.microsoft.com/office/drawing/2014/main" xmlns=""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31</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1848160"/>
            <a:ext cx="8128000" cy="341567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.(2010·</a:t>
            </a:r>
            <a:r>
              <a:rPr lang="zh-CN" altLang="zh-CN" sz="2200">
                <a:solidFill>
                  <a:srgbClr val="000000"/>
                </a:solidFill>
                <a:effectLst/>
                <a:latin typeface="NEU-BZ-S92"/>
                <a:ea typeface="方正宋黑_GBK" panose="03000509000000000000" pitchFamily="65" charset="-122"/>
                <a:cs typeface="Times New Roman" panose="02020603050405020304" pitchFamily="18" charset="0"/>
              </a:rPr>
              <a:t>广东</a:t>
            </a:r>
            <a:r>
              <a:rPr lang="en-US" altLang="zh-CN" sz="2200">
                <a:solidFill>
                  <a:srgbClr val="000000"/>
                </a:solidFill>
                <a:latin typeface="Times New Roman" panose="02020603050405020304" pitchFamily="18" charset="0"/>
                <a:cs typeface="Times New Roman" panose="02020603050405020304" pitchFamily="18" charset="0"/>
              </a:rPr>
              <a:t>,21,4</a:t>
            </a:r>
            <a:r>
              <a:rPr lang="zh-CN" altLang="zh-CN" sz="2200">
                <a:solidFill>
                  <a:srgbClr val="000000"/>
                </a:solidFill>
                <a:effectLst/>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effectLst/>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《新编剑桥世界近代史》中有这样的评述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两个学说都发现了变化的原因在于斗争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生存竞争和阶级斗争。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这两个学说最终形成于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C</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smtClean="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A.17</a:t>
            </a:r>
            <a:r>
              <a:rPr lang="zh-CN" altLang="zh-CN" sz="2200">
                <a:solidFill>
                  <a:srgbClr val="000000"/>
                </a:solidFill>
                <a:latin typeface="Times New Roman" panose="02020603050405020304" pitchFamily="18" charset="0"/>
                <a:cs typeface="Times New Roman" panose="02020603050405020304" pitchFamily="18" charset="0"/>
              </a:rPr>
              <a:t>世纪初期</a:t>
            </a:r>
            <a:r>
              <a:rPr lang="en-US" altLang="zh-CN" sz="2200">
                <a:solidFill>
                  <a:srgbClr val="000000"/>
                </a:solidFill>
                <a:latin typeface="Times New Roman" panose="02020603050405020304" pitchFamily="18" charset="0"/>
                <a:cs typeface="Times New Roman" panose="02020603050405020304" pitchFamily="18" charset="0"/>
              </a:rPr>
              <a:t>	B.18</a:t>
            </a:r>
            <a:r>
              <a:rPr lang="zh-CN" altLang="zh-CN" sz="2200">
                <a:solidFill>
                  <a:srgbClr val="000000"/>
                </a:solidFill>
                <a:latin typeface="Times New Roman" panose="02020603050405020304" pitchFamily="18" charset="0"/>
                <a:cs typeface="Times New Roman" panose="02020603050405020304" pitchFamily="18" charset="0"/>
              </a:rPr>
              <a:t>世纪中期</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C.19</a:t>
            </a:r>
            <a:r>
              <a:rPr lang="zh-CN" altLang="zh-CN" sz="2200">
                <a:solidFill>
                  <a:srgbClr val="000000"/>
                </a:solidFill>
                <a:latin typeface="Times New Roman" panose="02020603050405020304" pitchFamily="18" charset="0"/>
                <a:cs typeface="Times New Roman" panose="02020603050405020304" pitchFamily="18" charset="0"/>
              </a:rPr>
              <a:t>世纪中期</a:t>
            </a:r>
            <a:r>
              <a:rPr lang="en-US" altLang="zh-CN" sz="2200">
                <a:solidFill>
                  <a:srgbClr val="000000"/>
                </a:solidFill>
                <a:latin typeface="Times New Roman" panose="02020603050405020304" pitchFamily="18" charset="0"/>
                <a:cs typeface="Times New Roman" panose="02020603050405020304" pitchFamily="18" charset="0"/>
              </a:rPr>
              <a:t>	D.20</a:t>
            </a:r>
            <a:r>
              <a:rPr lang="zh-CN" altLang="zh-CN" sz="2200">
                <a:solidFill>
                  <a:srgbClr val="000000"/>
                </a:solidFill>
                <a:latin typeface="Times New Roman" panose="02020603050405020304" pitchFamily="18" charset="0"/>
                <a:cs typeface="Times New Roman" panose="02020603050405020304" pitchFamily="18" charset="0"/>
              </a:rPr>
              <a:t>世纪初期</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effectLst/>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阐述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生存竞争和阶级斗争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的两个学说形成的标志分别是</a:t>
            </a:r>
            <a:r>
              <a:rPr lang="en-US" altLang="zh-CN" sz="2200">
                <a:solidFill>
                  <a:srgbClr val="000000"/>
                </a:solidFill>
                <a:latin typeface="Times New Roman" panose="02020603050405020304" pitchFamily="18" charset="0"/>
                <a:cs typeface="Times New Roman" panose="02020603050405020304" pitchFamily="18" charset="0"/>
              </a:rPr>
              <a:t>1859</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年发表的《物种起源》和</a:t>
            </a:r>
            <a:r>
              <a:rPr lang="en-US" altLang="zh-CN" sz="2200">
                <a:solidFill>
                  <a:srgbClr val="000000"/>
                </a:solidFill>
                <a:latin typeface="Times New Roman" panose="02020603050405020304" pitchFamily="18" charset="0"/>
                <a:cs typeface="Times New Roman" panose="02020603050405020304" pitchFamily="18" charset="0"/>
              </a:rPr>
              <a:t>1848</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年发表的《共产党宣言》。因此这两个学说最终形成于</a:t>
            </a:r>
            <a:r>
              <a:rPr lang="en-US" altLang="zh-CN" sz="2200">
                <a:solidFill>
                  <a:srgbClr val="000000"/>
                </a:solidFill>
                <a:latin typeface="Times New Roman" panose="02020603050405020304" pitchFamily="18" charset="0"/>
                <a:cs typeface="Times New Roman" panose="02020603050405020304" pitchFamily="18" charset="0"/>
              </a:rPr>
              <a:t>19</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世纪中期。</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6" name="对象 5"/>
          <p:cNvGraphicFramePr>
            <a:graphicFrameLocks noChangeAspect="1"/>
          </p:cNvGraphicFramePr>
          <p:nvPr>
            <p:extLst>
              <p:ext uri="{D42A27DB-BD31-4B8C-83A1-F6EECF244321}">
                <p14:modId xmlns:p14="http://schemas.microsoft.com/office/powerpoint/2010/main" xmlns="" val="1292018616"/>
              </p:ext>
            </p:extLst>
          </p:nvPr>
        </p:nvGraphicFramePr>
        <p:xfrm>
          <a:off x="5868144" y="2636912"/>
          <a:ext cx="1316037" cy="534988"/>
        </p:xfrm>
        <a:graphic>
          <a:graphicData uri="http://schemas.openxmlformats.org/presentationml/2006/ole">
            <p:oleObj spid="_x0000_s5124" name="文档" r:id="rId6" imgW="629327" imgH="254889" progId="Word.Document.12">
              <p:embed/>
            </p:oleObj>
          </a:graphicData>
        </a:graphic>
      </p:graphicFrame>
      <p:pic>
        <p:nvPicPr>
          <p:cNvPr id="10" name="图片 9"/>
          <p:cNvPicPr>
            <a:picLocks noChangeAspect="1"/>
          </p:cNvPicPr>
          <p:nvPr/>
        </p:nvPicPr>
        <p:blipFill>
          <a:blip r:embed="rId7"/>
          <a:stretch>
            <a:fillRect/>
          </a:stretch>
        </p:blipFill>
        <p:spPr>
          <a:xfrm>
            <a:off x="5292080" y="2723818"/>
            <a:ext cx="359637" cy="361175"/>
          </a:xfrm>
          <a:prstGeom prst="rect">
            <a:avLst/>
          </a:prstGeom>
        </p:spPr>
      </p:pic>
    </p:spTree>
    <p:extLst>
      <p:ext uri="{BB962C8B-B14F-4D97-AF65-F5344CB8AC3E}">
        <p14:creationId xmlns:p14="http://schemas.microsoft.com/office/powerpoint/2010/main" xmlns="" val="4130193226"/>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10"/>
                                        </p:tgtEl>
                                      </p:cBhvr>
                                    </p:animEffect>
                                    <p:set>
                                      <p:cBhvr>
                                        <p:cTn id="7" dur="1" fill="hold">
                                          <p:stCondLst>
                                            <p:cond delay="499"/>
                                          </p:stCondLst>
                                        </p:cTn>
                                        <p:tgtEl>
                                          <p:spTgt spid="10"/>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3" end="3"/>
                                            </p:txEl>
                                          </p:spTgt>
                                        </p:tgtEl>
                                        <p:attrNameLst>
                                          <p:attrName>style.visibility</p:attrName>
                                        </p:attrNameLst>
                                      </p:cBhvr>
                                      <p:to>
                                        <p:strVal val="visible"/>
                                      </p:to>
                                    </p:set>
                                    <p:animEffect transition="in" filter="wipe(down)">
                                      <p:cBhvr>
                                        <p:cTn id="12"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MH" val="20160830110855"/>
  <p:tag name="MH_LIBRARY" val="CONTENTS"/>
  <p:tag name="MH_TYPE" val="OTHERS"/>
  <p:tag name="ID" val="545820"/>
</p:tagLst>
</file>

<file path=ppt/tags/tag2.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OTHERS"/>
  <p:tag name="ID" val="553512"/>
</p:tagLst>
</file>

<file path=ppt/tags/tag3.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OTHERS"/>
  <p:tag name="ID" val="553512"/>
</p:tagLst>
</file>

<file path=ppt/theme/theme1.xml><?xml version="1.0" encoding="utf-8"?>
<a:theme xmlns:a="http://schemas.openxmlformats.org/drawingml/2006/main" name="赢在高考14新模板">
  <a:themeElements>
    <a:clrScheme name="自定义 3">
      <a:dk1>
        <a:sysClr val="windowText" lastClr="000000"/>
      </a:dk1>
      <a:lt1>
        <a:sysClr val="window" lastClr="FFFFFF"/>
      </a:lt1>
      <a:dk2>
        <a:srgbClr val="444D26"/>
      </a:dk2>
      <a:lt2>
        <a:srgbClr val="FEFAC9"/>
      </a:lt2>
      <a:accent1>
        <a:srgbClr val="A5B592"/>
      </a:accent1>
      <a:accent2>
        <a:srgbClr val="3FFBF2"/>
      </a:accent2>
      <a:accent3>
        <a:srgbClr val="E7BC29"/>
      </a:accent3>
      <a:accent4>
        <a:srgbClr val="D092A7"/>
      </a:accent4>
      <a:accent5>
        <a:srgbClr val="9C85C0"/>
      </a:accent5>
      <a:accent6>
        <a:srgbClr val="809EC2"/>
      </a:accent6>
      <a:hlink>
        <a:srgbClr val="03B6AD"/>
      </a:hlink>
      <a:folHlink>
        <a:srgbClr val="7F6F6F"/>
      </a:folHlink>
    </a:clrScheme>
    <a:fontScheme name="Office 经典">
      <a:maj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Times New Roman"/>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十年高考.potx" id="{B0EDB983-824A-40C4-94EB-BDB300B02BCB}" vid="{10CBED9C-8211-493C-A74E-8E1DED325425}"/>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十年高考模板 - 副本</Template>
  <TotalTime>21</TotalTime>
  <Words>660</Words>
  <Application>Microsoft Office PowerPoint</Application>
  <PresentationFormat>全屏显示(4:3)</PresentationFormat>
  <Paragraphs>105</Paragraphs>
  <Slides>13</Slides>
  <Notes>0</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13</vt:i4>
      </vt:variant>
    </vt:vector>
  </HeadingPairs>
  <TitlesOfParts>
    <vt:vector size="15" baseType="lpstr">
      <vt:lpstr>赢在高考14新模板</vt:lpstr>
      <vt:lpstr>文档</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vector>
  </TitlesOfParts>
  <Company>Microsoft</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专题一　地球与地图</dc:title>
  <dc:creator>123</dc:creator>
  <cp:lastModifiedBy>dell</cp:lastModifiedBy>
  <cp:revision>5</cp:revision>
  <dcterms:created xsi:type="dcterms:W3CDTF">2019-07-05T00:12:36Z</dcterms:created>
  <dcterms:modified xsi:type="dcterms:W3CDTF">2021-06-17T16:23:25Z</dcterms:modified>
</cp:coreProperties>
</file>