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65" r:id="rId2"/>
    <p:sldId id="331" r:id="rId3"/>
    <p:sldId id="266" r:id="rId4"/>
    <p:sldId id="332" r:id="rId5"/>
    <p:sldId id="333" r:id="rId6"/>
    <p:sldId id="334" r:id="rId7"/>
    <p:sldId id="335" r:id="rId8"/>
    <p:sldId id="336" r:id="rId9"/>
    <p:sldId id="337" r:id="rId10"/>
    <p:sldId id="338" r:id="rId11"/>
    <p:sldId id="340" r:id="rId12"/>
    <p:sldId id="341" r:id="rId13"/>
    <p:sldId id="342" r:id="rId14"/>
    <p:sldId id="343" r:id="rId15"/>
    <p:sldId id="344" r:id="rId16"/>
    <p:sldId id="345" r:id="rId17"/>
    <p:sldId id="346" r:id="rId18"/>
    <p:sldId id="347" r:id="rId19"/>
    <p:sldId id="348" r:id="rId20"/>
    <p:sldId id="349" r:id="rId21"/>
    <p:sldId id="350" r:id="rId22"/>
    <p:sldId id="339" r:id="rId23"/>
    <p:sldId id="351" r:id="rId24"/>
    <p:sldId id="352" r:id="rId25"/>
    <p:sldId id="353" r:id="rId26"/>
    <p:sldId id="321" r:id="rId27"/>
    <p:sldId id="354" r:id="rId28"/>
    <p:sldId id="355" r:id="rId29"/>
    <p:sldId id="356" r:id="rId30"/>
    <p:sldId id="357" r:id="rId31"/>
    <p:sldId id="358" r:id="rId32"/>
    <p:sldId id="359" r:id="rId33"/>
    <p:sldId id="360" r:id="rId34"/>
    <p:sldId id="361" r:id="rId35"/>
    <p:sldId id="362" r:id="rId36"/>
    <p:sldId id="363" r:id="rId37"/>
    <p:sldId id="322" r:id="rId38"/>
    <p:sldId id="364" r:id="rId39"/>
    <p:sldId id="365" r:id="rId40"/>
    <p:sldId id="366" r:id="rId41"/>
    <p:sldId id="367" r:id="rId42"/>
    <p:sldId id="368" r:id="rId43"/>
    <p:sldId id="369" r:id="rId44"/>
    <p:sldId id="370" r:id="rId45"/>
    <p:sldId id="371" r:id="rId46"/>
    <p:sldId id="372" r:id="rId47"/>
    <p:sldId id="373" r:id="rId48"/>
    <p:sldId id="374" r:id="rId49"/>
    <p:sldId id="375" r:id="rId50"/>
    <p:sldId id="376" r:id="rId51"/>
    <p:sldId id="377" r:id="rId52"/>
    <p:sldId id="378" r:id="rId53"/>
    <p:sldId id="379" r:id="rId54"/>
    <p:sldId id="382" r:id="rId55"/>
    <p:sldId id="383" r:id="rId56"/>
    <p:sldId id="380" r:id="rId57"/>
    <p:sldId id="381" r:id="rId58"/>
    <p:sldId id="384" r:id="rId59"/>
    <p:sldId id="385" r:id="rId60"/>
    <p:sldId id="386" r:id="rId61"/>
    <p:sldId id="387" r:id="rId62"/>
    <p:sldId id="323" r:id="rId63"/>
    <p:sldId id="388" r:id="rId64"/>
    <p:sldId id="389" r:id="rId65"/>
    <p:sldId id="390" r:id="rId66"/>
    <p:sldId id="391" r:id="rId67"/>
    <p:sldId id="392" r:id="rId68"/>
    <p:sldId id="393" r:id="rId69"/>
    <p:sldId id="394" r:id="rId70"/>
    <p:sldId id="395" r:id="rId71"/>
    <p:sldId id="396" r:id="rId72"/>
    <p:sldId id="397"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slide" Target="slide62.xml"/><Relationship Id="rId4" Type="http://schemas.openxmlformats.org/officeDocument/2006/relationships/slide" Target="slide37.xml"/></Relationships>
</file>

<file path=ppt/slides/_rels/slide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12.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slide" Target="slide62.xml"/><Relationship Id="rId4" Type="http://schemas.openxmlformats.org/officeDocument/2006/relationships/slide" Target="slide37.xml"/></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1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62.xml"/><Relationship Id="rId5" Type="http://schemas.openxmlformats.org/officeDocument/2006/relationships/slide" Target="slide37.xml"/><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1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1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slide" Target="slide62.xml"/><Relationship Id="rId4" Type="http://schemas.openxmlformats.org/officeDocument/2006/relationships/slide" Target="slide3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slide" Target="slide62.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62.xml"/><Relationship Id="rId4" Type="http://schemas.openxmlformats.org/officeDocument/2006/relationships/slide" Target="slide37.xml"/></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3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slide" Target="slide62.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4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62.xml"/><Relationship Id="rId4" Type="http://schemas.openxmlformats.org/officeDocument/2006/relationships/slide" Target="slide37.xml"/></Relationships>
</file>

<file path=ppt/slides/_rels/slide4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4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slide" Target="slide62.xml"/><Relationship Id="rId4" Type="http://schemas.openxmlformats.org/officeDocument/2006/relationships/slide" Target="slide37.xml"/></Relationships>
</file>

<file path=ppt/slides/_rels/slide4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4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4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62.xml"/><Relationship Id="rId4" Type="http://schemas.openxmlformats.org/officeDocument/2006/relationships/slide" Target="slide37.xml"/></Relationships>
</file>

<file path=ppt/slides/_rels/slide4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62.xml"/><Relationship Id="rId4" Type="http://schemas.openxmlformats.org/officeDocument/2006/relationships/slide" Target="slide37.xml"/></Relationships>
</file>

<file path=ppt/slides/_rels/slide4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62.xml"/><Relationship Id="rId4" Type="http://schemas.openxmlformats.org/officeDocument/2006/relationships/slide" Target="slide37.xml"/></Relationships>
</file>

<file path=ppt/slides/_rels/slide4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4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62.xml"/><Relationship Id="rId5" Type="http://schemas.openxmlformats.org/officeDocument/2006/relationships/slide" Target="slide37.xml"/><Relationship Id="rId4" Type="http://schemas.openxmlformats.org/officeDocument/2006/relationships/slide" Target="slide26.xml"/></Relationships>
</file>

<file path=ppt/slides/_rels/slide5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62.xml"/><Relationship Id="rId5" Type="http://schemas.openxmlformats.org/officeDocument/2006/relationships/slide" Target="slide37.xml"/><Relationship Id="rId4" Type="http://schemas.openxmlformats.org/officeDocument/2006/relationships/slide" Target="slide26.xml"/></Relationships>
</file>

<file path=ppt/slides/_rels/slide5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62.xml"/><Relationship Id="rId4" Type="http://schemas.openxmlformats.org/officeDocument/2006/relationships/slide" Target="slide37.xml"/></Relationships>
</file>

<file path=ppt/slides/_rels/slide5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5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62.xml"/><Relationship Id="rId5" Type="http://schemas.openxmlformats.org/officeDocument/2006/relationships/slide" Target="slide37.xml"/><Relationship Id="rId4" Type="http://schemas.openxmlformats.org/officeDocument/2006/relationships/slide" Target="slide26.xml"/></Relationships>
</file>

<file path=ppt/slides/_rels/slide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68.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slide" Target="slide62.xml"/><Relationship Id="rId4" Type="http://schemas.openxmlformats.org/officeDocument/2006/relationships/slide" Target="slide37.xml"/></Relationships>
</file>

<file path=ppt/slides/_rels/slide6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62.xml"/><Relationship Id="rId5" Type="http://schemas.openxmlformats.org/officeDocument/2006/relationships/slide" Target="slide37.xml"/><Relationship Id="rId4" Type="http://schemas.openxmlformats.org/officeDocument/2006/relationships/slide" Target="slide26.xml"/></Relationships>
</file>

<file path=ppt/slides/_rels/slide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7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7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7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_rels/slide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slide" Target="slide62.xml"/><Relationship Id="rId4" Type="http://schemas.openxmlformats.org/officeDocument/2006/relationships/slide" Target="slide37.xml"/></Relationships>
</file>

<file path=ppt/slides/_rels/slide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62.xml"/><Relationship Id="rId4" Type="http://schemas.openxmlformats.org/officeDocument/2006/relationships/slide" Target="slide3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2248287" y="404664"/>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13752346"/>
              </p:ext>
            </p:extLst>
          </p:nvPr>
        </p:nvGraphicFramePr>
        <p:xfrm>
          <a:off x="724024" y="855756"/>
          <a:ext cx="7664400" cy="6317659"/>
        </p:xfrm>
        <a:graphic>
          <a:graphicData uri="http://schemas.openxmlformats.org/presentationml/2006/ole">
            <p:oleObj spid="_x0000_s5123" name="文档" r:id="rId3" imgW="3947694" imgH="3253797"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34076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酒诰》云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人无于水监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当于民监。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这句话体现的思想是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兼爱尚贤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主权在民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以民为本</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道法自然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兼爱尚贤是墨家的思想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而材料体现的是儒家思想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主权在民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强调的是民主思想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而题干强调的是民本思想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道法自然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是道家的思想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而材料体现的是儒家思想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4223533"/>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思想与现代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以人为本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理念是有本质区别的。古代儒家思想中的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思想以维护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没有现代民主思想意识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而现代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以人为本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则是以维护人民利益为出发点的。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683565" y="4266333"/>
            <a:ext cx="1080120" cy="391543"/>
          </a:xfrm>
          <a:prstGeom prst="rect">
            <a:avLst/>
          </a:prstGeom>
        </p:spPr>
      </p:pic>
      <p:pic>
        <p:nvPicPr>
          <p:cNvPr id="9" name="图片 8"/>
          <p:cNvPicPr>
            <a:picLocks noChangeAspect="1"/>
          </p:cNvPicPr>
          <p:nvPr/>
        </p:nvPicPr>
        <p:blipFill>
          <a:blip r:embed="rId7"/>
          <a:stretch>
            <a:fillRect/>
          </a:stretch>
        </p:blipFill>
        <p:spPr>
          <a:xfrm>
            <a:off x="5364088" y="1772816"/>
            <a:ext cx="359637" cy="361175"/>
          </a:xfrm>
          <a:prstGeom prst="rect">
            <a:avLst/>
          </a:prstGeom>
        </p:spPr>
      </p:pic>
    </p:spTree>
    <p:extLst>
      <p:ext uri="{BB962C8B-B14F-4D97-AF65-F5344CB8AC3E}">
        <p14:creationId xmlns:p14="http://schemas.microsoft.com/office/powerpoint/2010/main" xmlns="" val="57729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《齐民要术》自序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盖神农为耒耜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以利天下。尧命四子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敬授民时。舜命后稷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食为政首。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殷周之盛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《诗》《书》所述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要在安民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富而教之。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这段话主要强调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儒家对农业的</a:t>
            </a:r>
            <a:r>
              <a:rPr lang="zh-CN" altLang="zh-CN" sz="2200" smtClean="0">
                <a:solidFill>
                  <a:srgbClr val="000000"/>
                </a:solidFill>
                <a:latin typeface="Times New Roman" panose="02020603050405020304" pitchFamily="18" charset="0"/>
                <a:cs typeface="Times New Roman" panose="02020603050405020304" pitchFamily="18" charset="0"/>
              </a:rPr>
              <a:t>重视</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改进生产工具的意义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历法与农业的</a:t>
            </a:r>
            <a:r>
              <a:rPr lang="zh-CN" altLang="zh-CN" sz="2200" smtClean="0">
                <a:solidFill>
                  <a:srgbClr val="000000"/>
                </a:solidFill>
                <a:latin typeface="Times New Roman" panose="02020603050405020304" pitchFamily="18" charset="0"/>
                <a:cs typeface="Times New Roman" panose="02020603050405020304" pitchFamily="18" charset="0"/>
              </a:rPr>
              <a:t>关系</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农业技术的重要性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《诗》《书》所述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要在安民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富而教之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即儒家经典记述这些内容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关键在于安定人民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人民富足后再来教导人民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反映出儒家对农业的重视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神农为耒耜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以利天下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体现出生产工具改进的意义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但不是材料强调的内容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尧命四子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敬授民时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反映出历法与农业的关系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但不是材料强调的内容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生产工具的改进、历法的传授都体现出农业技术的重要性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但不是材料强调的内容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276872"/>
            <a:ext cx="359637" cy="361175"/>
          </a:xfrm>
          <a:prstGeom prst="rect">
            <a:avLst/>
          </a:prstGeom>
        </p:spPr>
      </p:pic>
    </p:spTree>
    <p:extLst>
      <p:ext uri="{BB962C8B-B14F-4D97-AF65-F5344CB8AC3E}">
        <p14:creationId xmlns:p14="http://schemas.microsoft.com/office/powerpoint/2010/main" xmlns="" val="37437135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孔子兴办私学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学生来自士农工商各阶层。这一做法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打破了贵族垄断教育的特权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瓦解了宗法分封制度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动摇了周王室的统治基础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适应了诸侯争霸战争的需要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孔子创办私学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打破了学在官府的局面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兴办私学有利于教育的发展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与宗法制和分封制度关系不大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动摇周王室统治基础的应该是井田制遭到破坏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儒家思想不适应战争年代的需要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5000024"/>
            <a:ext cx="8128000" cy="131112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孔子</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提出了有教无类的教育思想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他首创私学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开创了平民能够接受教育的新时代。先秦儒家除了重视礼、义、信等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还注重培养为政治国的能力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强调理论与实际的结合与统一。</a:t>
            </a:r>
            <a:endParaRPr lang="zh-CN" altLang="en-US" sz="2200"/>
          </a:p>
        </p:txBody>
      </p:sp>
      <p:pic>
        <p:nvPicPr>
          <p:cNvPr id="8" name="图片 7"/>
          <p:cNvPicPr>
            <a:picLocks noChangeAspect="1"/>
          </p:cNvPicPr>
          <p:nvPr/>
        </p:nvPicPr>
        <p:blipFill>
          <a:blip r:embed="rId6"/>
          <a:stretch>
            <a:fillRect/>
          </a:stretch>
        </p:blipFill>
        <p:spPr>
          <a:xfrm>
            <a:off x="713622" y="5026137"/>
            <a:ext cx="1049046" cy="405935"/>
          </a:xfrm>
          <a:prstGeom prst="rect">
            <a:avLst/>
          </a:prstGeom>
        </p:spPr>
      </p:pic>
      <p:pic>
        <p:nvPicPr>
          <p:cNvPr id="9" name="图片 8"/>
          <p:cNvPicPr>
            <a:picLocks noChangeAspect="1"/>
          </p:cNvPicPr>
          <p:nvPr/>
        </p:nvPicPr>
        <p:blipFill>
          <a:blip r:embed="rId7"/>
          <a:stretch>
            <a:fillRect/>
          </a:stretch>
        </p:blipFill>
        <p:spPr>
          <a:xfrm>
            <a:off x="3995936" y="1484784"/>
            <a:ext cx="359637" cy="361175"/>
          </a:xfrm>
          <a:prstGeom prst="rect">
            <a:avLst/>
          </a:prstGeom>
        </p:spPr>
      </p:pic>
    </p:spTree>
    <p:extLst>
      <p:ext uri="{BB962C8B-B14F-4D97-AF65-F5344CB8AC3E}">
        <p14:creationId xmlns:p14="http://schemas.microsoft.com/office/powerpoint/2010/main" xmlns="" val="9517968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儒家经典强调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上好礼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则民莫敢不敬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上好义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则民莫敢不服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上好信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则民莫敢不用情。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这段话体现的是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民本思想</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仁政思想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礼法并重</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礼治为先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题干材料认为统治者只要做到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礼、义、信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就能达到良好的治理效果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强调的是一种治国手段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即仁政治国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项正确。材料没有体现对人民的重视</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两项均不能全面反映题干的意思。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402553" y="2564904"/>
            <a:ext cx="359637" cy="361175"/>
          </a:xfrm>
          <a:prstGeom prst="rect">
            <a:avLst/>
          </a:prstGeom>
        </p:spPr>
      </p:pic>
    </p:spTree>
    <p:extLst>
      <p:ext uri="{BB962C8B-B14F-4D97-AF65-F5344CB8AC3E}">
        <p14:creationId xmlns:p14="http://schemas.microsoft.com/office/powerpoint/2010/main" xmlns="" val="41550563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董仲舒认为孔子撰《春秋》的目的是尊天子、抑诸侯、崇周制而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大一统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以此为汉武帝加强中央集权服务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从而将周代历史与汉代政治联系起来。西周时代对于秦汉统一的重要历史影响在于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构建了中央有效控制地方的制度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确立了君主大权独揽的集权意识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形成了天下一家的文化心理认同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实现了国家对土地与人口的控制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本题旨在考查考生有效解读信息、调动和运用所学知识解决问题的能力。宗法制实行嫡长子继承制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把血缘关系与政治关系相结合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从而把国与家结合起来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形成天下一家的文化心理认同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对后世影响深远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项。分封制通过层层分封确立了周王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天下共主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而受封者在自己的封地内享有较大独立性</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有效控制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周王对诸侯缺乏有效的控制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不可能大权独揽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土地与人口控制在受封者手中而非国家手中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012777797"/>
              </p:ext>
            </p:extLst>
          </p:nvPr>
        </p:nvGraphicFramePr>
        <p:xfrm>
          <a:off x="4716016" y="1988840"/>
          <a:ext cx="1795462" cy="534988"/>
        </p:xfrm>
        <a:graphic>
          <a:graphicData uri="http://schemas.openxmlformats.org/presentationml/2006/ole">
            <p:oleObj spid="_x0000_s6147" name="文档" r:id="rId7" imgW="854704" imgH="254889" progId="Word.Document.12">
              <p:embed/>
            </p:oleObj>
          </a:graphicData>
        </a:graphic>
      </p:graphicFrame>
      <p:pic>
        <p:nvPicPr>
          <p:cNvPr id="8" name="图片 7"/>
          <p:cNvPicPr>
            <a:picLocks noChangeAspect="1"/>
          </p:cNvPicPr>
          <p:nvPr/>
        </p:nvPicPr>
        <p:blipFill>
          <a:blip r:embed="rId8"/>
          <a:stretch>
            <a:fillRect/>
          </a:stretch>
        </p:blipFill>
        <p:spPr>
          <a:xfrm>
            <a:off x="4212363" y="2075746"/>
            <a:ext cx="359637" cy="361175"/>
          </a:xfrm>
          <a:prstGeom prst="rect">
            <a:avLst/>
          </a:prstGeom>
        </p:spPr>
      </p:pic>
    </p:spTree>
    <p:extLst>
      <p:ext uri="{BB962C8B-B14F-4D97-AF65-F5344CB8AC3E}">
        <p14:creationId xmlns:p14="http://schemas.microsoft.com/office/powerpoint/2010/main" xmlns="" val="1592613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必自经界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土地的分界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经界既正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分田制禄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可坐而定也。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孟子的这段话认为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轻徭薄赋是实施仁政的手段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均贫富是实施仁政的障碍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解决土地问题是实施仁政的前提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贵民轻君是实施仁政的途径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孟子这句话的意思是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一定要从划分、确定田界开始。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田界划分正确了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那么分配井田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制定俸禄标准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就可轻而易举地办妥了。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从材料意思上看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孟子主张解决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即土地问题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轻徭薄赋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均贫富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贵民轻君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969340" y="1916832"/>
            <a:ext cx="359637" cy="361175"/>
          </a:xfrm>
          <a:prstGeom prst="rect">
            <a:avLst/>
          </a:prstGeom>
        </p:spPr>
      </p:pic>
    </p:spTree>
    <p:extLst>
      <p:ext uri="{BB962C8B-B14F-4D97-AF65-F5344CB8AC3E}">
        <p14:creationId xmlns:p14="http://schemas.microsoft.com/office/powerpoint/2010/main" xmlns="" val="4196108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法家、道家、墨家及其与儒家的关系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《墨子》中有关于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对杠杆原理、声音传播、小孔成像等也有论述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还有机械制造方面的记载。这反映出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汇集了诸子百家的思想精华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形成了完整的科学体系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包含了劳动人民智慧的结晶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体现了贵族阶层的旨趣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材料强调了《墨子》在科技方面的成就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其共同特点是均与日常生活劳作有密切关系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联系墨子所代表的是平民阶层的利益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材料主要涉及科技成果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未涉及思想内容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中国古代科技重视实践经验的总结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没有形成完整的科学体系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588224" y="2204864"/>
            <a:ext cx="359637" cy="361175"/>
          </a:xfrm>
          <a:prstGeom prst="rect">
            <a:avLst/>
          </a:prstGeom>
        </p:spPr>
      </p:pic>
    </p:spTree>
    <p:extLst>
      <p:ext uri="{BB962C8B-B14F-4D97-AF65-F5344CB8AC3E}">
        <p14:creationId xmlns:p14="http://schemas.microsoft.com/office/powerpoint/2010/main" xmlns="" val="4181055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wipe(down)">
                                      <p:cBhvr>
                                        <p:cTn id="1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先秦有思想家认为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必择务而从事焉。国家昏乱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则语之尚贤、尚同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则语之节用、节葬。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民贵君轻的主张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讲求实际功利的精神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克己复礼的思想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追求精神自由的倾向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尚贤、尚同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节用、节葬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符合墨家思想。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项是儒家孟子的思想主张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墨子提出了尚贤、尚同、节葬、节用等一系列主张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这些主张都贯穿着讲求实际功利的精神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项是儒家孔子的思想主张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项属于道家的思想主张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769085" y="2204864"/>
            <a:ext cx="359637" cy="361175"/>
          </a:xfrm>
          <a:prstGeom prst="rect">
            <a:avLst/>
          </a:prstGeom>
        </p:spPr>
      </p:pic>
    </p:spTree>
    <p:extLst>
      <p:ext uri="{BB962C8B-B14F-4D97-AF65-F5344CB8AC3E}">
        <p14:creationId xmlns:p14="http://schemas.microsoft.com/office/powerpoint/2010/main" xmlns="" val="29751899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先秦诸子百家既相互辩难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也相互影响。儒家与法家主张的共通之处是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重农抑商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强调制度与秩序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厚古薄今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重视道德与人伦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重农抑商是我国古代基本的经济政策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主要是由法家提出的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法家主张建立君主专制的中央集权国家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倡导实行法治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有利于维护社会秩序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儒家倡导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在治国方面强调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注重维护贵贱有序的等级秩序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厚古薄今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主要是儒家的思想主张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法家主张进行社会变革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反对厚古薄今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重视道德与人伦是儒家的主张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148064" y="1556792"/>
            <a:ext cx="359637" cy="361175"/>
          </a:xfrm>
          <a:prstGeom prst="rect">
            <a:avLst/>
          </a:prstGeom>
        </p:spPr>
      </p:pic>
    </p:spTree>
    <p:extLst>
      <p:ext uri="{BB962C8B-B14F-4D97-AF65-F5344CB8AC3E}">
        <p14:creationId xmlns:p14="http://schemas.microsoft.com/office/powerpoint/2010/main" xmlns="" val="4911472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思想领域出现融合倾向。下列选项最能反映这一倾向的是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克己复礼</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礼法兼用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民贵君轻</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选贤举能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克己复礼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是春秋时期孔子提出的主张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而题干给出的时间是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礼法兼用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是战国末期荀子提出的思想主张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该思想融合了儒家与法家的观点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民贵君轻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是战国孟子提出的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该观点没有融合其他学派的思想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选贤举能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是战国墨子提出的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该观点也没有融合其他学派的思想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788024" y="1988840"/>
            <a:ext cx="359637" cy="361175"/>
          </a:xfrm>
          <a:prstGeom prst="rect">
            <a:avLst/>
          </a:prstGeom>
        </p:spPr>
      </p:pic>
    </p:spTree>
    <p:extLst>
      <p:ext uri="{BB962C8B-B14F-4D97-AF65-F5344CB8AC3E}">
        <p14:creationId xmlns:p14="http://schemas.microsoft.com/office/powerpoint/2010/main" xmlns="" val="24901103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601076603"/>
              </p:ext>
            </p:extLst>
          </p:nvPr>
        </p:nvGraphicFramePr>
        <p:xfrm>
          <a:off x="508000" y="1680431"/>
          <a:ext cx="8128000" cy="3751138"/>
        </p:xfrm>
        <a:graphic>
          <a:graphicData uri="http://schemas.openxmlformats.org/presentationml/2006/ole">
            <p:oleObj spid="_x0000_s1026" name="文档" r:id="rId3" imgW="4000258" imgH="1846146" progId="Word.Document.12">
              <p:embed/>
            </p:oleObj>
          </a:graphicData>
        </a:graphic>
      </p:graphicFrame>
    </p:spTree>
    <p:extLst>
      <p:ext uri="{BB962C8B-B14F-4D97-AF65-F5344CB8AC3E}">
        <p14:creationId xmlns:p14="http://schemas.microsoft.com/office/powerpoint/2010/main" xmlns="" val="237688781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有先秦思想家认为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君上之于民也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有难则用其死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安平则尽其力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。据此可知这位思想家强调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君主无为而治</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强化血缘等级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推行礼乐仁政</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实行严刑峻法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材料强调的是君主集权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不是无为而治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材料中没有提及血缘等级关系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有难则用其死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说明君主不是推行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礼乐仁政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有难则用其死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安平则尽其力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说明对人民统治严苛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这属于法家思想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812360" y="2420888"/>
            <a:ext cx="359637" cy="361175"/>
          </a:xfrm>
          <a:prstGeom prst="rect">
            <a:avLst/>
          </a:prstGeom>
        </p:spPr>
      </p:pic>
    </p:spTree>
    <p:extLst>
      <p:ext uri="{BB962C8B-B14F-4D97-AF65-F5344CB8AC3E}">
        <p14:creationId xmlns:p14="http://schemas.microsoft.com/office/powerpoint/2010/main" xmlns="" val="17608898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30233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礼之所去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刑之所取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失礼则入刑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相为表里者也。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东汉时的这一说法反映出</a:t>
            </a:r>
            <a:r>
              <a:rPr lang="zh-CN" altLang="zh-CN" sz="2200" smtClean="0">
                <a:solidFill>
                  <a:srgbClr val="000000"/>
                </a:solidFill>
                <a:latin typeface="Times New Roman" panose="02020603050405020304" pitchFamily="18" charset="0"/>
                <a:cs typeface="Times New Roman" panose="02020603050405020304" pitchFamily="18" charset="0"/>
              </a:rPr>
              <a:t>当时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礼制观念淡化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儒法两家结合加深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崇尚法家思想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儒学独尊地位动摇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材料主张礼法并用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说明礼制观念并没有淡化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相为表里者也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说明该主张是儒法两家思想的结合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相为表里者也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说明不单独崇尚法家思想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项表述应出现于中国近代。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084168" y="1772816"/>
            <a:ext cx="359637" cy="361175"/>
          </a:xfrm>
          <a:prstGeom prst="rect">
            <a:avLst/>
          </a:prstGeom>
        </p:spPr>
      </p:pic>
    </p:spTree>
    <p:extLst>
      <p:ext uri="{BB962C8B-B14F-4D97-AF65-F5344CB8AC3E}">
        <p14:creationId xmlns:p14="http://schemas.microsoft.com/office/powerpoint/2010/main" xmlns="" val="31594114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有学者评论战国时期某学派说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他们都是些注重实践的政治家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他们认为贵族的存在已不合时宜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他们把商人和学者看作是可有可无或多余的人。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这一学派是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道家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墨家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法家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贵族的存在已不合时宜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他们把商人和学者看作是可有可无或多余的人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说明此学派代表地主阶级利益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反对贵族特权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主张社会变革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倡导重农抑商。结合所学知识可知这符合法家思想的特点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531489" y="2852936"/>
            <a:ext cx="359637" cy="361175"/>
          </a:xfrm>
          <a:prstGeom prst="rect">
            <a:avLst/>
          </a:prstGeom>
        </p:spPr>
      </p:pic>
    </p:spTree>
    <p:extLst>
      <p:ext uri="{BB962C8B-B14F-4D97-AF65-F5344CB8AC3E}">
        <p14:creationId xmlns:p14="http://schemas.microsoft.com/office/powerpoint/2010/main" xmlns="" val="41355922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《唐律疏议》记载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德礼为政教之本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刑罚为政教之用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犹昏晓阳秋相须而成者也。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德礼是刑罚的本体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刑罚是德礼的体现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德礼相较于刑罚无足轻重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德礼和刑罚对政教皆不可缺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德礼为政教之本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礼义教化作为治理国家的基本方法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说明德礼是政教的本体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不是刑罚的本体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刑罚为政教之用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刑罚制裁作为治理国家的辅助手段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而不是德礼的体现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相须而成者也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说明两者的关系是相辅相成的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7596336" y="1844824"/>
            <a:ext cx="359637" cy="361175"/>
          </a:xfrm>
          <a:prstGeom prst="rect">
            <a:avLst/>
          </a:prstGeom>
        </p:spPr>
      </p:pic>
    </p:spTree>
    <p:extLst>
      <p:ext uri="{BB962C8B-B14F-4D97-AF65-F5344CB8AC3E}">
        <p14:creationId xmlns:p14="http://schemas.microsoft.com/office/powerpoint/2010/main" xmlns="" val="11456405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欲求兴天下之利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除天下之害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当若繁为攻伐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此实天下之巨害也。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这一观点出自先秦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法家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墨家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道家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当若繁为攻伐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此实天下之巨害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020272" y="2852936"/>
            <a:ext cx="359637" cy="361175"/>
          </a:xfrm>
          <a:prstGeom prst="rect">
            <a:avLst/>
          </a:prstGeom>
        </p:spPr>
      </p:pic>
    </p:spTree>
    <p:extLst>
      <p:ext uri="{BB962C8B-B14F-4D97-AF65-F5344CB8AC3E}">
        <p14:creationId xmlns:p14="http://schemas.microsoft.com/office/powerpoint/2010/main" xmlns="" val="37748471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视人之国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若视其国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视人之家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若视其家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视人之身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若视其身。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这一主张属于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墨家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墨家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题干材料认为人们应消除贵贱亲疏的区别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同等地去爱所有的人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这属于墨子的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4281218"/>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与墨家的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二者的范围不同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范围狭窄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克己复礼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仍然讲究阶级性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墨家的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具有广泛性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不分等级贵贱。前者代表了统治阶级的利益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后者代表了下层平民的利益。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683565" y="4313548"/>
            <a:ext cx="1080120" cy="391543"/>
          </a:xfrm>
          <a:prstGeom prst="rect">
            <a:avLst/>
          </a:prstGeom>
        </p:spPr>
      </p:pic>
      <p:pic>
        <p:nvPicPr>
          <p:cNvPr id="9" name="图片 8"/>
          <p:cNvPicPr>
            <a:picLocks noChangeAspect="1"/>
          </p:cNvPicPr>
          <p:nvPr/>
        </p:nvPicPr>
        <p:blipFill>
          <a:blip r:embed="rId7"/>
          <a:stretch>
            <a:fillRect/>
          </a:stretch>
        </p:blipFill>
        <p:spPr>
          <a:xfrm>
            <a:off x="5940152" y="1484784"/>
            <a:ext cx="359637" cy="361175"/>
          </a:xfrm>
          <a:prstGeom prst="rect">
            <a:avLst/>
          </a:prstGeom>
        </p:spPr>
      </p:pic>
    </p:spTree>
    <p:extLst>
      <p:ext uri="{BB962C8B-B14F-4D97-AF65-F5344CB8AC3E}">
        <p14:creationId xmlns:p14="http://schemas.microsoft.com/office/powerpoint/2010/main" xmlns="" val="12120156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汉代儒学成为正统思想</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道家学说兼采阴阳、儒、墨、名、法各家学说的精髓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后来董仲舒的儒家学说也吸收阴阳五行、法、道等各种思想。促成当时学术思想上呈现这种特征的主要因素是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王国势力</a:t>
            </a:r>
            <a:r>
              <a:rPr lang="zh-CN" altLang="zh-CN" sz="2200" smtClean="0">
                <a:solidFill>
                  <a:srgbClr val="000000"/>
                </a:solidFill>
                <a:latin typeface="Times New Roman" panose="02020603050405020304" pitchFamily="18" charset="0"/>
                <a:cs typeface="Times New Roman" panose="02020603050405020304" pitchFamily="18" charset="0"/>
              </a:rPr>
              <a:t>强大</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百家争鸣局面的延续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现实统治</a:t>
            </a:r>
            <a:r>
              <a:rPr lang="zh-CN" altLang="zh-CN" sz="2200" smtClean="0">
                <a:solidFill>
                  <a:srgbClr val="000000"/>
                </a:solidFill>
                <a:latin typeface="Times New Roman" panose="02020603050405020304" pitchFamily="18" charset="0"/>
                <a:cs typeface="Times New Roman" panose="02020603050405020304" pitchFamily="18" charset="0"/>
              </a:rPr>
              <a:t>需要</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兼收并蓄的文化政策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本题考查汉代学术思想发展的原因。汉初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道家杂采各派思想精华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形成黄老之学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满足了统治阶级休养生息的需要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而西汉中期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董仲舒杂采各派思想精华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形成新儒学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满足了汉武帝加强中央集权的需要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其共同点都是为满足现实统治需要而主动兼容各种思想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王国问题已得到解决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题干材料强调了各派思想的融合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学术上的兼收并蓄不能表明统治者实行兼收并蓄的文化政策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052998" y="2492896"/>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在今新疆和甘肃地区保存的佛教早期造像很多衣衫单薄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甚至裸身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面部表情生动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时代较晚的洛阳龙门石窟中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造像大都表情庄严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服饰亦趋整齐。引起这一变化的主要因素是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经济发展水平</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绘画技术进步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政治权力干预</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儒家思想影响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本题考查儒家思想的影响。西汉时期儒学确立了正统地位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汉代佛教传入中国以后就面临着一个处理好与儒家思想关系的问题。题干材料反映了佛教在中国传播早期的造像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明显带有异域风格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洛阳龙门石窟主要开凿于北魏迁都以后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其造像更符合当时社会主流阶层的审美观念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这种观念主要受到儒家思想的影响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本题材料主旨是佛教造像的外部表现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与经济发展、绘画技术、政治权力没有直接的关系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248305" y="2132856"/>
            <a:ext cx="359637" cy="361175"/>
          </a:xfrm>
          <a:prstGeom prst="rect">
            <a:avLst/>
          </a:prstGeom>
        </p:spPr>
      </p:pic>
    </p:spTree>
    <p:extLst>
      <p:ext uri="{BB962C8B-B14F-4D97-AF65-F5344CB8AC3E}">
        <p14:creationId xmlns:p14="http://schemas.microsoft.com/office/powerpoint/2010/main" xmlns="" val="13274252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《诗》《书》等原是孔子编订的私学教材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位列官方史书《汉书》的《艺文志》第一大部类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六艺略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。导致这一变化的主要原因是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百家争鸣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始皇帝焚书坑儒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汉武帝独尊儒术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司马迁撰《史记》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本题考查儒家经典。《诗》《书》等儒家经典在春秋时期为私学教材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至汉代上升为官方史书认可的经典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这体现了儒家思想得到官方认可和推崇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结合史实可知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这是汉武帝独尊儒术的结果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项正确。材料反映了汉代儒家经典地位的上升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百家争鸣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是在春秋战国时期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焚书坑儒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是在秦朝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材料所涉史书为《汉书》。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220072" y="1772816"/>
            <a:ext cx="359637" cy="361175"/>
          </a:xfrm>
          <a:prstGeom prst="rect">
            <a:avLst/>
          </a:prstGeom>
        </p:spPr>
      </p:pic>
    </p:spTree>
    <p:extLst>
      <p:ext uri="{BB962C8B-B14F-4D97-AF65-F5344CB8AC3E}">
        <p14:creationId xmlns:p14="http://schemas.microsoft.com/office/powerpoint/2010/main" xmlns="" val="30547041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7137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被尊为最高神。秦汉以后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自居的皇帝举行祭天大典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官员、百姓则祭拜自己的祖先。这反映了秦汉以后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君主专制缘于宗教</a:t>
            </a:r>
            <a:r>
              <a:rPr lang="zh-CN" altLang="zh-CN" sz="2200" smtClean="0">
                <a:solidFill>
                  <a:srgbClr val="000000"/>
                </a:solidFill>
                <a:latin typeface="Times New Roman" panose="02020603050405020304" pitchFamily="18" charset="0"/>
                <a:cs typeface="Times New Roman" panose="02020603050405020304" pitchFamily="18" charset="0"/>
              </a:rPr>
              <a:t>权威</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政治统治借助于人伦秩序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皇权至上促成祖先</a:t>
            </a:r>
            <a:r>
              <a:rPr lang="zh-CN" altLang="zh-CN" sz="2200" smtClean="0">
                <a:solidFill>
                  <a:srgbClr val="000000"/>
                </a:solidFill>
                <a:latin typeface="Times New Roman" panose="02020603050405020304" pitchFamily="18" charset="0"/>
                <a:cs typeface="Times New Roman" panose="02020603050405020304" pitchFamily="18" charset="0"/>
              </a:rPr>
              <a:t>崇拜</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祭天活动强化了宗法制度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本题以中国古代政治制度为考查范围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通过设计新情景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旨在考查考生对材料信息进行完整、准确、合理的解读能力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以及认识历史事物的本质与规律的能力。统治者举行祭天大典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其目的是神化皇权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而官员、百姓祭拜自己的祖先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则体现了宗法原则的影响。综合上述信息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可知统治者借助了人伦秩序来巩固其统治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项正确。秦汉时期中国并不存在宗教权威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祖先崇拜在秦汉以前就已出现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宗法制在春秋战国时期已经崩溃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956376" y="1772816"/>
            <a:ext cx="359637" cy="361175"/>
          </a:xfrm>
          <a:prstGeom prst="rect">
            <a:avLst/>
          </a:prstGeom>
        </p:spPr>
      </p:pic>
    </p:spTree>
    <p:extLst>
      <p:ext uri="{BB962C8B-B14F-4D97-AF65-F5344CB8AC3E}">
        <p14:creationId xmlns:p14="http://schemas.microsoft.com/office/powerpoint/2010/main" xmlns="" val="18064917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春秋战国时期的百家争鸣</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先秦儒学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据《史记》记载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商汤见野外有人捕猎鸟兽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张设的罗网四面密实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认为这样便将鸟兽杀绝了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乃去其三面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因此获得诸侯的拥护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最终推翻夏桀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创立商朝。这一记载意在说明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商汤成功缘于他的仁德之</a:t>
            </a:r>
            <a:r>
              <a:rPr lang="zh-CN" altLang="zh-CN" sz="2200" smtClean="0">
                <a:solidFill>
                  <a:srgbClr val="000000"/>
                </a:solidFill>
                <a:latin typeface="Times New Roman" panose="02020603050405020304" pitchFamily="18" charset="0"/>
                <a:cs typeface="Times New Roman" panose="02020603050405020304" pitchFamily="18" charset="0"/>
              </a:rPr>
              <a:t>心</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捕猎是夏商时主要经济活动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商朝已经注重生态环境</a:t>
            </a:r>
            <a:r>
              <a:rPr lang="zh-CN" altLang="zh-CN" sz="2200" smtClean="0">
                <a:solidFill>
                  <a:srgbClr val="000000"/>
                </a:solidFill>
                <a:latin typeface="Times New Roman" panose="02020603050405020304" pitchFamily="18" charset="0"/>
                <a:cs typeface="Times New Roman" panose="02020603050405020304" pitchFamily="18" charset="0"/>
              </a:rPr>
              <a:t>保护</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资源争夺是夏商更替的主因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题干设计的是一种历史情景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此情景体现了商汤对生命的关爱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这是仁爱思想的体现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项说法体现了题干情景的主旨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夏商时期的主要经济活动是农业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并非捕猎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从题干情景来看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突出了商汤的行为在争取人心方面的作用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项说法与题意不符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夏商更替的主要原因在于夏桀统治残暴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并非是资源争夺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376479" y="292494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天人合一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董仲舒认为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天、地、人是构成人类社会的三个基本要素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人类社会与宇宙是一个整体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人的物质和精神生活都离不开天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因此他的政治理论的出发点便是如何调节天人关系。在董仲舒看来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天似乎具有人一样的意志感情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天的运行规律也有道德含义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而这正是人的形体和内在思想的来源。这种观点把天人格化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使儒学具备了类似宗教的束缚力。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13622" y="2123194"/>
            <a:ext cx="1049046" cy="405935"/>
          </a:xfrm>
          <a:prstGeom prst="rect">
            <a:avLst/>
          </a:prstGeom>
        </p:spPr>
      </p:pic>
    </p:spTree>
    <p:extLst>
      <p:ext uri="{BB962C8B-B14F-4D97-AF65-F5344CB8AC3E}">
        <p14:creationId xmlns:p14="http://schemas.microsoft.com/office/powerpoint/2010/main" xmlns="" val="16177291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在对天、君、民关系的认识上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原始儒学以孟子为例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主张民贵君轻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董仲舒主张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屈民以伸君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屈君以伸天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董仲舒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继承了原始儒学的全部宗旨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背离了原始儒学的民本思想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背离了原始儒学的仁爱思想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摒弃了原始儒学的德治主张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屈民以伸君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屈君以伸天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的含义是臣民要绝对服从君主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君主要绝对服从上天的意旨。这一思想与孟子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民贵君轻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的思想相背离。因此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两项与题意无关。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635896" y="2420888"/>
            <a:ext cx="359637" cy="361175"/>
          </a:xfrm>
          <a:prstGeom prst="rect">
            <a:avLst/>
          </a:prstGeom>
        </p:spPr>
      </p:pic>
    </p:spTree>
    <p:extLst>
      <p:ext uri="{BB962C8B-B14F-4D97-AF65-F5344CB8AC3E}">
        <p14:creationId xmlns:p14="http://schemas.microsoft.com/office/powerpoint/2010/main" xmlns="" val="4741876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新儒学与先秦儒学的区别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从思想内涵来看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汉代的新儒学将阴阳之学、黄老之学、法家思想纳入自己的思想体系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发展并改造了先秦儒学。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从与统治者的关系看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先秦儒学批判暴政而致力于建立理想化的社会秩序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汉代儒学则承认现实社会政治秩序的合理性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即从批判时政转为维护现实统治。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从地位上看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先秦儒学虽然也是为统治者提供统治方法的政治思想和伦理学说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但带有相当多的理想色彩和批评成分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不占统治地位。而董仲舒的新儒学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则完全是一套官方统治思想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它以维护皇权的绝对性为目的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被确立为封建社会的统治思想。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借题发挥.eps" descr="id:2147495564;FounderCES"/>
          <p:cNvPicPr/>
          <p:nvPr/>
        </p:nvPicPr>
        <p:blipFill>
          <a:blip r:embed="rId6"/>
          <a:stretch>
            <a:fillRect/>
          </a:stretch>
        </p:blipFill>
        <p:spPr>
          <a:xfrm>
            <a:off x="683565" y="1597627"/>
            <a:ext cx="999792" cy="318654"/>
          </a:xfrm>
          <a:prstGeom prst="rect">
            <a:avLst/>
          </a:prstGeom>
        </p:spPr>
      </p:pic>
    </p:spTree>
    <p:extLst>
      <p:ext uri="{BB962C8B-B14F-4D97-AF65-F5344CB8AC3E}">
        <p14:creationId xmlns:p14="http://schemas.microsoft.com/office/powerpoint/2010/main" xmlns="" val="23295392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我国古代有一位学者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运用阴阳五行、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天人合一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为君主专制统治提供了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天命攸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的神学依据。该学者应该是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韩非子</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孟子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董仲舒</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朱熹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董仲舒为了适应汉武帝加强中央集权的需要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糅合了法家、道家、阴阳五行学说形成新儒学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天人感应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君权神授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为基础发展儒家思想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带有明显的神学色彩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419872" y="2780928"/>
            <a:ext cx="359637" cy="361175"/>
          </a:xfrm>
          <a:prstGeom prst="rect">
            <a:avLst/>
          </a:prstGeom>
        </p:spPr>
      </p:pic>
    </p:spTree>
    <p:extLst>
      <p:ext uri="{BB962C8B-B14F-4D97-AF65-F5344CB8AC3E}">
        <p14:creationId xmlns:p14="http://schemas.microsoft.com/office/powerpoint/2010/main" xmlns="" val="3668463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《春秋繁露》曰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大富则骄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大贫则忧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使富者足以示贵而不至于骄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贫者足以养生而不至于忧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以此为度而调均之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是以财不匮而上下相安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故易治也。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董仲舒提出的治国理念是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上下相安利国益民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强制去富以抑其骄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竭力济贫以抚其忧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劫富济贫以均贫富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材料中说的是贫富差距与治国难易的关系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但材料中没有强调均贫富的问题</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三项都是在强调均贫富的问题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不能反映材料的主旨。材料强调的是适当缩小贫富差距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以保证上下相安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维护社会稳定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138385" y="2420888"/>
            <a:ext cx="359637" cy="361175"/>
          </a:xfrm>
          <a:prstGeom prst="rect">
            <a:avLst/>
          </a:prstGeom>
        </p:spPr>
      </p:pic>
    </p:spTree>
    <p:extLst>
      <p:ext uri="{BB962C8B-B14F-4D97-AF65-F5344CB8AC3E}">
        <p14:creationId xmlns:p14="http://schemas.microsoft.com/office/powerpoint/2010/main" xmlns="" val="7061033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公孙弘以《春秋》白衣为天子三公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封以平津侯。天下之学士靡然乡风矣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。该材料主要表明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汉武帝广泛吸纳人才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平民将相大量涌现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儒学在民间开始兴起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儒学地位显著提高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材料只提及了公孙弘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无法得出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项出现在西汉初年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项出现在春秋战国时期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排除。公孙弘因研习儒家经典《春秋》而成为三公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说明儒学地位提高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798936" y="2348880"/>
            <a:ext cx="359637" cy="361175"/>
          </a:xfrm>
          <a:prstGeom prst="rect">
            <a:avLst/>
          </a:prstGeom>
        </p:spPr>
      </p:pic>
    </p:spTree>
    <p:extLst>
      <p:ext uri="{BB962C8B-B14F-4D97-AF65-F5344CB8AC3E}">
        <p14:creationId xmlns:p14="http://schemas.microsoft.com/office/powerpoint/2010/main" xmlns="" val="19746087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中国古代君主专制理论由先秦法家奠定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经汉朝儒生发展而成。这两个阶段的代表人物分别是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荀子、董仲舒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荀子、孟子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商鞅、孟子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韩非子、董仲舒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先秦法家理论的集大成者是韩非子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而汉朝时使儒家思想成为统治思想的是董仲舒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971600" y="2564904"/>
            <a:ext cx="359637" cy="361175"/>
          </a:xfrm>
          <a:prstGeom prst="rect">
            <a:avLst/>
          </a:prstGeom>
        </p:spPr>
      </p:pic>
    </p:spTree>
    <p:extLst>
      <p:ext uri="{BB962C8B-B14F-4D97-AF65-F5344CB8AC3E}">
        <p14:creationId xmlns:p14="http://schemas.microsoft.com/office/powerpoint/2010/main" xmlns="" val="40968071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宋明理学</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三教合一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北宋僧人契嵩说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圣人之教也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其所出虽不同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而同归于治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佛教主动适应社会现实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儒、佛开始出现合流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佛教成为社会主流思想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儒学统治地位发生动摇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大有为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大无为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体现了将佛教的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与儒学的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从而使佛教获得了新的发展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三教合流出现于南北朝时期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佛教在中国历史上始终没有成为社会的主流思想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儒学自汉至清前期始终居于主流地位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563888" y="2636912"/>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20486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宋明理学</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更多吸收了佛、道因素。宋明理学作为儒学发展的一个阶段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带有明显的思辨化特点。宋明理学的思辨化更多的是借鉴佛教与道教的形而上学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把佛、道的禁欲主义思想吸收进来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作为理学的核心思想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灭人欲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的道德主张。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13622" y="2225646"/>
            <a:ext cx="1049046" cy="405935"/>
          </a:xfrm>
          <a:prstGeom prst="rect">
            <a:avLst/>
          </a:prstGeom>
        </p:spPr>
      </p:pic>
    </p:spTree>
    <p:extLst>
      <p:ext uri="{BB962C8B-B14F-4D97-AF65-F5344CB8AC3E}">
        <p14:creationId xmlns:p14="http://schemas.microsoft.com/office/powerpoint/2010/main" xmlns="" val="3848649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唐高祖李渊自认为是老子后裔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规定老子地位在孔子之上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佛教位居第三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武则天时明令佛教位在道教之上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后来唐武宗又大规模地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灭佛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皇帝的好恶决定宗教兴亡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道教的社会影响最大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儒学的政治地位最为稳固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佛教的社会基础薄弱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740352" y="2996952"/>
            <a:ext cx="359637" cy="361175"/>
          </a:xfrm>
          <a:prstGeom prst="rect">
            <a:avLst/>
          </a:prstGeom>
        </p:spPr>
      </p:pic>
    </p:spTree>
    <p:extLst>
      <p:ext uri="{BB962C8B-B14F-4D97-AF65-F5344CB8AC3E}">
        <p14:creationId xmlns:p14="http://schemas.microsoft.com/office/powerpoint/2010/main" xmlns="" val="3771899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,12,4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字在甲骨文中是一把斧头的形象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象征军事首领的征伐权力。战国时期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孟子认为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以力假仁者霸</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以德行仁者王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。他的观点</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与甲骨文</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字的本义一致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无为而治</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的理论依据</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体现出儒家强调教化的政治理念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奠定了宗法制度的思想基础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题干中孟子认为军事征伐者可成为霸主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推行德治仁政的人才能称王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显然孟子认为统治者应为政以德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这体现出儒家强调教化的政治理念</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项正确。甲骨文中的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字象征军事权力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而孟子主张的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是推行德治仁政的君主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二者本义明显不同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无为而治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是道家的主张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宗法制度强调父系血缘关系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题干中孟子的观点并没有涉及这种制度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8" name="图片 7"/>
          <p:cNvPicPr>
            <a:picLocks noChangeAspect="1"/>
          </p:cNvPicPr>
          <p:nvPr/>
        </p:nvPicPr>
        <p:blipFill>
          <a:blip r:embed="rId6"/>
          <a:stretch>
            <a:fillRect/>
          </a:stretch>
        </p:blipFill>
        <p:spPr>
          <a:xfrm>
            <a:off x="4860032" y="1844824"/>
            <a:ext cx="359637" cy="361175"/>
          </a:xfrm>
          <a:prstGeom prst="rect">
            <a:avLst/>
          </a:prstGeom>
        </p:spPr>
      </p:pic>
    </p:spTree>
    <p:extLst>
      <p:ext uri="{BB962C8B-B14F-4D97-AF65-F5344CB8AC3E}">
        <p14:creationId xmlns:p14="http://schemas.microsoft.com/office/powerpoint/2010/main" xmlns="" val="39328266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本题旨在考查考生解读材料信息、运用所学知识解决历史问题的能力。本题通过唐高祖、武则天、唐武宗时期不同的宗教政策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说明儒家思想是历代统治者推崇的正统思想。从材料提供的信息看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道教在李渊的时候地位最高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武则天的时候则在佛教之后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佛教在李渊的时候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位列道教、儒学之后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武则天时期超越道教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唐武宗时大规模灭佛。通过上述分析可以看出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道教、佛教在唐代的地位时有变化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十分不稳固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两项的说法错误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决定宗教兴亡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唐武宗大规模地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佛教并没有走向消亡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材料反映的是统治者对佛道思想的态度的变化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再结合汉代以后儒学成为中国古代的统治思想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可得出唐代儒学的政治地位最为稳固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30803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秦朝法律规定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私拿养子财物以偷盗罪论处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私拿亲子财物无罪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西晋时规定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私拿养子财物同样无罪。这一变化表明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养子亲子权利</a:t>
            </a:r>
            <a:r>
              <a:rPr lang="zh-CN" altLang="zh-CN" sz="2200" smtClean="0">
                <a:solidFill>
                  <a:srgbClr val="000000"/>
                </a:solidFill>
                <a:latin typeface="Times New Roman" panose="02020603050405020304" pitchFamily="18" charset="0"/>
                <a:cs typeface="Times New Roman" panose="02020603050405020304" pitchFamily="18" charset="0"/>
              </a:rPr>
              <a:t>相同</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血缘亲情逐渐淡化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宗族利益受到</a:t>
            </a:r>
            <a:r>
              <a:rPr lang="zh-CN" altLang="zh-CN" sz="2200" smtClean="0">
                <a:solidFill>
                  <a:srgbClr val="000000"/>
                </a:solidFill>
                <a:latin typeface="Times New Roman" panose="02020603050405020304" pitchFamily="18" charset="0"/>
                <a:cs typeface="Times New Roman" panose="02020603050405020304" pitchFamily="18" charset="0"/>
              </a:rPr>
              <a:t>保护</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儒家伦理得到强化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本题从法律对父母私拿养子、亲子财物的规定这一历史现象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考查中国古代法律的特征。从材料信息看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秦朝父母不能私拿养子的财物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但可以拿亲子的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西晋时养子、亲子的财物父母都可以私拿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这说明父母对子女的支配权增大。而这一变化发生在秦朝到西晋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罢黜百家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儒家思想取得独尊地位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儒家思想中的伦理道德渗透到法律中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项在题干材料中未体现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题干体现的是对待养子与亲子态度趋同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但不表示与亲子血缘关系淡化</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养子也属于家族成员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养子与亲子的财产同样体现宗族利益</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491880" y="1700808"/>
            <a:ext cx="359637" cy="361175"/>
          </a:xfrm>
          <a:prstGeom prst="rect">
            <a:avLst/>
          </a:prstGeom>
        </p:spPr>
      </p:pic>
    </p:spTree>
    <p:extLst>
      <p:ext uri="{BB962C8B-B14F-4D97-AF65-F5344CB8AC3E}">
        <p14:creationId xmlns:p14="http://schemas.microsoft.com/office/powerpoint/2010/main" xmlns="" val="1852714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27687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卷命题依托的是主干知识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但命题立意却常常突破固定的模式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这要求考生在平时学习中要突破思维定式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如本题的出发点是考查儒家思想对中国古代社会的深远影响。结合秦晋法律对父亲私拿养子财物的不同处罚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体会古代法律中浸透的儒家伦理思想。这一视角突破了教材知识的范畴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既源于教材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又高于教材。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13622" y="2348151"/>
            <a:ext cx="1036898" cy="382015"/>
          </a:xfrm>
          <a:prstGeom prst="rect">
            <a:avLst/>
          </a:prstGeom>
        </p:spPr>
      </p:pic>
    </p:spTree>
    <p:extLst>
      <p:ext uri="{BB962C8B-B14F-4D97-AF65-F5344CB8AC3E}">
        <p14:creationId xmlns:p14="http://schemas.microsoft.com/office/powerpoint/2010/main" xmlns="" val="14142365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有人斥责佛教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使父子之亲隔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君臣之义乖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夫妇之和旷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友朋之信绝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佛教传入颠覆了传统观念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儒家伦理不为社会所重视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佛教急于融入本土文化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佛教与儒家伦理抵触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儒学发展受挫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面临来自佛教和道教的冲击。题干中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父子之亲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君臣之义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夫妇之和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友朋之信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正是儒家的伦理观念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而题干斥责佛教思想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说明佛教思想与儒家伦理观念相抵触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项夸大了佛教传入的影响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两项题干材料无从反映。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668344" y="1844824"/>
            <a:ext cx="359637" cy="361175"/>
          </a:xfrm>
          <a:prstGeom prst="rect">
            <a:avLst/>
          </a:prstGeom>
        </p:spPr>
      </p:pic>
    </p:spTree>
    <p:extLst>
      <p:ext uri="{BB962C8B-B14F-4D97-AF65-F5344CB8AC3E}">
        <p14:creationId xmlns:p14="http://schemas.microsoft.com/office/powerpoint/2010/main" xmlns="" val="479882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虎溪三笑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讲的是儒者陶渊明、道士陆修静、僧人慧远一起品茗畅谈、乐而忘返的故事。故事本身是虚构的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却在唐宋诗歌、绘画作品中时有出现。据此可以得出符合史实的结论是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儒道佛出现融合的趋势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佛教开始传入中国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诗歌创作呈现繁荣局面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绘画风格以写实为主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儒者陶渊明、道士陆修静、僧人慧远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可知材料反映的是儒道佛三教合一的现象</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项佛教开始传入中国是在两汉之际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项诗歌创作呈现繁荣局面与题意无关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项绘画风格的写实在材料中无法体现。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491880" y="2420888"/>
            <a:ext cx="359637" cy="361175"/>
          </a:xfrm>
          <a:prstGeom prst="rect">
            <a:avLst/>
          </a:prstGeom>
        </p:spPr>
      </p:pic>
    </p:spTree>
    <p:extLst>
      <p:ext uri="{BB962C8B-B14F-4D97-AF65-F5344CB8AC3E}">
        <p14:creationId xmlns:p14="http://schemas.microsoft.com/office/powerpoint/2010/main" xmlns="" val="39322806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中国文化具有强大的包容力和生命力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儒家思想是传统文化的主体。阅读下列材料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中国文化发生过三次历史性融合。汉代学者对先秦文化进行了整理和发挥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这属于本土文化内部的综合提升。这是中国文化的第一次融合。第二次是中国文化与佛教文化的融合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属于东方文化的局部交流。随着佛教文化的渗入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特别是唐代玄奘大师从印度带回佛教经典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开辟了传统秦汉文化与印度佛教文化的融合时代。由此形成了多姿多彩的中国佛教、精密深邃的佛教哲学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并对宋代理学和明代心学以深刻影响。这是中国文化的第二次融合。明代中期以来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西方传教士来到中国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在传播西方宗教的同时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也带来了某些科学工艺。这是中国文化第三次融合的开始。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摘编自李良玉《新文化的起源》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95290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佛教的禅宗一支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是儒学演进到宋明理学真正的阶梯。宋明理学的出现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说明中国学术思想发展到空前成熟的时期。它极大地深化了传统的儒学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进一步巩固和凸显了它在中国传统文化中的主体地位。儒、释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、道的界分变得不那样重要了。它们都以自己的方式在理学的新天地中得到了升华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并进入了人们的精神世界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进入了社会生活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王阳明的学说虽然没有像朱熹那样得到官方的认可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但在士林的影响却是很大的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特别在晚明几成笼罩之势。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摘编自刘梦溪《中国现代学术经典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总序》等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完成下列要求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从文化区域的角度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指出中国文化三次融合的对象有何不同。</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以宋明理学为例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就中国文化的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包容力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写一篇小论文。</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表述通畅</a:t>
            </a:r>
            <a:r>
              <a:rPr lang="en-US" altLang="zh-CN" sz="2200">
                <a:solidFill>
                  <a:srgbClr val="000000"/>
                </a:solidFill>
                <a:latin typeface="Times New Roman" panose="02020603050405020304" pitchFamily="18" charset="0"/>
                <a:cs typeface="Times New Roman" panose="02020603050405020304" pitchFamily="18" charset="0"/>
              </a:rPr>
              <a:t>;280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24704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本土文化内部的融合。第二次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东方文化内部的融合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与东方局部地区文化的融合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东西方文化的融合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与西方文化的融合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本题以儒家文化为载体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考查中国传统文化的包容力和生命力。第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问考查中国文化三次融合的不同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比较的视角要抓住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的角度。根据材料一可知中国文化融合的第一次是中国内部文化的融合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第二次是中国与印度等东方其他国家文化的融合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第三次是中国与西方文化的融合。第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问属于开放型试题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要求写一篇小论文。首先要有明确的观点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其次要结合宋明理学的发展论述其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包容力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包容力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时要侧重理学吸收佛教思想以及道教思想的史实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时要注意侧重理学的历史地位及其历史影响。在论述的过程中要注意史论结合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语言畅通。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92150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程朱理学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程颢诗云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闲来无事不从容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睡觉东窗日已红。万物静观皆自得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四时佳兴与人同。道通天地有形外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思入风云变态中。富贵不淫贫贱乐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男儿到此是豪雄。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其体现的主旨是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人类与自然和谐</a:t>
            </a:r>
            <a:r>
              <a:rPr lang="zh-CN" altLang="zh-CN" sz="2200" smtClean="0">
                <a:solidFill>
                  <a:srgbClr val="000000"/>
                </a:solidFill>
                <a:latin typeface="Times New Roman" panose="02020603050405020304" pitchFamily="18" charset="0"/>
                <a:cs typeface="Times New Roman" panose="02020603050405020304" pitchFamily="18" charset="0"/>
              </a:rPr>
              <a:t>共处</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人与万事万物皆同理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张扬自我的人生</a:t>
            </a:r>
            <a:r>
              <a:rPr lang="zh-CN" altLang="zh-CN" sz="2200" smtClean="0">
                <a:solidFill>
                  <a:srgbClr val="000000"/>
                </a:solidFill>
                <a:latin typeface="Times New Roman" panose="02020603050405020304" pitchFamily="18" charset="0"/>
                <a:cs typeface="Times New Roman" panose="02020603050405020304" pitchFamily="18" charset="0"/>
              </a:rPr>
              <a:t>态度</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无为而治的思想理念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本题考查宋代理学的思想观点。题干以程颢的诗为材料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万物静观皆自得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四时佳兴与人同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道通天地有形外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思入风云变态中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反映了理学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格物致知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即对万事万物进行观察思考从而获得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材料强调的是从自然界获得理的过程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即认识论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而不是与自然界和谐共存的目的论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富贵不淫贫贱乐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体现的是理学自我约束思想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程朱理学是积极入世的思想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746316" y="2564904"/>
            <a:ext cx="359637" cy="361175"/>
          </a:xfrm>
          <a:prstGeom prst="rect">
            <a:avLst/>
          </a:prstGeom>
        </p:spPr>
      </p:pic>
    </p:spTree>
    <p:extLst>
      <p:ext uri="{BB962C8B-B14F-4D97-AF65-F5344CB8AC3E}">
        <p14:creationId xmlns:p14="http://schemas.microsoft.com/office/powerpoint/2010/main" xmlns="" val="2074462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朱熹在《四书章句集注》中说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盖国以民为本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社稷亦为民而立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而君之尊又系于二者之存亡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故其轻重如此。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强调了君主至尊的观念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体现了儒家传统的民本思想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呼应了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灭人欲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推动了儒家思想的新发展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国以民为本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社稷亦为民而立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均关系到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君之尊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之存亡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说明朱熹强调人民对君主统治的重要性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项正确。材料强调的是影响君主统治存亡的因素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不是君主至尊的观念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灭人欲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材料中朱熹的思想只是对儒家民本思想的继承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图片 11"/>
          <p:cNvPicPr>
            <a:picLocks noChangeAspect="1"/>
          </p:cNvPicPr>
          <p:nvPr/>
        </p:nvPicPr>
        <p:blipFill>
          <a:blip r:embed="rId6"/>
          <a:stretch>
            <a:fillRect/>
          </a:stretch>
        </p:blipFill>
        <p:spPr>
          <a:xfrm>
            <a:off x="2965121" y="1988840"/>
            <a:ext cx="359637" cy="361175"/>
          </a:xfrm>
          <a:prstGeom prst="rect">
            <a:avLst/>
          </a:prstGeom>
        </p:spPr>
      </p:pic>
    </p:spTree>
    <p:extLst>
      <p:ext uri="{BB962C8B-B14F-4D97-AF65-F5344CB8AC3E}">
        <p14:creationId xmlns:p14="http://schemas.microsoft.com/office/powerpoint/2010/main" xmlns="" val="2586837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856165"/>
            <a:ext cx="8024440" cy="574118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.(2016·</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1,24,4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孔子是儒家学派创始人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汉代崇尚儒学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尊</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尚书</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等五部书为经典</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记录孔子言论的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论语</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却不在</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五经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之中。对此合理的解释是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五经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为阐发孔子儒学思想而作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汉代儒学背离了孔子的儒学思想</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儒学思想植根于久远的历史传统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儒学传统由于秦始皇焚书而断绝</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本题旨在考查考生调动和运用知识、分析历史问题并得出历史结论的能力。</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五经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大多成书于孔子儒学思想产生之前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不是为阐发孔子儒学思想而作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汉代儒学继承和发展了孔子的儒学思想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五经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是古老的文献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将其尊为儒家经典</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以此来论证儒学思想植根于久远的历史传统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秦始皇焚书并没有使儒学传统断绝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西汉初年儒家思想得到复苏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graphicFrame>
        <p:nvGraphicFramePr>
          <p:cNvPr id="8" name="对象 7"/>
          <p:cNvGraphicFramePr>
            <a:graphicFrameLocks noChangeAspect="1"/>
          </p:cNvGraphicFramePr>
          <p:nvPr>
            <p:extLst>
              <p:ext uri="{D42A27DB-BD31-4B8C-83A1-F6EECF244321}">
                <p14:modId xmlns:p14="http://schemas.microsoft.com/office/powerpoint/2010/main" xmlns="" val="64712536"/>
              </p:ext>
            </p:extLst>
          </p:nvPr>
        </p:nvGraphicFramePr>
        <p:xfrm>
          <a:off x="6300192" y="1700808"/>
          <a:ext cx="1471612" cy="534988"/>
        </p:xfrm>
        <a:graphic>
          <a:graphicData uri="http://schemas.openxmlformats.org/presentationml/2006/ole">
            <p:oleObj spid="_x0000_s3075" name="文档" r:id="rId7" imgW="702412" imgH="254889" progId="Word.Document.12">
              <p:embed/>
            </p:oleObj>
          </a:graphicData>
        </a:graphic>
      </p:graphicFrame>
      <p:pic>
        <p:nvPicPr>
          <p:cNvPr id="9" name="图片 8"/>
          <p:cNvPicPr>
            <a:picLocks noChangeAspect="1"/>
          </p:cNvPicPr>
          <p:nvPr/>
        </p:nvPicPr>
        <p:blipFill>
          <a:blip r:embed="rId8"/>
          <a:stretch>
            <a:fillRect/>
          </a:stretch>
        </p:blipFill>
        <p:spPr>
          <a:xfrm>
            <a:off x="5724128" y="1721590"/>
            <a:ext cx="359637" cy="361175"/>
          </a:xfrm>
          <a:prstGeom prst="rect">
            <a:avLst/>
          </a:prstGeom>
        </p:spPr>
      </p:pic>
    </p:spTree>
    <p:extLst>
      <p:ext uri="{BB962C8B-B14F-4D97-AF65-F5344CB8AC3E}">
        <p14:creationId xmlns:p14="http://schemas.microsoft.com/office/powerpoint/2010/main" xmlns="" val="358303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关羽因其忠义勇武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被世人称颂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至宋徽宗时被封为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忠惠公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其后不断加封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到清代被封为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忠义神武关圣大帝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关羽的个人品德决定了民众崇拜的形成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历代皇帝的好恶决定着崇拜关羽的取向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对关羽的信仰符合官方意识形态的要求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民众的信仰不断推高关羽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民众崇拜的形成与民众自身的利益和政府的提倡有关系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因其忠义勇武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被世人称颂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可知关羽被世人称颂不仅仅是因为皇帝个人的好恶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关羽的忠勇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符合理学宣扬的价值观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因而被统治者加封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由材料可知关羽地位的提高主要与官府的加封有关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067944" y="1916832"/>
            <a:ext cx="359637" cy="361175"/>
          </a:xfrm>
          <a:prstGeom prst="rect">
            <a:avLst/>
          </a:prstGeom>
        </p:spPr>
      </p:pic>
    </p:spTree>
    <p:extLst>
      <p:ext uri="{BB962C8B-B14F-4D97-AF65-F5344CB8AC3E}">
        <p14:creationId xmlns:p14="http://schemas.microsoft.com/office/powerpoint/2010/main" xmlns="" val="8776887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人性是先秦以来一直讨论的问题。基于对人性的新认识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宋明理学家主张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灭人欲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他们认为人性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本质是善</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本质为恶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非善非恶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本善习远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宋明理学家继承和发展了孟子的性善论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并对其加以发挥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主张先天性善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认为天命之性善而气质之性恶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灭人欲</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项正确。人性本善是孟子的思想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人性本恶是荀子的思想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基于对人性的新认识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068487" y="2564904"/>
            <a:ext cx="359637" cy="361175"/>
          </a:xfrm>
          <a:prstGeom prst="rect">
            <a:avLst/>
          </a:prstGeom>
        </p:spPr>
      </p:pic>
    </p:spTree>
    <p:extLst>
      <p:ext uri="{BB962C8B-B14F-4D97-AF65-F5344CB8AC3E}">
        <p14:creationId xmlns:p14="http://schemas.microsoft.com/office/powerpoint/2010/main" xmlns="" val="4099527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贾宝玉的父亲让仆人转告贾府私塾老师说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什么《诗经》、古文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一概不用虚应故事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只是先把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一气讲明背熟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是最要紧的。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据此推出符合史实的结论是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理学居于统治地位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更受重视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孔子权威地位动摇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《诗经》遭到轻视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科举制度弊端暴露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富家子弟弃儒从商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《红楼梦》取材于现实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反映宋代生活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理学居于统治地位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只是先把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一气讲明背熟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是最要紧的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更受重视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儒学仍是官方的正统思想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孔子的权威地位不可能动摇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项在题干信息中没有体现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《红楼梦》是清代小说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不可能反映宋代生活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390706" y="2132856"/>
            <a:ext cx="359637" cy="361175"/>
          </a:xfrm>
          <a:prstGeom prst="rect">
            <a:avLst/>
          </a:prstGeom>
        </p:spPr>
      </p:pic>
    </p:spTree>
    <p:extLst>
      <p:ext uri="{BB962C8B-B14F-4D97-AF65-F5344CB8AC3E}">
        <p14:creationId xmlns:p14="http://schemas.microsoft.com/office/powerpoint/2010/main" xmlns="" val="31217888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9242"/>
            <a:ext cx="8128000" cy="5892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1,25,4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自汉至唐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儒学被奉为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宋代以后儒学多被称作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孔孟之道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促成这一变化的是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宗法血缘制度逐渐</a:t>
            </a:r>
            <a:r>
              <a:rPr lang="zh-CN" altLang="zh-CN" sz="2200" smtClean="0">
                <a:solidFill>
                  <a:srgbClr val="000000"/>
                </a:solidFill>
                <a:latin typeface="Times New Roman" panose="02020603050405020304" pitchFamily="18" charset="0"/>
                <a:cs typeface="Times New Roman" panose="02020603050405020304" pitchFamily="18" charset="0"/>
              </a:rPr>
              <a:t>瓦解</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仁政理念深入人心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程朱理学成为统治</a:t>
            </a:r>
            <a:r>
              <a:rPr lang="zh-CN" altLang="zh-CN" sz="2200" smtClean="0">
                <a:solidFill>
                  <a:srgbClr val="000000"/>
                </a:solidFill>
                <a:latin typeface="Times New Roman" panose="02020603050405020304" pitchFamily="18" charset="0"/>
                <a:cs typeface="Times New Roman" panose="02020603050405020304" pitchFamily="18" charset="0"/>
              </a:rPr>
              <a:t>思想</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陆王心学日益兴起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本题旨在考查考生解读材料信息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运用所学知识论证与阐释历史问题的能力。解题时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一要从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的角度切入分析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孔之道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孔孟之道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不变的是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变化的是从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。二要联系教材相关知识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南宋以后程朱理学成为官方的统治思想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朱熹编著的《四书章句集注》成为后世科举考试依据的教科书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《四书章句集注》包括《大学章句》《论语集注》《孟子集注》《中庸章句》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孟子地位提升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由此选择</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项。宗法血缘制度在春秋战国时期已逐步瓦解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仁政理念早在西汉时期就已深入人心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陆王心学兴起于宋明时期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942549069"/>
              </p:ext>
            </p:extLst>
          </p:nvPr>
        </p:nvGraphicFramePr>
        <p:xfrm>
          <a:off x="1619672" y="1628800"/>
          <a:ext cx="1316037" cy="534988"/>
        </p:xfrm>
        <a:graphic>
          <a:graphicData uri="http://schemas.openxmlformats.org/presentationml/2006/ole">
            <p:oleObj spid="_x0000_s7171" name="文档" r:id="rId7" imgW="629327" imgH="254889" progId="Word.Document.12">
              <p:embed/>
            </p:oleObj>
          </a:graphicData>
        </a:graphic>
      </p:graphicFrame>
      <p:pic>
        <p:nvPicPr>
          <p:cNvPr id="12" name="图片 11"/>
          <p:cNvPicPr>
            <a:picLocks noChangeAspect="1"/>
          </p:cNvPicPr>
          <p:nvPr/>
        </p:nvPicPr>
        <p:blipFill>
          <a:blip r:embed="rId8"/>
          <a:stretch>
            <a:fillRect/>
          </a:stretch>
        </p:blipFill>
        <p:spPr>
          <a:xfrm>
            <a:off x="889310" y="1715706"/>
            <a:ext cx="359637" cy="361175"/>
          </a:xfrm>
          <a:prstGeom prst="rect">
            <a:avLst/>
          </a:prstGeom>
        </p:spPr>
      </p:pic>
    </p:spTree>
    <p:extLst>
      <p:ext uri="{BB962C8B-B14F-4D97-AF65-F5344CB8AC3E}">
        <p14:creationId xmlns:p14="http://schemas.microsoft.com/office/powerpoint/2010/main" xmlns="" val="30503011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孔之道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相传周公制礼作乐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建立典章制度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被尊为儒学奠基人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是孔子最崇敬的古代圣人之一。孔子以周公事业的继任者自居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终其一生都致力于恢复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克己复礼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。自汉朝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直至隋唐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周公被历代统治者和学者视为圣人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人们常以周孔并称。所以有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自汉至唐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儒学被奉为</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孔之道</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的说法。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借题发挥.eps" descr="id:2147495564;FounderCES"/>
          <p:cNvPicPr/>
          <p:nvPr/>
        </p:nvPicPr>
        <p:blipFill>
          <a:blip r:embed="rId6"/>
          <a:stretch>
            <a:fillRect/>
          </a:stretch>
        </p:blipFill>
        <p:spPr>
          <a:xfrm>
            <a:off x="683565" y="2420888"/>
            <a:ext cx="999792" cy="318654"/>
          </a:xfrm>
          <a:prstGeom prst="rect">
            <a:avLst/>
          </a:prstGeom>
        </p:spPr>
      </p:pic>
    </p:spTree>
    <p:extLst>
      <p:ext uri="{BB962C8B-B14F-4D97-AF65-F5344CB8AC3E}">
        <p14:creationId xmlns:p14="http://schemas.microsoft.com/office/powerpoint/2010/main" xmlns="" val="22341739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朱熹在《漳州劝农文》中说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请诸父老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常为解说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使后生弟子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知所遵守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去恶从善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取是舍非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爱惜体肤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保守家业。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教诲后生弟子遵从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三纲五常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告诫乡亲去恶从善以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慎思明辨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灌输以农兴业思想以存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劝导百姓遵循一种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的生活秩序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去恶从善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取是舍非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爱惜体肤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保守家业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可知朱熹强调的是在日常生活中循规蹈矩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的生活秩序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该乡约既体现对伦理道德的重视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又体现了对民众日常生活细节的重视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故该乡约的传播有利于民众在日常生活中遵守儒家伦理道德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从而推动了儒学的普及化、通俗化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项不能全面反映题干信息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两项都缩小了材料范围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只提到材料的一个方面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995936" y="1700808"/>
            <a:ext cx="359637" cy="361175"/>
          </a:xfrm>
          <a:prstGeom prst="rect">
            <a:avLst/>
          </a:prstGeom>
        </p:spPr>
      </p:pic>
    </p:spTree>
    <p:extLst>
      <p:ext uri="{BB962C8B-B14F-4D97-AF65-F5344CB8AC3E}">
        <p14:creationId xmlns:p14="http://schemas.microsoft.com/office/powerpoint/2010/main" xmlns="" val="13142935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宋代理学家周敦颐认为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天以阳生万物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以阴成万物。生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。周敦颐在此所阐释的是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与万物生成的关系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孟子的仁政思想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阴阳互相依存的关系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道家顺应自然的思想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天以阳生万物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以阴成万物。生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周敦颐认为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生万物。故其阐释的是仁与万物生成的关系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为理生万物的理论提供了依据。所以应选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020272" y="2204864"/>
            <a:ext cx="359637" cy="361175"/>
          </a:xfrm>
          <a:prstGeom prst="rect">
            <a:avLst/>
          </a:prstGeom>
        </p:spPr>
      </p:pic>
    </p:spTree>
    <p:extLst>
      <p:ext uri="{BB962C8B-B14F-4D97-AF65-F5344CB8AC3E}">
        <p14:creationId xmlns:p14="http://schemas.microsoft.com/office/powerpoint/2010/main" xmlns="" val="32455525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陆王心学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思想家王守仁说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夫良知者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即所谓是非之心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人皆有之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不待学而有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不待虑而得者也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致吾心良知之天理于事事物物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则事事物物皆得其理矣。致吾心之良知者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致知也。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重建儒学信仰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人人都有良知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无私则无心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道德自我完善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材料没有反映出王阳明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夫良知者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即所谓是非之心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人皆有之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说明人人都有良知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无私则无心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是明朝李贽的思想主张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致吾心之良知者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致知也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达到道德自我完善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428124" y="2708920"/>
            <a:ext cx="359637" cy="361175"/>
          </a:xfrm>
          <a:prstGeom prst="rect">
            <a:avLst/>
          </a:prstGeom>
        </p:spPr>
      </p:pic>
    </p:spTree>
    <p:extLst>
      <p:ext uri="{BB962C8B-B14F-4D97-AF65-F5344CB8AC3E}">
        <p14:creationId xmlns:p14="http://schemas.microsoft.com/office/powerpoint/2010/main" xmlns="" val="36923977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有位古代思想家认为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通过读书等外在手段来明理自然是好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不识一个字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亦须还我堂堂地做个人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重要的是先确立仁义这一根本。这位思想家可能是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孔子</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董仲舒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朱熹</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陆九渊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可知理学已经产生</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两项可排除。朱熹主张格物致知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即通过外在手段明理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项。题干强调的是内心确立仁义的重要性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这属于心学的观点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092280" y="2780928"/>
            <a:ext cx="359637" cy="361175"/>
          </a:xfrm>
          <a:prstGeom prst="rect">
            <a:avLst/>
          </a:prstGeom>
        </p:spPr>
      </p:pic>
    </p:spTree>
    <p:extLst>
      <p:ext uri="{BB962C8B-B14F-4D97-AF65-F5344CB8AC3E}">
        <p14:creationId xmlns:p14="http://schemas.microsoft.com/office/powerpoint/2010/main" xmlns="" val="25650181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9114"/>
            <a:ext cx="8128000" cy="58922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,27,4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理学家王阳明说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士以修治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农以具养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工以利器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商以通货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各就其资之所近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力之所及者而业焉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以求尽其心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其归要在于有益生人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则一而已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四民异业而同道。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王阳</a:t>
            </a:r>
            <a:r>
              <a:rPr lang="zh-CN" altLang="zh-CN" sz="2200" smtClean="0">
                <a:solidFill>
                  <a:srgbClr val="000000"/>
                </a:solidFill>
                <a:latin typeface="Times New Roman" panose="02020603050405020304" pitchFamily="18" charset="0"/>
                <a:cs typeface="Times New Roman" panose="02020603050405020304" pitchFamily="18" charset="0"/>
              </a:rPr>
              <a:t>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重申传统的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秩序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主张重新整合社会阶层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关注的核心问题是百姓生计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阐发的根本问题是正心诚意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本题考查王阳明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心学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这一历史概念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难度较大。解题关键在于对材料信息的正确解读。从材料信息看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王阳明认为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士、农、工、商因其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不同而从事不同的职业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异业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但无论从事什么职业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尽其心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都应该有益于人民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这个道理是一样的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同道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无论做什么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都要心地端正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诚心诚意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081053399"/>
              </p:ext>
            </p:extLst>
          </p:nvPr>
        </p:nvGraphicFramePr>
        <p:xfrm>
          <a:off x="3491880" y="2060848"/>
          <a:ext cx="1828800" cy="534988"/>
        </p:xfrm>
        <a:graphic>
          <a:graphicData uri="http://schemas.openxmlformats.org/presentationml/2006/ole">
            <p:oleObj spid="_x0000_s8195" name="文档" r:id="rId7" imgW="870545" imgH="254889" progId="Word.Document.12">
              <p:embed/>
            </p:oleObj>
          </a:graphicData>
        </a:graphic>
      </p:graphicFrame>
      <p:pic>
        <p:nvPicPr>
          <p:cNvPr id="12" name="图片 11"/>
          <p:cNvPicPr>
            <a:picLocks noChangeAspect="1"/>
          </p:cNvPicPr>
          <p:nvPr/>
        </p:nvPicPr>
        <p:blipFill>
          <a:blip r:embed="rId8"/>
          <a:stretch>
            <a:fillRect/>
          </a:stretch>
        </p:blipFill>
        <p:spPr>
          <a:xfrm>
            <a:off x="2965121" y="2147754"/>
            <a:ext cx="359637" cy="361175"/>
          </a:xfrm>
          <a:prstGeom prst="rect">
            <a:avLst/>
          </a:prstGeom>
        </p:spPr>
      </p:pic>
    </p:spTree>
    <p:extLst>
      <p:ext uri="{BB962C8B-B14F-4D97-AF65-F5344CB8AC3E}">
        <p14:creationId xmlns:p14="http://schemas.microsoft.com/office/powerpoint/2010/main" xmlns="" val="40030222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.(2016·</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,4,2</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孟子发扬孔子开创的儒学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主张涵养</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浩然之气</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倡导</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富贵不能淫</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贫贱不能移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威武不能屈</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对后世影响极大。孟子这些言论所强调的是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努力完善个人品德</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坚持个人独特性格</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勇于突破礼制束缚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敢于反抗专制暴政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浩然之气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是一种个人品德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项正确。孟子强调的是人的品德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而非性格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项。儒家重视礼的作用</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项错误。材料与反抗暴政无关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8" name="图片 7"/>
          <p:cNvPicPr>
            <a:picLocks noChangeAspect="1"/>
          </p:cNvPicPr>
          <p:nvPr/>
        </p:nvPicPr>
        <p:blipFill>
          <a:blip r:embed="rId6"/>
          <a:stretch>
            <a:fillRect/>
          </a:stretch>
        </p:blipFill>
        <p:spPr>
          <a:xfrm>
            <a:off x="5436096" y="2420888"/>
            <a:ext cx="359637" cy="361175"/>
          </a:xfrm>
          <a:prstGeom prst="rect">
            <a:avLst/>
          </a:prstGeom>
        </p:spPr>
      </p:pic>
    </p:spTree>
    <p:extLst>
      <p:ext uri="{BB962C8B-B14F-4D97-AF65-F5344CB8AC3E}">
        <p14:creationId xmlns:p14="http://schemas.microsoft.com/office/powerpoint/2010/main" xmlns="" val="9968571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王安石提出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有生之本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。与之相对立的观点是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心外无物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天地为万物之本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夫形于天地之间也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舍天地则无以为道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本题考查王安石的思想与陆王心学的差异。王安石认为形体是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有生之本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这是唯物主义的命题。</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心外无物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是陆王心学的观点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是一种主观唯心主义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769085" y="2204864"/>
            <a:ext cx="359637" cy="361175"/>
          </a:xfrm>
          <a:prstGeom prst="rect">
            <a:avLst/>
          </a:prstGeom>
        </p:spPr>
      </p:pic>
    </p:spTree>
    <p:extLst>
      <p:ext uri="{BB962C8B-B14F-4D97-AF65-F5344CB8AC3E}">
        <p14:creationId xmlns:p14="http://schemas.microsoft.com/office/powerpoint/2010/main" xmlns="" val="4142237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人人自有定盘针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万化根源总在心。却笑从前颠倒见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枝枝叶叶外头寻。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这首诗反映了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孟子的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董仲舒的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王阳明的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顾炎武的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万化根源总在心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表明作者认为心是世界万物的本原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项是政治学说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项主张在思想领域里实现统一</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项主张治学应该为社会所用。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三项均未从哲学的高度进行分析。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948264" y="1988840"/>
            <a:ext cx="359637" cy="361175"/>
          </a:xfrm>
          <a:prstGeom prst="rect">
            <a:avLst/>
          </a:prstGeom>
        </p:spPr>
      </p:pic>
    </p:spTree>
    <p:extLst>
      <p:ext uri="{BB962C8B-B14F-4D97-AF65-F5344CB8AC3E}">
        <p14:creationId xmlns:p14="http://schemas.microsoft.com/office/powerpoint/2010/main" xmlns="" val="3316260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明清之际的儒学思想</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顾炎武是读万卷书行万里路的大学者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他曾有诗云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我愿平东海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身沉心不改。大海无平期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我心无绝时。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诗中所体现的情怀是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人心一点灵明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循天下之公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以天下之权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寄之天下之人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是指学问必须有益于国事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我愿平东海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身沉心不改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人心一点灵明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是王阳明的主张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体现的是心为天地万物之主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循天下之公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是王夫之的主张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体现的是反对君主专制</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以天下之权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寄之天下之人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是顾炎武的主张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体现的是对君权的限制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419872" y="2132856"/>
            <a:ext cx="359637" cy="361175"/>
          </a:xfrm>
          <a:prstGeom prst="rect">
            <a:avLst/>
          </a:prstGeom>
        </p:spPr>
      </p:pic>
    </p:spTree>
    <p:extLst>
      <p:ext uri="{BB962C8B-B14F-4D97-AF65-F5344CB8AC3E}">
        <p14:creationId xmlns:p14="http://schemas.microsoft.com/office/powerpoint/2010/main" xmlns="" val="9969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71233"/>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清代有女诗人作诗曰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人生德与才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兼备方为善。独至评闺材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持论恒相反。有德才可赅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有才德反损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我意颇不然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此论殊褊浅。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这反映了在清代女性中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男女平等思想被普遍接受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德才兼备成为主要的评价标准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出现了对传统伦理思想的反思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产生了维护自身权益的诉求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有德才可赅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有才德反损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即所谓女子无才便是德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是重男轻女的表现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与男女平等不符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古代对女性的评价更多强调有德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反对有才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与德才兼备不符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我意颇不然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此论殊褊浅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可知作者对传统的女性德才观持反对意见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女诗人主要是对传统女性德才观的不满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没有谈到自身的权益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14673" y="2204864"/>
            <a:ext cx="359637" cy="361175"/>
          </a:xfrm>
          <a:prstGeom prst="rect">
            <a:avLst/>
          </a:prstGeom>
        </p:spPr>
      </p:pic>
    </p:spTree>
    <p:extLst>
      <p:ext uri="{BB962C8B-B14F-4D97-AF65-F5344CB8AC3E}">
        <p14:creationId xmlns:p14="http://schemas.microsoft.com/office/powerpoint/2010/main" xmlns="" val="28329714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世纪来华传教士曾将《论语》《大学》等译为拉丁文在欧洲出版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世纪中期传教士理雅各又将多部儒家经典译成英文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在西方引起轰动。这表明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儒家思想被西方学者普遍接受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中国传统文化在西方引起关注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中西文化交流限于传教士之间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儒家思想推动了西方政治革命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材料中只提及中国儒家经典在西方引起轰动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但无法体现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普遍接受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儒家经典是中国传统文化的代表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他们在西方引起轰动表明中国传统文化引起西方关注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材料只是提及中国儒家经典在西方的传播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但没有提及西方文化在中国的传播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无法体现中西文化交流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材料信息与政治革命无关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804248" y="1844824"/>
            <a:ext cx="359637" cy="361175"/>
          </a:xfrm>
          <a:prstGeom prst="rect">
            <a:avLst/>
          </a:prstGeom>
        </p:spPr>
      </p:pic>
    </p:spTree>
    <p:extLst>
      <p:ext uri="{BB962C8B-B14F-4D97-AF65-F5344CB8AC3E}">
        <p14:creationId xmlns:p14="http://schemas.microsoft.com/office/powerpoint/2010/main" xmlns="" val="15991089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明末思想家李贽是一位狂狷之士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他剃光头发留着长须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儒帽裹僧头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穿着亦僧亦儒的怪异服装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他讲学传道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却收女弟子。由此可见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致力于儒学和佛教的融合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认可明代妇女地位的变化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力图冲破封建传统的束缚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渴望得到超然物外的自由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李贽批判理学思想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明代妇女地位低下</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讲学传道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却收女弟子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说明李贽违背传统礼教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显然是想冲破封建传统的束缚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超然物外的自由不是李贽追求的思想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220072" y="2204864"/>
            <a:ext cx="359637" cy="361175"/>
          </a:xfrm>
          <a:prstGeom prst="rect">
            <a:avLst/>
          </a:prstGeom>
        </p:spPr>
      </p:pic>
    </p:spTree>
    <p:extLst>
      <p:ext uri="{BB962C8B-B14F-4D97-AF65-F5344CB8AC3E}">
        <p14:creationId xmlns:p14="http://schemas.microsoft.com/office/powerpoint/2010/main" xmlns="" val="8023401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顾炎武在《日知录》中说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今将静百姓之心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而改其行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必在制民之产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使之甘其食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美其服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而后教化可行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风俗可善也。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顾炎武强调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培养人才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经世致用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弘扬道德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规范言行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富足百姓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移风易俗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教化民众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静心明志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材料没有体现培养人才的信息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材料没有体现弘扬道德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规范言行的信息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必在制民之产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使之甘其食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美其服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而后教化可行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风俗可善也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意思是先让百姓富足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然后推行教化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达到移风易俗的目的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静心明志与材料无关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076056" y="2204864"/>
            <a:ext cx="359637" cy="361175"/>
          </a:xfrm>
          <a:prstGeom prst="rect">
            <a:avLst/>
          </a:prstGeom>
        </p:spPr>
      </p:pic>
    </p:spTree>
    <p:extLst>
      <p:ext uri="{BB962C8B-B14F-4D97-AF65-F5344CB8AC3E}">
        <p14:creationId xmlns:p14="http://schemas.microsoft.com/office/powerpoint/2010/main" xmlns="" val="1494953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纂修族谱以尊崇人伦成为一种普遍的社会现象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名门望族、寒门小姓都以修谱为大事。这一现象反映出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宗族观念受到人口流动的冲击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宗族成为社会等级的表现形式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理学成为维系宗族的思想基础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先秦时期的宗法制度得以重建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宗族观念受到人口流动的冲击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纂修族谱以尊崇人伦成为一种普遍的社会现象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可见此时纂修族谱并非名门望族的特权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宗族与社会等级无关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先秦时期的宗法制度带有森严的等级色彩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但是材料并未体现等级色彩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195736" y="1916832"/>
            <a:ext cx="359637" cy="361175"/>
          </a:xfrm>
          <a:prstGeom prst="rect">
            <a:avLst/>
          </a:prstGeom>
        </p:spPr>
      </p:pic>
    </p:spTree>
    <p:extLst>
      <p:ext uri="{BB962C8B-B14F-4D97-AF65-F5344CB8AC3E}">
        <p14:creationId xmlns:p14="http://schemas.microsoft.com/office/powerpoint/2010/main" xmlns="" val="13291229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855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明末清初黄宗羲、顾炎武、王夫之等人提倡经世致用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这主要是基于他们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对先秦诸子学说的阐释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对宋明理学的批判与继承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受西方启蒙思想的启发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对现实政治与社会的叛逆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经世致用指做学问应以现实需要为基础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由明清之际思想家顾炎武等提出。他们认为学习应以治事、救世为急务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反对理学家不切实际的空虚之学。所以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48908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经世致用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的主旨是反对学术研究脱离现实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强调要做有利于国计民生的实事。经世致用把学术研究和当时现实紧密结合起来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往往以解释古代典籍为手段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发表自己的见解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并用于改革社会现实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开辟了一代重实际、重实证的新学风。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693582" y="4538412"/>
            <a:ext cx="1049046" cy="405935"/>
          </a:xfrm>
          <a:prstGeom prst="rect">
            <a:avLst/>
          </a:prstGeom>
        </p:spPr>
      </p:pic>
      <p:pic>
        <p:nvPicPr>
          <p:cNvPr id="9" name="图片 8"/>
          <p:cNvPicPr>
            <a:picLocks noChangeAspect="1"/>
          </p:cNvPicPr>
          <p:nvPr/>
        </p:nvPicPr>
        <p:blipFill>
          <a:blip r:embed="rId7"/>
          <a:stretch>
            <a:fillRect/>
          </a:stretch>
        </p:blipFill>
        <p:spPr>
          <a:xfrm>
            <a:off x="7164288" y="1268760"/>
            <a:ext cx="359637" cy="361175"/>
          </a:xfrm>
          <a:prstGeom prst="rect">
            <a:avLst/>
          </a:prstGeom>
        </p:spPr>
      </p:pic>
    </p:spTree>
    <p:extLst>
      <p:ext uri="{BB962C8B-B14F-4D97-AF65-F5344CB8AC3E}">
        <p14:creationId xmlns:p14="http://schemas.microsoft.com/office/powerpoint/2010/main" xmlns="" val="2989108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854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,26,4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黄宗羲在《明夷待访录》中说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使朝廷之上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闾阎之细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渐摩濡染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莫不有诗书宽大之气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天子之所是未必是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天子之所非未必非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天子亦遂不敢自为非是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而公其非是于学校。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与这一论述的精神实质最为接近的是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天下兴亡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匹夫有责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民为邦本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天下为公</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民贵君轻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本题旨在考查考生提取有效信息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运用所学知识辨析与解决问题的能力。本题属于典型的程度型选择题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要求选择与黄宗羲论述的精神实质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最为接近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的选项。首先依据材料信息归纳黄宗羲的思想。黄宗羲认为天下是大家的天下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是非的标准不能由天子确定。其次结合四个选项的内容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我们可以看到黄宗羲的思想与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天下为公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的思想最为接近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项。其他三项都是我国古代儒家的思想主张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但与材料中黄宗羲的思想不是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最为接近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45637283"/>
              </p:ext>
            </p:extLst>
          </p:nvPr>
        </p:nvGraphicFramePr>
        <p:xfrm>
          <a:off x="1594745" y="2400106"/>
          <a:ext cx="1193800" cy="534988"/>
        </p:xfrm>
        <a:graphic>
          <a:graphicData uri="http://schemas.openxmlformats.org/presentationml/2006/ole">
            <p:oleObj spid="_x0000_s9219" name="文档" r:id="rId7" imgW="595844" imgH="254889" progId="Word.Document.12">
              <p:embed/>
            </p:oleObj>
          </a:graphicData>
        </a:graphic>
      </p:graphicFrame>
      <p:pic>
        <p:nvPicPr>
          <p:cNvPr id="8" name="图片 7"/>
          <p:cNvPicPr>
            <a:picLocks noChangeAspect="1"/>
          </p:cNvPicPr>
          <p:nvPr/>
        </p:nvPicPr>
        <p:blipFill>
          <a:blip r:embed="rId8"/>
          <a:stretch>
            <a:fillRect/>
          </a:stretch>
        </p:blipFill>
        <p:spPr>
          <a:xfrm>
            <a:off x="839481" y="2487012"/>
            <a:ext cx="359637" cy="361175"/>
          </a:xfrm>
          <a:prstGeom prst="rect">
            <a:avLst/>
          </a:prstGeom>
        </p:spPr>
      </p:pic>
    </p:spTree>
    <p:extLst>
      <p:ext uri="{BB962C8B-B14F-4D97-AF65-F5344CB8AC3E}">
        <p14:creationId xmlns:p14="http://schemas.microsoft.com/office/powerpoint/2010/main" xmlns="" val="3908413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古代儒家学者批评现实政治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往往称颂夏、商、周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甚至希望君主像尧、舜一样圣明。这表明了儒者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不能适应现实政治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反对进行社会变革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理想化的政治诉求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以复古为政治目标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本题旨在考查考生调动和运用知识、分析历史结论的能力。古代儒家学者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言必称三代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希望出现圣明的君主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这一历史现象背后体现了儒家学者理想化的政治诉求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即明君贤相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项正确。儒学是中国古代主流思想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是符合现实政治需要的正统思想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材料中体现不出儒学家反对社会变革的要求</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儒家学者希望统治者实行仁政、德治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实现儒学的治国理念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不是希望恢复上古时代的政治制度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273113" y="1700808"/>
            <a:ext cx="359637" cy="361175"/>
          </a:xfrm>
          <a:prstGeom prst="rect">
            <a:avLst/>
          </a:prstGeom>
        </p:spPr>
      </p:pic>
    </p:spTree>
    <p:extLst>
      <p:ext uri="{BB962C8B-B14F-4D97-AF65-F5344CB8AC3E}">
        <p14:creationId xmlns:p14="http://schemas.microsoft.com/office/powerpoint/2010/main" xmlns="" val="533931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儒学是一种士大夫之学。明代思想家李贽则提出要正视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世间惟下下人最多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我为下下人说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不为上上人说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。这说明李贽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反对儒家的正统思想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倡导只为下下人说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批判地发展传统儒学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抨击君主专制制度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儒学一直为少数士大夫所垄断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而李贽则认为普通百姓占据了人口的大多数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思想学说应为大多数人服务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这既是对儒学被少数人垄断的批判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也是对儒学的发展。故选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项。李贽本身就是儒家的代表人物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项说法过于极端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不符合李贽的意思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材料并未抨击君主专制制度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只是希望儒家思想能够为平民服务。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228184" y="1844824"/>
            <a:ext cx="359637" cy="361175"/>
          </a:xfrm>
          <a:prstGeom prst="rect">
            <a:avLst/>
          </a:prstGeom>
        </p:spPr>
      </p:pic>
    </p:spTree>
    <p:extLst>
      <p:ext uri="{BB962C8B-B14F-4D97-AF65-F5344CB8AC3E}">
        <p14:creationId xmlns:p14="http://schemas.microsoft.com/office/powerpoint/2010/main" xmlns="" val="32137559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明末清初思想家黄宗羲的《明夷待访录》在清代被列为禁书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其主要原因是该书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将人性与天理对立起来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质疑孔子的权威性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主张儒、佛、道三教合一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抨击君主专制制度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将人性与天理对立起来并非是黄宗羲的主张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质疑孔子权威性的是李贽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儒、佛、道三教合一是隋唐时期的现象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项错误。明末清初思想界出现了以黄宗羲等为代表的宣传早期启蒙思想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反对封建君主专制的思想家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给后世民众以深刻的启迪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故清初统治者查禁此书的原因是此书与清代加强君主专制的要求不符。故选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516216" y="1628800"/>
            <a:ext cx="359637" cy="361175"/>
          </a:xfrm>
          <a:prstGeom prst="rect">
            <a:avLst/>
          </a:prstGeom>
        </p:spPr>
      </p:pic>
    </p:spTree>
    <p:extLst>
      <p:ext uri="{BB962C8B-B14F-4D97-AF65-F5344CB8AC3E}">
        <p14:creationId xmlns:p14="http://schemas.microsoft.com/office/powerpoint/2010/main" xmlns="" val="20029980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君子之为学也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以明道也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以救世也。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这一言论体现的观念是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格物致知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尊崇道统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心外无理</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经世致用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君子之为学也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以明道也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以救世也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意思是学习是为了明白事理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济世救民。故选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392181" y="2852936"/>
            <a:ext cx="359637" cy="361175"/>
          </a:xfrm>
          <a:prstGeom prst="rect">
            <a:avLst/>
          </a:prstGeom>
        </p:spPr>
      </p:pic>
    </p:spTree>
    <p:extLst>
      <p:ext uri="{BB962C8B-B14F-4D97-AF65-F5344CB8AC3E}">
        <p14:creationId xmlns:p14="http://schemas.microsoft.com/office/powerpoint/2010/main" xmlns="" val="4018180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420888"/>
            <a:ext cx="8128000" cy="212365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儒家学者对现实的批评与近代民主思想家对现实的批评在本质上是不同的。古代儒家学者对现实的批评往往以古非今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希望统治者能像尧、舜一样圣明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而不是否定君主的权力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近代民主思想则是站在否定君主专制的立场上要求限制君权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实现主权在民。</a:t>
            </a:r>
            <a:endParaRPr lang="zh-CN" altLang="en-US" sz="2200"/>
          </a:p>
        </p:txBody>
      </p:sp>
      <p:pic>
        <p:nvPicPr>
          <p:cNvPr id="7" name="图片 6"/>
          <p:cNvPicPr>
            <a:picLocks noChangeAspect="1"/>
          </p:cNvPicPr>
          <p:nvPr/>
        </p:nvPicPr>
        <p:blipFill>
          <a:blip r:embed="rId6"/>
          <a:stretch>
            <a:fillRect/>
          </a:stretch>
        </p:blipFill>
        <p:spPr>
          <a:xfrm>
            <a:off x="683565" y="2441670"/>
            <a:ext cx="1080120" cy="391543"/>
          </a:xfrm>
          <a:prstGeom prst="rect">
            <a:avLst/>
          </a:prstGeom>
        </p:spPr>
      </p:pic>
    </p:spTree>
    <p:extLst>
      <p:ext uri="{BB962C8B-B14F-4D97-AF65-F5344CB8AC3E}">
        <p14:creationId xmlns:p14="http://schemas.microsoft.com/office/powerpoint/2010/main" xmlns="" val="3108014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据《史记》载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魏太子下车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向一位新贵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宫廷文士田子方致意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竟未得到回礼。太子问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究竟富贵者还是贫贱者应当骄傲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田子方答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他随时都能在别国宫廷被派上用场。这反映了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士人为诸侯国所重用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士人轻视功名利禄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诸侯国内部等级森严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忠君思想已经形成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由田子方和魏太子对待对方的态度、田子方认为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应当骄傲和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随时都能在别国宫廷被派上用场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的解释可以看出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士人得到诸侯国的重用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随时都能在别国宫廷被派上用场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表明士人重视功名利禄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项错误。由文士田子方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对魏太子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未来的君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分封制下森严的等级已遭破坏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但忠君思想并未形成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652120" y="2204864"/>
            <a:ext cx="359637" cy="361175"/>
          </a:xfrm>
          <a:prstGeom prst="rect">
            <a:avLst/>
          </a:prstGeom>
        </p:spPr>
      </p:pic>
    </p:spTree>
    <p:extLst>
      <p:ext uri="{BB962C8B-B14F-4D97-AF65-F5344CB8AC3E}">
        <p14:creationId xmlns:p14="http://schemas.microsoft.com/office/powerpoint/2010/main" xmlns="" val="35552774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54</TotalTime>
  <Words>4640</Words>
  <Application>Microsoft Office PowerPoint</Application>
  <PresentationFormat>全屏显示(4:3)</PresentationFormat>
  <Paragraphs>639</Paragraphs>
  <Slides>72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72</vt:i4>
      </vt:variant>
    </vt:vector>
  </HeadingPairs>
  <TitlesOfParts>
    <vt:vector size="74"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2021-06-17T16:24:31Z</dcterms:modified>
</cp:coreProperties>
</file>