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3"/>
  </p:notesMasterIdLst>
  <p:handoutMasterIdLst>
    <p:handoutMasterId r:id="rId64"/>
  </p:handoutMasterIdLst>
  <p:sldIdLst>
    <p:sldId id="257" r:id="rId2"/>
    <p:sldId id="258" r:id="rId3"/>
    <p:sldId id="271" r:id="rId4"/>
    <p:sldId id="272" r:id="rId5"/>
    <p:sldId id="273" r:id="rId6"/>
    <p:sldId id="274" r:id="rId7"/>
    <p:sldId id="275" r:id="rId8"/>
    <p:sldId id="331" r:id="rId9"/>
    <p:sldId id="332" r:id="rId10"/>
    <p:sldId id="276" r:id="rId11"/>
    <p:sldId id="277" r:id="rId12"/>
    <p:sldId id="278" r:id="rId13"/>
    <p:sldId id="279" r:id="rId14"/>
    <p:sldId id="280" r:id="rId15"/>
    <p:sldId id="281" r:id="rId16"/>
    <p:sldId id="282" r:id="rId17"/>
    <p:sldId id="283" r:id="rId18"/>
    <p:sldId id="284" r:id="rId19"/>
    <p:sldId id="285" r:id="rId20"/>
    <p:sldId id="286" r:id="rId21"/>
    <p:sldId id="333" r:id="rId22"/>
    <p:sldId id="334" r:id="rId23"/>
    <p:sldId id="335" r:id="rId24"/>
    <p:sldId id="336" r:id="rId25"/>
    <p:sldId id="287" r:id="rId26"/>
    <p:sldId id="298" r:id="rId27"/>
    <p:sldId id="288" r:id="rId28"/>
    <p:sldId id="289" r:id="rId29"/>
    <p:sldId id="290" r:id="rId30"/>
    <p:sldId id="340" r:id="rId31"/>
    <p:sldId id="341" r:id="rId32"/>
    <p:sldId id="342" r:id="rId33"/>
    <p:sldId id="343" r:id="rId34"/>
    <p:sldId id="291" r:id="rId35"/>
    <p:sldId id="292" r:id="rId36"/>
    <p:sldId id="293" r:id="rId37"/>
    <p:sldId id="294" r:id="rId38"/>
    <p:sldId id="295" r:id="rId39"/>
    <p:sldId id="296" r:id="rId40"/>
    <p:sldId id="297"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000000"/>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35305" y="2555240"/>
            <a:ext cx="11255375" cy="1014730"/>
          </a:xfrm>
          <a:prstGeom prst="rect">
            <a:avLst/>
          </a:prstGeom>
          <a:noFill/>
          <a:ln w="9525">
            <a:noFill/>
          </a:ln>
        </p:spPr>
        <p:txBody>
          <a:bodyPr wrap="square">
            <a:spAutoFit/>
          </a:bodyPr>
          <a:lstStyle/>
          <a:p>
            <a:pPr indent="0" algn="ctr">
              <a:lnSpc>
                <a:spcPct val="150000"/>
              </a:lnSpc>
            </a:pPr>
            <a:r>
              <a:rPr lang="en-US" sz="4000" b="1">
                <a:solidFill>
                  <a:srgbClr val="000000"/>
                </a:solidFill>
                <a:latin typeface="微软雅黑" panose="020B0503020204020204" charset="-122"/>
                <a:ea typeface="微软雅黑" panose="020B0503020204020204" charset="-122"/>
                <a:cs typeface="微软雅黑" panose="020B0503020204020204" charset="-122"/>
              </a:rPr>
              <a:t>专题二　20世纪的战争与和平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一、考情探究</a:t>
            </a:r>
          </a:p>
        </p:txBody>
      </p:sp>
      <p:pic>
        <p:nvPicPr>
          <p:cNvPr id="52" name="表头3.jpg" descr="id:2147484527;FounderCES"/>
          <p:cNvPicPr>
            <a:picLocks noChangeAspect="1"/>
          </p:cNvPicPr>
          <p:nvPr/>
        </p:nvPicPr>
        <p:blipFill>
          <a:blip r:embed="rId3"/>
          <a:stretch>
            <a:fillRect/>
          </a:stretch>
        </p:blipFill>
        <p:spPr>
          <a:xfrm>
            <a:off x="506730" y="1033145"/>
            <a:ext cx="10958195" cy="434975"/>
          </a:xfrm>
          <a:prstGeom prst="rect">
            <a:avLst/>
          </a:prstGeom>
        </p:spPr>
      </p:pic>
      <p:graphicFrame>
        <p:nvGraphicFramePr>
          <p:cNvPr id="2" name="表格 1"/>
          <p:cNvGraphicFramePr/>
          <p:nvPr>
            <p:custDataLst>
              <p:tags r:id="rId1"/>
            </p:custDataLst>
          </p:nvPr>
        </p:nvGraphicFramePr>
        <p:xfrm>
          <a:off x="514667" y="1468755"/>
          <a:ext cx="10918825" cy="5146675"/>
        </p:xfrm>
        <a:graphic>
          <a:graphicData uri="http://schemas.openxmlformats.org/drawingml/2006/table">
            <a:tbl>
              <a:tblPr firstRow="1" bandRow="1">
                <a:tableStyleId>{5940675A-B579-460E-94D1-54222C63F5DA}</a:tableStyleId>
              </a:tblPr>
              <a:tblGrid>
                <a:gridCol w="2709545"/>
                <a:gridCol w="2094230"/>
                <a:gridCol w="2360295"/>
                <a:gridCol w="2319655"/>
                <a:gridCol w="1435100"/>
              </a:tblGrid>
              <a:tr h="927735">
                <a:tc rowSpan="6">
                  <a:txBody>
                    <a:bodyPr/>
                    <a:lstStyle/>
                    <a:p>
                      <a:pPr indent="0">
                        <a:lnSpc>
                          <a:spcPct val="130000"/>
                        </a:lnSpc>
                        <a:buNone/>
                      </a:pPr>
                      <a:r>
                        <a:rPr lang="en-US" sz="1600" b="0">
                          <a:solidFill>
                            <a:srgbClr val="000000"/>
                          </a:solidFill>
                          <a:latin typeface="微软雅黑" panose="020B0503020204020204" charset="-122"/>
                          <a:ea typeface="微软雅黑" panose="020B0503020204020204" charset="-122"/>
                          <a:cs typeface="NEU-BZ-S92" charset="0"/>
                        </a:rPr>
                        <a:t>第一次世界大战后战胜国对世界格局的新构想、第二次世界大战及战后世界局势的变化等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凡尔赛—华盛顿体系下的和平</a:t>
                      </a:r>
                      <a:endParaRPr 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2020全国卷Ⅰ,T46</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600" b="0">
                          <a:solidFill>
                            <a:srgbClr val="000000"/>
                          </a:solidFill>
                          <a:latin typeface="微软雅黑" panose="020B0503020204020204" charset="-122"/>
                          <a:ea typeface="微软雅黑" panose="020B0503020204020204" charset="-122"/>
                          <a:cs typeface="NEU-BZ-S92" charset="0"/>
                        </a:rPr>
                        <a:t>巴黎和会上战胜国之间的分歧</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6">
                  <a:txBody>
                    <a:bodyPr/>
                    <a:lstStyle/>
                    <a:p>
                      <a:pPr indent="0" algn="ctr">
                        <a:lnSpc>
                          <a:spcPct val="130000"/>
                        </a:lnSpc>
                        <a:buNone/>
                      </a:pPr>
                      <a:endParaRPr lang="en-US" sz="1600" b="0">
                        <a:solidFill>
                          <a:srgbClr val="000000"/>
                        </a:solidFill>
                        <a:latin typeface="微软雅黑" panose="020B0503020204020204" charset="-122"/>
                        <a:ea typeface="微软雅黑" panose="020B0503020204020204" charset="-122"/>
                        <a:cs typeface="NEU-BZ-S92" charset="0"/>
                      </a:endParaRPr>
                    </a:p>
                    <a:p>
                      <a:pPr indent="0" algn="ctr">
                        <a:lnSpc>
                          <a:spcPct val="130000"/>
                        </a:lnSpc>
                        <a:buNone/>
                      </a:pPr>
                      <a:endParaRPr lang="en-US" sz="1600" b="0">
                        <a:solidFill>
                          <a:srgbClr val="000000"/>
                        </a:solidFill>
                        <a:latin typeface="微软雅黑" panose="020B0503020204020204" charset="-122"/>
                        <a:ea typeface="微软雅黑" panose="020B0503020204020204" charset="-122"/>
                        <a:cs typeface="NEU-BZ-S92" charset="0"/>
                      </a:endParaRPr>
                    </a:p>
                    <a:p>
                      <a:pPr indent="0" algn="ctr">
                        <a:lnSpc>
                          <a:spcPct val="13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30000"/>
                        </a:lnSpc>
                        <a:buNone/>
                      </a:pPr>
                      <a:r>
                        <a:rPr lang="en-US" sz="1600" b="0">
                          <a:solidFill>
                            <a:srgbClr val="000000"/>
                          </a:solidFill>
                          <a:latin typeface="微软雅黑" panose="020B0503020204020204" charset="-122"/>
                          <a:ea typeface="微软雅黑" panose="020B0503020204020204" charset="-122"/>
                          <a:cs typeface="NEU-BZ-S92" charset="0"/>
                        </a:rPr>
                        <a:t>历史解释</a:t>
                      </a:r>
                    </a:p>
                    <a:p>
                      <a:pPr indent="0" algn="ctr">
                        <a:lnSpc>
                          <a:spcPct val="130000"/>
                        </a:lnSpc>
                        <a:buNone/>
                      </a:pPr>
                      <a:r>
                        <a:rPr lang="en-US" sz="1600" b="0">
                          <a:solidFill>
                            <a:srgbClr val="000000"/>
                          </a:solidFill>
                          <a:latin typeface="微软雅黑" panose="020B0503020204020204" charset="-122"/>
                          <a:ea typeface="微软雅黑" panose="020B0503020204020204" charset="-122"/>
                          <a:cs typeface="NEU-BZ-S92" charset="0"/>
                        </a:rPr>
                        <a:t>家国情怀</a:t>
                      </a:r>
                      <a:endParaRPr lang="en-US" altLang="zh-CN" sz="1600" b="0">
                        <a:solidFill>
                          <a:srgbClr val="000000"/>
                        </a:solidFill>
                        <a:latin typeface="微软雅黑" panose="020B0503020204020204" charset="-122"/>
                        <a:ea typeface="微软雅黑" panose="020B0503020204020204" charset="-122"/>
                      </a:endParaRPr>
                    </a:p>
                    <a:p>
                      <a:pPr indent="0">
                        <a:lnSpc>
                          <a:spcPct val="130000"/>
                        </a:lnSpc>
                        <a:buNone/>
                      </a:pPr>
                      <a:r>
                        <a:rPr lang="en-US" altLang="zh-CN" sz="1600" b="0">
                          <a:solidFill>
                            <a:srgbClr val="000000"/>
                          </a:solidFill>
                          <a:latin typeface="微软雅黑" panose="020B0503020204020204" charset="-122"/>
                          <a:ea typeface="微软雅黑" panose="020B0503020204020204" charset="-122"/>
                        </a:rPr>
                        <a:t> </a:t>
                      </a:r>
                    </a:p>
                    <a:p>
                      <a:pPr indent="0">
                        <a:lnSpc>
                          <a:spcPct val="130000"/>
                        </a:lnSpc>
                        <a:buNone/>
                      </a:pPr>
                      <a:r>
                        <a:rPr lang="en-US" altLang="zh-CN" sz="1600" b="0">
                          <a:solidFill>
                            <a:srgbClr val="000000"/>
                          </a:solidFill>
                          <a:latin typeface="微软雅黑" panose="020B0503020204020204" charset="-122"/>
                          <a:ea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627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2020全国卷Ⅱ,T46</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20世纪二三十年代的反战和平运动</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563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30000"/>
                        </a:lnSpc>
                        <a:buNone/>
                      </a:pPr>
                      <a:r>
                        <a:rPr lang="en-US" sz="1600" b="0">
                          <a:solidFill>
                            <a:srgbClr val="000000"/>
                          </a:solidFill>
                          <a:latin typeface="微软雅黑" panose="020B0503020204020204" charset="-122"/>
                          <a:ea typeface="微软雅黑" panose="020B0503020204020204" charset="-122"/>
                          <a:cs typeface="NEU-BZ-S92" charset="0"/>
                        </a:rPr>
                        <a:t>第二次世界大战</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2020全国卷Ⅲ,T46</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600" b="0">
                          <a:solidFill>
                            <a:srgbClr val="000000"/>
                          </a:solidFill>
                          <a:latin typeface="微软雅黑" panose="020B0503020204020204" charset="-122"/>
                          <a:ea typeface="微软雅黑" panose="020B0503020204020204" charset="-122"/>
                          <a:cs typeface="NEU-BZ-S92" charset="0"/>
                        </a:rPr>
                        <a:t>中共对抗日战争所做的探索与贡献</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816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altLang="en-US" sz="1600" b="0">
                          <a:solidFill>
                            <a:srgbClr val="000000"/>
                          </a:solidFill>
                          <a:latin typeface="微软雅黑" panose="020B0503020204020204" charset="-122"/>
                          <a:ea typeface="微软雅黑" panose="020B0503020204020204" charset="-122"/>
                          <a:cs typeface="微软雅黑" panose="020B0503020204020204" charset="-122"/>
                        </a:rPr>
                        <a:t>2020山东高考,T14</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altLang="en-US" sz="1600" b="0">
                          <a:solidFill>
                            <a:srgbClr val="000000"/>
                          </a:solidFill>
                          <a:latin typeface="微软雅黑" panose="020B0503020204020204" charset="-122"/>
                          <a:ea typeface="微软雅黑" panose="020B0503020204020204" charset="-122"/>
                          <a:cs typeface="NEU-BZ-S92" charset="0"/>
                        </a:rPr>
                        <a:t>法西斯德国的侵略扩张</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227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30000"/>
                        </a:lnSpc>
                        <a:buNone/>
                      </a:pPr>
                      <a:r>
                        <a:rPr lang="en-US" sz="1600" b="0">
                          <a:solidFill>
                            <a:srgbClr val="000000"/>
                          </a:solidFill>
                          <a:latin typeface="微软雅黑" panose="020B0503020204020204" charset="-122"/>
                          <a:ea typeface="微软雅黑" panose="020B0503020204020204" charset="-122"/>
                          <a:cs typeface="NEU-BZ-S92" charset="0"/>
                        </a:rPr>
                        <a:t>烽火连绵的局部战争</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2016全国卷Ⅰ,T47</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600" b="0">
                          <a:solidFill>
                            <a:srgbClr val="000000"/>
                          </a:solidFill>
                          <a:latin typeface="微软雅黑" panose="020B0503020204020204" charset="-122"/>
                          <a:ea typeface="微软雅黑" panose="020B0503020204020204" charset="-122"/>
                          <a:cs typeface="NEU-BZ-S92" charset="0"/>
                        </a:rPr>
                        <a:t>越南战争及中美关系</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720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altLang="en-US" sz="1600" b="0">
                          <a:solidFill>
                            <a:srgbClr val="000000"/>
                          </a:solidFill>
                          <a:latin typeface="微软雅黑" panose="020B0503020204020204" charset="-122"/>
                          <a:ea typeface="微软雅黑" panose="020B0503020204020204" charset="-122"/>
                          <a:cs typeface="微软雅黑" panose="020B0503020204020204" charset="-122"/>
                        </a:rPr>
                        <a:t>2020海南高考,T26</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altLang="en-US" sz="1600" b="0">
                          <a:solidFill>
                            <a:srgbClr val="000000"/>
                          </a:solidFill>
                          <a:latin typeface="微软雅黑" panose="020B0503020204020204" charset="-122"/>
                          <a:ea typeface="微软雅黑" panose="020B0503020204020204" charset="-122"/>
                          <a:cs typeface="NEU-BZ-S92" charset="0"/>
                        </a:rPr>
                        <a:t>中东战争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89405">
                <a:tc>
                  <a:txBody>
                    <a:bodyPr/>
                    <a:lstStyle/>
                    <a:p>
                      <a:pPr indent="0" algn="ctr">
                        <a:lnSpc>
                          <a:spcPct val="130000"/>
                        </a:lnSpc>
                        <a:buNone/>
                      </a:pPr>
                      <a:r>
                        <a:rPr lang="en-US" sz="1600" b="0">
                          <a:solidFill>
                            <a:srgbClr val="000000"/>
                          </a:solidFill>
                          <a:latin typeface="微软雅黑" panose="020B0503020204020204" charset="-122"/>
                          <a:ea typeface="微软雅黑" panose="020B0503020204020204" charset="-122"/>
                          <a:cs typeface="NEU-BZ-S92" charset="0"/>
                        </a:rPr>
                        <a:t>命题规律及备考指导</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4">
                  <a:txBody>
                    <a:bodyPr/>
                    <a:lstStyle/>
                    <a:p>
                      <a:pPr indent="0">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1.近五年全国卷对本专题的考查集中在两次世界大战,注重选取两次世界大战中的细节进行考查。高考对该部分内容的考查相对较难。</a:t>
                      </a:r>
                    </a:p>
                    <a:p>
                      <a:pPr indent="0">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2.备考时注意将本专题与必修教材相关知识联系,如中国的抗日战争、世界政治格局的多极化趋势等。此外还需注重拓展教材外知识,如朝鲜战争、中东战争等国际上重大局部战争等。</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51130"/>
            <a:ext cx="1125537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二、能力提升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1.两次世界大战的比较</a:t>
            </a:r>
          </a:p>
        </p:txBody>
      </p:sp>
      <p:graphicFrame>
        <p:nvGraphicFramePr>
          <p:cNvPr id="2" name="表格 1"/>
          <p:cNvGraphicFramePr/>
          <p:nvPr>
            <p:custDataLst>
              <p:tags r:id="rId1"/>
            </p:custDataLst>
          </p:nvPr>
        </p:nvGraphicFramePr>
        <p:xfrm>
          <a:off x="535622" y="1513205"/>
          <a:ext cx="11317605" cy="5130546"/>
        </p:xfrm>
        <a:graphic>
          <a:graphicData uri="http://schemas.openxmlformats.org/drawingml/2006/table">
            <a:tbl>
              <a:tblPr firstRow="1" bandRow="1">
                <a:tableStyleId>{5940675A-B579-460E-94D1-54222C63F5DA}</a:tableStyleId>
              </a:tblPr>
              <a:tblGrid>
                <a:gridCol w="730250"/>
                <a:gridCol w="1093470"/>
                <a:gridCol w="4380865"/>
                <a:gridCol w="5113020"/>
              </a:tblGrid>
              <a:tr h="816610">
                <a:tc gridSpan="2">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第一次世界大战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第二次世界大战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3095">
                <a:tc rowSpan="2">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相同点</a:t>
                      </a:r>
                    </a:p>
                    <a:p>
                      <a:pPr indent="0">
                        <a:lnSpc>
                          <a:spcPct val="11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根源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资本主义政治经济发展不平衡。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26682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①都使西欧国家衰落,国际地位下降。②都壮大了美国的实力。③都给人民带来灾难。④都促进了国际关系的调整,战后都形成了新的国际关系格局。⑤都促进了社会主义运动和民族国家解放运动的发展。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205865">
                <a:tc rowSpan="2">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不同点</a:t>
                      </a:r>
                    </a:p>
                    <a:p>
                      <a:pPr indent="0">
                        <a:lnSpc>
                          <a:spcPct val="110000"/>
                        </a:lnSpc>
                        <a:buNone/>
                      </a:pPr>
                      <a:r>
                        <a:rPr lang="en-US" altLang="zh-CN" sz="2400" b="0">
                          <a:solidFill>
                            <a:srgbClr val="000000"/>
                          </a:solidFill>
                          <a:latin typeface="微软雅黑" panose="020B0503020204020204" charset="-122"/>
                          <a:ea typeface="微软雅黑" panose="020B0503020204020204" charset="-122"/>
                        </a:rPr>
                        <a:t> </a:t>
                      </a:r>
                    </a:p>
                    <a:p>
                      <a:pPr indent="0">
                        <a:lnSpc>
                          <a:spcPct val="110000"/>
                        </a:lnSpc>
                        <a:buNone/>
                      </a:pPr>
                      <a:r>
                        <a:rPr lang="en-US" altLang="zh-CN" sz="2400" b="0">
                          <a:solidFill>
                            <a:srgbClr val="000000"/>
                          </a:solidFill>
                          <a:latin typeface="微软雅黑" panose="020B0503020204020204" charset="-122"/>
                          <a:ea typeface="微软雅黑" panose="020B0503020204020204" charset="-122"/>
                        </a:rPr>
                        <a:t> </a:t>
                      </a:r>
                    </a:p>
                    <a:p>
                      <a:pPr indent="0">
                        <a:lnSpc>
                          <a:spcPct val="110000"/>
                        </a:lnSpc>
                        <a:buNone/>
                      </a:pPr>
                      <a:r>
                        <a:rPr lang="en-US" altLang="zh-CN" sz="2400" b="0">
                          <a:solidFill>
                            <a:srgbClr val="000000"/>
                          </a:solidFill>
                          <a:latin typeface="微软雅黑" panose="020B0503020204020204" charset="-122"/>
                          <a:ea typeface="微软雅黑" panose="020B0503020204020204" charset="-122"/>
                        </a:rPr>
                        <a:t> </a:t>
                      </a:r>
                    </a:p>
                    <a:p>
                      <a:pPr indent="0">
                        <a:lnSpc>
                          <a:spcPct val="11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爆发特点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战前双方做好了充分准备,萨拉热窝事件爆发后,战争很快全面爆发。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先经局部战争,后来在西方大国的绥靖政策下演变为世界战争。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0586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主要战场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欧洲战场。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西欧战场、苏德战场、亚洲战场、太平洋战场、北非战场。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02627" y="669290"/>
          <a:ext cx="10886440" cy="5131816"/>
        </p:xfrm>
        <a:graphic>
          <a:graphicData uri="http://schemas.openxmlformats.org/drawingml/2006/table">
            <a:tbl>
              <a:tblPr firstRow="1" bandRow="1">
                <a:tableStyleId>{5940675A-B579-460E-94D1-54222C63F5DA}</a:tableStyleId>
              </a:tblPr>
              <a:tblGrid>
                <a:gridCol w="979170"/>
                <a:gridCol w="775335"/>
                <a:gridCol w="4213860"/>
                <a:gridCol w="4918075"/>
              </a:tblGrid>
              <a:tr h="1027430">
                <a:tc gridSpan="2">
                  <a:txBody>
                    <a:bodyPr/>
                    <a:lstStyle/>
                    <a:p>
                      <a:pPr indent="0" algn="ctr">
                        <a:lnSpc>
                          <a:spcPct val="14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第一次世界大战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第二次世界大战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8700">
                <a:tc rowSpan="3">
                  <a:txBody>
                    <a:bodyPr/>
                    <a:lstStyle/>
                    <a:p>
                      <a:pPr indent="0" algn="ctr">
                        <a:lnSpc>
                          <a:spcPct val="14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ctr">
                        <a:lnSpc>
                          <a:spcPct val="14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ctr">
                        <a:lnSpc>
                          <a:spcPct val="140000"/>
                        </a:lnSpc>
                        <a:buNone/>
                      </a:pPr>
                      <a:endParaRPr lang="en-US" sz="2400" b="0">
                        <a:solidFill>
                          <a:srgbClr val="000000"/>
                        </a:solidFill>
                        <a:latin typeface="微软雅黑" panose="020B0503020204020204" charset="-122"/>
                        <a:ea typeface="微软雅黑" panose="020B0503020204020204" charset="-122"/>
                        <a:cs typeface="NEU-BZ-S92" charset="0"/>
                      </a:endParaRPr>
                    </a:p>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不同点</a:t>
                      </a:r>
                    </a:p>
                    <a:p>
                      <a:pPr indent="0">
                        <a:lnSpc>
                          <a:spcPct val="140000"/>
                        </a:lnSpc>
                        <a:buNone/>
                      </a:pPr>
                      <a:r>
                        <a:rPr lang="en-US" altLang="zh-CN" sz="2400" b="0">
                          <a:solidFill>
                            <a:srgbClr val="000000"/>
                          </a:solidFill>
                          <a:latin typeface="微软雅黑" panose="020B0503020204020204" charset="-122"/>
                          <a:ea typeface="微软雅黑" panose="020B0503020204020204" charset="-122"/>
                        </a:rPr>
                        <a:t> </a:t>
                      </a:r>
                    </a:p>
                    <a:p>
                      <a:pPr indent="0">
                        <a:lnSpc>
                          <a:spcPct val="140000"/>
                        </a:lnSpc>
                        <a:buNone/>
                      </a:pPr>
                      <a:r>
                        <a:rPr lang="en-US" altLang="zh-CN" sz="2400" b="0">
                          <a:solidFill>
                            <a:srgbClr val="000000"/>
                          </a:solidFill>
                          <a:latin typeface="微软雅黑" panose="020B0503020204020204" charset="-122"/>
                          <a:ea typeface="微软雅黑" panose="020B0503020204020204" charset="-122"/>
                        </a:rPr>
                        <a:t> </a:t>
                      </a:r>
                    </a:p>
                    <a:p>
                      <a:pPr indent="0">
                        <a:lnSpc>
                          <a:spcPct val="140000"/>
                        </a:lnSpc>
                        <a:buNone/>
                      </a:pPr>
                      <a:r>
                        <a:rPr lang="en-US" altLang="zh-CN" sz="2400" b="0">
                          <a:solidFill>
                            <a:srgbClr val="000000"/>
                          </a:solidFill>
                          <a:latin typeface="微软雅黑" panose="020B0503020204020204" charset="-122"/>
                          <a:ea typeface="微软雅黑" panose="020B0503020204020204" charset="-122"/>
                        </a:rPr>
                        <a:t> </a:t>
                      </a:r>
                    </a:p>
                    <a:p>
                      <a:pPr indent="0">
                        <a:lnSpc>
                          <a:spcPct val="14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责任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由交战双方共同承担。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德、意、日等法西斯国家挑起,责任由其承担。</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2816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对战败国的处理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战胜国把战争责任推到以德国为首的战败国身上,对战败国进行掠夺性的惩罚,未追究战争中的个人责任。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处理战败国的基本精神是清除法西斯主义和军国主义,实行非军事化,在战败国建立民主体制,追究个人责任和审判战犯,但不彻底。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743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性质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帝国主义的掠夺战争。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世界人民的反法西斯战争。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2.凡尔赛—华盛顿体系与雅尔塔体系的比较</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591185" y="1010285"/>
          <a:ext cx="11041380" cy="5024120"/>
        </p:xfrm>
        <a:graphic>
          <a:graphicData uri="http://schemas.openxmlformats.org/drawingml/2006/table">
            <a:tbl>
              <a:tblPr firstRow="1" bandRow="1">
                <a:tableStyleId>{5940675A-B579-460E-94D1-54222C63F5DA}</a:tableStyleId>
              </a:tblPr>
              <a:tblGrid>
                <a:gridCol w="1211580"/>
                <a:gridCol w="4841875"/>
                <a:gridCol w="4987925"/>
              </a:tblGrid>
              <a:tr h="848360">
                <a:tc>
                  <a:txBody>
                    <a:bodyPr/>
                    <a:lstStyle/>
                    <a:p>
                      <a:pPr indent="0" algn="ctr">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 </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凡尔赛—华盛顿体系</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雅尔塔体系</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175760">
                <a:tc>
                  <a:txBody>
                    <a:bodyPr/>
                    <a:lstStyle/>
                    <a:p>
                      <a:pPr indent="0" algn="ctr">
                        <a:lnSpc>
                          <a:spcPct val="130000"/>
                        </a:lnSpc>
                        <a:buNone/>
                      </a:pPr>
                      <a:r>
                        <a:rPr lang="en-US" sz="2800" b="0">
                          <a:solidFill>
                            <a:srgbClr val="000000"/>
                          </a:solidFill>
                          <a:latin typeface="微软雅黑" panose="020B0503020204020204" charset="-122"/>
                          <a:ea typeface="微软雅黑" panose="020B0503020204020204" charset="-122"/>
                          <a:cs typeface="NEU-BZ-S92" charset="0"/>
                        </a:rPr>
                        <a:t>相同点</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nSpc>
                          <a:spcPct val="13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①都是在世界大战破坏了原有的世界体系的基础上建立的。 ②都通过一系列会议确立的基本原则,重新瓜分世界版图和势力范围,建立新的国际体系。 ③都是大国意志的体现,打上了大国强权的烙印。 ④都随着各国力量的消长而瓦解。⑤都建立了具有协调和制裁作用的国际组织,在一定时期内维护了世界的相对稳定,有利于各国的发展。⑥实质上都是大国之间相互妥协的产物。</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857567" y="689610"/>
          <a:ext cx="10709275" cy="5745480"/>
        </p:xfrm>
        <a:graphic>
          <a:graphicData uri="http://schemas.openxmlformats.org/drawingml/2006/table">
            <a:tbl>
              <a:tblPr firstRow="1" bandRow="1">
                <a:tableStyleId>{5940675A-B579-460E-94D1-54222C63F5DA}</a:tableStyleId>
              </a:tblPr>
              <a:tblGrid>
                <a:gridCol w="1335405"/>
                <a:gridCol w="735330"/>
                <a:gridCol w="3801110"/>
                <a:gridCol w="4837430"/>
              </a:tblGrid>
              <a:tr h="624840">
                <a:tc>
                  <a:txBody>
                    <a:bodyPr/>
                    <a:lstStyle/>
                    <a:p>
                      <a:pPr indent="0" algn="ctr">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 </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凡尔赛—华盛顿体系</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雅尔塔体系</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9960">
                <a:tc rowSpan="5">
                  <a:txBody>
                    <a:bodyPr/>
                    <a:lstStyle/>
                    <a:p>
                      <a:pPr indent="0" algn="ctr">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不同点</a:t>
                      </a:r>
                    </a:p>
                    <a:p>
                      <a:pPr indent="0">
                        <a:lnSpc>
                          <a:spcPct val="120000"/>
                        </a:lnSpc>
                        <a:buNone/>
                      </a:pPr>
                      <a:r>
                        <a:rPr lang="en-US" altLang="zh-CN" sz="2800" b="0">
                          <a:solidFill>
                            <a:srgbClr val="000000"/>
                          </a:solidFill>
                          <a:latin typeface="微软雅黑" panose="020B0503020204020204" charset="-122"/>
                          <a:ea typeface="微软雅黑" panose="020B0503020204020204" charset="-122"/>
                        </a:rPr>
                        <a:t> </a:t>
                      </a:r>
                    </a:p>
                    <a:p>
                      <a:pPr indent="0">
                        <a:lnSpc>
                          <a:spcPct val="120000"/>
                        </a:lnSpc>
                        <a:buNone/>
                      </a:pPr>
                      <a:r>
                        <a:rPr lang="en-US" altLang="zh-CN" sz="2800" b="0">
                          <a:solidFill>
                            <a:srgbClr val="000000"/>
                          </a:solidFill>
                          <a:latin typeface="微软雅黑" panose="020B0503020204020204" charset="-122"/>
                          <a:ea typeface="微软雅黑" panose="020B0503020204020204" charset="-122"/>
                        </a:rPr>
                        <a:t> </a:t>
                      </a:r>
                    </a:p>
                    <a:p>
                      <a:pPr indent="0">
                        <a:lnSpc>
                          <a:spcPct val="120000"/>
                        </a:lnSpc>
                        <a:buNone/>
                      </a:pPr>
                      <a:r>
                        <a:rPr lang="en-US" altLang="zh-CN" sz="2800" b="0">
                          <a:solidFill>
                            <a:srgbClr val="000000"/>
                          </a:solidFill>
                          <a:latin typeface="微软雅黑" panose="020B0503020204020204" charset="-122"/>
                          <a:ea typeface="微软雅黑" panose="020B0503020204020204" charset="-122"/>
                        </a:rPr>
                        <a:t> </a:t>
                      </a:r>
                    </a:p>
                    <a:p>
                      <a:pPr indent="0">
                        <a:lnSpc>
                          <a:spcPct val="120000"/>
                        </a:lnSpc>
                        <a:buNone/>
                      </a:pPr>
                      <a:r>
                        <a:rPr lang="en-US" altLang="zh-CN" sz="2800" b="0">
                          <a:solidFill>
                            <a:srgbClr val="000000"/>
                          </a:solidFill>
                          <a:latin typeface="微软雅黑" panose="020B0503020204020204" charset="-122"/>
                          <a:ea typeface="微软雅黑" panose="020B0503020204020204" charset="-122"/>
                        </a:rPr>
                        <a:t> </a:t>
                      </a:r>
                      <a:endParaRPr 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意志</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体现了英、法、美等帝国主义大国的意志。</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体现了美、苏两个大国的意志。</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932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基础</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建立在战胜国对战败国掠夺的基础之上。</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建立在两个战胜国妥协的基础之上。</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932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矛盾</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战胜国与战败国及战胜国之间的矛盾。</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两种不同的社会制度之间的矛盾。</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932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关系调整</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调整了帝国主义国家之间的关系。</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调整了资本主义大国与社会主义大国之间的关系。</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932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影响</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时间相对较短,范围相对较小。</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时间相对较长,范围相对较广。</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3.第二次世界大战给世人留下的教训及启示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(1)教训</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①要保持一个相对合理的国际秩序,以强凌弱、对战败国一味勒索只会带来更大冲突。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②在遇到世界性经济危机时,各国应该团结互助,共渡难关,切忌以邻为壑。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③面对侵略势力的威胁,各国应该联合起来,奋起反抗。绥靖政策只能养虎为患,祸水他引只会搬起石头砸自己的脚。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④一个国家必须注意提高自身的综合国力,加强抵御外敌的能力。</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7530" y="29527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⑤要加强维和性国际组织的权威,目前,要努力提高联合国在维护世界和平方面的作用。</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(2)启示:通过外交手段实行必要的妥协。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人类在付出两次世界大战和一次冷战的巨大代价之后,学会了通过外交手段处理国际争端,学会了妥协。一战前,欧洲列强之间毫不妥协,最终使大战爆发。二战后,人们接受了历史的教训,在处理国与国之间的矛盾与危机时表现出更多的谨慎。伴随着冷战的发展、缓和与结束,妥协越来越成为解决国际纠纷的常规手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今天,妥协意味着任何国家都不能将自己的意志强加于人,意味着参加谈判的国家在捍卫自己核心利益的同时,必须承认和照顾对方的合理利益,意味着反对和抵制国际关系中的霸权主义和强权政治。二战后,国际关系中出现了以对话代替对抗、以缓和与合作代替战争或冷战的新局面。这是人类社会在经过20世纪的战争风云之后,进一步走向文明与成熟的标志。</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4.对战争的分析认识</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战争是人类历史上的经常现象,也是近现代国际关系的重要内容,对战争现象的分析研究有助于对人类历史发展规律和国际关系特点的认识。</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(1)战争的原因:战争的原因主要在于战争发动者一方,战争发动者的社会状况、国家实力、统治政策等都对战争的爆发产生影响。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战争的性质:战争的性质是由战争发动者的目的决定的,而目的又受战争发动者所处的社会阶段、经济发展水平、国家利益等因素的制约。因而,对战争性质的认识涉及社会历史发展的各个方面。同时,目的的多样性又促使我们必须分清其优劣是非,凡是只为自己国家考虑、对他国构成伤害的目的都是需要谴责的,其战争性质必然是非正义的。反之则为正义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635" y="1846997"/>
            <a:ext cx="9144000" cy="829310"/>
          </a:xfrm>
          <a:ln>
            <a:noFill/>
          </a:ln>
        </p:spPr>
        <p:txBody>
          <a:bodyPr/>
          <a:lstStyle/>
          <a:p>
            <a:r>
              <a:rPr lang="zh-CN" altLang="en-US" sz="5330" b="1" dirty="0" smtClean="0">
                <a:sym typeface="+mn-ea"/>
              </a:rPr>
              <a:t>第二十三单元    选修模块</a:t>
            </a:r>
          </a:p>
        </p:txBody>
      </p:sp>
      <p:sp>
        <p:nvSpPr>
          <p:cNvPr id="3" name="副标题 2"/>
          <p:cNvSpPr>
            <a:spLocks noGrp="1"/>
          </p:cNvSpPr>
          <p:nvPr>
            <p:ph type="subTitle" idx="1"/>
          </p:nvPr>
        </p:nvSpPr>
        <p:spPr>
          <a:xfrm>
            <a:off x="405745" y="3735917"/>
            <a:ext cx="11380321" cy="640175"/>
          </a:xfrm>
          <a:ln>
            <a:solidFill>
              <a:schemeClr val="bg1"/>
            </a:solidFill>
          </a:ln>
        </p:spPr>
        <p:txBody>
          <a:bodyPr>
            <a:noAutofit/>
          </a:bodyPr>
          <a:lstStyle/>
          <a:p>
            <a:r>
              <a:rPr lang="zh-CN" altLang="en-US" sz="4000" b="1" dirty="0">
                <a:latin typeface="微软雅黑" panose="020B0503020204020204" charset="-122"/>
                <a:ea typeface="微软雅黑" panose="020B0503020204020204" charset="-122"/>
              </a:rPr>
              <a:t>专题一　历史上的重大改革回眸</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战争的胜负:决定战争胜负的因素比较多,首先,从根本上说是国家的实力,而实力能否充分发挥、能否由弱变强,又受制于社会制度、统治政策、战争性质等各种因素。其次,从战争的进程来看,指挥员的素质、军队的战斗力、战役谋略得当与否、战场各部分的配合等也不同程度地影响着战争的结果。</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战争的影响:任何战争都会给人类自身带来巨大伤害,造成社会经济文化的巨大损失。但是,有些战争在客观上会产生积极作用,而且这种积极作用要比其损害大得多。有无这种积极作用、积极作用的大小则取决于战争的性质和规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三、考题示例</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[2020海南高考,26,15分]   材料　1973年,“十月战争”爆发后,阿拉伯石油输出国组织决定以减少石油产量作为开展大规模石油斗争的第一步,10月22日,绝大多数阿拉伯产油国家宣布减产。早在10月16日,海湾6国宣布将海湾石油标价提高70%,20日,沙特阿拉伯率先宣布对美国实行全面石油禁运。接着,其他阿拉伯产油国纷纷响应。12月23日,海湾6国再次决定从1974年1月1日起将原油价格提高128%。阿拉伯产油国运用“石油武器”后,美国约有12%的石油供应受到影响,约有2万个加油站关闭;平均每天有300次航班被取消;汽车工业大幅度减产、滞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1973年11月5日,英国因石油供应短缺而宣布全国进入紧急状态。同年底,联邦德国的失业人数比上一年增加近40%,荷兰被迫实行石油配给制,日本宣布全国进入紧急状态。</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——摘编自王绳祖主编《国际关系史》</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(1)根据材料,概括中东战争中阿拉伯产油国运用“石油武器”的主要手段。(6分)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(2)根据材料并结合所学知识,说明阿拉伯产油国运用“石油武器”的积极作用。(9分)</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本题考查阿拉伯产油国运用“石油武器”的手段和积极作用。第(1)问,根据材料中“沙特阿拉伯率先宣布对美国实行全面石油禁运”</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阿拉伯石油输出国组织决定以减少石油产量作为开展大规模石油斗争的第一步”“绝大多数阿拉伯产油国家宣布减产”“海湾6国宣布将海湾石油标价提高70%”“海湾6国再次决定……将原油价格提高128%”等有效信息概括即可。第(2)问,可以分别从其对西方国家、阿拉伯产油国的积极作用等角度进行说明。对西方国家的积极作用根据材料中“美国约有12%的石油供应受到影响……英国因石油供应短缺而宣布全国进入紧急状态……联邦德国的失业人数比上一年增加近40%,荷兰被迫实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石油配给制”等信息和所学知识进行说明;对阿拉伯产油国的积极作用可结合所学知识,从军事、政治、经济、外交等方面进行说明。</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(1)手段:禁运、减产、提价。(每点2分,满分6分)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(2)作用　对西方国家:打击了英国、美国等西方国家,或打击了西方国家的经济,或打击了以色列及支持者美国。(3分)对阿拉伯产油国:军事方面,配合了埃及、叙利亚的军事政治斗争;政治方面,维护了阿拉伯产油国的利益、主权、独立自主;经济方面,推动了阿拉伯产油国经济发展;外交方面,提高了阿拉伯产油国的国际影响力。(任答3点给6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411095"/>
            <a:ext cx="11255375" cy="1014730"/>
          </a:xfrm>
          <a:prstGeom prst="rect">
            <a:avLst/>
          </a:prstGeom>
          <a:noFill/>
          <a:ln w="9525">
            <a:noFill/>
          </a:ln>
        </p:spPr>
        <p:txBody>
          <a:bodyPr wrap="square">
            <a:spAutoFit/>
          </a:bodyPr>
          <a:lstStyle/>
          <a:p>
            <a:pPr indent="0" algn="ctr">
              <a:lnSpc>
                <a:spcPct val="150000"/>
              </a:lnSpc>
            </a:pPr>
            <a:r>
              <a:rPr lang="en-US" sz="4000" b="1">
                <a:solidFill>
                  <a:srgbClr val="000000"/>
                </a:solidFill>
                <a:latin typeface="微软雅黑" panose="020B0503020204020204" charset="-122"/>
                <a:ea typeface="微软雅黑" panose="020B0503020204020204" charset="-122"/>
                <a:cs typeface="微软雅黑" panose="020B0503020204020204" charset="-122"/>
              </a:rPr>
              <a:t>专题三　中外历史人物评说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一、考情探究</a:t>
            </a:r>
          </a:p>
        </p:txBody>
      </p:sp>
      <p:pic>
        <p:nvPicPr>
          <p:cNvPr id="52" name="表头3.jpg" descr="id:2147484527;FounderCES"/>
          <p:cNvPicPr>
            <a:picLocks noChangeAspect="1"/>
          </p:cNvPicPr>
          <p:nvPr/>
        </p:nvPicPr>
        <p:blipFill>
          <a:blip r:embed="rId3"/>
          <a:stretch>
            <a:fillRect/>
          </a:stretch>
        </p:blipFill>
        <p:spPr>
          <a:xfrm>
            <a:off x="506730" y="1033145"/>
            <a:ext cx="10958195" cy="434975"/>
          </a:xfrm>
          <a:prstGeom prst="rect">
            <a:avLst/>
          </a:prstGeom>
        </p:spPr>
      </p:pic>
      <p:graphicFrame>
        <p:nvGraphicFramePr>
          <p:cNvPr id="2" name="表格 1"/>
          <p:cNvGraphicFramePr/>
          <p:nvPr>
            <p:custDataLst>
              <p:tags r:id="rId1"/>
            </p:custDataLst>
          </p:nvPr>
        </p:nvGraphicFramePr>
        <p:xfrm>
          <a:off x="514667" y="1446530"/>
          <a:ext cx="10930255" cy="5103495"/>
        </p:xfrm>
        <a:graphic>
          <a:graphicData uri="http://schemas.openxmlformats.org/drawingml/2006/table">
            <a:tbl>
              <a:tblPr firstRow="1" bandRow="1">
                <a:tableStyleId>{5940675A-B579-460E-94D1-54222C63F5DA}</a:tableStyleId>
              </a:tblPr>
              <a:tblGrid>
                <a:gridCol w="2734310"/>
                <a:gridCol w="2074545"/>
                <a:gridCol w="2339975"/>
                <a:gridCol w="2310130"/>
                <a:gridCol w="1471295"/>
              </a:tblGrid>
              <a:tr h="1022985">
                <a:tc rowSpan="6">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历史人物的活动及其特点、历史人物的贡献及对其评价</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中国古代历史上的重要人物</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2020全国卷Ⅰ,T47</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2020全国卷Ⅲ,T47</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苏绰的相关事迹张九龄的历史贡献</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6">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时空观念</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历史解释</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家国情怀</a:t>
                      </a:r>
                      <a:endParaRPr lang="en-US" altLang="zh-CN" sz="16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2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721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2020海南高考,T24</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苏轼的相关事迹</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420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中国近现代历史上的重要人物</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2020全国卷Ⅱ,T47</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竺可桢对中国科学发展的贡献</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420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2018海南高考,T26</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廖仲凯对国民革命的贡献</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420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世界历史上的重要人物</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2018全国卷Ⅰ,T47</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华盛顿、罗斯福的外交政策及其影响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721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2019江苏高考,T25</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甘地的经济思想</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68400">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命题规律及备考指导</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4">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1.近五年高考对本专题的考查集中在教材之外的历史人物,主要考查历史人物所处的时代背景、贡献、对其评价等,试题注重对考生核心价值观的引领。</a:t>
                      </a:r>
                    </a:p>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2.备考时要重点关注教材中的隐性知识,尤其是历史人物所处时代的政治、经济环境,辩证分析历史人物活动在历史发展中的地位和影响。</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二、能力提升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1.评价人物的原则和方法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(1)全面性原则:坚持两点论和一分为二的观点,从积极性和消极性、进步性和反动性、主观动机和客观效果等方面全面评价。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(2)阶段论和方面论结合的原则:从纵向关系来看,历史人物有时间阶段上的划分,针对不同阶段作出不同评价;从横向关系来看,历史人物又具有多重性,如有的人物是英雄与暴君集于一身,评价时应采用方面论的原则。</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(3)发展性和长远性原则:从整个人类历史发展角度去评价,从是否顺应历史发展潮流、是否体现历史发展的必然趋势等角度去评价。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(4)主流性原则:要分清历史人物的主流与支流,政治活动与个人生活方面的差别,不能以偏概全,不能以个人道德标准代替历史进步的标准。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(5)适度性原则:评价历史人物不能标新立异,不能违背主流学术观点,不能违背大众的善恶标准。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(6)阶级性原则:运用马克思主义关于阶级斗争的理论与阶级分析的方法,但反对贴阶级标签,反对苛求古人。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(7)实践的原则:从是否有利于社会进步,是否有利于生产力发展,实践效果好坏及对社会历史发展所起的作用等角度评价。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2.科学家取得科技成就的原因</a:t>
            </a:r>
          </a:p>
        </p:txBody>
      </p:sp>
      <p:graphicFrame>
        <p:nvGraphicFramePr>
          <p:cNvPr id="3" name="表格 2"/>
          <p:cNvGraphicFramePr/>
          <p:nvPr>
            <p:custDataLst>
              <p:tags r:id="rId1"/>
            </p:custDataLst>
          </p:nvPr>
        </p:nvGraphicFramePr>
        <p:xfrm>
          <a:off x="580072" y="1076960"/>
          <a:ext cx="10699115" cy="5120640"/>
        </p:xfrm>
        <a:graphic>
          <a:graphicData uri="http://schemas.openxmlformats.org/drawingml/2006/table">
            <a:tbl>
              <a:tblPr firstRow="1" bandRow="1">
                <a:tableStyleId>{5940675A-B579-460E-94D1-54222C63F5DA}</a:tableStyleId>
              </a:tblPr>
              <a:tblGrid>
                <a:gridCol w="1450975"/>
                <a:gridCol w="9248140"/>
              </a:tblGrid>
              <a:tr h="1228725">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个人品格</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几乎每一位科学家都有勤奋好学、持之以恒的良好品格,这是古今中外科学家获得成功的内因,也是最普遍和最重要的因素。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28725">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社会环境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社会经济发展是推动科学技术发展最深层的动力,国家和社会重视教育和科技的发展,是科学家能够取得成功的重要外因。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28725">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内外交流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内外交流的发展有利于科学家取长补短,近代留学教育是内外交流的重要形式,有利于落后国家的科技较快地赶超西方国家的先进科技成就。</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28725">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爱国思想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爱国精神是众多科学家最深厚的精神动力,在殖民地、半殖民地国家这一因素的作用更大,更是调动科学家科技救国的强大动力。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一、考情探究</a:t>
            </a:r>
          </a:p>
        </p:txBody>
      </p:sp>
      <p:pic>
        <p:nvPicPr>
          <p:cNvPr id="51" name="表头3.jpg" descr="id:2147484512;FounderCES"/>
          <p:cNvPicPr>
            <a:picLocks noChangeAspect="1"/>
          </p:cNvPicPr>
          <p:nvPr/>
        </p:nvPicPr>
        <p:blipFill>
          <a:blip r:embed="rId3"/>
          <a:stretch>
            <a:fillRect/>
          </a:stretch>
        </p:blipFill>
        <p:spPr>
          <a:xfrm>
            <a:off x="642620" y="1026795"/>
            <a:ext cx="10837545" cy="430530"/>
          </a:xfrm>
          <a:prstGeom prst="rect">
            <a:avLst/>
          </a:prstGeom>
        </p:spPr>
      </p:pic>
      <p:graphicFrame>
        <p:nvGraphicFramePr>
          <p:cNvPr id="3" name="表格 2"/>
          <p:cNvGraphicFramePr/>
          <p:nvPr>
            <p:custDataLst>
              <p:tags r:id="rId1"/>
            </p:custDataLst>
          </p:nvPr>
        </p:nvGraphicFramePr>
        <p:xfrm>
          <a:off x="659447" y="1459865"/>
          <a:ext cx="10807065" cy="4878959"/>
        </p:xfrm>
        <a:graphic>
          <a:graphicData uri="http://schemas.openxmlformats.org/drawingml/2006/table">
            <a:tbl>
              <a:tblPr firstRow="1" bandRow="1">
                <a:tableStyleId>{5940675A-B579-460E-94D1-54222C63F5DA}</a:tableStyleId>
              </a:tblPr>
              <a:tblGrid>
                <a:gridCol w="2693035"/>
                <a:gridCol w="2061845"/>
                <a:gridCol w="2313305"/>
                <a:gridCol w="2296160"/>
                <a:gridCol w="1442720"/>
              </a:tblGrid>
              <a:tr h="828675">
                <a:tc rowSpan="6">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改革的背景(原因)、内容(措施)、作用(影响)、对其历史评价</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中国古代历史上的重大改革</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2020全国卷Ⅱ,T45</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王安石将兵法改革</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6">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时空观念</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历史解释</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6545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2020山东高考,T4</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王安石变法中的赈灾措施</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6736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中国近现代历史上的重大改革</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2020全国卷Ⅰ,T45</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清末新政在振兴商务方面的改革</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6609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2018江苏高考,T24</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戊戌变法</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6545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世界历史上的重大改革</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2020全国卷Ⅲ,T45</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俄国农奴制改革前后对外贸易的变化</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6609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2020江苏高考,T24</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明治维新时期的铁路修建</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43330">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命题规律及备考指导</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4">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1.近五年高考集中考查中国历史上的改革。考查内容上,海南卷考查的均为教材外的改革,江苏卷、北京卷等考查的均为教材中的改革;考查题型上,选择题、非选择题均有涉及,以非选择题为主;考查方向上,主要考查改革的背景、内容(措施)、影响(作用)及对其评价等。</a:t>
                      </a:r>
                    </a:p>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2.备考时要重视改革试题答题方法的总结,能举一反三,注重训练历史逻辑思维能力。</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三、考题示例</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[2020全国卷Ⅱ,47,15分]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材料　竺可桢(1890—1974),中国杰出的科学家和教育家。1918年, 他怀抱“科学救国”理想从美国回到中国。1920年,他与柳诒徵共同主持南京高等师范学校史地学部,培养了胡焕庸等一批地理学家和气象学家。1927年,筹建中央气象研究所,后出任所长。抗战前夕,中央气象研究所在各省设置40多个气象站和100多个雨量站,出版了中国气象资料,为我国的气象学奠定了基础。他认为“学理之研究重于物质之享受”,于艰难环境中苦心创业。新中国成立后,竺可桢亲自主持和筹建中国科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院地理研究所,领导或指导了我国地理的综合考察、自然区划、历次地理学规划等工作。根据国家需要,他又组织了西北沙漠、西南南水北调地区以及黑龙江等省、区的考察,为国家建设提供了参考数据。</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——据《竺可桢全集》等</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(1)根据材料,概括竺可桢对中国科学发展的贡献。(8分)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(2)根据材料并结合所学知识,简析竺可桢取得成就的原因。(7分)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考查中国著名科学家和教育家——竺可桢。第(1)问,由材料中“1920年,他与柳诒徵共同主持南京高等师范学校史地学部……气象研究所……地理研究所”“为国家建设提供了参考数据”等信息进行概括即可。第(2)问,可从主观原因、客观原因入手进行分析,主观原因一般从个人品质、精神方面作答;客观原因一般从社会条件方面作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(1)培养科学人才;推动中国气象学、地理学的发展;筹建和主持多个科研机构和科学研究项目;将科学成就应用于国家建设。(8分)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(2)献身于科学的精神,爱国精神;治学严谨,强调科学实践;国家的支持和建设的需要。(7分)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447925"/>
            <a:ext cx="11255375" cy="1014730"/>
          </a:xfrm>
          <a:prstGeom prst="rect">
            <a:avLst/>
          </a:prstGeom>
          <a:noFill/>
          <a:ln w="9525">
            <a:noFill/>
          </a:ln>
        </p:spPr>
        <p:txBody>
          <a:bodyPr wrap="square">
            <a:spAutoFit/>
          </a:bodyPr>
          <a:lstStyle/>
          <a:p>
            <a:pPr indent="0" algn="ctr">
              <a:lnSpc>
                <a:spcPct val="150000"/>
              </a:lnSpc>
            </a:pPr>
            <a:r>
              <a:rPr lang="en-US" sz="4000" b="1">
                <a:solidFill>
                  <a:srgbClr val="000000"/>
                </a:solidFill>
                <a:latin typeface="微软雅黑" panose="020B0503020204020204" charset="-122"/>
                <a:ea typeface="微软雅黑" panose="020B0503020204020204" charset="-122"/>
                <a:cs typeface="微软雅黑" panose="020B0503020204020204" charset="-122"/>
              </a:rPr>
              <a:t>专题四　答题方法与示例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03009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一、背景、原因类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这类设问一般需要以材料为依据,并结合所学知识进行合理推断,主要从以下三个方面进行思考:</a:t>
            </a:r>
          </a:p>
        </p:txBody>
      </p:sp>
      <p:graphicFrame>
        <p:nvGraphicFramePr>
          <p:cNvPr id="2" name="表格 1"/>
          <p:cNvGraphicFramePr/>
          <p:nvPr>
            <p:custDataLst>
              <p:tags r:id="rId1"/>
            </p:custDataLst>
          </p:nvPr>
        </p:nvGraphicFramePr>
        <p:xfrm>
          <a:off x="670242" y="2274570"/>
          <a:ext cx="10430510" cy="2579370"/>
        </p:xfrm>
        <a:graphic>
          <a:graphicData uri="http://schemas.openxmlformats.org/drawingml/2006/table">
            <a:tbl>
              <a:tblPr firstRow="1" bandRow="1">
                <a:tableStyleId>{5940675A-B579-460E-94D1-54222C63F5DA}</a:tableStyleId>
              </a:tblPr>
              <a:tblGrid>
                <a:gridCol w="1485265"/>
                <a:gridCol w="8945245"/>
              </a:tblGrid>
              <a:tr h="902970">
                <a:tc>
                  <a:txBody>
                    <a:bodyPr/>
                    <a:lstStyle/>
                    <a:p>
                      <a:pPr indent="0" algn="ctr">
                        <a:lnSpc>
                          <a:spcPct val="160000"/>
                        </a:lnSpc>
                        <a:buNone/>
                      </a:pPr>
                      <a:r>
                        <a:rPr lang="en-US" sz="2000" b="0">
                          <a:solidFill>
                            <a:srgbClr val="000000"/>
                          </a:solidFill>
                          <a:latin typeface="微软雅黑" panose="020B0503020204020204" charset="-122"/>
                          <a:ea typeface="微软雅黑" panose="020B0503020204020204" charset="-122"/>
                          <a:cs typeface="NEU-BZ-S92" charset="0"/>
                        </a:rPr>
                        <a:t>政治方面</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000" b="0">
                          <a:solidFill>
                            <a:srgbClr val="000000"/>
                          </a:solidFill>
                          <a:latin typeface="微软雅黑" panose="020B0503020204020204" charset="-122"/>
                          <a:ea typeface="微软雅黑" panose="020B0503020204020204" charset="-122"/>
                          <a:cs typeface="NEU-BZ-S92" charset="0"/>
                        </a:rPr>
                        <a:t>从当时政局是否稳定、制度是否适应生产力发展、体制是否存在问题、实施的政策、阶级矛盾、民族的交融与发展以及外交、军事等方面思考。</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38200">
                <a:tc>
                  <a:txBody>
                    <a:bodyPr/>
                    <a:lstStyle/>
                    <a:p>
                      <a:pPr indent="0" algn="ctr">
                        <a:lnSpc>
                          <a:spcPct val="160000"/>
                        </a:lnSpc>
                        <a:buNone/>
                      </a:pPr>
                      <a:r>
                        <a:rPr lang="en-US" sz="2000" b="0">
                          <a:solidFill>
                            <a:srgbClr val="000000"/>
                          </a:solidFill>
                          <a:latin typeface="微软雅黑" panose="020B0503020204020204" charset="-122"/>
                          <a:ea typeface="微软雅黑" panose="020B0503020204020204" charset="-122"/>
                          <a:cs typeface="NEU-BZ-S92" charset="0"/>
                        </a:rPr>
                        <a:t>经济方面</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000" b="0">
                          <a:solidFill>
                            <a:srgbClr val="000000"/>
                          </a:solidFill>
                          <a:latin typeface="微软雅黑" panose="020B0503020204020204" charset="-122"/>
                          <a:ea typeface="微软雅黑" panose="020B0503020204020204" charset="-122"/>
                          <a:cs typeface="NEU-BZ-S92" charset="0"/>
                        </a:rPr>
                        <a:t>从当时生产力与生产关系是否相适应、经济结构是否健全以及国内外经济格局的发展趋势等角度思考。</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38200">
                <a:tc>
                  <a:txBody>
                    <a:bodyPr/>
                    <a:lstStyle/>
                    <a:p>
                      <a:pPr indent="0" algn="ctr">
                        <a:lnSpc>
                          <a:spcPct val="160000"/>
                        </a:lnSpc>
                        <a:buNone/>
                      </a:pPr>
                      <a:r>
                        <a:rPr lang="en-US" sz="2000" b="0">
                          <a:solidFill>
                            <a:srgbClr val="000000"/>
                          </a:solidFill>
                          <a:latin typeface="微软雅黑" panose="020B0503020204020204" charset="-122"/>
                          <a:ea typeface="微软雅黑" panose="020B0503020204020204" charset="-122"/>
                          <a:cs typeface="NEU-BZ-S92" charset="0"/>
                        </a:rPr>
                        <a:t>文化方面</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000" b="0">
                          <a:solidFill>
                            <a:srgbClr val="000000"/>
                          </a:solidFill>
                          <a:latin typeface="微软雅黑" panose="020B0503020204020204" charset="-122"/>
                          <a:ea typeface="微软雅黑" panose="020B0503020204020204" charset="-122"/>
                          <a:cs typeface="NEU-BZ-S92" charset="0"/>
                        </a:rPr>
                        <a:t>从政治经济对思想文化的影响、思想对社会发展的影响、科技教育对社会发展的影响等角度思考。</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659765" y="5100955"/>
            <a:ext cx="10872470" cy="1383665"/>
          </a:xfrm>
          <a:prstGeom prst="rect">
            <a:avLst/>
          </a:prstGeom>
          <a:noFill/>
          <a:ln w="9525">
            <a:noFill/>
          </a:ln>
        </p:spPr>
        <p:txBody>
          <a:bodyPr wrap="square">
            <a:spAutoFit/>
          </a:bodyPr>
          <a:lstStyle/>
          <a:p>
            <a:pPr indent="0">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r>
              <a:rPr lang="zh-CN" sz="2800" b="0">
                <a:solidFill>
                  <a:srgbClr val="000000"/>
                </a:solidFill>
                <a:latin typeface="微软雅黑" panose="020B0503020204020204" charset="-122"/>
                <a:ea typeface="微软雅黑" panose="020B0503020204020204" charset="-122"/>
                <a:cs typeface="微软雅黑" panose="020B0503020204020204" charset="-122"/>
              </a:rPr>
              <a:t>注意</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具体作答的时候</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除了上述三个方面</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还要具体问题具体分析</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根据实际情况作答。</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[2020全国卷Ⅲ,47,15分]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材料　张九龄(678—740),韶州曲江(今广东韶关)人。七岁能文,</a:t>
            </a:r>
            <a:r>
              <a:rPr lang="zh-CN" altLang="en-US" sz="2800" u="wavy">
                <a:solidFill>
                  <a:srgbClr val="000000"/>
                </a:solidFill>
                <a:uFillTx/>
                <a:latin typeface="微软雅黑" panose="020B0503020204020204" charset="-122"/>
                <a:ea typeface="微软雅黑" panose="020B0503020204020204" charset="-122"/>
                <a:cs typeface="微软雅黑" panose="020B0503020204020204" charset="-122"/>
              </a:rPr>
              <a:t>进士及第后步入仕途</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开元年间官至宰相,成为秦至唐在统一王朝任官级别最高的岭南人。张九龄为政注重民生疾苦,轻刑罚,薄赋敛,扶持农桑。其为人忠诚耿介,敢于进谏,亦终因此罢相,后有人认为这是唐朝由治到乱的分水岭。张九龄有《曲江集》传世,其诗清新自然,其文高雅严整。岭南多被时人视为蛮荒之地,而在张九龄的笔下,却是山明水秀、风光无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他曾主持开大庾岭新路,便利了岭南与中原的交通,至今用之。张九龄“耿直温雅,风仪甚整”,人们以其家乡之名称之为“曲江风度”。明末清初著名思想家王夫之称赞他:“当年唐室无双士,自古南天第一人。”</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——据《新唐书》等</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(1)根据材料并结合所学知识,概括张九龄成为盛唐名相的历史背景。(6分)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(2)根据材料并结合所学知识,评价张九龄的历史贡献。(9分)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第(1)问属于背景类设问,根据答题思路进行分析。由材料画线处可以看出当时科举制推行,然后结合所学知识从政治方面——唐朝开明的政治氛围,经济方面——南方开发,文化方面——中原文化在江南传播、崇尚诗文的文化氛围等角度分析。</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(1)科举制的推行和崇尚诗文的社会风气;开明纯正的政治氛围;南方的开发和中原文化在岭南的传播。(6分)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(2)为开元年间社会经济的发展发挥了积极作用;树立了贤相的典范;文学作品影响深远;一定程度上改变了人们对岭南的认知。(9分)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二、内容、措施类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该类型设问考查的是某一具体历史事件的内容,如某一政策的主要内容、某一国家在重要时期的改革措施等。注意:有时题目中的设问不一定出现“内容”“措施”这类比较明显的词语,而是出现“观念”“情况”“表现”等词语,它们都属于内容、措施类设问,要注意灵活应对。答题时具体分为以下两种情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(1)如果题干仅要求根据材料作答,那么直接根据材料内容归纳即可。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(2)如果题干要求根据材料并结合所学知识回答,要先根据材料归纳,然后结合所学知识进行补充。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655447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二、能力提升</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1.从改革的原因、性质和决定改革成败的因素认识中国古代历史上的改革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①旧的生产关系阻碍了社会生产力的发展。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②为了达到某一政治目的,实现富国强兵。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③顺应历史发展潮流或社会发展趋势。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④少数民族进入中原地区后,吸收汉族的先进制度和文化,加快本民族的封建化进程。</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示例2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[2016全国卷Ⅰ,45,15分]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材料　南北朝时,士族族谱是选任官员的重要依据。唐朝初年,旧士族虽已没落,但清河崔氏、范阳卢氏等数家所谓“山东士族”,仍凭借其祖先的影响,享有崇高的社会地位。这些家族编写族谱,标榜为华夏“高门”,自诩“家风”优良,相互间通婚。唐初那些以军功起家的大臣,也把能与他们通婚视作荣耀。</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唐太宗决心从谱牒入手,改变这种状况。①</a:t>
            </a:r>
            <a:r>
              <a:rPr lang="zh-CN" altLang="en-US" sz="2800" u="wavy">
                <a:solidFill>
                  <a:srgbClr val="000000"/>
                </a:solidFill>
                <a:uFillTx/>
                <a:latin typeface="微软雅黑" panose="020B0503020204020204" charset="-122"/>
                <a:ea typeface="微软雅黑" panose="020B0503020204020204" charset="-122"/>
                <a:cs typeface="微软雅黑" panose="020B0503020204020204" charset="-122"/>
              </a:rPr>
              <a:t>他下令修撰全国总谱《氏族志》</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,②</a:t>
            </a:r>
            <a:r>
              <a:rPr lang="zh-CN" altLang="en-US" sz="2800" u="wavy">
                <a:solidFill>
                  <a:srgbClr val="000000"/>
                </a:solidFill>
                <a:uFillTx/>
                <a:latin typeface="微软雅黑" panose="020B0503020204020204" charset="-122"/>
                <a:ea typeface="微软雅黑" panose="020B0503020204020204" charset="-122"/>
                <a:cs typeface="微软雅黑" panose="020B0503020204020204" charset="-122"/>
              </a:rPr>
              <a:t>不限地域,不分民族渊源,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收集当时全国各地具有影响的293个家</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族,排出等级,但③</a:t>
            </a:r>
            <a:r>
              <a:rPr lang="zh-CN" altLang="en-US"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不作为任用官员的依据</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。编写者受习惯影响,</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将当时只任六品官的清河人崔民干列为第一等。这让唐太宗颇不高兴,下令:“不须论数世以前,止取今日官爵高下作等级。”于是④</a:t>
            </a:r>
            <a:r>
              <a:rPr lang="zh-CN" altLang="en-US"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皇族被列为第一,外戚次之,清河崔氏只排到第三等</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。当时文武大臣中,不少人的祖先在北朝后期才从草原南迁,也因此跻身“高门”之列。</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——摘编自唐长孺《魏晋南北朝隋唐史三论》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(1)根据材料并结合所学知识,概括唐太宗时谱牒改革的内容。(9分)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(2)根据材料并结合所学知识,简析唐太宗时谱牒改革的作用。(6分)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30998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第(1)问属于内容类设问,依据材料中①②③④和所学知识,从朝廷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主持修撰、入选范围、谱牒在任用官员中的作用及门第标准等方面分析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(1)朝廷主持修撰全国总谱;扩大入选范围;否定谱牒在选任官员中的作用;建立新的门第标准。(9分)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(2)加强皇室地位;肯定现有政治秩序,有利于维持政权稳定;抑制旧士族的影响;有利于维护统一;巩固民族交融的成果。(6分)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三、影响、意义类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1.针对影响类设问,可根据题干要求,从以下角度有选择地进行归纳。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(1)分项分析:从政治、经济、思想文化、国际关系等方面分析。</a:t>
            </a:r>
          </a:p>
        </p:txBody>
      </p:sp>
      <p:graphicFrame>
        <p:nvGraphicFramePr>
          <p:cNvPr id="2" name="表格 1"/>
          <p:cNvGraphicFramePr/>
          <p:nvPr>
            <p:custDataLst>
              <p:tags r:id="rId1"/>
            </p:custDataLst>
          </p:nvPr>
        </p:nvGraphicFramePr>
        <p:xfrm>
          <a:off x="592772" y="2180590"/>
          <a:ext cx="11029315" cy="3870960"/>
        </p:xfrm>
        <a:graphic>
          <a:graphicData uri="http://schemas.openxmlformats.org/drawingml/2006/table">
            <a:tbl>
              <a:tblPr firstRow="1" bandRow="1">
                <a:tableStyleId>{5940675A-B579-460E-94D1-54222C63F5DA}</a:tableStyleId>
              </a:tblPr>
              <a:tblGrid>
                <a:gridCol w="1421765"/>
                <a:gridCol w="9607550"/>
              </a:tblGrid>
              <a:tr h="96774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政治方面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①是否有利于政治稳定。②是否影响了政治势力的消长。③是否有利于民族团结和国家统一。④是否使社会性质发生了变化。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774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经济方面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①是否增加了政府的财政收入。②是否促进了经济的发展。③是否影响了人民的生活水平。④是否改变了经济格局或经济体制。⑤是否开创了新的经济模式。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774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思想文化方面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①是否符合时代发展的潮流。②是否有利于社会进步。③是否有利于国家的统一或民族的团结。④是否与社会客观需要相适应。</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774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国际关系方面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①是否有利于世界的和平与发展。②是否促进友好合作或加深矛盾。③是否影响国际关系格局。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(2)整体分析:主要从积极影响、消极影响(局限性)两方面分析。在答题时要权衡两方面影响中哪一方面占据主要地位,如罗斯福新政对美国的影响应以积极影响为主,近代列强对中国的侵略应以消极影响为主。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(3)国际化分析:主要从中国对世界的影响、外国对中国的影响、中外之间的相互影响等角度分析。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时空变换分析:主要从现实影响、深远影响两方面分析。现实影响指对当时社会产生的直接影响,表现为目的的指向性或动机实现的影响;深远影响指对以后社会发展产生的影响,具体表现为影响的时代性、历史趋势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转化分析:主要有两种类型,一是将特殊性影响转化为普遍性影响,如将工业革命对印度的影响转变为对殖民地半殖民地国家和地区的影响等;二是将普遍性影响转化为特殊性影响,如将二战对被侵略国的影响转化为抗日战争对中国的影响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意义类设问的答题思路与影响类设问大体相同,但意义类侧重的是正面的、积极的内容,大体等同于积极影响。意义类设问常见的答题句式有“有利于……”“促进了……”“推动了……”“增强了……”“改变了……”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3</a:t>
            </a:r>
            <a:r>
              <a:rPr lang="en-US" sz="2800">
                <a:solidFill>
                  <a:srgbClr val="000000"/>
                </a:solidFill>
                <a:latin typeface="微软雅黑" panose="020B0503020204020204" charset="-122"/>
                <a:ea typeface="微软雅黑" panose="020B0503020204020204" charset="-122"/>
                <a:cs typeface="微软雅黑" panose="020B0503020204020204" charset="-122"/>
              </a:rPr>
              <a:t>  [2019全国卷Ⅲ,45,15分]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　</a:t>
            </a:r>
            <a:r>
              <a:rPr lang="zh-CN" altLang="en-US" sz="2800" u="wavy">
                <a:solidFill>
                  <a:srgbClr val="000000"/>
                </a:solidFill>
                <a:uFillTx/>
                <a:latin typeface="微软雅黑" panose="020B0503020204020204" charset="-122"/>
                <a:ea typeface="微软雅黑" panose="020B0503020204020204" charset="-122"/>
                <a:cs typeface="微软雅黑" panose="020B0503020204020204" charset="-122"/>
              </a:rPr>
              <a:t>苏德战争爆发后,盟国开始就开辟第二战场问题进行协商</a:t>
            </a:r>
            <a:r>
              <a:rPr lang="en-US" sz="2800">
                <a:solidFill>
                  <a:srgbClr val="000000"/>
                </a:solidFill>
                <a:latin typeface="微软雅黑" panose="020B0503020204020204" charset="-122"/>
                <a:ea typeface="微软雅黑" panose="020B0503020204020204" charset="-122"/>
                <a:cs typeface="微软雅黑" panose="020B0503020204020204" charset="-122"/>
              </a:rPr>
              <a:t>。丘吉尔表示,在目前情况下,大举登陆必遭“血腥还击”,而小规模袭击“只能导致惨败”,拒绝了苏联的提议。1942年上半年,在国内外的压力下,</a:t>
            </a:r>
            <a:r>
              <a:rPr lang="zh-CN" altLang="en-US" sz="2800" u="wavy">
                <a:solidFill>
                  <a:srgbClr val="000000"/>
                </a:solidFill>
                <a:uFillTx/>
                <a:latin typeface="微软雅黑" panose="020B0503020204020204" charset="-122"/>
                <a:ea typeface="微软雅黑" panose="020B0503020204020204" charset="-122"/>
                <a:cs typeface="微软雅黑" panose="020B0503020204020204" charset="-122"/>
              </a:rPr>
              <a:t>英国被迫同意美国提出的西欧作战计划</a:t>
            </a:r>
            <a:r>
              <a:rPr lang="en-US" sz="2800">
                <a:solidFill>
                  <a:srgbClr val="000000"/>
                </a:solidFill>
                <a:latin typeface="微软雅黑" panose="020B0503020204020204" charset="-122"/>
                <a:ea typeface="微软雅黑" panose="020B0503020204020204" charset="-122"/>
                <a:cs typeface="微软雅黑" panose="020B0503020204020204" charset="-122"/>
              </a:rPr>
              <a:t>,但在开始时间上作出了重大保留。同年8月,在与斯大林的会谈中,丘吉尔把法西斯在欧洲的统治比喻为鳄鱼,主张应该首先打击它“柔软的下腹部”,强调在英国传统势力范围的北非、包括巴尔干在内的地中海地区展开军事行动的重要性,而第</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二战场的开辟只能推迟。</a:t>
            </a:r>
            <a:r>
              <a:rPr lang="zh-CN" altLang="en-US"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在1943年底召开的德黑兰会议上,经过激烈的斗争,英国不得不同意开辟第二战场的具体计划。1944年6月,盟军终于实施了在诺曼底登陆的“霸王计划”。</a:t>
            </a:r>
            <a:endParaRPr lang="zh-CN" altLang="en-US" sz="2800" u="wavy">
              <a:solidFill>
                <a:srgbClr val="000000"/>
              </a:solidFill>
              <a:uFillTx/>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——摘编自王绳祖主编《国际关系史》</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(1)根据材料并结合所学知识,简析英国拖延第二战场开辟的原因。(8分)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(2)根据材料并结合所学知识,说明第二战场成功开辟的意义。(7分)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第(2)问属于意义类设问,材料画线处反映出盟国与法西斯作战团结一致,然后结合所学知识从加速德国溃败、加速反法西斯战争的胜利等角度进行分析作答。</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(1)初期军事力量不足;集中力量保护英国的安全;抢占英国传统势力范围优先;将本国利益置于盟国整体利益之上。(8分)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(2)显示了盟国与法西斯作战团结一致;对德国形成两面夹攻;加速了德国的溃败和反法西斯战争的胜利。(7分)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四、评价、评述类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评价就是评定历史人物的功过是非或者历史事件的性质、地位、影响等,偏重于结论。评述则是对历史人物、历史事件、史学观点等进行分析、论证和评价,侧重于叙述。评述类设问含有许多标志性词语,如简评、评述、说明、评析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1.评价类设问,解题通常包括两个步骤:</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第一步,确定评价对象,通常结合具体设问即可得出。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第二步,进行评价。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⑤统治阶级面临严重的统治危机,为抑制土地兼并,缓和阶级矛盾,增加财政收入。</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(2)性质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①奴隶主贵族为实现富国强兵,达到某一政治目的而进行的军政改革。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②封建地主阶级为巩固统治基础,维护封建王朝的统治,克服封建统治危机,实现富国强兵而进行的政治变革。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③少数民族统治者为加快本民族封建化进程,吸收汉族先进制度和文化而进行的变革。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历史评价=史实(时间、地点、特定条件、相关主体、性质等)+运用马克思主义的基本理论进行评判(是否顺应历史潮流、是否能促进生产力的发展、是否有利于社会的稳定等)+结论。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2.评述类设问,通常需要兼顾叙述和评价两个方面的因素,一般分两个步骤解答: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第一步,确定评述对象,并对其进行简要叙述(叙述史实)。</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第二步,进行评价,可参考评价类设问的解题思路。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[2020全国卷Ⅱ,45,15分]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材料　熙宁二年(1069年),宋廷开始精简军队,压缩编制,到元丰八年(1085年)禁、厢军总数减为80万左右,比原先减少30多万。熙宁七年,开始实行“将兵法”,</a:t>
            </a:r>
            <a:r>
              <a:rPr lang="zh-CN" altLang="en-US" sz="2800" u="wavy">
                <a:solidFill>
                  <a:srgbClr val="000000"/>
                </a:solidFill>
                <a:uFillTx/>
                <a:latin typeface="微软雅黑" panose="020B0503020204020204" charset="-122"/>
                <a:ea typeface="微软雅黑" panose="020B0503020204020204" charset="-122"/>
                <a:cs typeface="微软雅黑" panose="020B0503020204020204" charset="-122"/>
              </a:rPr>
              <a:t>把当地各部分禁军以及有战斗力的厢兵、蕃兵、乡兵等,混合编组为“将”,下设“指挥”。每“将”自2 000多人至1万多人不等,通常为5 000人左右,设正、副将为长官,选择有作战经验和才能的人担任</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。诸将长官统领并训练本将士兵,以达到将知兵、兵知将的目</a:t>
            </a:r>
          </a:p>
          <a:p>
            <a:pPr indent="0">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的。将兵多数戍守本路,在本路辖区内更戍,但也有一部分将兵到指定的别路更戍。 </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——摘编自白寿彝总主编《中国通史》</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(1)根据材料并结合所学知识,概括王安石实行将兵法的历史背景。(6分)</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(2)根据材料并结合所学知识,评价王安石将兵法改革。(9分)</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第(2)问属于评价类设问,根据答题思路进行分析。根据画线处王安石的将兵法措施从军事方面进行评价,然后结合所学知识从当时的历史背景一分为二地分析。</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(1)冗兵众多,老弱兵士多;兵不知将、将不知兵;战斗力下降,积贫积弱。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(2)改变了宋军的编制,提高了军队战斗力;减少军费开支,一定程度上缓解了财政压力;未从根本上解决北宋的社会危机。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46405" y="217805"/>
            <a:ext cx="11332845" cy="655447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五、特点类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特点通常是指某一历史事物的特殊之处,既反映了历史事物的具体性,又反映了其所具有的特殊性。解答特点类设问的思路主要有以下两种:一种是根据要素概括,主要是结合材料;一种是在以材料为依据的同时,根据阶段特征概括,需要结合所学知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1.根据要素概括特点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某事件发生前是否产生了新的经济因素、阶级力量,是否采用特殊的方式作准备,是否受外部因素的影响等。如明清之际进步思想产生的背景,与以往儒家思想产生和发展的背景相比,其特点是新的生产关系的产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(2)时间——发生时间的早晚、经历时间的长短等方面。如英国资产阶级革命与法国大革命相比,具有爆发时间早的特点。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(3)目的——为某部分人服务或具有多重目的等。如辛亥革命和太平天国运动都致力于推翻清政府的统治,但辛亥革命是要建立资产阶级民主政治。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(4)过程——历史事物的新发展和新变化,往往能够明显体现出其自身出现的新特点,抓住其新变化的特征,也是认识特点的有效方法。如法国共和政体确立的过程与英国、美国相比,具有艰难曲折的特点。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439420"/>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(5)内容(措施)——产生依据、体现某种思想、包括的方面、侧重的方面、实行的办法等。如《资政新篇》的内容,最突出的特点就是体现了学习西方、发展资本主义的思想。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(6)程度——完成或实现的情况、是不是彻底、有没有局限性等。如与辛亥革命相比,五四运动在反帝反封建方面具有彻底性。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(7)范围——包括地域、领域等。如1929—1933年资本主义世界经济危机与以往的危机相比,具有范围广(波及地域广、涉及的经济部门多)的特点。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91160" y="361950"/>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(8)本质——对事物本质属性进行分析,是把握事物特点的基本方法。如与英国君主立宪制相比,德意志君主立宪制带有浓厚的封建性和军事性。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(9)影响——影响的广度、深度,积极影响和消极影响等。如商鞅变法是春秋战国时期实行的最彻底、对旧贵族打击最严重、变法措施最全面、为期最久、影响最深远的改革。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2.根据阶段特征概括特点 </a:t>
            </a:r>
          </a:p>
        </p:txBody>
      </p:sp>
      <p:graphicFrame>
        <p:nvGraphicFramePr>
          <p:cNvPr id="2" name="表格 1"/>
          <p:cNvGraphicFramePr/>
          <p:nvPr>
            <p:custDataLst>
              <p:tags r:id="rId1"/>
            </p:custDataLst>
          </p:nvPr>
        </p:nvGraphicFramePr>
        <p:xfrm>
          <a:off x="714692" y="982345"/>
          <a:ext cx="11029315" cy="6025388"/>
        </p:xfrm>
        <a:graphic>
          <a:graphicData uri="http://schemas.openxmlformats.org/drawingml/2006/table">
            <a:tbl>
              <a:tblPr firstRow="1" bandRow="1">
                <a:tableStyleId>{5940675A-B579-460E-94D1-54222C63F5DA}</a:tableStyleId>
              </a:tblPr>
              <a:tblGrid>
                <a:gridCol w="917575"/>
                <a:gridCol w="10111740"/>
              </a:tblGrid>
              <a:tr h="1220470">
                <a:tc>
                  <a:txBody>
                    <a:bodyPr/>
                    <a:lstStyle/>
                    <a:p>
                      <a:pPr indent="0" algn="ctr">
                        <a:lnSpc>
                          <a:spcPct val="140000"/>
                        </a:lnSpc>
                        <a:buNone/>
                      </a:pPr>
                      <a:r>
                        <a:rPr lang="en-US" sz="2800" b="0">
                          <a:solidFill>
                            <a:srgbClr val="000000"/>
                          </a:solidFill>
                          <a:latin typeface="微软雅黑" panose="020B0503020204020204" charset="-122"/>
                          <a:ea typeface="微软雅黑" panose="020B0503020204020204" charset="-122"/>
                          <a:cs typeface="NEU-BZ-S92" charset="0"/>
                        </a:rPr>
                        <a:t>政治方面</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①内部:从政治制度、政策、政权更迭、君臣关系、中央与地方的关系、各民族之间的关系等方面进行归纳。②外部:从对外政策、外交关系、国际格局等方面分析。</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20470">
                <a:tc>
                  <a:txBody>
                    <a:bodyPr/>
                    <a:lstStyle/>
                    <a:p>
                      <a:pPr indent="0" algn="ctr">
                        <a:lnSpc>
                          <a:spcPct val="140000"/>
                        </a:lnSpc>
                        <a:buNone/>
                      </a:pPr>
                      <a:r>
                        <a:rPr lang="en-US" sz="2800" b="0">
                          <a:solidFill>
                            <a:srgbClr val="000000"/>
                          </a:solidFill>
                          <a:latin typeface="微软雅黑" panose="020B0503020204020204" charset="-122"/>
                          <a:ea typeface="微软雅黑" panose="020B0503020204020204" charset="-122"/>
                          <a:cs typeface="NEU-BZ-S92" charset="0"/>
                        </a:rPr>
                        <a:t>经济方面</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从政府经济政策、生产方式、生产力发展水平、生产关系的状况、经济繁荣(或萧条)状况、交通设施、人民生活水平等角度分析。</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40940">
                <a:tc>
                  <a:txBody>
                    <a:bodyPr/>
                    <a:lstStyle/>
                    <a:p>
                      <a:pPr indent="0" algn="ctr">
                        <a:lnSpc>
                          <a:spcPct val="140000"/>
                        </a:lnSpc>
                        <a:buNone/>
                      </a:pPr>
                      <a:r>
                        <a:rPr lang="en-US" sz="2800" b="0">
                          <a:solidFill>
                            <a:srgbClr val="000000"/>
                          </a:solidFill>
                          <a:latin typeface="微软雅黑" panose="020B0503020204020204" charset="-122"/>
                          <a:ea typeface="微软雅黑" panose="020B0503020204020204" charset="-122"/>
                          <a:cs typeface="NEU-BZ-S92" charset="0"/>
                        </a:rPr>
                        <a:t>思想文化方面</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要注意体现时代特色。①思想方面:从对人们的思想解放作用或对新生事物的推动(或阻碍)作用方面思考。②文化方面:要结合当时的政治和经济状况进行思考。</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示例5</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[2017全国卷Ⅲ,44,15分]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材料　北周武帝时期制定的《大律》“凡二十五篇”,制罪“二十五等”,定罪1 537条,“条流苛密,比于齐(北齐)法,烦而不要”。宣帝“更峻其法”,导致“上下愁怨”“内外离心”。隋文帝取代北周建立隋朝,开皇初年两次“更定新律”,史谓《开皇律》。</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隋朝统治者鉴于《北齐律》“法令明审,科条简要”,①</a:t>
            </a:r>
            <a:r>
              <a:rPr lang="zh-CN" altLang="en-US" sz="2800" u="wavy">
                <a:solidFill>
                  <a:srgbClr val="000000"/>
                </a:solidFill>
                <a:uFillTx/>
                <a:latin typeface="微软雅黑" panose="020B0503020204020204" charset="-122"/>
                <a:ea typeface="微软雅黑" panose="020B0503020204020204" charset="-122"/>
                <a:cs typeface="微软雅黑" panose="020B0503020204020204" charset="-122"/>
              </a:rPr>
              <a:t>将其作为制定《开皇律》的主要参考,并“采魏、晋刑典,下至齐、梁,沿革轻重,取其折衷”</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,成文“十二卷”。②</a:t>
            </a:r>
            <a:r>
              <a:rPr lang="zh-CN" altLang="en-US" sz="2800" u="wavy">
                <a:solidFill>
                  <a:srgbClr val="000000"/>
                </a:solidFill>
                <a:uFillTx/>
                <a:latin typeface="微软雅黑" panose="020B0503020204020204" charset="-122"/>
                <a:ea typeface="微软雅黑" panose="020B0503020204020204" charset="-122"/>
                <a:cs typeface="微软雅黑" panose="020B0503020204020204" charset="-122"/>
              </a:rPr>
              <a:t>新律制罪二十等,废除“前代鞭刑及枭首”</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(3)决定改革成败的因素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①是否顺应历史发展的趋势、与时俱进,是改革能否成功的根本原因。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②力量对比是否有利于改革,可从改革的阻力和支持改革的力量两方面分析。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③看改革者的个人素质。改革会损害部分人的利益,必然会遇到阻力,不会一帆风顺,这要求改革者要有远见卓识和坚定的政治魄力。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④改革的措施是否符合当时的实际,是否行之有效。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⑤当时的内外环境是否有利于改革。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等“苛惨之法”,“以轻代重,化死为生”</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;③</a:t>
            </a:r>
            <a:r>
              <a:rPr lang="zh-CN" altLang="en-US"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定罪500条,删繁就简,比旧律减少死刑81条、流放刑154条、劳役刑等一千余条</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。唐朝官修史书评价《开皇律》“刑网简要,疏而不失”。</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——据《隋书》</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(1)根据材料,概括隋代法律制度改革的特点。(7分)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(2)根据材料并结合所学知识,简析隋代《开皇律》制定的意义。(8分)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第(1)问属于特点类设问。本问比较简单,可根据材料①②③总结出隋代法律制度改革的特点。</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(1)改变了北周的严刑峻法,减轻刑罚;对之前的法律兼收并蓄、择善而从;法律条文简要而不烦琐。(7分)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(2)总结和发展了前代立法的经验;提高了法律的文明程度;为隋朝发展与强盛提供保障;为后世法制建设提供有益的借鉴。(8分)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2.评价改革的原则</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(1)要把每次改革放在它所属的特定历史环境中加以评价。首先分析当时的历史条件、历史要求,再看这些改革在多大程度上适应或者违背了这一历史要求。据此,对改革作出基本的肯定或否定的评价。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一场改革的成败,不是看改革者个人的结局如何,而是看改革是否顺应历史潮流。具体从以下两个方面看:一是改革是否达到了预期目标,二是改革是否被中断。改革达到了预期目标,有利于国家发展和社会进步,同时不管改革者处境怎样,都能继续下去的改革才是成功的改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三、考题示例</a:t>
            </a:r>
          </a:p>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[2020山东高考,4,3分]王安石在变法中“募饥民修水利”,以“赈救食力之农”“兴陂塘沟港之废”。与“煮粥赈灾”“开仓放粮”等赈灾方式相比,王安石此举力图</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A.尽量减轻政府的救灾负担</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B.稳定灾区的社会秩序</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C.从长远上解决灾民生计问题</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D.建立政府抗灾救荒体系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本题以王安石变法时的赈灾措施为依托,考查王安石变法的作用。从题干材料“募饥民修水利”“赈救食力之农”“兴陂塘沟港之废”等可知,王安石在赈灾上,采用了以工代赈的方式。这种赈灾方式具有多方面的好处,既可以通过招募灾民做工以达到赈灾的目的,同时,还修建了农田水利设施,这有利于社会经济的长远发展,故C项正确。</a:t>
            </a:r>
          </a:p>
        </p:txBody>
      </p:sp>
      <p:sp>
        <p:nvSpPr>
          <p:cNvPr id="2" name="文本框 1"/>
          <p:cNvSpPr txBox="1"/>
          <p:nvPr/>
        </p:nvSpPr>
        <p:spPr>
          <a:xfrm>
            <a:off x="540385" y="375158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cb917dec-1806-49e0-9030-0ab018eedb0b}"/>
  <p:tag name="TABLE_ENDDRAG_ORIGIN_RECT" val="850*346"/>
  <p:tag name="TABLE_ENDDRAG_RECT" val="51*114*850*346"/>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7dafb0f4-36bb-47a2-9de7-33bb2896f0e4}"/>
  <p:tag name="TABLE_ENDDRAG_ORIGIN_RECT" val="868*304"/>
  <p:tag name="TABLE_ENDDRAG_RECT" val="46*171*868*304"/>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44372521-7b76-4271-b1f0-d236c25a9cdc}"/>
  <p:tag name="TABLE_ENDDRAG_ORIGIN_RECT" val="868*384"/>
  <p:tag name="TABLE_ENDDRAG_RECT" val="56*77*868*384"/>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bd11a4a7-4056-4dcf-abfa-14ca5b9c77bc}"/>
  <p:tag name="TABLE_ENDDRAG_ORIGIN_RECT" val="859*405"/>
  <p:tag name="TABLE_ENDDRAG_RECT" val="40*115*859*405"/>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a6d92739-efef-4d31-adb8-1b191e7233d7}"/>
  <p:tag name="TABLE_ENDDRAG_ORIGIN_RECT" val="891*400"/>
  <p:tag name="TABLE_ENDDRAG_RECT" val="42*119*891*400"/>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5948364f-9e1b-40e7-89ec-53e68fba3c12}"/>
  <p:tag name="TABLE_ENDDRAG_ORIGIN_RECT" val="857*386"/>
  <p:tag name="TABLE_ENDDRAG_RECT" val="55*52*857*386"/>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0876f5a1-072d-4ccc-b5e4-09bf67dbf7e5}"/>
  <p:tag name="TABLE_ENDDRAG_ORIGIN_RECT" val="869*377"/>
  <p:tag name="TABLE_ENDDRAG_RECT" val="46*79*869*377"/>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8bdc12cd-4c99-4293-b323-58780cc6ad59}"/>
  <p:tag name="TABLE_ENDDRAG_ORIGIN_RECT" val="843*423"/>
  <p:tag name="TABLE_ENDDRAG_RECT" val="67*54*843*423"/>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423f40a3-a1db-4b22-9632-c7511c828fde}"/>
  <p:tag name="TABLE_ENDDRAG_ORIGIN_RECT" val="860*399"/>
  <p:tag name="TABLE_ENDDRAG_RECT" val="40*115*860*399"/>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ef2e9727-910c-45ad-938a-d13e389ae5e5}"/>
  <p:tag name="TABLE_ENDDRAG_ORIGIN_RECT" val="842*387"/>
  <p:tag name="TABLE_ENDDRAG_RECT" val="45*84*842*387"/>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f4123aa3-cd0b-4f74-8b7e-7139cf2de4c6}"/>
  <p:tag name="TABLE_ENDDRAG_ORIGIN_RECT" val="821*203"/>
  <p:tag name="TABLE_ENDDRAG_RECT" val="52*179*821*203"/>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3008</Words>
  <Application>WPS 演示</Application>
  <PresentationFormat>自定义</PresentationFormat>
  <Paragraphs>340</Paragraphs>
  <Slides>61</Slides>
  <Notes>0</Notes>
  <HiddenSlides>0</HiddenSlides>
  <MMClips>0</MMClips>
  <ScaleCrop>false</ScaleCrop>
  <HeadingPairs>
    <vt:vector size="4" baseType="variant">
      <vt:variant>
        <vt:lpstr>主题</vt:lpstr>
      </vt:variant>
      <vt:variant>
        <vt:i4>1</vt:i4>
      </vt:variant>
      <vt:variant>
        <vt:lpstr>幻灯片标题</vt:lpstr>
      </vt:variant>
      <vt:variant>
        <vt:i4>61</vt:i4>
      </vt:variant>
    </vt:vector>
  </HeadingPairs>
  <TitlesOfParts>
    <vt:vector size="62" baseType="lpstr">
      <vt:lpstr>Office 主题​​</vt:lpstr>
      <vt:lpstr>幻灯片 1</vt:lpstr>
      <vt:lpstr>第二十三单元    选修模块</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65</cp:revision>
  <dcterms:created xsi:type="dcterms:W3CDTF">2021-01-08T01:23:00Z</dcterms:created>
  <dcterms:modified xsi:type="dcterms:W3CDTF">2021-09-23T07:26:39Z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