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ags/tag140.xml" ContentType="application/vnd.openxmlformats-officedocument.presentationml.tags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slideLayouts/slideLayout35.xml" ContentType="application/vnd.openxmlformats-officedocument.presentationml.slideLayout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slideLayouts/slideLayout60.xml" ContentType="application/vnd.openxmlformats-officedocument.presentationml.slideLayout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tags/tag123.xml" ContentType="application/vnd.openxmlformats-officedocument.presentationml.tags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33.xml" ContentType="application/vnd.openxmlformats-officedocument.presentationml.slide+xml"/>
  <Override PartName="/ppt/tags/tag6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tags/tag142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Layouts/slideLayout48.xml" ContentType="application/vnd.openxmlformats-officedocument.presentationml.slideLayout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Layouts/slideLayout33.xml" ContentType="application/vnd.openxmlformats-officedocument.presentationml.slideLayout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slideLayouts/slideLayout40.xml" ContentType="application/vnd.openxmlformats-officedocument.presentationml.slideLayout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slideLayouts/slideLayout38.xml" ContentType="application/vnd.openxmlformats-officedocument.presentationml.slideLayout+xml"/>
  <Override PartName="/ppt/tags/tag103.xml" ContentType="application/vnd.openxmlformats-officedocument.presentationml.tags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ags/tag132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slideLayouts/slideLayout34.xml" ContentType="application/vnd.openxmlformats-officedocument.presentationml.slideLayout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slideLayouts/slideLayout30.xml" ContentType="application/vnd.openxmlformats-officedocument.presentationml.slideLayout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slides/slide29.xml" ContentType="application/vnd.openxmlformats-officedocument.presentationml.slide+xml"/>
  <Override PartName="/ppt/tags/tag122.xml" ContentType="application/vnd.openxmlformats-officedocument.presentationml.tags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Layouts/slideLayout28.xml" ContentType="application/vnd.openxmlformats-officedocument.presentationml.slideLayout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Layouts/slideLayout53.xml" ContentType="application/vnd.openxmlformats-officedocument.presentationml.slideLayout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tags/tag45.xml" ContentType="application/vnd.openxmlformats-officedocument.presentationml.tags+xml"/>
  <Override PartName="/ppt/slideLayouts/slideLayout31.xml" ContentType="application/vnd.openxmlformats-officedocument.presentationml.slideLayout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heme/theme6.xml" ContentType="application/vnd.openxmlformats-officedocument.theme+xml"/>
  <Override PartName="/ppt/slideLayouts/slideLayout58.xml" ContentType="application/vnd.openxmlformats-officedocument.presentationml.slideLayout+xml"/>
  <Override PartName="/ppt/tags/tag141.xml" ContentType="application/vnd.openxmlformats-officedocument.presentationml.tag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slideLayouts/slideLayout5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  <p:sldMasterId id="2147483678" r:id="rId3"/>
    <p:sldMasterId id="2147483690" r:id="rId4"/>
    <p:sldMasterId id="2147483702" r:id="rId5"/>
  </p:sldMasterIdLst>
  <p:notesMasterIdLst>
    <p:notesMasterId r:id="rId40"/>
  </p:notesMasterIdLst>
  <p:handoutMasterIdLst>
    <p:handoutMasterId r:id="rId41"/>
  </p:handoutMasterIdLst>
  <p:sldIdLst>
    <p:sldId id="331" r:id="rId6"/>
    <p:sldId id="332" r:id="rId7"/>
    <p:sldId id="333" r:id="rId8"/>
    <p:sldId id="278" r:id="rId9"/>
    <p:sldId id="272" r:id="rId10"/>
    <p:sldId id="290" r:id="rId11"/>
    <p:sldId id="594" r:id="rId12"/>
    <p:sldId id="294" r:id="rId13"/>
    <p:sldId id="595" r:id="rId14"/>
    <p:sldId id="596" r:id="rId15"/>
    <p:sldId id="548" r:id="rId16"/>
    <p:sldId id="597" r:id="rId17"/>
    <p:sldId id="550" r:id="rId18"/>
    <p:sldId id="598" r:id="rId19"/>
    <p:sldId id="600" r:id="rId20"/>
    <p:sldId id="601" r:id="rId21"/>
    <p:sldId id="599" r:id="rId22"/>
    <p:sldId id="602" r:id="rId23"/>
    <p:sldId id="603" r:id="rId24"/>
    <p:sldId id="604" r:id="rId25"/>
    <p:sldId id="261" r:id="rId26"/>
    <p:sldId id="511" r:id="rId27"/>
    <p:sldId id="528" r:id="rId28"/>
    <p:sldId id="529" r:id="rId29"/>
    <p:sldId id="530" r:id="rId30"/>
    <p:sldId id="531" r:id="rId31"/>
    <p:sldId id="605" r:id="rId32"/>
    <p:sldId id="606" r:id="rId33"/>
    <p:sldId id="607" r:id="rId34"/>
    <p:sldId id="385" r:id="rId35"/>
    <p:sldId id="536" r:id="rId36"/>
    <p:sldId id="537" r:id="rId37"/>
    <p:sldId id="572" r:id="rId38"/>
    <p:sldId id="539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06448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5892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9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0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19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89622" y="124667"/>
            <a:ext cx="11795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专题九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中外思想解放运动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热点聚焦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1789" y="124667"/>
            <a:ext cx="11968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专题九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中外思想解放运动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知识概括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76676" y="124345"/>
            <a:ext cx="12038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专题九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中外思想解放运动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知识清单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82262" y="99591"/>
            <a:ext cx="12109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专题九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中外思想解放运动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题组演练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18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ags" Target="../tags/tag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7" Type="http://schemas.openxmlformats.org/officeDocument/2006/relationships/tags" Target="../tags/tag67.xml"/><Relationship Id="rId2" Type="http://schemas.openxmlformats.org/officeDocument/2006/relationships/slideLayout" Target="../slideLayouts/slideLayout29.xml"/><Relationship Id="rId16" Type="http://schemas.openxmlformats.org/officeDocument/2006/relationships/tags" Target="../tags/tag66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tags" Target="../tags/tag65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ags" Target="../tags/tag6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slide" Target="slide21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slide" Target="slide2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slide" Target="slide4.xml"/><Relationship Id="rId5" Type="http://schemas.openxmlformats.org/officeDocument/2006/relationships/tags" Target="../tags/tag129.xml"/><Relationship Id="rId10" Type="http://schemas.openxmlformats.org/officeDocument/2006/relationships/slide" Target="slide3.xml"/><Relationship Id="rId4" Type="http://schemas.openxmlformats.org/officeDocument/2006/relationships/tags" Target="../tags/tag128.xml"/><Relationship Id="rId9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1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3.xml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5" Type="http://schemas.openxmlformats.org/officeDocument/2006/relationships/slide" Target="slide4.xml"/><Relationship Id="rId4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013276" y="3224065"/>
            <a:ext cx="6228000" cy="799200"/>
            <a:chOff x="3027246" y="1986474"/>
            <a:chExt cx="5990707" cy="902160"/>
          </a:xfrm>
        </p:grpSpPr>
        <p:sp>
          <p:nvSpPr>
            <p:cNvPr id="38" name="圆角矩形 6">
              <a:hlinkClick r:id=""/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28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</a:p>
          </p:txBody>
        </p:sp>
        <p:sp>
          <p:nvSpPr>
            <p:cNvPr id="45" name="文本框 2">
              <a:hlinkClick r:id="rId10" action="ppaction://hlinksldjump"/>
            </p:cNvPr>
            <p:cNvSpPr txBox="1"/>
            <p:nvPr/>
          </p:nvSpPr>
          <p:spPr>
            <a:xfrm>
              <a:off x="4055472" y="1986474"/>
              <a:ext cx="4838313" cy="833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数据</a:t>
              </a: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盘点</a:t>
              </a:r>
              <a:r>
                <a:rPr lang="zh-CN" altLang="en-US" sz="2800" b="1" dirty="0" smtClean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知识概括</a:t>
              </a:r>
              <a:endParaRPr lang="zh-CN" altLang="en-US" sz="2800" b="1" dirty="0">
                <a:solidFill>
                  <a:srgbClr val="01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001217" y="4288870"/>
            <a:ext cx="6228000" cy="799200"/>
            <a:chOff x="3043127" y="3212301"/>
            <a:chExt cx="5992288" cy="912996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</a:p>
          </p:txBody>
        </p:sp>
        <p:sp>
          <p:nvSpPr>
            <p:cNvPr id="46" name="文本框 16">
              <a:hlinkClick r:id="rId11" action="ppaction://hlinksldjump"/>
            </p:cNvPr>
            <p:cNvSpPr txBox="1"/>
            <p:nvPr/>
          </p:nvSpPr>
          <p:spPr>
            <a:xfrm>
              <a:off x="4326508" y="3212301"/>
              <a:ext cx="4329600" cy="8438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数据透视  知识清单</a:t>
              </a:r>
              <a:endParaRPr lang="zh-CN" altLang="en-US" sz="2800" b="1" dirty="0">
                <a:solidFill>
                  <a:srgbClr val="01B0F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035745" y="1083945"/>
            <a:ext cx="11043225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专题九  中外思想解放运动</a:t>
            </a:r>
            <a:endParaRPr lang="zh-CN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027246" y="2173886"/>
            <a:ext cx="6228000" cy="797912"/>
            <a:chOff x="3027246" y="1967738"/>
            <a:chExt cx="5990707" cy="920896"/>
          </a:xfrm>
        </p:grpSpPr>
        <p:sp>
          <p:nvSpPr>
            <p:cNvPr id="5" name="圆角矩形 6">
              <a:hlinkClick r:id=""/>
            </p:cNvPr>
            <p:cNvSpPr/>
            <p:nvPr>
              <p:custDataLst>
                <p:tags r:id="rId3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6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28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</a:p>
          </p:txBody>
        </p:sp>
        <p:sp>
          <p:nvSpPr>
            <p:cNvPr id="7" name="文本框 2">
              <a:hlinkClick r:id="rId12" action="ppaction://hlinksldjump"/>
            </p:cNvPr>
            <p:cNvSpPr txBox="1"/>
            <p:nvPr/>
          </p:nvSpPr>
          <p:spPr>
            <a:xfrm>
              <a:off x="4055472" y="1967738"/>
              <a:ext cx="4838313" cy="7359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数据共享  热点聚焦</a:t>
              </a:r>
              <a:endParaRPr lang="zh-CN" altLang="en-US" sz="2800" b="1" dirty="0">
                <a:solidFill>
                  <a:srgbClr val="01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16457" y="5344246"/>
            <a:ext cx="6228000" cy="799200"/>
            <a:chOff x="3043127" y="3212301"/>
            <a:chExt cx="5992288" cy="912996"/>
          </a:xfrm>
        </p:grpSpPr>
        <p:sp>
          <p:nvSpPr>
            <p:cNvPr id="10" name="圆角矩形 6">
              <a:hlinkClick r:id="" action="ppaction://noaction"/>
            </p:cNvPr>
            <p:cNvSpPr/>
            <p:nvPr>
              <p:custDataLst>
                <p:tags r:id="rId1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1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12" name="文本框 16">
              <a:hlinkClick r:id="rId13" action="ppaction://hlinksldjump"/>
            </p:cNvPr>
            <p:cNvSpPr txBox="1"/>
            <p:nvPr/>
          </p:nvSpPr>
          <p:spPr>
            <a:xfrm>
              <a:off x="4299626" y="3212301"/>
              <a:ext cx="4329600" cy="8438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数据分类  题组演练</a:t>
              </a:r>
              <a:endParaRPr lang="zh-CN" altLang="en-US" sz="2800" b="1" dirty="0">
                <a:solidFill>
                  <a:srgbClr val="01B0F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99391713"/>
              </p:ext>
            </p:extLst>
          </p:nvPr>
        </p:nvGraphicFramePr>
        <p:xfrm>
          <a:off x="607111" y="1449426"/>
          <a:ext cx="11007529" cy="51601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5120"/>
                <a:gridCol w="817684"/>
                <a:gridCol w="1450731"/>
                <a:gridCol w="7323994"/>
              </a:tblGrid>
              <a:tr h="5464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代表人物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时间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历史事件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内容和意义</a:t>
                      </a:r>
                    </a:p>
                  </a:txBody>
                  <a:tcPr anchor="ctr"/>
                </a:tc>
              </a:tr>
              <a:tr h="45201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邓小平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1992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南方谈话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邓小平的南方谈话强调党的基本路线要管一百年，动摇不得；社会主义的本质，是解放生产力，发展生产力，消灭剥削，消除两极分化，最终达到共同富裕；计划和市场都是经济手段；改革开放胆子要大一些，敢于试验；要抓住时机，发展自己，关键是发展经济；发展才是硬道理。邓小平的南方谈话进一步解放了人们的思想，推动改革开放和社会主义现代化建设进入新阶段，对建设中国特色社会主义产生了深远影响 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8483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01602" y="1493542"/>
            <a:ext cx="8062106" cy="642691"/>
            <a:chOff x="1261925" y="629878"/>
            <a:chExt cx="6938772" cy="642691"/>
          </a:xfrm>
        </p:grpSpPr>
        <p:sp>
          <p:nvSpPr>
            <p:cNvPr id="17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455865" y="678963"/>
              <a:ext cx="5744832" cy="593606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中国近现代史上形成的思想理论成果</a:t>
              </a:r>
              <a:endParaRPr lang="zh-CN" altLang="en-US" sz="28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261925" y="629878"/>
              <a:ext cx="1029144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bg1"/>
                  </a:solidFill>
                </a:rPr>
                <a:t>四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329866" y="849765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>
              <a:hlinkClick r:id="rId4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60543868"/>
              </p:ext>
            </p:extLst>
          </p:nvPr>
        </p:nvGraphicFramePr>
        <p:xfrm>
          <a:off x="501602" y="2249527"/>
          <a:ext cx="11306467" cy="43870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2176"/>
                <a:gridCol w="1899139"/>
                <a:gridCol w="2698752"/>
                <a:gridCol w="5486400"/>
              </a:tblGrid>
              <a:tr h="4497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人物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成果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确立指导思想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主要思想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</a:tr>
              <a:tr h="9948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孙中山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三民主义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1905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年中国同盟会成立后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民族、民权、民生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5325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毛泽东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毛泽东思想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1945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年中共七大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新民主主义理论、社会主义建设理论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6761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邓小平</a:t>
                      </a:r>
                      <a:endParaRPr lang="zh-CN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邓小平理论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1997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年中共十五大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建设有中国特色的社会主义理论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76305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江泽民</a:t>
                      </a:r>
                      <a:endParaRPr lang="zh-CN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“三个代表”重要思想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2002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年中共十六大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348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中国共产党要始终代表中国先进生产力的发展要求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,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代表中国先进文化的前进方向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,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代表中国最广大人民的根本利益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9154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30780565"/>
              </p:ext>
            </p:extLst>
          </p:nvPr>
        </p:nvGraphicFramePr>
        <p:xfrm>
          <a:off x="466433" y="1431842"/>
          <a:ext cx="11306467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2559"/>
                <a:gridCol w="1784839"/>
                <a:gridCol w="2066192"/>
                <a:gridCol w="6312877"/>
              </a:tblGrid>
              <a:tr h="4497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人物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成果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确立指导思想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主要思想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</a:tr>
              <a:tr h="9948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胡锦涛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科学发展观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2012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年中共十八大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坚持以人为本，全面、协调、可持续的发展观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5325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习近平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习近平新时代中国特色社会主义思想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年中共十九大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“八个明确”：明确坚持和发展中国特色社会主义、明确新时代我国社会主要矛盾、明确中国特色社会主义事业总体布局、明确全面深化改革总目标、明确全面推进依法治国总目标、明确党在新时代的强军目标、明确中国特色大国外交、明确中国特色社会主义最本质的特征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5766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01602" y="1493542"/>
            <a:ext cx="6013499" cy="642691"/>
            <a:chOff x="1261925" y="629878"/>
            <a:chExt cx="5175608" cy="642691"/>
          </a:xfrm>
        </p:grpSpPr>
        <p:sp>
          <p:nvSpPr>
            <p:cNvPr id="17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455864" y="678963"/>
              <a:ext cx="3981669" cy="593606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资产阶级思想解放运动</a:t>
              </a:r>
              <a:endParaRPr lang="zh-CN" altLang="en-US" sz="28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261925" y="629878"/>
              <a:ext cx="1029144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bg1"/>
                  </a:solidFill>
                </a:rPr>
                <a:t>五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329866" y="849765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40710320"/>
              </p:ext>
            </p:extLst>
          </p:nvPr>
        </p:nvGraphicFramePr>
        <p:xfrm>
          <a:off x="624254" y="2549770"/>
          <a:ext cx="10867780" cy="37191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8653"/>
                <a:gridCol w="4580793"/>
                <a:gridCol w="4748334"/>
              </a:tblGrid>
              <a:tr h="6945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名称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文艺复兴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启蒙运动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7033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时间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14—17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世纪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17—18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世纪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8088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是资本主义萌芽的产物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是资本主义发展的结果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7385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核心思想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人文主义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自由、平等（理性主义）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7737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代表人物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但丁、达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·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芬奇、莎士比亚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伏尔泰、孟德斯鸠、卢梭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3858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59197920"/>
              </p:ext>
            </p:extLst>
          </p:nvPr>
        </p:nvGraphicFramePr>
        <p:xfrm>
          <a:off x="624254" y="2321170"/>
          <a:ext cx="10867780" cy="31212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8653"/>
                <a:gridCol w="4580793"/>
                <a:gridCol w="4748334"/>
              </a:tblGrid>
              <a:tr h="31212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基本主张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反封建、反教会；提倡发扬人的个性，追求享受现世生活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伏尔泰被视为启蒙运动的旗手，推崇英国的政治制度；孟德斯鸠是最博学的启蒙学者，提倡分权制衡的政治模式；卢梭主张最大限度地让公民直接参与国家管理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1902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58032132"/>
              </p:ext>
            </p:extLst>
          </p:nvPr>
        </p:nvGraphicFramePr>
        <p:xfrm>
          <a:off x="668216" y="1424356"/>
          <a:ext cx="10867780" cy="50467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8653"/>
                <a:gridCol w="4580793"/>
                <a:gridCol w="4748334"/>
              </a:tblGrid>
              <a:tr h="50467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影响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文艺复兴是一场反对教会“神权至上”和提倡人文主义的新文化运动，促进了人们思想的大解放；推动了欧洲文化思想领域的繁荣，为欧洲资本主义的产生奠定了思想文化基础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启蒙运动是一场伟大的思想解放运动，为资产阶级革命和民主政治的建立奠定了基础：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①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对美国独立战争产生了重大影响，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《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独立宣言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》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和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1787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年宪法中，突出地体现了启蒙运动所倡导的天赋人权、自由平等、三权分立等主张；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②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为法国大革命作了重要的理论准备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7265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59273888"/>
              </p:ext>
            </p:extLst>
          </p:nvPr>
        </p:nvGraphicFramePr>
        <p:xfrm>
          <a:off x="747347" y="1995856"/>
          <a:ext cx="10665069" cy="38686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8653"/>
                <a:gridCol w="9126416"/>
              </a:tblGrid>
              <a:tr h="23739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共同点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都是资产阶级思想解放运动；都具有反封建的性质；都为资产阶级取得政治、经济上的统治地位作了思想准备；都促进了人们的思想解放与社会进步；都为资产阶级革命或改革提供了有力的思想武器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14946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联系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启蒙运动是文艺复兴运动的继承与发展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7273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01602" y="1718473"/>
            <a:ext cx="10031582" cy="642691"/>
            <a:chOff x="1261925" y="629878"/>
            <a:chExt cx="8633831" cy="642691"/>
          </a:xfrm>
        </p:grpSpPr>
        <p:sp>
          <p:nvSpPr>
            <p:cNvPr id="17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455862" y="678963"/>
              <a:ext cx="7439894" cy="593606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无产阶级理论</a:t>
              </a:r>
              <a:r>
                <a:rPr lang="en-US" altLang="zh-CN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——</a:t>
              </a:r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马克思主义的诞生与伟大实践</a:t>
              </a:r>
              <a:endParaRPr lang="zh-CN" altLang="en-US" sz="28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261925" y="629878"/>
              <a:ext cx="1029144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bg1"/>
                  </a:solidFill>
                </a:rPr>
                <a:t>六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329866" y="849765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2952970"/>
              </p:ext>
            </p:extLst>
          </p:nvPr>
        </p:nvGraphicFramePr>
        <p:xfrm>
          <a:off x="606668" y="3033346"/>
          <a:ext cx="10867780" cy="27783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8653"/>
                <a:gridCol w="3894993"/>
                <a:gridCol w="1477108"/>
                <a:gridCol w="3957026"/>
              </a:tblGrid>
              <a:tr h="85285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创始人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马克思和恩格斯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核心思想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科学社会主义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9231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组成部分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马克思主义哲学、政治经济学和科学社会主义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023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诞生标志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1848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《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共产党宣言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》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的发表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2793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81377854"/>
              </p:ext>
            </p:extLst>
          </p:nvPr>
        </p:nvGraphicFramePr>
        <p:xfrm>
          <a:off x="993530" y="2031023"/>
          <a:ext cx="10278209" cy="36312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8653"/>
                <a:gridCol w="8739556"/>
              </a:tblGrid>
              <a:tr h="36312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主要影响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马克思主义的传播给工人阶级追求解放的革命运动指明了方向。从思想解放运动的角度来看，马克思主义的传播、发展、实践，其本身就是人类历史上伟大的思想解放运动。无论是十月革命中苏联社会主义在一国的率先胜利，还是中国新民主主义革命时期农村包围城市路线、社会主义市场经济下的改革开放路线，都证明了这一理论具有强大的生命力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392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9279096"/>
              </p:ext>
            </p:extLst>
          </p:nvPr>
        </p:nvGraphicFramePr>
        <p:xfrm>
          <a:off x="923192" y="1529861"/>
          <a:ext cx="10278209" cy="48533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8653"/>
                <a:gridCol w="1266094"/>
                <a:gridCol w="7473462"/>
              </a:tblGrid>
              <a:tr h="773723"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《</a:t>
                      </a: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共产党宣言</a:t>
                      </a:r>
                      <a:r>
                        <a:rPr lang="en-US" altLang="zh-CN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》</a:t>
                      </a:r>
                      <a:endParaRPr lang="zh-CN" altLang="en-US" sz="2400" b="0" kern="1200" dirty="0" smtClean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马克思和恩格斯为共产主义者同盟起草的纲领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1237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内容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分析了阶级斗争在阶级社会历史发展中的作用，揭示了资本主义社会必然要被社会主义社会代替的客观规律；号召全世界无产者联合起来，为获得自己的解放而斗争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17672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意义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标志着马克思主义的诞生，为无产阶级的革命斗争提供了科学的思想武器，使国际共产主义运动进入到新的阶段，是国际共产主义运动的第一个战斗纲领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105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9483" y="1149873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数据共享  热点聚焦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6121" y="2071176"/>
            <a:ext cx="11543494" cy="4520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8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2021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年是中国共产党成立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周年。中国共产党带领广大人民在实践中不断推进社会主义伟大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事业，中国共产党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持续推进马克思主义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中国化，进行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理论创新。推进马克思主义中国化重要经验之一就是坚持解放思想、实事求是、一切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从实际出发，在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实践中坚持真理和发展真理。</a:t>
            </a:r>
          </a:p>
          <a:p>
            <a:pPr>
              <a:lnSpc>
                <a:spcPts val="348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    习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近平总书记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指出，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实践发展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永无止境，解放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思想永无止境”。完成“两个一百年”奋斗目标和实现中华民族伟大复兴的中国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梦，需要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我们在习近平新时代中国特色社会主义思想的指引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下，继续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坚持解放思想、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实事求是，研究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新情况、解决新问题。只要我们始终坚持解放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思想，立足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新时代改革开放的伟大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实践，把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马克思主义与新时代具体实践相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结合，就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能够不断实现马克思主义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中国化，持续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推进党的理论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创新，推进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世纪马克思主义的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发展。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9629144"/>
              </p:ext>
            </p:extLst>
          </p:nvPr>
        </p:nvGraphicFramePr>
        <p:xfrm>
          <a:off x="940776" y="2013438"/>
          <a:ext cx="10278209" cy="39653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8653"/>
                <a:gridCol w="8739556"/>
              </a:tblGrid>
              <a:tr h="1283677"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伟大实践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1864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年英国、法国、德国等国的工人代表联合起来成立了国际工人协会，史称“第一国际”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11342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巴黎公社是无产阶级建立政权的第一次伟大尝试，以失败告终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154744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俄国十月革命是第一次成功实践，建立了世界上第一个社会主义国家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6741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685455" y="2604445"/>
            <a:ext cx="1026975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2021·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唐山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模拟）“不知国家之为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何物，不知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国家与政府有若何之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关系，不知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政府与人民有若何之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权限，不知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臣当尽之责任。其于西国所以富强之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原，茫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乎未有闻焉”。该材料适宜于解释（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洋务运动的发生  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戊戌变法的发生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辛亥革命的开始  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新文化运动的起因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47695" y="3805418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499483" y="1483796"/>
            <a:ext cx="6901815" cy="850965"/>
            <a:chOff x="2291138" y="2250040"/>
            <a:chExt cx="6062538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63824" y="2351286"/>
              <a:ext cx="5389852" cy="538892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数据分类  题组演练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41604" y="1999412"/>
            <a:ext cx="10976319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2021·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石家庄模拟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）戊戌变法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期间，湖南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湘报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发表了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醒世歌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若把地球来参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详，中国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并不在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中央，地球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本是浑圆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物，谁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是中央谁是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旁？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其旨在劝导国人（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放弃天朝观念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学习西方技术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拥护民主共和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提倡民主、科学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73690" y="3130272"/>
            <a:ext cx="460718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391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03849" y="1617181"/>
            <a:ext cx="10473395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2021·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模拟）下图是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1940—1947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年中国报刊上“民主”一词出现频率的统计图。其中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1946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年“民主”出现频率最高的背景是（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中共七大的召开                  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抗日战争的胜利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重庆政治协商会议的召开  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各民主党派的呼吁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98280" y="2165165"/>
            <a:ext cx="460718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1488" y="2872017"/>
            <a:ext cx="4082887" cy="2014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053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22960" y="2125758"/>
            <a:ext cx="10698480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2021·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石家庄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模拟）文艺复兴揭开了近代欧洲历史的序幕。教会宣扬的悲观厌世观念逐渐失去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市场，人们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把关注的中心由教会所代表的“神”转到人类自身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上，这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就是历史学家所说的“人的发现”。材料主要表述了文艺复兴（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兴起的背景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B.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发展的历程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具有的特征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产生的影响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2256" y="3736618"/>
            <a:ext cx="460718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570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52621" y="2023368"/>
            <a:ext cx="10698480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2021·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张家口模拟）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新编剑桥世界近代史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写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道：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两个学说都发现了变化的原因在于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斗争：生存竞争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和阶级斗争。”“两个学说”分别指（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文艺复兴、启蒙运动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第一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、二次工业革命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进化论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、科学社会主义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牛顿力学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相对论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27676" y="2603986"/>
            <a:ext cx="460718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784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94125" y="2029346"/>
            <a:ext cx="11313941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6.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2020·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保定部分县市区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模拟）邓小平在一次谈话中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说：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我们建立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经济特区，实行改革开放，有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个指导思想要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明确，就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是不是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收，而是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放。除现在的特区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之外，可以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考虑再开放几个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港口城市，如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大连、青岛。这些地方不叫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特区，但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可以实行特区的某些政策。”这表明我国对外开放格局形成的主要因素是（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有利的外部环境                              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决策者的谋划          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人民群众的愿望                               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稳定的国内局势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51265" y="3713679"/>
            <a:ext cx="460718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155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94125" y="2108477"/>
            <a:ext cx="11313941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7.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2020·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新疆中考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）有学者评价某段历史时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指出，文化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一旦脱离中世纪空想的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桎梏，也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不能立刻找到理解这个世界的途径。它需要一个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向导，并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在古代文明的身上找到了这个向导。这位学者评价的是（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手工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工场出现                              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租地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农场兴起          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文艺复兴运动                               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早期殖民掠夺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20736" y="3249654"/>
            <a:ext cx="460718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882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94125" y="2029346"/>
            <a:ext cx="11313941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8.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2020·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保定部分县市区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模拟）某学习小组收集到的资料有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共产党宣言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，马克思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、恩格斯的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画像，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人民宪章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小册子，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国际歌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歌词等。这说明他们要探究的主题是（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国际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共产主义运动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杰出人物的作用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民族解放运动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近代社会主流思想的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演变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9217" y="3089425"/>
            <a:ext cx="460718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705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94125" y="2029346"/>
            <a:ext cx="11313941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9.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2020·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唐山路南区一模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）列宁曾经评价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道：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欧洲无产阶级可以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说，它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的科学是由两位学者和战士创造的。他们的关系超过了古人关于人类友谊的一切最动人的传说。”材料中的“两位学者和战士”（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发动宪章运动以争取工人的普选权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建立了世界上第一个无产阶级政权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创立科学理论以指导国际工人运动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创作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国际歌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以弘扬革命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精神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23194" y="3142178"/>
            <a:ext cx="460718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157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9483" y="835667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数据盘点  知识概括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3604" y="1833320"/>
            <a:ext cx="7672082" cy="4765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17453" y="1346052"/>
            <a:ext cx="10698480" cy="50783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10.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阅读材料，回答问题。（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9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分）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材料</a:t>
            </a:r>
            <a:r>
              <a:rPr lang="zh-CN" altLang="en-US" sz="2400" b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　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14—15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世纪上半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叶，欧洲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大部分地区趋于衰落。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与此同时，人类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文明在欧洲社会文化艺术、自然科学等方面爆发了一场令人惊叹的文艺复兴运动。思想家们通过各种方式揭露了贵族和教会的专横、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残暴，表达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了他们对非教会世俗思想的推崇。一旦人文主义思想进入个人和民族的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头脑，就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没有什么比它更难以控制的了。这一伟大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变革，造就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了一批颇有建树的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自然科学家，如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哥白尼、伽利略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等，驱使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航海家们开辟新航路。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同时，也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对资本主义其他领域产生了重大影响。</a:t>
            </a:r>
          </a:p>
          <a:p>
            <a:pPr algn="r">
              <a:lnSpc>
                <a:spcPct val="15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摘编自丹尼斯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•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舍曼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世界文明史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等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13106" y="1436852"/>
            <a:ext cx="1006455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）材料表述的是人类文明史上的哪一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史实？（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分）它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的斗争对象主要是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谁？（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分）</a:t>
            </a:r>
            <a:endParaRPr lang="en-US" altLang="zh-CN" sz="2400" b="1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37690" y="2617872"/>
            <a:ext cx="4914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文艺复兴；封建贵族和封建教会。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9810" y="3137378"/>
            <a:ext cx="6906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）材料论述了这一史实的哪些方面？（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分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91550" y="3916801"/>
            <a:ext cx="2303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特征；影响。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09822" y="4425460"/>
            <a:ext cx="9967840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）这一史实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之后，哪些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重大历史事件的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产生，验证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和发展了它的思想？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分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37692" y="5539226"/>
            <a:ext cx="5161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新航路的开辟和英国资产阶级革命。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424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17453" y="1768082"/>
            <a:ext cx="10698480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11.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2021·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保定模拟）探究问题。（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15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分）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材料</a:t>
            </a:r>
            <a:r>
              <a:rPr lang="zh-CN" altLang="en-US" sz="2400" b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法国人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的骄傲是有来由的。他们因自己的历史和文化而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骄傲，路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易十四时法国的显赫和拿破仑统领欧洲的神话都令他们骄傲。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然而，在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所有骄傲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中，最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令法国人骄傲的是发轫于法国的启蒙运动和法国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革命，为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法国也为整个现代世界奠定了“自由”和“平等”的价值基础。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   伴随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着这种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骄傲，法国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作为一个大国在欧洲、在世界崛起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……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第二次世界大战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后，从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战争的废墟中挣扎着站起来的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法国，发现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……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自己处于一个全新的世界体系之中。在这个新体系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中，不仅法国，而且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整个欧洲不再是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世界。俱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620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83346" y="1104254"/>
            <a:ext cx="11451100" cy="56323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乐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部里一言九鼎的成员。一方面，非欧洲的美国和半欧洲的苏联成了欧洲新的主宰；另一方面，风起云涌的民族解放运动也猛烈撞击着法兰西帝国的疆土。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……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战后的法国，面临着前所未有的艰难复兴。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……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在这样的历史时刻，法国人收敛起自己的骄傲，谨慎又积极地行事。一方面借助马歇尔计划重整河山，恢复经济；另一方面与宿敌德国和解，铺垫欧洲联合的基石，在欧洲联合中寻找恢复大国地位的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途径。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   60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年代，从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战争创伤中恢复过来的法国又高昂起头颅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……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退出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北约，发展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自己的核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武装力量，与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苏联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友好，与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中国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建交，一系列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举动成为当时国际舞台上一道最醒目的风景线。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……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戴高乐所积极倡导的多极世界的外交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理念，不仅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为法国赢得了大国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地位，而且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为当时的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世界，特别是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为冷战后动荡的当今世界留下了宝贵的财富。 </a:t>
            </a:r>
          </a:p>
          <a:p>
            <a:pPr algn="r">
              <a:lnSpc>
                <a:spcPct val="15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许平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骄傲与自省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: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法兰西民族的忧患意识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》 </a:t>
            </a:r>
          </a:p>
        </p:txBody>
      </p:sp>
    </p:spTree>
    <p:extLst>
      <p:ext uri="{BB962C8B-B14F-4D97-AF65-F5344CB8AC3E}">
        <p14:creationId xmlns:p14="http://schemas.microsoft.com/office/powerpoint/2010/main" xmlns="" val="123569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25351" y="1634223"/>
            <a:ext cx="1091894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）据材料，指出“启蒙运动和法国革命”留给法国的最大骄傲是什么。（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分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）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6916" y="2421231"/>
            <a:ext cx="76317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为整个现代世界奠定了“自由”和“平等”的价值基础。</a:t>
            </a:r>
          </a:p>
        </p:txBody>
      </p:sp>
      <p:sp>
        <p:nvSpPr>
          <p:cNvPr id="4" name="文本框 99"/>
          <p:cNvSpPr txBox="1"/>
          <p:nvPr/>
        </p:nvSpPr>
        <p:spPr>
          <a:xfrm>
            <a:off x="700084" y="3211549"/>
            <a:ext cx="1094093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）据材料，归纳二战后的法国面临的主要问题有哪些。（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分）并指出为此法国采取了什么行动。（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分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）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4738" y="4495793"/>
            <a:ext cx="105595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主要问题：国家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受到战争的严重</a:t>
            </a:r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破坏；法国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国际地位的</a:t>
            </a:r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衰落；面临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美苏两个超级大国的</a:t>
            </a:r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威胁；民族解放运动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兴起，使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法国逐步丧失了海外殖民地。</a:t>
            </a:r>
          </a:p>
          <a:p>
            <a:pPr>
              <a:lnSpc>
                <a:spcPct val="150000"/>
              </a:lnSpc>
            </a:pPr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行动：接受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美国马歇尔计划的</a:t>
            </a:r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援助；与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德国</a:t>
            </a:r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和解，谋求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欧洲的</a:t>
            </a:r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联合。</a:t>
            </a:r>
            <a:endParaRPr lang="zh-CN" altLang="en-US" sz="2400" b="1" noProof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574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260249" y="1823505"/>
            <a:ext cx="393287" cy="3555368"/>
            <a:chOff x="4398603" y="1771949"/>
            <a:chExt cx="393287" cy="3555368"/>
          </a:xfrm>
        </p:grpSpPr>
        <p:sp>
          <p:nvSpPr>
            <p:cNvPr id="25" name="椭圆 24"/>
            <p:cNvSpPr/>
            <p:nvPr/>
          </p:nvSpPr>
          <p:spPr>
            <a:xfrm>
              <a:off x="4410041" y="4941943"/>
              <a:ext cx="351156" cy="385374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398603" y="1771949"/>
              <a:ext cx="393287" cy="2893795"/>
              <a:chOff x="485110" y="2335259"/>
              <a:chExt cx="393287" cy="2893795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85110" y="2335259"/>
                <a:ext cx="393287" cy="2257471"/>
                <a:chOff x="485110" y="2335259"/>
                <a:chExt cx="393287" cy="2257471"/>
              </a:xfrm>
            </p:grpSpPr>
            <p:grpSp>
              <p:nvGrpSpPr>
                <p:cNvPr id="2" name="组合 1"/>
                <p:cNvGrpSpPr/>
                <p:nvPr/>
              </p:nvGrpSpPr>
              <p:grpSpPr>
                <a:xfrm>
                  <a:off x="485110" y="2335259"/>
                  <a:ext cx="393287" cy="1625343"/>
                  <a:chOff x="6371771" y="2287343"/>
                  <a:chExt cx="393286" cy="1564043"/>
                </a:xfrm>
              </p:grpSpPr>
              <p:sp>
                <p:nvSpPr>
                  <p:cNvPr id="10" name="椭圆 9"/>
                  <p:cNvSpPr/>
                  <p:nvPr/>
                </p:nvSpPr>
                <p:spPr>
                  <a:xfrm>
                    <a:off x="6371771" y="2287343"/>
                    <a:ext cx="350520" cy="370840"/>
                  </a:xfrm>
                  <a:prstGeom prst="ellipse">
                    <a:avLst/>
                  </a:prstGeom>
                  <a:solidFill>
                    <a:srgbClr val="FAB5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21" name="椭圆 20"/>
                  <p:cNvSpPr/>
                  <p:nvPr/>
                </p:nvSpPr>
                <p:spPr>
                  <a:xfrm>
                    <a:off x="6378372" y="2886065"/>
                    <a:ext cx="350520" cy="360680"/>
                  </a:xfrm>
                  <a:prstGeom prst="ellipse">
                    <a:avLst/>
                  </a:prstGeom>
                  <a:solidFill>
                    <a:srgbClr val="FAB5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22" name="椭圆 21"/>
                  <p:cNvSpPr/>
                  <p:nvPr/>
                </p:nvSpPr>
                <p:spPr>
                  <a:xfrm>
                    <a:off x="6413902" y="3480546"/>
                    <a:ext cx="351155" cy="370840"/>
                  </a:xfrm>
                  <a:prstGeom prst="ellipse">
                    <a:avLst/>
                  </a:prstGeom>
                  <a:solidFill>
                    <a:srgbClr val="FAB5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sp>
              <p:nvSpPr>
                <p:cNvPr id="19" name="椭圆 18"/>
                <p:cNvSpPr/>
                <p:nvPr/>
              </p:nvSpPr>
              <p:spPr>
                <a:xfrm>
                  <a:off x="518427" y="4207356"/>
                  <a:ext cx="351156" cy="385374"/>
                </a:xfrm>
                <a:prstGeom prst="ellipse">
                  <a:avLst/>
                </a:prstGeom>
                <a:solidFill>
                  <a:srgbClr val="FAB5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24" name="椭圆 23"/>
              <p:cNvSpPr/>
              <p:nvPr/>
            </p:nvSpPr>
            <p:spPr>
              <a:xfrm>
                <a:off x="518427" y="4843680"/>
                <a:ext cx="351156" cy="385374"/>
              </a:xfrm>
              <a:prstGeom prst="ellipse">
                <a:avLst/>
              </a:prstGeom>
              <a:solidFill>
                <a:srgbClr val="FAB5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3" name="圆角矩形 2"/>
          <p:cNvSpPr/>
          <p:nvPr/>
        </p:nvSpPr>
        <p:spPr>
          <a:xfrm>
            <a:off x="1047240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302427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数据透视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知识清单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442241" y="1638470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225309" y="1087044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407329" y="1638470"/>
            <a:ext cx="7559002" cy="4371133"/>
            <a:chOff x="4407329" y="1848341"/>
            <a:chExt cx="7559002" cy="4371133"/>
          </a:xfrm>
        </p:grpSpPr>
        <p:grpSp>
          <p:nvGrpSpPr>
            <p:cNvPr id="12" name="组合 11"/>
            <p:cNvGrpSpPr/>
            <p:nvPr/>
          </p:nvGrpSpPr>
          <p:grpSpPr>
            <a:xfrm>
              <a:off x="4407329" y="1848341"/>
              <a:ext cx="6547886" cy="3157753"/>
              <a:chOff x="4331401" y="2351022"/>
              <a:chExt cx="6547886" cy="3157753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4331401" y="2351022"/>
                <a:ext cx="6547886" cy="2521429"/>
                <a:chOff x="4331401" y="2351022"/>
                <a:chExt cx="6547886" cy="2521429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4331401" y="2351022"/>
                  <a:ext cx="6301701" cy="1889300"/>
                  <a:chOff x="3451687" y="2921405"/>
                  <a:chExt cx="5773224" cy="1888796"/>
                </a:xfrm>
              </p:grpSpPr>
              <p:sp>
                <p:nvSpPr>
                  <p:cNvPr id="18" name="文本框 2">
                    <a:hlinkClick r:id="rId2" action="ppaction://hlinksldjump"/>
                  </p:cNvPr>
                  <p:cNvSpPr txBox="1"/>
                  <p:nvPr/>
                </p:nvSpPr>
                <p:spPr>
                  <a:xfrm>
                    <a:off x="3451688" y="2921405"/>
                    <a:ext cx="5339761" cy="6461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   </a:t>
                    </a:r>
                    <a:r>
                      <a:rPr lang="en-US" altLang="zh-CN" sz="2400" b="1" dirty="0" smtClean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一</a:t>
                    </a:r>
                    <a:r>
                      <a:rPr lang="zh-CN" alt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中国近代早期学习西方的思想</a:t>
                    </a:r>
                  </a:p>
                </p:txBody>
              </p:sp>
              <p:sp>
                <p:nvSpPr>
                  <p:cNvPr id="20" name="文本框 2">
                    <a:hlinkClick r:id="rId3" action="ppaction://hlinksldjump"/>
                  </p:cNvPr>
                  <p:cNvSpPr txBox="1"/>
                  <p:nvPr/>
                </p:nvSpPr>
                <p:spPr>
                  <a:xfrm>
                    <a:off x="3451687" y="3512913"/>
                    <a:ext cx="5773224" cy="6461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</a:t>
                    </a:r>
                    <a:r>
                      <a:rPr lang="zh-CN" alt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  </a:t>
                    </a:r>
                    <a:r>
                      <a:rPr lang="en-US" altLang="zh-CN" sz="2400" b="1" dirty="0" smtClean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二</a:t>
                    </a:r>
                    <a:r>
                      <a:rPr lang="zh-CN" alt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中国近代的思想解放运动</a:t>
                    </a:r>
                    <a:endParaRPr lang="en-US" altLang="zh-CN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23" name="文本框 2">
                    <a:hlinkClick r:id="rId4" action="ppaction://hlinksldjump"/>
                  </p:cNvPr>
                  <p:cNvSpPr txBox="1"/>
                  <p:nvPr/>
                </p:nvSpPr>
                <p:spPr>
                  <a:xfrm>
                    <a:off x="3483672" y="4164042"/>
                    <a:ext cx="5410751" cy="6461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</a:t>
                    </a:r>
                    <a:r>
                      <a:rPr lang="zh-CN" alt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en-US" altLang="zh-CN" sz="2400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三</a:t>
                    </a:r>
                    <a:r>
                      <a: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  </a:t>
                    </a:r>
                    <a:r>
                      <a:rPr lang="zh-CN" altLang="en-US" sz="24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rPr>
                      <a:t>中国现代的思想解放运动</a:t>
                    </a:r>
                    <a:endParaRPr lang="en-US" altLang="zh-CN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  <a:sym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7" name="TextBox 6">
                  <a:hlinkClick r:id="rId5" action="ppaction://hlinksldjump"/>
                </p:cNvPr>
                <p:cNvSpPr txBox="1"/>
                <p:nvPr/>
              </p:nvSpPr>
              <p:spPr>
                <a:xfrm>
                  <a:off x="4524070" y="4226120"/>
                  <a:ext cx="635521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  </a:t>
                  </a:r>
                  <a:r>
                    <a:rPr lang="zh-CN" altLang="en-US" sz="2400" b="1" dirty="0" smtClean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四</a:t>
                  </a:r>
                  <a:r>
                    <a:rPr lang="zh-CN" altLang="en-US" sz="2400" b="1" dirty="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中国近现代史上形成的思想理论成果</a:t>
                  </a:r>
                  <a:endPara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11" name="TextBox 10">
                <a:hlinkClick r:id="rId6" action="ppaction://hlinksldjump"/>
              </p:cNvPr>
              <p:cNvSpPr txBox="1"/>
              <p:nvPr/>
            </p:nvSpPr>
            <p:spPr>
              <a:xfrm>
                <a:off x="4524070" y="4862444"/>
                <a:ext cx="610903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   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五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 资产阶级思想解放运动</a:t>
                </a:r>
                <a:endPara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" name="TextBox 5">
              <a:hlinkClick r:id="rId7" action="ppaction://hlinksldjump"/>
            </p:cNvPr>
            <p:cNvSpPr txBox="1"/>
            <p:nvPr/>
          </p:nvSpPr>
          <p:spPr>
            <a:xfrm>
              <a:off x="4599997" y="5019145"/>
              <a:ext cx="736633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六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无产阶级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理论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马克思主义的诞生与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伟大  </a:t>
              </a:r>
              <a:endPara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 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实践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80539" y="2269970"/>
            <a:ext cx="6743452" cy="627895"/>
            <a:chOff x="1034884" y="629878"/>
            <a:chExt cx="7536440" cy="627895"/>
          </a:xfrm>
        </p:grpSpPr>
        <p:sp>
          <p:nvSpPr>
            <p:cNvPr id="17" name="圆角矩形 6"/>
            <p:cNvSpPr/>
            <p:nvPr>
              <p:custDataLst>
                <p:tags r:id="rId2"/>
              </p:custDataLst>
            </p:nvPr>
          </p:nvSpPr>
          <p:spPr>
            <a:xfrm flipH="1">
              <a:off x="2327853" y="629878"/>
              <a:ext cx="6243471" cy="602021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中国近代早期学习西方的思想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110088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201860" y="857018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76906" y="1340621"/>
            <a:ext cx="6901929" cy="850965"/>
            <a:chOff x="2291138" y="2250040"/>
            <a:chExt cx="6062638" cy="729465"/>
          </a:xfrm>
        </p:grpSpPr>
        <p:sp>
          <p:nvSpPr>
            <p:cNvPr id="14" name="圆角矩形 13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数据透视  知识清单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4" name="表格 3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971243345"/>
              </p:ext>
            </p:extLst>
          </p:nvPr>
        </p:nvGraphicFramePr>
        <p:xfrm>
          <a:off x="483577" y="2976063"/>
          <a:ext cx="11293011" cy="37028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6769"/>
                <a:gridCol w="2435469"/>
                <a:gridCol w="1371600"/>
                <a:gridCol w="2479431"/>
                <a:gridCol w="3599742"/>
              </a:tblGrid>
              <a:tr h="4177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代表人物</a:t>
                      </a:r>
                      <a:endParaRPr lang="en-US" altLang="en-US" sz="2400" b="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主张</a:t>
                      </a:r>
                      <a:endParaRPr lang="en-US" altLang="en-US" sz="2400" b="0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时期</a:t>
                      </a:r>
                      <a:endParaRPr lang="en-US" altLang="en-US" sz="2400" b="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著作</a:t>
                      </a:r>
                      <a:endParaRPr lang="en-US" altLang="en-US" sz="2400" b="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意义</a:t>
                      </a:r>
                      <a:endParaRPr lang="en-US" altLang="en-US" sz="2400" b="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6961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魏源</a:t>
                      </a:r>
                      <a:endParaRPr lang="en-US" altLang="zh-CN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宋体" pitchFamily="2" charset="-122"/>
                          <a:ea typeface="宋体" pitchFamily="2" charset="-122"/>
                          <a:cs typeface="宋体" panose="02010600030101010101" pitchFamily="2" charset="-122"/>
                        </a:rPr>
                        <a:t>师夷长技以制夷</a:t>
                      </a:r>
                      <a:endParaRPr lang="en-US" altLang="zh-CN" sz="2400" b="0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宋体" pitchFamily="2" charset="-122"/>
                        <a:ea typeface="宋体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鸦片战争</a:t>
                      </a:r>
                      <a:endParaRPr lang="en-US" altLang="zh-CN" sz="2400" b="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880"/>
                        </a:lnSpc>
                      </a:pPr>
                      <a:r>
                        <a:rPr lang="en-US" altLang="zh-CN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海国图志</a:t>
                      </a:r>
                      <a:r>
                        <a:rPr lang="en-US" altLang="zh-CN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》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，介绍了西方历史地理和科学技术</a:t>
                      </a:r>
                      <a:endParaRPr lang="en-US" altLang="zh-CN" sz="2400" b="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880"/>
                        </a:lnSpc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激发了中国人学习西方科技的热情，有利于人们研究现实问题</a:t>
                      </a:r>
                      <a:endParaRPr lang="en-US" altLang="zh-CN" sz="2400" b="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5921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严复</a:t>
                      </a:r>
                      <a:endParaRPr lang="en-US" altLang="zh-CN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宋体" pitchFamily="2" charset="-122"/>
                          <a:ea typeface="宋体" pitchFamily="2" charset="-122"/>
                          <a:cs typeface="宋体" panose="02010600030101010101" pitchFamily="2" charset="-122"/>
                        </a:rPr>
                        <a:t>效仿西方，变法图强，救亡图存，建立君主立宪制</a:t>
                      </a:r>
                      <a:endParaRPr lang="en-US" altLang="zh-CN" sz="2400" b="0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宋体" pitchFamily="2" charset="-122"/>
                        <a:ea typeface="宋体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戊戌变法</a:t>
                      </a:r>
                      <a:endParaRPr lang="en-US" altLang="zh-CN" sz="2400" b="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480"/>
                        </a:lnSpc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翻译</a:t>
                      </a:r>
                      <a:r>
                        <a:rPr lang="en-US" altLang="zh-CN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天演论</a:t>
                      </a:r>
                      <a:r>
                        <a:rPr lang="en-US" altLang="zh-CN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》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，宣传“物竞天择”“适者生存”的生物进化理论</a:t>
                      </a:r>
                      <a:endParaRPr lang="en-US" altLang="zh-CN" sz="2400" b="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480"/>
                        </a:lnSpc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启发了知识界去探索西方先进社会，在思想界产生了重大影响；推动了维新变法思想的广泛传播</a:t>
                      </a:r>
                      <a:endParaRPr lang="en-US" altLang="zh-CN" sz="2400" b="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68076" y="1282722"/>
            <a:ext cx="5827215" cy="628500"/>
            <a:chOff x="944096" y="643213"/>
            <a:chExt cx="4704099" cy="628500"/>
          </a:xfrm>
        </p:grpSpPr>
        <p:sp>
          <p:nvSpPr>
            <p:cNvPr id="17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055897" y="643213"/>
              <a:ext cx="3592298" cy="62850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中国近代的思想解放运动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944096" y="643818"/>
              <a:ext cx="935217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1929902" y="836982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>
              <a:hlinkClick r:id="rId4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27567903"/>
              </p:ext>
            </p:extLst>
          </p:nvPr>
        </p:nvGraphicFramePr>
        <p:xfrm>
          <a:off x="468076" y="2070883"/>
          <a:ext cx="11278447" cy="460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9855"/>
                <a:gridCol w="826477"/>
                <a:gridCol w="1459523"/>
                <a:gridCol w="2760784"/>
                <a:gridCol w="47918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历史事件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时间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代表人物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主要思想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历史影响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</a:tr>
              <a:tr h="352996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戊戌变法</a:t>
                      </a:r>
                      <a:endParaRPr lang="zh-CN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 smtClean="0">
                          <a:latin typeface="宋体" pitchFamily="2" charset="-122"/>
                          <a:ea typeface="宋体" pitchFamily="2" charset="-122"/>
                        </a:rPr>
                        <a:t>1898</a:t>
                      </a:r>
                      <a:r>
                        <a:rPr lang="zh-CN" altLang="en-US" sz="2400" dirty="0" smtClean="0">
                          <a:latin typeface="宋体" pitchFamily="2" charset="-122"/>
                          <a:ea typeface="宋体" pitchFamily="2" charset="-122"/>
                        </a:rPr>
                        <a:t>年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 smtClean="0">
                          <a:latin typeface="宋体" pitchFamily="2" charset="-122"/>
                          <a:ea typeface="宋体" pitchFamily="2" charset="-122"/>
                        </a:rPr>
                        <a:t>康有为</a:t>
                      </a: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 smtClean="0">
                          <a:latin typeface="宋体" pitchFamily="2" charset="-122"/>
                          <a:ea typeface="宋体" pitchFamily="2" charset="-122"/>
                        </a:rPr>
                        <a:t>梁启超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880"/>
                        </a:lnSpc>
                      </a:pPr>
                      <a:r>
                        <a:rPr lang="zh-CN" altLang="en-US" sz="2400" dirty="0" smtClean="0">
                          <a:latin typeface="宋体" pitchFamily="2" charset="-122"/>
                          <a:ea typeface="宋体" pitchFamily="2" charset="-122"/>
                        </a:rPr>
                        <a:t>维新变法，兴民权，发展资本主义，建立君主立宪制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 smtClean="0">
                          <a:latin typeface="宋体" pitchFamily="2" charset="-122"/>
                          <a:ea typeface="宋体" pitchFamily="2" charset="-122"/>
                        </a:rPr>
                        <a:t>在思想文化方面产生了广泛而持久的影响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</a:tr>
              <a:tr h="142741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辛亥革命</a:t>
                      </a:r>
                      <a:endParaRPr lang="zh-CN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aseline="0" dirty="0" smtClean="0">
                          <a:latin typeface="宋体" pitchFamily="2" charset="-122"/>
                          <a:ea typeface="宋体" pitchFamily="2" charset="-122"/>
                        </a:rPr>
                        <a:t>1911</a:t>
                      </a:r>
                      <a:r>
                        <a:rPr lang="zh-CN" altLang="en-US" sz="2400" baseline="0" dirty="0" smtClean="0">
                          <a:latin typeface="宋体" pitchFamily="2" charset="-122"/>
                          <a:ea typeface="宋体" pitchFamily="2" charset="-122"/>
                        </a:rPr>
                        <a:t>年</a:t>
                      </a:r>
                      <a:endParaRPr lang="zh-CN" altLang="en-US" sz="2400" baseline="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 smtClean="0">
                          <a:latin typeface="宋体" pitchFamily="2" charset="-122"/>
                          <a:ea typeface="宋体" pitchFamily="2" charset="-122"/>
                        </a:rPr>
                        <a:t>孙中山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 smtClean="0">
                          <a:latin typeface="宋体" pitchFamily="2" charset="-122"/>
                          <a:ea typeface="宋体" pitchFamily="2" charset="-122"/>
                        </a:rPr>
                        <a:t>三民主义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880"/>
                        </a:lnSpc>
                      </a:pPr>
                      <a:r>
                        <a:rPr lang="zh-CN" altLang="en-US" sz="2400" dirty="0" smtClean="0">
                          <a:latin typeface="宋体" pitchFamily="2" charset="-122"/>
                          <a:ea typeface="宋体" pitchFamily="2" charset="-122"/>
                        </a:rPr>
                        <a:t>推翻了清王朝的反动统治，宣告了中国两千多年君主专制制度的终结；开创了完全意义上的近代民族民主革命，极大推动了中华民族的思想解放，打开了中国进步潮流的闸门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1874884"/>
              </p:ext>
            </p:extLst>
          </p:nvPr>
        </p:nvGraphicFramePr>
        <p:xfrm>
          <a:off x="459284" y="1648851"/>
          <a:ext cx="11278447" cy="4620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9855"/>
                <a:gridCol w="826477"/>
                <a:gridCol w="1459523"/>
                <a:gridCol w="2760784"/>
                <a:gridCol w="4791808"/>
              </a:tblGrid>
              <a:tr h="6019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历史事件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时间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代表人物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主要思想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历史影响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</a:tr>
              <a:tr h="40180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新文化运动</a:t>
                      </a:r>
                      <a:endParaRPr lang="zh-CN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 smtClean="0">
                          <a:latin typeface="宋体" pitchFamily="2" charset="-122"/>
                          <a:ea typeface="宋体" pitchFamily="2" charset="-122"/>
                        </a:rPr>
                        <a:t>1915</a:t>
                      </a:r>
                      <a:r>
                        <a:rPr lang="zh-CN" altLang="en-US" sz="2400" dirty="0" smtClean="0">
                          <a:latin typeface="宋体" pitchFamily="2" charset="-122"/>
                          <a:ea typeface="宋体" pitchFamily="2" charset="-122"/>
                        </a:rPr>
                        <a:t>年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 smtClean="0">
                          <a:latin typeface="宋体" pitchFamily="2" charset="-122"/>
                          <a:ea typeface="宋体" pitchFamily="2" charset="-122"/>
                        </a:rPr>
                        <a:t>陈独秀</a:t>
                      </a: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 smtClean="0">
                          <a:latin typeface="宋体" pitchFamily="2" charset="-122"/>
                          <a:ea typeface="宋体" pitchFamily="2" charset="-122"/>
                        </a:rPr>
                        <a:t>李大钊</a:t>
                      </a: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 smtClean="0">
                          <a:latin typeface="宋体" pitchFamily="2" charset="-122"/>
                          <a:ea typeface="宋体" pitchFamily="2" charset="-122"/>
                        </a:rPr>
                        <a:t>胡适</a:t>
                      </a: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 smtClean="0">
                          <a:latin typeface="宋体" pitchFamily="2" charset="-122"/>
                          <a:ea typeface="宋体" pitchFamily="2" charset="-122"/>
                        </a:rPr>
                        <a:t>鲁迅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 smtClean="0">
                          <a:latin typeface="宋体" pitchFamily="2" charset="-122"/>
                          <a:ea typeface="宋体" pitchFamily="2" charset="-122"/>
                        </a:rPr>
                        <a:t>民主与科学（前期）</a:t>
                      </a: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 smtClean="0">
                          <a:latin typeface="宋体" pitchFamily="2" charset="-122"/>
                          <a:ea typeface="宋体" pitchFamily="2" charset="-122"/>
                        </a:rPr>
                        <a:t>马克思主义思想（后期）</a:t>
                      </a: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 smtClean="0">
                          <a:latin typeface="宋体" pitchFamily="2" charset="-122"/>
                          <a:ea typeface="宋体" pitchFamily="2" charset="-122"/>
                        </a:rPr>
                        <a:t>动摇了封建道德礼教的统治地位，使中国人民接受了一次民主与科学的洗礼，为随后爆发的五四运动起了思想宣传和铺垫的作用，尽管新文化运动对中国传统文化的看法带有一定的片面性，但它仍然是一次伟大的思想解放运动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6546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01602" y="1625426"/>
            <a:ext cx="6268475" cy="642691"/>
            <a:chOff x="1261925" y="629878"/>
            <a:chExt cx="5395057" cy="642691"/>
          </a:xfrm>
        </p:grpSpPr>
        <p:sp>
          <p:nvSpPr>
            <p:cNvPr id="17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455864" y="678963"/>
              <a:ext cx="4201118" cy="593606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中国现代的思想解放运动</a:t>
              </a:r>
              <a:endParaRPr lang="zh-CN" altLang="en-US" sz="28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261925" y="629878"/>
              <a:ext cx="1029144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329866" y="849765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26918596"/>
              </p:ext>
            </p:extLst>
          </p:nvPr>
        </p:nvGraphicFramePr>
        <p:xfrm>
          <a:off x="580733" y="2645180"/>
          <a:ext cx="11007529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5460"/>
                <a:gridCol w="1116623"/>
                <a:gridCol w="2022231"/>
                <a:gridCol w="6383215"/>
              </a:tblGrid>
              <a:tr h="5024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代表人物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时间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历史事件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内容和意义</a:t>
                      </a:r>
                    </a:p>
                  </a:txBody>
                  <a:tcPr anchor="ctr"/>
                </a:tc>
              </a:tr>
              <a:tr h="5131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邓小平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1978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关于真理标准问题的大讨论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针对“两个凡是”的方针，思想理论界展开了一场真理标准问题的大讨论。这是一场深刻的思想解放运动。它使人们认识到，只有实践才是检验真理的唯一标准。为实现中国共产党的历史性伟大转折奠定了思想理论基础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254366"/>
              </p:ext>
            </p:extLst>
          </p:nvPr>
        </p:nvGraphicFramePr>
        <p:xfrm>
          <a:off x="607111" y="1387880"/>
          <a:ext cx="11007529" cy="51601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5460"/>
                <a:gridCol w="1116623"/>
                <a:gridCol w="1424353"/>
                <a:gridCol w="6981093"/>
              </a:tblGrid>
              <a:tr h="5288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代表人物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时间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历史事件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内容和意义</a:t>
                      </a:r>
                    </a:p>
                  </a:txBody>
                  <a:tcPr anchor="ctr"/>
                </a:tc>
              </a:tr>
              <a:tr h="45201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邓小平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1978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中共十一届三中全会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这次全会冲破长期“左”的错误的严重束缚，确定了解放思想、开动脑筋、实事求是、团结一致向前看的指导方针，重新确立了马克思主义的思想路线、政治路线、组织路线，作出了把党和国家的工作中心转移到经济建设上来，实行改革开放的历史性决策。这次全会是新中国成立以来党的历史上具有深远意义的伟大转折，开启了改革开放和社会主义现代化的伟大征程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794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8dfbd1-95a1-4ab5-8440-40fc437133a7}"/>
  <p:tag name="TABLE_ENDDRAG_ORIGIN_RECT" val="800*183"/>
  <p:tag name="TABLE_ENDDRAG_RECT" val="66*327*800*18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2903</TotalTime>
  <Words>2725</Words>
  <Application>Microsoft Office PowerPoint</Application>
  <PresentationFormat>自定义</PresentationFormat>
  <Paragraphs>275</Paragraphs>
  <Slides>34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34</vt:i4>
      </vt:variant>
    </vt:vector>
  </HeadingPairs>
  <TitlesOfParts>
    <vt:vector size="39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1358</cp:revision>
  <dcterms:created xsi:type="dcterms:W3CDTF">2020-07-19T08:35:00Z</dcterms:created>
  <dcterms:modified xsi:type="dcterms:W3CDTF">2022-02-25T16:10:48Z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CE4189C4DC9C48268151C015EEBC8F8A</vt:lpwstr>
  </property>
  <property fmtid="{D5CDD505-2E9C-101B-9397-08002B2CF9AE}" pid="3" name="KSOProductBuildVer">
    <vt:lpwstr>2052-11.1.0.10938</vt:lpwstr>
  </property>
</Properties>
</file>