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av" ContentType="audio/x-wav"/>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60" r:id="rId1"/>
  </p:sldMasterIdLst>
  <p:sldIdLst>
    <p:sldId id="256" r:id="rId2"/>
    <p:sldId id="260" r:id="rId3"/>
    <p:sldId id="262" r:id="rId4"/>
    <p:sldId id="263" r:id="rId5"/>
    <p:sldId id="271" r:id="rId6"/>
    <p:sldId id="275" r:id="rId7"/>
    <p:sldId id="279" r:id="rId8"/>
    <p:sldId id="278" r:id="rId9"/>
    <p:sldId id="277" r:id="rId10"/>
    <p:sldId id="281" r:id="rId11"/>
    <p:sldId id="285" r:id="rId12"/>
    <p:sldId id="284" r:id="rId13"/>
    <p:sldId id="283" r:id="rId14"/>
    <p:sldId id="282" r:id="rId15"/>
    <p:sldId id="280" r:id="rId16"/>
    <p:sldId id="317" r:id="rId17"/>
    <p:sldId id="318" r:id="rId18"/>
    <p:sldId id="319" r:id="rId19"/>
    <p:sldId id="320" r:id="rId20"/>
    <p:sldId id="369" r:id="rId21"/>
    <p:sldId id="321" r:id="rId22"/>
    <p:sldId id="322" r:id="rId23"/>
    <p:sldId id="323" r:id="rId24"/>
    <p:sldId id="276" r:id="rId25"/>
    <p:sldId id="351" r:id="rId26"/>
    <p:sldId id="352" r:id="rId27"/>
    <p:sldId id="353" r:id="rId28"/>
    <p:sldId id="354" r:id="rId29"/>
    <p:sldId id="355" r:id="rId30"/>
    <p:sldId id="356" r:id="rId31"/>
    <p:sldId id="357" r:id="rId32"/>
    <p:sldId id="358" r:id="rId33"/>
    <p:sldId id="359" r:id="rId34"/>
    <p:sldId id="360" r:id="rId35"/>
    <p:sldId id="361" r:id="rId36"/>
    <p:sldId id="362" r:id="rId37"/>
    <p:sldId id="363" r:id="rId38"/>
    <p:sldId id="364" r:id="rId39"/>
    <p:sldId id="365" r:id="rId40"/>
    <p:sldId id="366" r:id="rId41"/>
    <p:sldId id="367" r:id="rId42"/>
    <p:sldId id="368" r:id="rId43"/>
    <p:sldId id="259" r:id="rId44"/>
    <p:sldId id="269" r:id="rId45"/>
    <p:sldId id="315" r:id="rId46"/>
    <p:sldId id="324" r:id="rId47"/>
    <p:sldId id="274" r:id="rId4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51" userDrawn="1">
          <p15:clr>
            <a:srgbClr val="A4A3A4"/>
          </p15:clr>
        </p15:guide>
        <p15:guide id="2" pos="3863" userDrawn="1">
          <p15:clr>
            <a:srgbClr val="A4A3A4"/>
          </p15:clr>
        </p15:guide>
        <p15:guide id="3" orient="horz" pos="50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snapToGrid="0">
      <p:cViewPr varScale="1">
        <p:scale>
          <a:sx n="92" d="100"/>
          <a:sy n="92" d="100"/>
        </p:scale>
        <p:origin x="498" y="84"/>
      </p:cViewPr>
      <p:guideLst>
        <p:guide orient="horz" pos="51"/>
        <p:guide pos="3863"/>
        <p:guide orient="horz" pos="504"/>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7.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 Target="../slides/slide2.xml"/><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40749988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标题和描述">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1/12/2021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41124586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带描述的引言">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zh-CN" altLang="en-US" smtClean="0"/>
              <a:t>单击此处编辑母版标题样式</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1/12/2021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30037109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名片">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zh-CN" altLang="en-US" smtClean="0"/>
              <a:t>单击此处编辑母版标题样式</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zh-CN" altLang="en-US" smtClean="0"/>
              <a:t>单击此处编辑母版文本样式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1/12/2021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11880679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引言名片">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zh-CN" altLang="en-US" smtClean="0"/>
              <a:t>单击此处编辑母版标题样式</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zh-CN" altLang="en-US" smtClean="0"/>
              <a:t>单击此处编辑母版文本样式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1/12/2021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4843943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真或假">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zh-CN" altLang="en-US" smtClean="0"/>
              <a:t>单击此处编辑母版标题样式</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zh-CN" altLang="en-US" smtClean="0"/>
              <a:t>单击此处编辑母版文本样式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1/12/2021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204798881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ncho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154263649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14568764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10" name="图片 9">
            <a:hlinkClick r:id="rId2" action="ppaction://hlinksldjump">
              <a:snd r:embed="rId3" name="camera.wav"/>
            </a:hlinkClick>
          </p:cNvPr>
          <p:cNvPicPr>
            <a:picLocks noChangeAspect="1"/>
          </p:cNvPicPr>
          <p:nvPr userDrawn="1"/>
        </p:nvPicPr>
        <p:blipFill rotWithShape="1">
          <a:blip r:embed="rId4">
            <a:clrChange>
              <a:clrFrom>
                <a:srgbClr val="E8EDD9"/>
              </a:clrFrom>
              <a:clrTo>
                <a:srgbClr val="E8EDD9">
                  <a:alpha val="0"/>
                </a:srgbClr>
              </a:clrTo>
            </a:clrChange>
            <a:extLst>
              <a:ext uri="{28A0092B-C50C-407E-A947-70E740481C1C}">
                <a14:useLocalDpi xmlns:a14="http://schemas.microsoft.com/office/drawing/2010/main" val="0"/>
              </a:ext>
            </a:extLst>
          </a:blip>
          <a:srcRect l="70714" t="37967" b="6776"/>
          <a:stretch/>
        </p:blipFill>
        <p:spPr>
          <a:xfrm>
            <a:off x="10363200" y="0"/>
            <a:ext cx="1828800" cy="2286000"/>
          </a:xfrm>
          <a:prstGeom prst="rect">
            <a:avLst/>
          </a:prstGeom>
        </p:spPr>
      </p:pic>
    </p:spTree>
    <p:extLst>
      <p:ext uri="{BB962C8B-B14F-4D97-AF65-F5344CB8AC3E}">
        <p14:creationId xmlns:p14="http://schemas.microsoft.com/office/powerpoint/2010/main" val="3711596564"/>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1/12/2021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400382219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1/12/2021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199641540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1/12/2021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409966784"/>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1/12/2021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240966182"/>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87319430"/>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1/12/2021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6453598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1/12/2021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15656277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1/12/2021</a:t>
            </a:fld>
            <a:endParaRPr lang="en-US" dirty="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D57F1E4F-1CFF-5643-939E-217C01CDF565}" type="slidenum">
              <a:rPr lang="en-US" dirty="0"/>
              <a:pPr/>
              <a:t>‹#›</a:t>
            </a:fld>
            <a:endParaRPr lang="en-US" dirty="0"/>
          </a:p>
        </p:txBody>
      </p:sp>
    </p:spTree>
    <p:extLst>
      <p:ext uri="{BB962C8B-B14F-4D97-AF65-F5344CB8AC3E}">
        <p14:creationId xmlns:p14="http://schemas.microsoft.com/office/powerpoint/2010/main" val="50288516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iming>
    <p:tnLst>
      <p:par>
        <p:cTn id="1" dur="indefinite" restart="never" nodeType="tmRoot"/>
      </p:par>
    </p:tnLst>
  </p:timing>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package" Target="../embeddings/Microsoft_Word___1.docx"/><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3.emf"/></Relationships>
</file>

<file path=ppt/slides/_rels/slide17.xml.rels><?xml version="1.0" encoding="UTF-8" standalone="yes"?>
<Relationships xmlns="http://schemas.openxmlformats.org/package/2006/relationships"><Relationship Id="rId3" Type="http://schemas.openxmlformats.org/officeDocument/2006/relationships/package" Target="../embeddings/Microsoft_Word___2.docx"/><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4.emf"/></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slide" Target="slide3.xml"/><Relationship Id="rId1" Type="http://schemas.openxmlformats.org/officeDocument/2006/relationships/slideLayout" Target="../slideLayouts/slideLayout7.xml"/><Relationship Id="rId4" Type="http://schemas.openxmlformats.org/officeDocument/2006/relationships/slide" Target="slide4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slide" Target="slide32.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package" Target="../embeddings/Microsoft_Word___3.docx"/><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image" Target="../media/image6.emf"/></Relationships>
</file>

<file path=ppt/slides/_rels/slide45.xml.rels><?xml version="1.0" encoding="UTF-8" standalone="yes"?>
<Relationships xmlns="http://schemas.openxmlformats.org/package/2006/relationships"><Relationship Id="rId3" Type="http://schemas.openxmlformats.org/officeDocument/2006/relationships/package" Target="../embeddings/Microsoft_Word___4.docx"/><Relationship Id="rId2" Type="http://schemas.openxmlformats.org/officeDocument/2006/relationships/slideLayout" Target="../slideLayouts/slideLayout2.xml"/><Relationship Id="rId1" Type="http://schemas.openxmlformats.org/officeDocument/2006/relationships/vmlDrawing" Target="../drawings/vmlDrawing4.vml"/><Relationship Id="rId4" Type="http://schemas.openxmlformats.org/officeDocument/2006/relationships/image" Target="../media/image7.emf"/></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a:spLocks noChangeAspect="1"/>
          </p:cNvSpPr>
          <p:nvPr/>
        </p:nvSpPr>
        <p:spPr>
          <a:xfrm>
            <a:off x="692150" y="1291992"/>
            <a:ext cx="10807700" cy="3693319"/>
          </a:xfrm>
          <a:prstGeom prst="rect">
            <a:avLst/>
          </a:prstGeom>
        </p:spPr>
        <p:txBody>
          <a:bodyPr>
            <a:spAutoFit/>
          </a:bodyPr>
          <a:lstStyle/>
          <a:p>
            <a:pPr algn="ctr">
              <a:lnSpc>
                <a:spcPct val="150000"/>
              </a:lnSpc>
            </a:pPr>
            <a:r>
              <a:rPr lang="zh-CN" altLang="en-US" sz="6000" b="1"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第一部分　中国</a:t>
            </a:r>
            <a:r>
              <a:rPr lang="zh-CN" altLang="en-US" sz="6000" b="1" dirty="0" smtClean="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古代史</a:t>
            </a:r>
            <a:endParaRPr lang="en-US" altLang="zh-CN" sz="6000" b="1" dirty="0" smtClean="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a:p>
            <a:pPr algn="ctr">
              <a:lnSpc>
                <a:spcPct val="150000"/>
              </a:lnSpc>
            </a:pPr>
            <a:r>
              <a:rPr lang="zh-CN" altLang="en-US" sz="48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第六单元　明清时期统一多民族国家的巩固与发展</a:t>
            </a:r>
            <a:endParaRPr lang="zh-CN" altLang="en-US" sz="4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4659540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526419"/>
            <a:ext cx="10807700" cy="3581365"/>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⑤</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到达地区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郑和的船队先后到达</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亚洲</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非洲</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30</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多个国家和地区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最远到达</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非洲东海岸</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红海沿岸</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⑥</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评价</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郑和的远航</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时间之长</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规模之大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堪称世界航海史上的空前壮举</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不仅增进了中国与</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亚非</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国家和地区的相互了解和友好往来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而且开创了</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西太平洋</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印度洋</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之间的亚非海上交通线</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为人类的航海事业作出了伟大贡献。</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6894285" y="1599156"/>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6894285" y="2066499"/>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矩形 4">
            <a:extLst>
              <a:ext uri="{FF2B5EF4-FFF2-40B4-BE49-F238E27FC236}">
                <a16:creationId xmlns:a16="http://schemas.microsoft.com/office/drawing/2014/main" xmlns="" id="{8A90BD6A-DAC1-4175-BADE-A70FD2E31095}"/>
              </a:ext>
            </a:extLst>
          </p:cNvPr>
          <p:cNvSpPr/>
          <p:nvPr/>
        </p:nvSpPr>
        <p:spPr>
          <a:xfrm>
            <a:off x="8130803" y="1599156"/>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6" name="直接连接符 5">
            <a:extLst>
              <a:ext uri="{FF2B5EF4-FFF2-40B4-BE49-F238E27FC236}">
                <a16:creationId xmlns:a16="http://schemas.microsoft.com/office/drawing/2014/main" xmlns="" id="{94F29B7E-74BF-4821-88B9-C8400B1817B7}"/>
              </a:ext>
            </a:extLst>
          </p:cNvPr>
          <p:cNvCxnSpPr>
            <a:cxnSpLocks/>
          </p:cNvCxnSpPr>
          <p:nvPr/>
        </p:nvCxnSpPr>
        <p:spPr>
          <a:xfrm>
            <a:off x="8130803" y="2066499"/>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a16="http://schemas.microsoft.com/office/drawing/2014/main" xmlns="" id="{8A90BD6A-DAC1-4175-BADE-A70FD2E31095}"/>
              </a:ext>
            </a:extLst>
          </p:cNvPr>
          <p:cNvSpPr/>
          <p:nvPr/>
        </p:nvSpPr>
        <p:spPr>
          <a:xfrm>
            <a:off x="3757221" y="2181047"/>
            <a:ext cx="2008742"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8" name="直接连接符 7">
            <a:extLst>
              <a:ext uri="{FF2B5EF4-FFF2-40B4-BE49-F238E27FC236}">
                <a16:creationId xmlns:a16="http://schemas.microsoft.com/office/drawing/2014/main" xmlns="" id="{94F29B7E-74BF-4821-88B9-C8400B1817B7}"/>
              </a:ext>
            </a:extLst>
          </p:cNvPr>
          <p:cNvCxnSpPr>
            <a:cxnSpLocks/>
          </p:cNvCxnSpPr>
          <p:nvPr/>
        </p:nvCxnSpPr>
        <p:spPr>
          <a:xfrm>
            <a:off x="3757221" y="2648390"/>
            <a:ext cx="200874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a16="http://schemas.microsoft.com/office/drawing/2014/main" xmlns="" id="{8A90BD6A-DAC1-4175-BADE-A70FD2E31095}"/>
              </a:ext>
            </a:extLst>
          </p:cNvPr>
          <p:cNvSpPr/>
          <p:nvPr/>
        </p:nvSpPr>
        <p:spPr>
          <a:xfrm>
            <a:off x="6210029" y="2181047"/>
            <a:ext cx="161812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1" name="直接连接符 10">
            <a:extLst>
              <a:ext uri="{FF2B5EF4-FFF2-40B4-BE49-F238E27FC236}">
                <a16:creationId xmlns:a16="http://schemas.microsoft.com/office/drawing/2014/main" xmlns="" id="{94F29B7E-74BF-4821-88B9-C8400B1817B7}"/>
              </a:ext>
            </a:extLst>
          </p:cNvPr>
          <p:cNvCxnSpPr>
            <a:cxnSpLocks/>
          </p:cNvCxnSpPr>
          <p:nvPr/>
        </p:nvCxnSpPr>
        <p:spPr>
          <a:xfrm>
            <a:off x="6210029" y="2648390"/>
            <a:ext cx="161812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矩形 12">
            <a:extLst>
              <a:ext uri="{FF2B5EF4-FFF2-40B4-BE49-F238E27FC236}">
                <a16:creationId xmlns:a16="http://schemas.microsoft.com/office/drawing/2014/main" xmlns="" id="{8A90BD6A-DAC1-4175-BADE-A70FD2E31095}"/>
              </a:ext>
            </a:extLst>
          </p:cNvPr>
          <p:cNvSpPr/>
          <p:nvPr/>
        </p:nvSpPr>
        <p:spPr>
          <a:xfrm>
            <a:off x="6189247" y="3343405"/>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4" name="直接连接符 13">
            <a:extLst>
              <a:ext uri="{FF2B5EF4-FFF2-40B4-BE49-F238E27FC236}">
                <a16:creationId xmlns:a16="http://schemas.microsoft.com/office/drawing/2014/main" xmlns="" id="{94F29B7E-74BF-4821-88B9-C8400B1817B7}"/>
              </a:ext>
            </a:extLst>
          </p:cNvPr>
          <p:cNvCxnSpPr>
            <a:cxnSpLocks/>
          </p:cNvCxnSpPr>
          <p:nvPr/>
        </p:nvCxnSpPr>
        <p:spPr>
          <a:xfrm>
            <a:off x="6189247" y="3821139"/>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矩形 14">
            <a:extLst>
              <a:ext uri="{FF2B5EF4-FFF2-40B4-BE49-F238E27FC236}">
                <a16:creationId xmlns:a16="http://schemas.microsoft.com/office/drawing/2014/main" xmlns="" id="{8A90BD6A-DAC1-4175-BADE-A70FD2E31095}"/>
              </a:ext>
            </a:extLst>
          </p:cNvPr>
          <p:cNvSpPr/>
          <p:nvPr/>
        </p:nvSpPr>
        <p:spPr>
          <a:xfrm>
            <a:off x="4967292" y="3936865"/>
            <a:ext cx="161812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6" name="直接连接符 15">
            <a:extLst>
              <a:ext uri="{FF2B5EF4-FFF2-40B4-BE49-F238E27FC236}">
                <a16:creationId xmlns:a16="http://schemas.microsoft.com/office/drawing/2014/main" xmlns="" id="{94F29B7E-74BF-4821-88B9-C8400B1817B7}"/>
              </a:ext>
            </a:extLst>
          </p:cNvPr>
          <p:cNvCxnSpPr>
            <a:cxnSpLocks/>
          </p:cNvCxnSpPr>
          <p:nvPr/>
        </p:nvCxnSpPr>
        <p:spPr>
          <a:xfrm>
            <a:off x="4967292" y="4414599"/>
            <a:ext cx="161812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矩形 16">
            <a:extLst>
              <a:ext uri="{FF2B5EF4-FFF2-40B4-BE49-F238E27FC236}">
                <a16:creationId xmlns:a16="http://schemas.microsoft.com/office/drawing/2014/main" xmlns="" id="{8A90BD6A-DAC1-4175-BADE-A70FD2E31095}"/>
              </a:ext>
            </a:extLst>
          </p:cNvPr>
          <p:cNvSpPr/>
          <p:nvPr/>
        </p:nvSpPr>
        <p:spPr>
          <a:xfrm>
            <a:off x="7024990" y="3936865"/>
            <a:ext cx="1203825"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8" name="直接连接符 17">
            <a:extLst>
              <a:ext uri="{FF2B5EF4-FFF2-40B4-BE49-F238E27FC236}">
                <a16:creationId xmlns:a16="http://schemas.microsoft.com/office/drawing/2014/main" xmlns="" id="{94F29B7E-74BF-4821-88B9-C8400B1817B7}"/>
              </a:ext>
            </a:extLst>
          </p:cNvPr>
          <p:cNvCxnSpPr>
            <a:cxnSpLocks/>
          </p:cNvCxnSpPr>
          <p:nvPr/>
        </p:nvCxnSpPr>
        <p:spPr>
          <a:xfrm>
            <a:off x="7024990" y="4414599"/>
            <a:ext cx="120382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0470102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6" presetClass="exit" presetSubtype="21" fill="hold" grpId="0" nodeType="clickEffect">
                                  <p:stCondLst>
                                    <p:cond delay="0"/>
                                  </p:stCondLst>
                                  <p:childTnLst>
                                    <p:animEffect transition="out" filter="barn(inVertical)">
                                      <p:cBhvr>
                                        <p:cTn id="31" dur="500"/>
                                        <p:tgtEl>
                                          <p:spTgt spid="15"/>
                                        </p:tgtEl>
                                      </p:cBhvr>
                                    </p:animEffect>
                                    <p:set>
                                      <p:cBhvr>
                                        <p:cTn id="32" dur="1" fill="hold">
                                          <p:stCondLst>
                                            <p:cond delay="499"/>
                                          </p:stCondLst>
                                        </p:cTn>
                                        <p:tgtEl>
                                          <p:spTgt spid="15"/>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6" presetClass="exit" presetSubtype="21" fill="hold" grpId="0" nodeType="clickEffect">
                                  <p:stCondLst>
                                    <p:cond delay="0"/>
                                  </p:stCondLst>
                                  <p:childTnLst>
                                    <p:animEffect transition="out" filter="barn(inVertical)">
                                      <p:cBhvr>
                                        <p:cTn id="36" dur="500"/>
                                        <p:tgtEl>
                                          <p:spTgt spid="17"/>
                                        </p:tgtEl>
                                      </p:cBhvr>
                                    </p:animEffect>
                                    <p:set>
                                      <p:cBhvr>
                                        <p:cTn id="37"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7" grpId="0" animBg="1"/>
      <p:bldP spid="10" grpId="0" animBg="1"/>
      <p:bldP spid="13" grpId="0" animBg="1"/>
      <p:bldP spid="15" grpId="0" animBg="1"/>
      <p:bldP spid="1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716656"/>
            <a:ext cx="10807700" cy="304698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戚继光抗倭</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背景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明朝中期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国力减弱</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海防松懈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倭寇</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与中国</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海盗</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奸商</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等相互勾结</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对中国沿海的武装抢劫日益猖獗</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所到之处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他们杀居民</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劫财货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无恶不作</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沿海各地遭到重大破坏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时称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倭患</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7611256" y="2367766"/>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7611256" y="2845500"/>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矩形 4">
            <a:extLst>
              <a:ext uri="{FF2B5EF4-FFF2-40B4-BE49-F238E27FC236}">
                <a16:creationId xmlns:a16="http://schemas.microsoft.com/office/drawing/2014/main" xmlns="" id="{8A90BD6A-DAC1-4175-BADE-A70FD2E31095}"/>
              </a:ext>
            </a:extLst>
          </p:cNvPr>
          <p:cNvSpPr/>
          <p:nvPr/>
        </p:nvSpPr>
        <p:spPr>
          <a:xfrm>
            <a:off x="9647873" y="2367766"/>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6" name="直接连接符 5">
            <a:extLst>
              <a:ext uri="{FF2B5EF4-FFF2-40B4-BE49-F238E27FC236}">
                <a16:creationId xmlns:a16="http://schemas.microsoft.com/office/drawing/2014/main" xmlns="" id="{94F29B7E-74BF-4821-88B9-C8400B1817B7}"/>
              </a:ext>
            </a:extLst>
          </p:cNvPr>
          <p:cNvCxnSpPr>
            <a:cxnSpLocks/>
          </p:cNvCxnSpPr>
          <p:nvPr/>
        </p:nvCxnSpPr>
        <p:spPr>
          <a:xfrm>
            <a:off x="9647873" y="2845500"/>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a16="http://schemas.microsoft.com/office/drawing/2014/main" xmlns="" id="{8A90BD6A-DAC1-4175-BADE-A70FD2E31095}"/>
              </a:ext>
            </a:extLst>
          </p:cNvPr>
          <p:cNvSpPr/>
          <p:nvPr/>
        </p:nvSpPr>
        <p:spPr>
          <a:xfrm>
            <a:off x="774036" y="2949657"/>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8" name="直接连接符 7">
            <a:extLst>
              <a:ext uri="{FF2B5EF4-FFF2-40B4-BE49-F238E27FC236}">
                <a16:creationId xmlns:a16="http://schemas.microsoft.com/office/drawing/2014/main" xmlns="" id="{94F29B7E-74BF-4821-88B9-C8400B1817B7}"/>
              </a:ext>
            </a:extLst>
          </p:cNvPr>
          <p:cNvCxnSpPr>
            <a:cxnSpLocks/>
          </p:cNvCxnSpPr>
          <p:nvPr/>
        </p:nvCxnSpPr>
        <p:spPr>
          <a:xfrm>
            <a:off x="774036" y="3427391"/>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9160222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507056"/>
            <a:ext cx="10807700" cy="541071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经过</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在东南倭寇最猖獗的时候</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明王朝派年轻将领</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戚继光</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到东南沿海抗倭。他统领的军队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由于训练有素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纪律严明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能征善战</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被人们誉为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戚家军</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。戚继光率军英勇作战</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a:t>
            </a: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台州</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九战九捷</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平定了浙东地区的倭患。此后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戚继光又率军进入</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福建</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广东</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地区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与其他抗倭将领一起带领广大军民与倭寇激战</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先后消灭了两地的倭寇</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使东南沿海的倭患基本解除。</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③</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评价</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戚继光领导的抗倭战争是一场</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反侵略</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的战争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他是我国历史上一位伟大的</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民族英雄</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10271329" y="587799"/>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10271329" y="1055142"/>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矩形 4">
            <a:extLst>
              <a:ext uri="{FF2B5EF4-FFF2-40B4-BE49-F238E27FC236}">
                <a16:creationId xmlns:a16="http://schemas.microsoft.com/office/drawing/2014/main" xmlns="" id="{8A90BD6A-DAC1-4175-BADE-A70FD2E31095}"/>
              </a:ext>
            </a:extLst>
          </p:cNvPr>
          <p:cNvSpPr/>
          <p:nvPr/>
        </p:nvSpPr>
        <p:spPr>
          <a:xfrm>
            <a:off x="774039" y="1159299"/>
            <a:ext cx="41052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6" name="直接连接符 5">
            <a:extLst>
              <a:ext uri="{FF2B5EF4-FFF2-40B4-BE49-F238E27FC236}">
                <a16:creationId xmlns:a16="http://schemas.microsoft.com/office/drawing/2014/main" xmlns="" id="{94F29B7E-74BF-4821-88B9-C8400B1817B7}"/>
              </a:ext>
            </a:extLst>
          </p:cNvPr>
          <p:cNvCxnSpPr>
            <a:cxnSpLocks/>
          </p:cNvCxnSpPr>
          <p:nvPr/>
        </p:nvCxnSpPr>
        <p:spPr>
          <a:xfrm>
            <a:off x="784429" y="1626642"/>
            <a:ext cx="41052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xmlns="" id="{8A90BD6A-DAC1-4175-BADE-A70FD2E31095}"/>
              </a:ext>
            </a:extLst>
          </p:cNvPr>
          <p:cNvSpPr/>
          <p:nvPr/>
        </p:nvSpPr>
        <p:spPr>
          <a:xfrm>
            <a:off x="4764147" y="1754701"/>
            <a:ext cx="121062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9" name="直接连接符 8">
            <a:extLst>
              <a:ext uri="{FF2B5EF4-FFF2-40B4-BE49-F238E27FC236}">
                <a16:creationId xmlns:a16="http://schemas.microsoft.com/office/drawing/2014/main" xmlns="" id="{94F29B7E-74BF-4821-88B9-C8400B1817B7}"/>
              </a:ext>
            </a:extLst>
          </p:cNvPr>
          <p:cNvCxnSpPr>
            <a:cxnSpLocks/>
          </p:cNvCxnSpPr>
          <p:nvPr/>
        </p:nvCxnSpPr>
        <p:spPr>
          <a:xfrm>
            <a:off x="4764147" y="2222044"/>
            <a:ext cx="121062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xmlns="" id="{8A90BD6A-DAC1-4175-BADE-A70FD2E31095}"/>
              </a:ext>
            </a:extLst>
          </p:cNvPr>
          <p:cNvSpPr/>
          <p:nvPr/>
        </p:nvSpPr>
        <p:spPr>
          <a:xfrm>
            <a:off x="782178" y="2329663"/>
            <a:ext cx="809883"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2" name="直接连接符 11">
            <a:extLst>
              <a:ext uri="{FF2B5EF4-FFF2-40B4-BE49-F238E27FC236}">
                <a16:creationId xmlns:a16="http://schemas.microsoft.com/office/drawing/2014/main" xmlns="" id="{94F29B7E-74BF-4821-88B9-C8400B1817B7}"/>
              </a:ext>
            </a:extLst>
          </p:cNvPr>
          <p:cNvCxnSpPr>
            <a:cxnSpLocks/>
          </p:cNvCxnSpPr>
          <p:nvPr/>
        </p:nvCxnSpPr>
        <p:spPr>
          <a:xfrm>
            <a:off x="782178" y="2807397"/>
            <a:ext cx="80988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矩形 13">
            <a:extLst>
              <a:ext uri="{FF2B5EF4-FFF2-40B4-BE49-F238E27FC236}">
                <a16:creationId xmlns:a16="http://schemas.microsoft.com/office/drawing/2014/main" xmlns="" id="{8A90BD6A-DAC1-4175-BADE-A70FD2E31095}"/>
              </a:ext>
            </a:extLst>
          </p:cNvPr>
          <p:cNvSpPr/>
          <p:nvPr/>
        </p:nvSpPr>
        <p:spPr>
          <a:xfrm>
            <a:off x="1612843" y="2921945"/>
            <a:ext cx="809883"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5" name="直接连接符 14">
            <a:extLst>
              <a:ext uri="{FF2B5EF4-FFF2-40B4-BE49-F238E27FC236}">
                <a16:creationId xmlns:a16="http://schemas.microsoft.com/office/drawing/2014/main" xmlns="" id="{94F29B7E-74BF-4821-88B9-C8400B1817B7}"/>
              </a:ext>
            </a:extLst>
          </p:cNvPr>
          <p:cNvCxnSpPr>
            <a:cxnSpLocks/>
          </p:cNvCxnSpPr>
          <p:nvPr/>
        </p:nvCxnSpPr>
        <p:spPr>
          <a:xfrm>
            <a:off x="1612843" y="3389288"/>
            <a:ext cx="80988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矩形 15">
            <a:extLst>
              <a:ext uri="{FF2B5EF4-FFF2-40B4-BE49-F238E27FC236}">
                <a16:creationId xmlns:a16="http://schemas.microsoft.com/office/drawing/2014/main" xmlns="" id="{8A90BD6A-DAC1-4175-BADE-A70FD2E31095}"/>
              </a:ext>
            </a:extLst>
          </p:cNvPr>
          <p:cNvSpPr/>
          <p:nvPr/>
        </p:nvSpPr>
        <p:spPr>
          <a:xfrm>
            <a:off x="2818189" y="2921945"/>
            <a:ext cx="809883"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7" name="直接连接符 16">
            <a:extLst>
              <a:ext uri="{FF2B5EF4-FFF2-40B4-BE49-F238E27FC236}">
                <a16:creationId xmlns:a16="http://schemas.microsoft.com/office/drawing/2014/main" xmlns="" id="{94F29B7E-74BF-4821-88B9-C8400B1817B7}"/>
              </a:ext>
            </a:extLst>
          </p:cNvPr>
          <p:cNvCxnSpPr>
            <a:cxnSpLocks/>
          </p:cNvCxnSpPr>
          <p:nvPr/>
        </p:nvCxnSpPr>
        <p:spPr>
          <a:xfrm>
            <a:off x="2818189" y="3389288"/>
            <a:ext cx="80988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矩形 17">
            <a:extLst>
              <a:ext uri="{FF2B5EF4-FFF2-40B4-BE49-F238E27FC236}">
                <a16:creationId xmlns:a16="http://schemas.microsoft.com/office/drawing/2014/main" xmlns="" id="{8A90BD6A-DAC1-4175-BADE-A70FD2E31095}"/>
              </a:ext>
            </a:extLst>
          </p:cNvPr>
          <p:cNvSpPr/>
          <p:nvPr/>
        </p:nvSpPr>
        <p:spPr>
          <a:xfrm>
            <a:off x="7722698" y="4667617"/>
            <a:ext cx="121348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9" name="直接连接符 18">
            <a:extLst>
              <a:ext uri="{FF2B5EF4-FFF2-40B4-BE49-F238E27FC236}">
                <a16:creationId xmlns:a16="http://schemas.microsoft.com/office/drawing/2014/main" xmlns="" id="{94F29B7E-74BF-4821-88B9-C8400B1817B7}"/>
              </a:ext>
            </a:extLst>
          </p:cNvPr>
          <p:cNvCxnSpPr>
            <a:cxnSpLocks/>
          </p:cNvCxnSpPr>
          <p:nvPr/>
        </p:nvCxnSpPr>
        <p:spPr>
          <a:xfrm>
            <a:off x="7722698" y="5145351"/>
            <a:ext cx="121348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矩形 20">
            <a:extLst>
              <a:ext uri="{FF2B5EF4-FFF2-40B4-BE49-F238E27FC236}">
                <a16:creationId xmlns:a16="http://schemas.microsoft.com/office/drawing/2014/main" xmlns="" id="{8A90BD6A-DAC1-4175-BADE-A70FD2E31095}"/>
              </a:ext>
            </a:extLst>
          </p:cNvPr>
          <p:cNvSpPr/>
          <p:nvPr/>
        </p:nvSpPr>
        <p:spPr>
          <a:xfrm>
            <a:off x="4861734" y="5259899"/>
            <a:ext cx="165336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2" name="直接连接符 21">
            <a:extLst>
              <a:ext uri="{FF2B5EF4-FFF2-40B4-BE49-F238E27FC236}">
                <a16:creationId xmlns:a16="http://schemas.microsoft.com/office/drawing/2014/main" xmlns="" id="{94F29B7E-74BF-4821-88B9-C8400B1817B7}"/>
              </a:ext>
            </a:extLst>
          </p:cNvPr>
          <p:cNvCxnSpPr>
            <a:cxnSpLocks/>
          </p:cNvCxnSpPr>
          <p:nvPr/>
        </p:nvCxnSpPr>
        <p:spPr>
          <a:xfrm>
            <a:off x="4861734" y="5727242"/>
            <a:ext cx="165336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2400653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par>
                                <p:cTn id="8" presetID="16" presetClass="exit" presetSubtype="21" fill="hold" grpId="0" nodeType="withEffect">
                                  <p:stCondLst>
                                    <p:cond delay="0"/>
                                  </p:stCondLst>
                                  <p:childTnLst>
                                    <p:animEffect transition="out" filter="barn(inVertical)">
                                      <p:cBhvr>
                                        <p:cTn id="9" dur="500"/>
                                        <p:tgtEl>
                                          <p:spTgt spid="5"/>
                                        </p:tgtEl>
                                      </p:cBhvr>
                                    </p:animEffect>
                                    <p:set>
                                      <p:cBhvr>
                                        <p:cTn id="10" dur="1" fill="hold">
                                          <p:stCondLst>
                                            <p:cond delay="499"/>
                                          </p:stCondLst>
                                        </p:cTn>
                                        <p:tgtEl>
                                          <p:spTgt spid="5"/>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6" presetClass="exit" presetSubtype="21" fill="hold" grpId="0" nodeType="clickEffect">
                                  <p:stCondLst>
                                    <p:cond delay="0"/>
                                  </p:stCondLst>
                                  <p:childTnLst>
                                    <p:animEffect transition="out" filter="barn(inVertical)">
                                      <p:cBhvr>
                                        <p:cTn id="14" dur="500"/>
                                        <p:tgtEl>
                                          <p:spTgt spid="8"/>
                                        </p:tgtEl>
                                      </p:cBhvr>
                                    </p:animEffect>
                                    <p:set>
                                      <p:cBhvr>
                                        <p:cTn id="15" dur="1" fill="hold">
                                          <p:stCondLst>
                                            <p:cond delay="499"/>
                                          </p:stCondLst>
                                        </p:cTn>
                                        <p:tgtEl>
                                          <p:spTgt spid="8"/>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6" presetClass="exit" presetSubtype="21" fill="hold" grpId="0" nodeType="clickEffect">
                                  <p:stCondLst>
                                    <p:cond delay="0"/>
                                  </p:stCondLst>
                                  <p:childTnLst>
                                    <p:animEffect transition="out" filter="barn(inVertical)">
                                      <p:cBhvr>
                                        <p:cTn id="19" dur="500"/>
                                        <p:tgtEl>
                                          <p:spTgt spid="11"/>
                                        </p:tgtEl>
                                      </p:cBhvr>
                                    </p:animEffect>
                                    <p:set>
                                      <p:cBhvr>
                                        <p:cTn id="20" dur="1" fill="hold">
                                          <p:stCondLst>
                                            <p:cond delay="499"/>
                                          </p:stCondLst>
                                        </p:cTn>
                                        <p:tgtEl>
                                          <p:spTgt spid="11"/>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6" presetClass="exit" presetSubtype="21" fill="hold" grpId="0" nodeType="clickEffect">
                                  <p:stCondLst>
                                    <p:cond delay="0"/>
                                  </p:stCondLst>
                                  <p:childTnLst>
                                    <p:animEffect transition="out" filter="barn(inVertical)">
                                      <p:cBhvr>
                                        <p:cTn id="24" dur="500"/>
                                        <p:tgtEl>
                                          <p:spTgt spid="14"/>
                                        </p:tgtEl>
                                      </p:cBhvr>
                                    </p:animEffect>
                                    <p:set>
                                      <p:cBhvr>
                                        <p:cTn id="25" dur="1" fill="hold">
                                          <p:stCondLst>
                                            <p:cond delay="499"/>
                                          </p:stCondLst>
                                        </p:cTn>
                                        <p:tgtEl>
                                          <p:spTgt spid="14"/>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16" presetClass="exit" presetSubtype="21" fill="hold" grpId="0" nodeType="clickEffect">
                                  <p:stCondLst>
                                    <p:cond delay="0"/>
                                  </p:stCondLst>
                                  <p:childTnLst>
                                    <p:animEffect transition="out" filter="barn(inVertical)">
                                      <p:cBhvr>
                                        <p:cTn id="29" dur="500"/>
                                        <p:tgtEl>
                                          <p:spTgt spid="16"/>
                                        </p:tgtEl>
                                      </p:cBhvr>
                                    </p:animEffect>
                                    <p:set>
                                      <p:cBhvr>
                                        <p:cTn id="30" dur="1" fill="hold">
                                          <p:stCondLst>
                                            <p:cond delay="499"/>
                                          </p:stCondLst>
                                        </p:cTn>
                                        <p:tgtEl>
                                          <p:spTgt spid="16"/>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6" presetClass="exit" presetSubtype="21" fill="hold" grpId="0" nodeType="clickEffect">
                                  <p:stCondLst>
                                    <p:cond delay="0"/>
                                  </p:stCondLst>
                                  <p:childTnLst>
                                    <p:animEffect transition="out" filter="barn(inVertical)">
                                      <p:cBhvr>
                                        <p:cTn id="34" dur="500"/>
                                        <p:tgtEl>
                                          <p:spTgt spid="18"/>
                                        </p:tgtEl>
                                      </p:cBhvr>
                                    </p:animEffect>
                                    <p:set>
                                      <p:cBhvr>
                                        <p:cTn id="35" dur="1" fill="hold">
                                          <p:stCondLst>
                                            <p:cond delay="499"/>
                                          </p:stCondLst>
                                        </p:cTn>
                                        <p:tgtEl>
                                          <p:spTgt spid="18"/>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16" presetClass="exit" presetSubtype="21" fill="hold" grpId="0" nodeType="clickEffect">
                                  <p:stCondLst>
                                    <p:cond delay="0"/>
                                  </p:stCondLst>
                                  <p:childTnLst>
                                    <p:animEffect transition="out" filter="barn(inVertical)">
                                      <p:cBhvr>
                                        <p:cTn id="39" dur="500"/>
                                        <p:tgtEl>
                                          <p:spTgt spid="21"/>
                                        </p:tgtEl>
                                      </p:cBhvr>
                                    </p:animEffect>
                                    <p:set>
                                      <p:cBhvr>
                                        <p:cTn id="40" dur="1" fill="hold">
                                          <p:stCondLst>
                                            <p:cond delay="499"/>
                                          </p:stCondLst>
                                        </p:cTn>
                                        <p:tgtEl>
                                          <p:spTgt spid="2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8" grpId="0" animBg="1"/>
      <p:bldP spid="11" grpId="0" animBg="1"/>
      <p:bldP spid="14" grpId="0" animBg="1"/>
      <p:bldP spid="16" grpId="0" animBg="1"/>
      <p:bldP spid="18" grpId="0" animBg="1"/>
      <p:bldP spid="2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2012987"/>
            <a:ext cx="10807700" cy="237757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葡萄牙攫取在澳门的居住权</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16</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世纪开始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一些欧洲殖民者</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相继来到我国沿海地区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进行侵略活动。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1553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葡萄牙殖民者攫取了在我国广东澳门的居住权。</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6191804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277650"/>
            <a:ext cx="10807700" cy="592316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科技、建筑与文学</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科技名著</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李时珍是明朝杰出的医药学家。他编写的《</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本草纲目</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》是一部规模空前的药物学著作。</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宋应星的《</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天工开物</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》一书</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对我国古代的</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农业</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手工业</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生产技术进行了全面的总结</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被誉为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17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世纪的工艺百科全书</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③</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徐光启的《</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农政全书</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》全面总结了我国古代</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农业生产</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的先进经验、技术革新和作者关于农学的创新研究成果</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是明朝末年一部重要的农业科学巨著。</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9221269" y="1515711"/>
            <a:ext cx="162741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9221269" y="1983054"/>
            <a:ext cx="162741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3506269" y="2689884"/>
            <a:ext cx="162741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3506269" y="3157227"/>
            <a:ext cx="162741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xmlns="" id="{8A90BD6A-DAC1-4175-BADE-A70FD2E31095}"/>
              </a:ext>
            </a:extLst>
          </p:cNvPr>
          <p:cNvSpPr/>
          <p:nvPr/>
        </p:nvSpPr>
        <p:spPr>
          <a:xfrm>
            <a:off x="8910119" y="2689884"/>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9" name="直接连接符 8">
            <a:extLst>
              <a:ext uri="{FF2B5EF4-FFF2-40B4-BE49-F238E27FC236}">
                <a16:creationId xmlns:a16="http://schemas.microsoft.com/office/drawing/2014/main" xmlns="" id="{94F29B7E-74BF-4821-88B9-C8400B1817B7}"/>
              </a:ext>
            </a:extLst>
          </p:cNvPr>
          <p:cNvCxnSpPr>
            <a:cxnSpLocks/>
          </p:cNvCxnSpPr>
          <p:nvPr/>
        </p:nvCxnSpPr>
        <p:spPr>
          <a:xfrm>
            <a:off x="8910119" y="3157227"/>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a16="http://schemas.microsoft.com/office/drawing/2014/main" xmlns="" id="{8A90BD6A-DAC1-4175-BADE-A70FD2E31095}"/>
              </a:ext>
            </a:extLst>
          </p:cNvPr>
          <p:cNvSpPr/>
          <p:nvPr/>
        </p:nvSpPr>
        <p:spPr>
          <a:xfrm>
            <a:off x="10142638" y="2689884"/>
            <a:ext cx="129486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1" name="直接连接符 10">
            <a:extLst>
              <a:ext uri="{FF2B5EF4-FFF2-40B4-BE49-F238E27FC236}">
                <a16:creationId xmlns:a16="http://schemas.microsoft.com/office/drawing/2014/main" xmlns="" id="{94F29B7E-74BF-4821-88B9-C8400B1817B7}"/>
              </a:ext>
            </a:extLst>
          </p:cNvPr>
          <p:cNvCxnSpPr>
            <a:cxnSpLocks/>
          </p:cNvCxnSpPr>
          <p:nvPr/>
        </p:nvCxnSpPr>
        <p:spPr>
          <a:xfrm>
            <a:off x="10142638" y="3157227"/>
            <a:ext cx="129486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矩形 14">
            <a:extLst>
              <a:ext uri="{FF2B5EF4-FFF2-40B4-BE49-F238E27FC236}">
                <a16:creationId xmlns:a16="http://schemas.microsoft.com/office/drawing/2014/main" xmlns="" id="{8A90BD6A-DAC1-4175-BADE-A70FD2E31095}"/>
              </a:ext>
            </a:extLst>
          </p:cNvPr>
          <p:cNvSpPr/>
          <p:nvPr/>
        </p:nvSpPr>
        <p:spPr>
          <a:xfrm>
            <a:off x="3506269" y="4445347"/>
            <a:ext cx="162741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6" name="直接连接符 15">
            <a:extLst>
              <a:ext uri="{FF2B5EF4-FFF2-40B4-BE49-F238E27FC236}">
                <a16:creationId xmlns:a16="http://schemas.microsoft.com/office/drawing/2014/main" xmlns="" id="{94F29B7E-74BF-4821-88B9-C8400B1817B7}"/>
              </a:ext>
            </a:extLst>
          </p:cNvPr>
          <p:cNvCxnSpPr>
            <a:cxnSpLocks/>
          </p:cNvCxnSpPr>
          <p:nvPr/>
        </p:nvCxnSpPr>
        <p:spPr>
          <a:xfrm>
            <a:off x="3506269" y="4912690"/>
            <a:ext cx="162741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矩形 16">
            <a:extLst>
              <a:ext uri="{FF2B5EF4-FFF2-40B4-BE49-F238E27FC236}">
                <a16:creationId xmlns:a16="http://schemas.microsoft.com/office/drawing/2014/main" xmlns="" id="{8A90BD6A-DAC1-4175-BADE-A70FD2E31095}"/>
              </a:ext>
            </a:extLst>
          </p:cNvPr>
          <p:cNvSpPr/>
          <p:nvPr/>
        </p:nvSpPr>
        <p:spPr>
          <a:xfrm>
            <a:off x="9221269" y="4445347"/>
            <a:ext cx="162741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8" name="直接连接符 17">
            <a:extLst>
              <a:ext uri="{FF2B5EF4-FFF2-40B4-BE49-F238E27FC236}">
                <a16:creationId xmlns:a16="http://schemas.microsoft.com/office/drawing/2014/main" xmlns="" id="{94F29B7E-74BF-4821-88B9-C8400B1817B7}"/>
              </a:ext>
            </a:extLst>
          </p:cNvPr>
          <p:cNvCxnSpPr>
            <a:cxnSpLocks/>
          </p:cNvCxnSpPr>
          <p:nvPr/>
        </p:nvCxnSpPr>
        <p:spPr>
          <a:xfrm>
            <a:off x="9221269" y="4912690"/>
            <a:ext cx="162741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929271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5"/>
                                        </p:tgtEl>
                                      </p:cBhvr>
                                    </p:animEffect>
                                    <p:set>
                                      <p:cBhvr>
                                        <p:cTn id="27" dur="1" fill="hold">
                                          <p:stCondLst>
                                            <p:cond delay="499"/>
                                          </p:stCondLst>
                                        </p:cTn>
                                        <p:tgtEl>
                                          <p:spTgt spid="15"/>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6" presetClass="exit" presetSubtype="21" fill="hold" grpId="0" nodeType="clickEffect">
                                  <p:stCondLst>
                                    <p:cond delay="0"/>
                                  </p:stCondLst>
                                  <p:childTnLst>
                                    <p:animEffect transition="out" filter="barn(inVertical)">
                                      <p:cBhvr>
                                        <p:cTn id="31" dur="500"/>
                                        <p:tgtEl>
                                          <p:spTgt spid="17"/>
                                        </p:tgtEl>
                                      </p:cBhvr>
                                    </p:animEffect>
                                    <p:set>
                                      <p:cBhvr>
                                        <p:cTn id="32"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8" grpId="0" animBg="1"/>
      <p:bldP spid="10" grpId="0" animBg="1"/>
      <p:bldP spid="15" grpId="0" animBg="1"/>
      <p:bldP spid="1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245741"/>
            <a:ext cx="10807700" cy="592316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建筑工程</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明长城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明朝建立以后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为了防御北方</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蒙古</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贵族南扰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先后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18</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次修筑长城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形成了东起鸭绿江边、西至</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嘉峪关</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总长万余里的明长城。长城处于北方游牧地区与农耕地区的连接线上</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在它附近的多民族聚集的地区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建立了许多</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农牧贸易</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场所</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使长城同时成为各民族交往的纽带。</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北京城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明成祖从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1406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年开始对北京城进行大规模的营建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1420</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年基本建成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次年正式迁都北京。明朝北京城有</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宫城</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皇城</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内城</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外城</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宫城</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即紫禁城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是北京城的核心</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是当时世界上最宏大、最辉煌的皇家建筑群。</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7819076" y="904010"/>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7819076" y="1371353"/>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矩形 4">
            <a:extLst>
              <a:ext uri="{FF2B5EF4-FFF2-40B4-BE49-F238E27FC236}">
                <a16:creationId xmlns:a16="http://schemas.microsoft.com/office/drawing/2014/main" xmlns="" id="{8A90BD6A-DAC1-4175-BADE-A70FD2E31095}"/>
              </a:ext>
            </a:extLst>
          </p:cNvPr>
          <p:cNvSpPr/>
          <p:nvPr/>
        </p:nvSpPr>
        <p:spPr>
          <a:xfrm>
            <a:off x="8233558" y="1487871"/>
            <a:ext cx="121469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6" name="直接连接符 5">
            <a:extLst>
              <a:ext uri="{FF2B5EF4-FFF2-40B4-BE49-F238E27FC236}">
                <a16:creationId xmlns:a16="http://schemas.microsoft.com/office/drawing/2014/main" xmlns="" id="{94F29B7E-74BF-4821-88B9-C8400B1817B7}"/>
              </a:ext>
            </a:extLst>
          </p:cNvPr>
          <p:cNvCxnSpPr>
            <a:cxnSpLocks/>
          </p:cNvCxnSpPr>
          <p:nvPr/>
        </p:nvCxnSpPr>
        <p:spPr>
          <a:xfrm>
            <a:off x="8233558" y="1955214"/>
            <a:ext cx="121469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xmlns="" id="{8A90BD6A-DAC1-4175-BADE-A70FD2E31095}"/>
              </a:ext>
            </a:extLst>
          </p:cNvPr>
          <p:cNvSpPr/>
          <p:nvPr/>
        </p:nvSpPr>
        <p:spPr>
          <a:xfrm>
            <a:off x="8239289" y="2674652"/>
            <a:ext cx="1595172"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9" name="直接连接符 8">
            <a:extLst>
              <a:ext uri="{FF2B5EF4-FFF2-40B4-BE49-F238E27FC236}">
                <a16:creationId xmlns:a16="http://schemas.microsoft.com/office/drawing/2014/main" xmlns="" id="{94F29B7E-74BF-4821-88B9-C8400B1817B7}"/>
              </a:ext>
            </a:extLst>
          </p:cNvPr>
          <p:cNvCxnSpPr>
            <a:cxnSpLocks/>
          </p:cNvCxnSpPr>
          <p:nvPr/>
        </p:nvCxnSpPr>
        <p:spPr>
          <a:xfrm>
            <a:off x="8239289" y="3131604"/>
            <a:ext cx="159517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xmlns="" id="{8A90BD6A-DAC1-4175-BADE-A70FD2E31095}"/>
              </a:ext>
            </a:extLst>
          </p:cNvPr>
          <p:cNvSpPr/>
          <p:nvPr/>
        </p:nvSpPr>
        <p:spPr>
          <a:xfrm>
            <a:off x="1287223" y="4414774"/>
            <a:ext cx="80595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2" name="直接连接符 11">
            <a:extLst>
              <a:ext uri="{FF2B5EF4-FFF2-40B4-BE49-F238E27FC236}">
                <a16:creationId xmlns:a16="http://schemas.microsoft.com/office/drawing/2014/main" xmlns="" id="{94F29B7E-74BF-4821-88B9-C8400B1817B7}"/>
              </a:ext>
            </a:extLst>
          </p:cNvPr>
          <p:cNvCxnSpPr>
            <a:cxnSpLocks/>
          </p:cNvCxnSpPr>
          <p:nvPr/>
        </p:nvCxnSpPr>
        <p:spPr>
          <a:xfrm>
            <a:off x="1287223" y="4871726"/>
            <a:ext cx="80595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矩形 12">
            <a:extLst>
              <a:ext uri="{FF2B5EF4-FFF2-40B4-BE49-F238E27FC236}">
                <a16:creationId xmlns:a16="http://schemas.microsoft.com/office/drawing/2014/main" xmlns="" id="{8A90BD6A-DAC1-4175-BADE-A70FD2E31095}"/>
              </a:ext>
            </a:extLst>
          </p:cNvPr>
          <p:cNvSpPr/>
          <p:nvPr/>
        </p:nvSpPr>
        <p:spPr>
          <a:xfrm>
            <a:off x="10396020" y="4425165"/>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4" name="直接连接符 13">
            <a:extLst>
              <a:ext uri="{FF2B5EF4-FFF2-40B4-BE49-F238E27FC236}">
                <a16:creationId xmlns:a16="http://schemas.microsoft.com/office/drawing/2014/main" xmlns="" id="{94F29B7E-74BF-4821-88B9-C8400B1817B7}"/>
              </a:ext>
            </a:extLst>
          </p:cNvPr>
          <p:cNvCxnSpPr>
            <a:cxnSpLocks/>
          </p:cNvCxnSpPr>
          <p:nvPr/>
        </p:nvCxnSpPr>
        <p:spPr>
          <a:xfrm>
            <a:off x="10396020" y="4882117"/>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矩形 14">
            <a:extLst>
              <a:ext uri="{FF2B5EF4-FFF2-40B4-BE49-F238E27FC236}">
                <a16:creationId xmlns:a16="http://schemas.microsoft.com/office/drawing/2014/main" xmlns="" id="{8A90BD6A-DAC1-4175-BADE-A70FD2E31095}"/>
              </a:ext>
            </a:extLst>
          </p:cNvPr>
          <p:cNvSpPr/>
          <p:nvPr/>
        </p:nvSpPr>
        <p:spPr>
          <a:xfrm>
            <a:off x="782625" y="5006799"/>
            <a:ext cx="82215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6" name="直接连接符 15">
            <a:extLst>
              <a:ext uri="{FF2B5EF4-FFF2-40B4-BE49-F238E27FC236}">
                <a16:creationId xmlns:a16="http://schemas.microsoft.com/office/drawing/2014/main" xmlns="" id="{94F29B7E-74BF-4821-88B9-C8400B1817B7}"/>
              </a:ext>
            </a:extLst>
          </p:cNvPr>
          <p:cNvCxnSpPr>
            <a:cxnSpLocks/>
          </p:cNvCxnSpPr>
          <p:nvPr/>
        </p:nvCxnSpPr>
        <p:spPr>
          <a:xfrm>
            <a:off x="782625" y="5474142"/>
            <a:ext cx="82215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矩形 16">
            <a:extLst>
              <a:ext uri="{FF2B5EF4-FFF2-40B4-BE49-F238E27FC236}">
                <a16:creationId xmlns:a16="http://schemas.microsoft.com/office/drawing/2014/main" xmlns="" id="{8A90BD6A-DAC1-4175-BADE-A70FD2E31095}"/>
              </a:ext>
            </a:extLst>
          </p:cNvPr>
          <p:cNvSpPr/>
          <p:nvPr/>
        </p:nvSpPr>
        <p:spPr>
          <a:xfrm>
            <a:off x="1998362" y="5006799"/>
            <a:ext cx="82215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8" name="直接连接符 17">
            <a:extLst>
              <a:ext uri="{FF2B5EF4-FFF2-40B4-BE49-F238E27FC236}">
                <a16:creationId xmlns:a16="http://schemas.microsoft.com/office/drawing/2014/main" xmlns="" id="{94F29B7E-74BF-4821-88B9-C8400B1817B7}"/>
              </a:ext>
            </a:extLst>
          </p:cNvPr>
          <p:cNvCxnSpPr>
            <a:cxnSpLocks/>
          </p:cNvCxnSpPr>
          <p:nvPr/>
        </p:nvCxnSpPr>
        <p:spPr>
          <a:xfrm>
            <a:off x="1998362" y="5474142"/>
            <a:ext cx="82215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矩形 18">
            <a:extLst>
              <a:ext uri="{FF2B5EF4-FFF2-40B4-BE49-F238E27FC236}">
                <a16:creationId xmlns:a16="http://schemas.microsoft.com/office/drawing/2014/main" xmlns="" id="{8A90BD6A-DAC1-4175-BADE-A70FD2E31095}"/>
              </a:ext>
            </a:extLst>
          </p:cNvPr>
          <p:cNvSpPr/>
          <p:nvPr/>
        </p:nvSpPr>
        <p:spPr>
          <a:xfrm>
            <a:off x="3234881" y="5006799"/>
            <a:ext cx="82215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0" name="直接连接符 19">
            <a:extLst>
              <a:ext uri="{FF2B5EF4-FFF2-40B4-BE49-F238E27FC236}">
                <a16:creationId xmlns:a16="http://schemas.microsoft.com/office/drawing/2014/main" xmlns="" id="{94F29B7E-74BF-4821-88B9-C8400B1817B7}"/>
              </a:ext>
            </a:extLst>
          </p:cNvPr>
          <p:cNvCxnSpPr>
            <a:cxnSpLocks/>
          </p:cNvCxnSpPr>
          <p:nvPr/>
        </p:nvCxnSpPr>
        <p:spPr>
          <a:xfrm>
            <a:off x="3234881" y="5474142"/>
            <a:ext cx="82215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矩形 20">
            <a:extLst>
              <a:ext uri="{FF2B5EF4-FFF2-40B4-BE49-F238E27FC236}">
                <a16:creationId xmlns:a16="http://schemas.microsoft.com/office/drawing/2014/main" xmlns="" id="{8A90BD6A-DAC1-4175-BADE-A70FD2E31095}"/>
              </a:ext>
            </a:extLst>
          </p:cNvPr>
          <p:cNvSpPr/>
          <p:nvPr/>
        </p:nvSpPr>
        <p:spPr>
          <a:xfrm>
            <a:off x="4471400" y="5006799"/>
            <a:ext cx="82215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2" name="直接连接符 21">
            <a:extLst>
              <a:ext uri="{FF2B5EF4-FFF2-40B4-BE49-F238E27FC236}">
                <a16:creationId xmlns:a16="http://schemas.microsoft.com/office/drawing/2014/main" xmlns="" id="{94F29B7E-74BF-4821-88B9-C8400B1817B7}"/>
              </a:ext>
            </a:extLst>
          </p:cNvPr>
          <p:cNvCxnSpPr>
            <a:cxnSpLocks/>
          </p:cNvCxnSpPr>
          <p:nvPr/>
        </p:nvCxnSpPr>
        <p:spPr>
          <a:xfrm>
            <a:off x="4471400" y="5474142"/>
            <a:ext cx="82215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445013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6" presetClass="exit" presetSubtype="21" fill="hold" grpId="0" nodeType="clickEffect">
                                  <p:stCondLst>
                                    <p:cond delay="0"/>
                                  </p:stCondLst>
                                  <p:childTnLst>
                                    <p:animEffect transition="out" filter="barn(inVertical)">
                                      <p:cBhvr>
                                        <p:cTn id="31" dur="500"/>
                                        <p:tgtEl>
                                          <p:spTgt spid="15"/>
                                        </p:tgtEl>
                                      </p:cBhvr>
                                    </p:animEffect>
                                    <p:set>
                                      <p:cBhvr>
                                        <p:cTn id="32" dur="1" fill="hold">
                                          <p:stCondLst>
                                            <p:cond delay="499"/>
                                          </p:stCondLst>
                                        </p:cTn>
                                        <p:tgtEl>
                                          <p:spTgt spid="15"/>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6" presetClass="exit" presetSubtype="21" fill="hold" grpId="0" nodeType="clickEffect">
                                  <p:stCondLst>
                                    <p:cond delay="0"/>
                                  </p:stCondLst>
                                  <p:childTnLst>
                                    <p:animEffect transition="out" filter="barn(inVertical)">
                                      <p:cBhvr>
                                        <p:cTn id="36" dur="500"/>
                                        <p:tgtEl>
                                          <p:spTgt spid="17"/>
                                        </p:tgtEl>
                                      </p:cBhvr>
                                    </p:animEffect>
                                    <p:set>
                                      <p:cBhvr>
                                        <p:cTn id="37" dur="1" fill="hold">
                                          <p:stCondLst>
                                            <p:cond delay="499"/>
                                          </p:stCondLst>
                                        </p:cTn>
                                        <p:tgtEl>
                                          <p:spTgt spid="17"/>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6" presetClass="exit" presetSubtype="21" fill="hold" grpId="0" nodeType="clickEffect">
                                  <p:stCondLst>
                                    <p:cond delay="0"/>
                                  </p:stCondLst>
                                  <p:childTnLst>
                                    <p:animEffect transition="out" filter="barn(inVertical)">
                                      <p:cBhvr>
                                        <p:cTn id="41" dur="500"/>
                                        <p:tgtEl>
                                          <p:spTgt spid="19"/>
                                        </p:tgtEl>
                                      </p:cBhvr>
                                    </p:animEffect>
                                    <p:set>
                                      <p:cBhvr>
                                        <p:cTn id="42" dur="1" fill="hold">
                                          <p:stCondLst>
                                            <p:cond delay="499"/>
                                          </p:stCondLst>
                                        </p:cTn>
                                        <p:tgtEl>
                                          <p:spTgt spid="19"/>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6" presetClass="exit" presetSubtype="21" fill="hold" grpId="0" nodeType="clickEffect">
                                  <p:stCondLst>
                                    <p:cond delay="0"/>
                                  </p:stCondLst>
                                  <p:childTnLst>
                                    <p:animEffect transition="out" filter="barn(inVertical)">
                                      <p:cBhvr>
                                        <p:cTn id="46" dur="500"/>
                                        <p:tgtEl>
                                          <p:spTgt spid="21"/>
                                        </p:tgtEl>
                                      </p:cBhvr>
                                    </p:animEffect>
                                    <p:set>
                                      <p:cBhvr>
                                        <p:cTn id="47" dur="1" fill="hold">
                                          <p:stCondLst>
                                            <p:cond delay="499"/>
                                          </p:stCondLst>
                                        </p:cTn>
                                        <p:tgtEl>
                                          <p:spTgt spid="2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8" grpId="0" animBg="1"/>
      <p:bldP spid="11" grpId="0" animBg="1"/>
      <p:bldP spid="13" grpId="0" animBg="1"/>
      <p:bldP spid="15" grpId="0" animBg="1"/>
      <p:bldP spid="17" grpId="0" animBg="1"/>
      <p:bldP spid="19" grpId="0" animBg="1"/>
      <p:bldP spid="2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433663"/>
            <a:ext cx="1859483" cy="626710"/>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小说</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3704125298"/>
              </p:ext>
            </p:extLst>
          </p:nvPr>
        </p:nvGraphicFramePr>
        <p:xfrm>
          <a:off x="692150" y="1146304"/>
          <a:ext cx="10807700" cy="4951198"/>
        </p:xfrm>
        <a:graphic>
          <a:graphicData uri="http://schemas.openxmlformats.org/presentationml/2006/ole">
            <mc:AlternateContent xmlns:mc="http://schemas.openxmlformats.org/markup-compatibility/2006">
              <mc:Choice xmlns:v="urn:schemas-microsoft-com:vml" Requires="v">
                <p:oleObj spid="_x0000_s1056" name="文档" r:id="rId3" imgW="3837004" imgH="1757799" progId="Word.Document.12">
                  <p:embed/>
                </p:oleObj>
              </mc:Choice>
              <mc:Fallback>
                <p:oleObj name="文档" r:id="rId3" imgW="3837004" imgH="1757799" progId="Word.Document.12">
                  <p:embed/>
                  <p:pic>
                    <p:nvPicPr>
                      <p:cNvPr id="0" name=""/>
                      <p:cNvPicPr/>
                      <p:nvPr/>
                    </p:nvPicPr>
                    <p:blipFill>
                      <a:blip r:embed="rId4"/>
                      <a:stretch>
                        <a:fillRect/>
                      </a:stretch>
                    </p:blipFill>
                    <p:spPr>
                      <a:xfrm>
                        <a:off x="692150" y="1146304"/>
                        <a:ext cx="10807700" cy="4951198"/>
                      </a:xfrm>
                      <a:prstGeom prst="rect">
                        <a:avLst/>
                      </a:prstGeom>
                    </p:spPr>
                  </p:pic>
                </p:oleObj>
              </mc:Fallback>
            </mc:AlternateContent>
          </a:graphicData>
        </a:graphic>
      </p:graphicFrame>
    </p:spTree>
    <p:extLst>
      <p:ext uri="{BB962C8B-B14F-4D97-AF65-F5344CB8AC3E}">
        <p14:creationId xmlns:p14="http://schemas.microsoft.com/office/powerpoint/2010/main" val="165942742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val="1403786138"/>
              </p:ext>
            </p:extLst>
          </p:nvPr>
        </p:nvGraphicFramePr>
        <p:xfrm>
          <a:off x="692150" y="201091"/>
          <a:ext cx="10807700" cy="6742769"/>
        </p:xfrm>
        <a:graphic>
          <a:graphicData uri="http://schemas.openxmlformats.org/presentationml/2006/ole">
            <mc:AlternateContent xmlns:mc="http://schemas.openxmlformats.org/markup-compatibility/2006">
              <mc:Choice xmlns:v="urn:schemas-microsoft-com:vml" Requires="v">
                <p:oleObj spid="_x0000_s2080" name="文档" r:id="rId3" imgW="3837004" imgH="2393852" progId="Word.Document.12">
                  <p:embed/>
                </p:oleObj>
              </mc:Choice>
              <mc:Fallback>
                <p:oleObj name="文档" r:id="rId3" imgW="3837004" imgH="2393852" progId="Word.Document.12">
                  <p:embed/>
                  <p:pic>
                    <p:nvPicPr>
                      <p:cNvPr id="0" name=""/>
                      <p:cNvPicPr/>
                      <p:nvPr/>
                    </p:nvPicPr>
                    <p:blipFill>
                      <a:blip r:embed="rId4"/>
                      <a:stretch>
                        <a:fillRect/>
                      </a:stretch>
                    </p:blipFill>
                    <p:spPr>
                      <a:xfrm>
                        <a:off x="692150" y="201091"/>
                        <a:ext cx="10807700" cy="6742769"/>
                      </a:xfrm>
                      <a:prstGeom prst="rect">
                        <a:avLst/>
                      </a:prstGeom>
                    </p:spPr>
                  </p:pic>
                </p:oleObj>
              </mc:Fallback>
            </mc:AlternateContent>
          </a:graphicData>
        </a:graphic>
      </p:graphicFrame>
      <p:sp>
        <p:nvSpPr>
          <p:cNvPr id="4" name="矩形 3">
            <a:extLst>
              <a:ext uri="{FF2B5EF4-FFF2-40B4-BE49-F238E27FC236}">
                <a16:creationId xmlns:a16="http://schemas.microsoft.com/office/drawing/2014/main" xmlns="" id="{8A90BD6A-DAC1-4175-BADE-A70FD2E31095}"/>
              </a:ext>
            </a:extLst>
          </p:cNvPr>
          <p:cNvSpPr/>
          <p:nvPr/>
        </p:nvSpPr>
        <p:spPr>
          <a:xfrm>
            <a:off x="4066778" y="925484"/>
            <a:ext cx="1483146" cy="402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 name="矩形 5">
            <a:extLst>
              <a:ext uri="{FF2B5EF4-FFF2-40B4-BE49-F238E27FC236}">
                <a16:creationId xmlns:a16="http://schemas.microsoft.com/office/drawing/2014/main" xmlns="" id="{8A90BD6A-DAC1-4175-BADE-A70FD2E31095}"/>
              </a:ext>
            </a:extLst>
          </p:cNvPr>
          <p:cNvSpPr/>
          <p:nvPr/>
        </p:nvSpPr>
        <p:spPr>
          <a:xfrm>
            <a:off x="5556959" y="2078876"/>
            <a:ext cx="1120115" cy="402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 name="矩形 6">
            <a:extLst>
              <a:ext uri="{FF2B5EF4-FFF2-40B4-BE49-F238E27FC236}">
                <a16:creationId xmlns:a16="http://schemas.microsoft.com/office/drawing/2014/main" xmlns="" id="{8A90BD6A-DAC1-4175-BADE-A70FD2E31095}"/>
              </a:ext>
            </a:extLst>
          </p:cNvPr>
          <p:cNvSpPr/>
          <p:nvPr/>
        </p:nvSpPr>
        <p:spPr>
          <a:xfrm>
            <a:off x="4426190" y="4448003"/>
            <a:ext cx="731323" cy="402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8" name="矩形 7">
            <a:extLst>
              <a:ext uri="{FF2B5EF4-FFF2-40B4-BE49-F238E27FC236}">
                <a16:creationId xmlns:a16="http://schemas.microsoft.com/office/drawing/2014/main" xmlns="" id="{8A90BD6A-DAC1-4175-BADE-A70FD2E31095}"/>
              </a:ext>
            </a:extLst>
          </p:cNvPr>
          <p:cNvSpPr/>
          <p:nvPr/>
        </p:nvSpPr>
        <p:spPr>
          <a:xfrm>
            <a:off x="6388197" y="5040285"/>
            <a:ext cx="1136695" cy="402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177456279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P spid="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2439780"/>
            <a:ext cx="10807700" cy="180857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戏剧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汤显祖</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是明朝后期最负盛名的戏剧家。他的代表作《</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牡丹亭</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》通过杜丽娘和柳梦梅神奇的爱情故事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有力地批判了吃人的</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封建礼教</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达到了很高的艺术水准。</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2481059" y="2513238"/>
            <a:ext cx="1215192"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2481059" y="2980581"/>
            <a:ext cx="121519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1608223" y="3074975"/>
            <a:ext cx="1215192"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1608223" y="3563100"/>
            <a:ext cx="121519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xmlns="" id="{8A90BD6A-DAC1-4175-BADE-A70FD2E31095}"/>
              </a:ext>
            </a:extLst>
          </p:cNvPr>
          <p:cNvSpPr/>
          <p:nvPr/>
        </p:nvSpPr>
        <p:spPr>
          <a:xfrm>
            <a:off x="3223488" y="3688038"/>
            <a:ext cx="1634781"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9" name="直接连接符 8">
            <a:extLst>
              <a:ext uri="{FF2B5EF4-FFF2-40B4-BE49-F238E27FC236}">
                <a16:creationId xmlns:a16="http://schemas.microsoft.com/office/drawing/2014/main" xmlns="" id="{94F29B7E-74BF-4821-88B9-C8400B1817B7}"/>
              </a:ext>
            </a:extLst>
          </p:cNvPr>
          <p:cNvCxnSpPr>
            <a:cxnSpLocks/>
          </p:cNvCxnSpPr>
          <p:nvPr/>
        </p:nvCxnSpPr>
        <p:spPr>
          <a:xfrm>
            <a:off x="3223489" y="4155381"/>
            <a:ext cx="163478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1640605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2356407"/>
            <a:ext cx="10807700" cy="186512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明朝的灭亡</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原因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明朝末年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政治腐败</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越发严重</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国家财政</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危机深重</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朝廷不断加派赋税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民众不堪重负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怨声载道</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阶级矛盾</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异常尖锐</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4204979" y="3022392"/>
            <a:ext cx="1632771"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4204979" y="3479344"/>
            <a:ext cx="163277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7571633" y="3022392"/>
            <a:ext cx="1632771"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7571633" y="3479344"/>
            <a:ext cx="163277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xmlns="" id="{8A90BD6A-DAC1-4175-BADE-A70FD2E31095}"/>
              </a:ext>
            </a:extLst>
          </p:cNvPr>
          <p:cNvSpPr/>
          <p:nvPr/>
        </p:nvSpPr>
        <p:spPr>
          <a:xfrm>
            <a:off x="8028832" y="3601180"/>
            <a:ext cx="1632771"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9" name="直接连接符 8">
            <a:extLst>
              <a:ext uri="{FF2B5EF4-FFF2-40B4-BE49-F238E27FC236}">
                <a16:creationId xmlns:a16="http://schemas.microsoft.com/office/drawing/2014/main" xmlns="" id="{94F29B7E-74BF-4821-88B9-C8400B1817B7}"/>
              </a:ext>
            </a:extLst>
          </p:cNvPr>
          <p:cNvCxnSpPr>
            <a:cxnSpLocks/>
          </p:cNvCxnSpPr>
          <p:nvPr/>
        </p:nvCxnSpPr>
        <p:spPr>
          <a:xfrm>
            <a:off x="8028832" y="4058132"/>
            <a:ext cx="163277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3363989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tx2">
                <a:lumMod val="50000"/>
                <a:lumOff val="50000"/>
              </a:schemeClr>
            </a:gs>
            <a:gs pos="100000">
              <a:schemeClr val="bg2">
                <a:shade val="98000"/>
                <a:satMod val="120000"/>
                <a:lumMod val="98000"/>
              </a:schemeClr>
            </a:gs>
          </a:gsLst>
          <a:path path="circle">
            <a:fillToRect l="100000" b="100000"/>
          </a:path>
          <a:tileRect t="-100000" r="-100000"/>
        </a:gradFill>
        <a:effectLst/>
      </p:bgPr>
    </p:bg>
    <p:spTree>
      <p:nvGrpSpPr>
        <p:cNvPr id="1" name=""/>
        <p:cNvGrpSpPr/>
        <p:nvPr/>
      </p:nvGrpSpPr>
      <p:grpSpPr>
        <a:xfrm>
          <a:off x="0" y="0"/>
          <a:ext cx="0" cy="0"/>
          <a:chOff x="0" y="0"/>
          <a:chExt cx="0" cy="0"/>
        </a:xfrm>
      </p:grpSpPr>
      <p:grpSp>
        <p:nvGrpSpPr>
          <p:cNvPr id="7" name="组合 6"/>
          <p:cNvGrpSpPr/>
          <p:nvPr/>
        </p:nvGrpSpPr>
        <p:grpSpPr>
          <a:xfrm>
            <a:off x="1540470" y="889148"/>
            <a:ext cx="1105802" cy="815646"/>
            <a:chOff x="-1604504" y="2147667"/>
            <a:chExt cx="3687215" cy="2719712"/>
          </a:xfrm>
        </p:grpSpPr>
        <p:cxnSp>
          <p:nvCxnSpPr>
            <p:cNvPr id="8" name="直接连接符 7"/>
            <p:cNvCxnSpPr/>
            <p:nvPr/>
          </p:nvCxnSpPr>
          <p:spPr>
            <a:xfrm flipH="1">
              <a:off x="-1604504" y="2687623"/>
              <a:ext cx="2592288" cy="2179756"/>
            </a:xfrm>
            <a:prstGeom prst="line">
              <a:avLst/>
            </a:prstGeom>
            <a:noFill/>
            <a:ln w="76200" cap="flat" cmpd="sng" algn="ctr">
              <a:solidFill>
                <a:schemeClr val="tx2">
                  <a:lumMod val="50000"/>
                </a:schemeClr>
              </a:solidFill>
              <a:prstDash val="solid"/>
            </a:ln>
            <a:effectLst/>
          </p:spPr>
        </p:cxnSp>
        <p:cxnSp>
          <p:nvCxnSpPr>
            <p:cNvPr id="9" name="直接连接符 8"/>
            <p:cNvCxnSpPr/>
            <p:nvPr/>
          </p:nvCxnSpPr>
          <p:spPr>
            <a:xfrm flipH="1">
              <a:off x="-509577" y="2147667"/>
              <a:ext cx="2592288" cy="2179756"/>
            </a:xfrm>
            <a:prstGeom prst="line">
              <a:avLst/>
            </a:prstGeom>
            <a:noFill/>
            <a:ln w="12700" cap="flat" cmpd="sng" algn="ctr">
              <a:solidFill>
                <a:schemeClr val="tx2">
                  <a:lumMod val="50000"/>
                </a:schemeClr>
              </a:solidFill>
              <a:prstDash val="solid"/>
            </a:ln>
            <a:effectLst/>
          </p:spPr>
        </p:cxnSp>
      </p:grpSp>
      <p:grpSp>
        <p:nvGrpSpPr>
          <p:cNvPr id="10" name="组合 9"/>
          <p:cNvGrpSpPr/>
          <p:nvPr/>
        </p:nvGrpSpPr>
        <p:grpSpPr>
          <a:xfrm flipH="1" flipV="1">
            <a:off x="10244023" y="4563733"/>
            <a:ext cx="1105803" cy="815646"/>
            <a:chOff x="-1604504" y="2147667"/>
            <a:chExt cx="3687215" cy="2719712"/>
          </a:xfrm>
        </p:grpSpPr>
        <p:cxnSp>
          <p:nvCxnSpPr>
            <p:cNvPr id="11" name="直接连接符 10"/>
            <p:cNvCxnSpPr/>
            <p:nvPr/>
          </p:nvCxnSpPr>
          <p:spPr>
            <a:xfrm flipH="1">
              <a:off x="-1604504" y="2687623"/>
              <a:ext cx="2592288" cy="2179756"/>
            </a:xfrm>
            <a:prstGeom prst="line">
              <a:avLst/>
            </a:prstGeom>
            <a:noFill/>
            <a:ln w="76200" cap="flat" cmpd="sng" algn="ctr">
              <a:solidFill>
                <a:sysClr val="windowText" lastClr="000000">
                  <a:lumMod val="85000"/>
                  <a:lumOff val="15000"/>
                </a:sysClr>
              </a:solidFill>
              <a:prstDash val="solid"/>
            </a:ln>
            <a:effectLst/>
          </p:spPr>
        </p:cxnSp>
        <p:cxnSp>
          <p:nvCxnSpPr>
            <p:cNvPr id="12" name="直接连接符 11"/>
            <p:cNvCxnSpPr/>
            <p:nvPr/>
          </p:nvCxnSpPr>
          <p:spPr>
            <a:xfrm flipH="1">
              <a:off x="-509577" y="2147667"/>
              <a:ext cx="2592288" cy="2179756"/>
            </a:xfrm>
            <a:prstGeom prst="line">
              <a:avLst/>
            </a:prstGeom>
            <a:noFill/>
            <a:ln w="12700" cap="flat" cmpd="sng" algn="ctr">
              <a:solidFill>
                <a:sysClr val="windowText" lastClr="000000">
                  <a:lumMod val="85000"/>
                  <a:lumOff val="15000"/>
                </a:sysClr>
              </a:solidFill>
              <a:prstDash val="solid"/>
            </a:ln>
            <a:effectLst/>
          </p:spPr>
        </p:cxnSp>
      </p:grpSp>
      <p:sp>
        <p:nvSpPr>
          <p:cNvPr id="17" name="剪去单角的矩形 16">
            <a:hlinkClick r:id="rId2" action="ppaction://hlinksldjump">
              <a:snd r:embed="rId3" name="chimes.wav"/>
            </a:hlinkClick>
          </p:cNvPr>
          <p:cNvSpPr/>
          <p:nvPr/>
        </p:nvSpPr>
        <p:spPr>
          <a:xfrm>
            <a:off x="2269066" y="1704794"/>
            <a:ext cx="8376355" cy="1004711"/>
          </a:xfrm>
          <a:prstGeom prst="snip1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2">
            <a:schemeClr val="accent1"/>
          </a:fillRef>
          <a:effectRef idx="1">
            <a:schemeClr val="accent1"/>
          </a:effectRef>
          <a:fontRef idx="minor">
            <a:schemeClr val="dk1"/>
          </a:fontRef>
        </p:style>
        <p:txBody>
          <a:bodyPr rtlCol="0" anchor="ctr"/>
          <a:lstStyle/>
          <a:p>
            <a:pPr algn="ctr"/>
            <a:r>
              <a:rPr lang="zh-CN" altLang="en-US" sz="4800" b="1" dirty="0" smtClean="0">
                <a:latin typeface="华文新魏" panose="02010800040101010101" pitchFamily="2" charset="-122"/>
                <a:ea typeface="华文新魏" panose="02010800040101010101" pitchFamily="2" charset="-122"/>
              </a:rPr>
              <a:t>考点梳理整合</a:t>
            </a:r>
            <a:endParaRPr lang="zh-CN" altLang="zh-CN" sz="4800" b="1" dirty="0">
              <a:latin typeface="华文新魏" panose="02010800040101010101" pitchFamily="2" charset="-122"/>
              <a:ea typeface="华文新魏" panose="02010800040101010101" pitchFamily="2" charset="-122"/>
            </a:endParaRPr>
          </a:p>
        </p:txBody>
      </p:sp>
      <p:sp>
        <p:nvSpPr>
          <p:cNvPr id="18" name="剪去单角的矩形 17">
            <a:hlinkClick r:id="rId4" action="ppaction://hlinksldjump">
              <a:snd r:embed="rId3" name="chimes.wav"/>
            </a:hlinkClick>
          </p:cNvPr>
          <p:cNvSpPr/>
          <p:nvPr/>
        </p:nvSpPr>
        <p:spPr>
          <a:xfrm>
            <a:off x="2269066" y="3338175"/>
            <a:ext cx="8376355" cy="1004711"/>
          </a:xfrm>
          <a:prstGeom prst="snip1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2">
            <a:schemeClr val="accent1"/>
          </a:fillRef>
          <a:effectRef idx="1">
            <a:schemeClr val="accent1"/>
          </a:effectRef>
          <a:fontRef idx="minor">
            <a:schemeClr val="dk1"/>
          </a:fontRef>
        </p:style>
        <p:txBody>
          <a:bodyPr rtlCol="0" anchor="ctr"/>
          <a:lstStyle/>
          <a:p>
            <a:pPr algn="ctr"/>
            <a:r>
              <a:rPr lang="zh-CN" altLang="en-US" sz="4800" b="1" dirty="0" smtClean="0">
                <a:latin typeface="华文新魏" panose="02010800040101010101" pitchFamily="2" charset="-122"/>
                <a:ea typeface="华文新魏" panose="02010800040101010101" pitchFamily="2" charset="-122"/>
              </a:rPr>
              <a:t>规律方法探究</a:t>
            </a:r>
            <a:endParaRPr lang="zh-CN" altLang="zh-CN" sz="4800" b="1" dirty="0">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1940146150"/>
      </p:ext>
    </p:extLst>
  </p:cSld>
  <p:clrMapOvr>
    <a:masterClrMapping/>
  </p:clrMapOvr>
  <p:transition spd="slow">
    <p:randomBar dir="vert"/>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556902"/>
            <a:ext cx="10807700" cy="533222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概况</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当时陕西北部一带连年大旱</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庄稼颗粒无收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饥民遍野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官府不顾民众死活</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催征如故。灾难深重的广大农民再也无法忍受下去</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纷纷举行起义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反抗朝廷的统治。在各支农民起义军中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李自成的队伍发展迅速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成为起义的主力军。李自成率领农民起义军进入中原以后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均田免赋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的口号</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得到广大农民的热烈拥护</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队伍很快发展到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100</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多万人。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1644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李自成在</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西安</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建立政权</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国号</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大顺</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1644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起义军占领北京</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明朝末帝</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崇祯</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在绝望中自缢。统治长达</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276</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年的明王朝</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最终被农民起义推翻了。</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7615743" y="2970437"/>
            <a:ext cx="163807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7615743" y="3437780"/>
            <a:ext cx="163807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2415801" y="4123829"/>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2415801" y="4611954"/>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xmlns="" id="{8A90BD6A-DAC1-4175-BADE-A70FD2E31095}"/>
              </a:ext>
            </a:extLst>
          </p:cNvPr>
          <p:cNvSpPr/>
          <p:nvPr/>
        </p:nvSpPr>
        <p:spPr>
          <a:xfrm>
            <a:off x="5792901" y="4123829"/>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9" name="直接连接符 8">
            <a:extLst>
              <a:ext uri="{FF2B5EF4-FFF2-40B4-BE49-F238E27FC236}">
                <a16:creationId xmlns:a16="http://schemas.microsoft.com/office/drawing/2014/main" xmlns="" id="{94F29B7E-74BF-4821-88B9-C8400B1817B7}"/>
              </a:ext>
            </a:extLst>
          </p:cNvPr>
          <p:cNvCxnSpPr>
            <a:cxnSpLocks/>
          </p:cNvCxnSpPr>
          <p:nvPr/>
        </p:nvCxnSpPr>
        <p:spPr>
          <a:xfrm>
            <a:off x="5792901" y="4611954"/>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a16="http://schemas.microsoft.com/office/drawing/2014/main" xmlns="" id="{8A90BD6A-DAC1-4175-BADE-A70FD2E31095}"/>
              </a:ext>
            </a:extLst>
          </p:cNvPr>
          <p:cNvSpPr/>
          <p:nvPr/>
        </p:nvSpPr>
        <p:spPr>
          <a:xfrm>
            <a:off x="6998247" y="4123829"/>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1" name="直接连接符 10">
            <a:extLst>
              <a:ext uri="{FF2B5EF4-FFF2-40B4-BE49-F238E27FC236}">
                <a16:creationId xmlns:a16="http://schemas.microsoft.com/office/drawing/2014/main" xmlns="" id="{94F29B7E-74BF-4821-88B9-C8400B1817B7}"/>
              </a:ext>
            </a:extLst>
          </p:cNvPr>
          <p:cNvCxnSpPr>
            <a:cxnSpLocks/>
          </p:cNvCxnSpPr>
          <p:nvPr/>
        </p:nvCxnSpPr>
        <p:spPr>
          <a:xfrm>
            <a:off x="6998247" y="4591172"/>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a16="http://schemas.microsoft.com/office/drawing/2014/main" xmlns="" id="{8A90BD6A-DAC1-4175-BADE-A70FD2E31095}"/>
              </a:ext>
            </a:extLst>
          </p:cNvPr>
          <p:cNvSpPr/>
          <p:nvPr/>
        </p:nvSpPr>
        <p:spPr>
          <a:xfrm>
            <a:off x="2925010" y="4742224"/>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3" name="直接连接符 12">
            <a:extLst>
              <a:ext uri="{FF2B5EF4-FFF2-40B4-BE49-F238E27FC236}">
                <a16:creationId xmlns:a16="http://schemas.microsoft.com/office/drawing/2014/main" xmlns="" id="{94F29B7E-74BF-4821-88B9-C8400B1817B7}"/>
              </a:ext>
            </a:extLst>
          </p:cNvPr>
          <p:cNvCxnSpPr>
            <a:cxnSpLocks/>
          </p:cNvCxnSpPr>
          <p:nvPr/>
        </p:nvCxnSpPr>
        <p:spPr>
          <a:xfrm>
            <a:off x="2925010" y="5199176"/>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矩形 13">
            <a:extLst>
              <a:ext uri="{FF2B5EF4-FFF2-40B4-BE49-F238E27FC236}">
                <a16:creationId xmlns:a16="http://schemas.microsoft.com/office/drawing/2014/main" xmlns="" id="{8A90BD6A-DAC1-4175-BADE-A70FD2E31095}"/>
              </a:ext>
            </a:extLst>
          </p:cNvPr>
          <p:cNvSpPr/>
          <p:nvPr/>
        </p:nvSpPr>
        <p:spPr>
          <a:xfrm>
            <a:off x="8236261" y="4731833"/>
            <a:ext cx="60490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5" name="直接连接符 14">
            <a:extLst>
              <a:ext uri="{FF2B5EF4-FFF2-40B4-BE49-F238E27FC236}">
                <a16:creationId xmlns:a16="http://schemas.microsoft.com/office/drawing/2014/main" xmlns="" id="{94F29B7E-74BF-4821-88B9-C8400B1817B7}"/>
              </a:ext>
            </a:extLst>
          </p:cNvPr>
          <p:cNvCxnSpPr>
            <a:cxnSpLocks/>
          </p:cNvCxnSpPr>
          <p:nvPr/>
        </p:nvCxnSpPr>
        <p:spPr>
          <a:xfrm>
            <a:off x="8236260" y="5188785"/>
            <a:ext cx="60490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5957044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6" presetClass="exit" presetSubtype="21" fill="hold" grpId="0" nodeType="clickEffect">
                                  <p:stCondLst>
                                    <p:cond delay="0"/>
                                  </p:stCondLst>
                                  <p:childTnLst>
                                    <p:animEffect transition="out" filter="barn(inVertical)">
                                      <p:cBhvr>
                                        <p:cTn id="31" dur="500"/>
                                        <p:tgtEl>
                                          <p:spTgt spid="14"/>
                                        </p:tgtEl>
                                      </p:cBhvr>
                                    </p:animEffect>
                                    <p:set>
                                      <p:cBhvr>
                                        <p:cTn id="32"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8" grpId="0" animBg="1"/>
      <p:bldP spid="10" grpId="0" animBg="1"/>
      <p:bldP spid="12" grpId="0" animBg="1"/>
      <p:bldP spid="1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723039"/>
            <a:ext cx="10807700" cy="2968505"/>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二、清朝的统治</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清朝建立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:1616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努尔哈赤</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统一了女真各部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建立政权</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国号大金</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史称</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后金</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1635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皇太极改族名为</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满洲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;1636</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改国号为</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清</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。清朝统治者进入北京后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北京</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为都城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逐步建立起对全国的统治。</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4561243" y="2388547"/>
            <a:ext cx="1623362"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4561243" y="2855890"/>
            <a:ext cx="162336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2935346" y="2970437"/>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2935346" y="3437780"/>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xmlns="" id="{8A90BD6A-DAC1-4175-BADE-A70FD2E31095}"/>
              </a:ext>
            </a:extLst>
          </p:cNvPr>
          <p:cNvSpPr/>
          <p:nvPr/>
        </p:nvSpPr>
        <p:spPr>
          <a:xfrm>
            <a:off x="8421746" y="2970437"/>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9" name="直接连接符 8">
            <a:extLst>
              <a:ext uri="{FF2B5EF4-FFF2-40B4-BE49-F238E27FC236}">
                <a16:creationId xmlns:a16="http://schemas.microsoft.com/office/drawing/2014/main" xmlns="" id="{94F29B7E-74BF-4821-88B9-C8400B1817B7}"/>
              </a:ext>
            </a:extLst>
          </p:cNvPr>
          <p:cNvCxnSpPr>
            <a:cxnSpLocks/>
          </p:cNvCxnSpPr>
          <p:nvPr/>
        </p:nvCxnSpPr>
        <p:spPr>
          <a:xfrm>
            <a:off x="8421746" y="3437780"/>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a16="http://schemas.microsoft.com/office/drawing/2014/main" xmlns="" id="{8A90BD6A-DAC1-4175-BADE-A70FD2E31095}"/>
              </a:ext>
            </a:extLst>
          </p:cNvPr>
          <p:cNvSpPr/>
          <p:nvPr/>
        </p:nvSpPr>
        <p:spPr>
          <a:xfrm>
            <a:off x="2010557" y="3552328"/>
            <a:ext cx="43130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1" name="直接连接符 10">
            <a:extLst>
              <a:ext uri="{FF2B5EF4-FFF2-40B4-BE49-F238E27FC236}">
                <a16:creationId xmlns:a16="http://schemas.microsoft.com/office/drawing/2014/main" xmlns="" id="{94F29B7E-74BF-4821-88B9-C8400B1817B7}"/>
              </a:ext>
            </a:extLst>
          </p:cNvPr>
          <p:cNvCxnSpPr>
            <a:cxnSpLocks/>
          </p:cNvCxnSpPr>
          <p:nvPr/>
        </p:nvCxnSpPr>
        <p:spPr>
          <a:xfrm>
            <a:off x="2010556" y="4019671"/>
            <a:ext cx="43130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矩形 12">
            <a:extLst>
              <a:ext uri="{FF2B5EF4-FFF2-40B4-BE49-F238E27FC236}">
                <a16:creationId xmlns:a16="http://schemas.microsoft.com/office/drawing/2014/main" xmlns="" id="{8A90BD6A-DAC1-4175-BADE-A70FD2E31095}"/>
              </a:ext>
            </a:extLst>
          </p:cNvPr>
          <p:cNvSpPr/>
          <p:nvPr/>
        </p:nvSpPr>
        <p:spPr>
          <a:xfrm>
            <a:off x="7426726" y="3552328"/>
            <a:ext cx="80036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4" name="直接连接符 13">
            <a:extLst>
              <a:ext uri="{FF2B5EF4-FFF2-40B4-BE49-F238E27FC236}">
                <a16:creationId xmlns:a16="http://schemas.microsoft.com/office/drawing/2014/main" xmlns="" id="{94F29B7E-74BF-4821-88B9-C8400B1817B7}"/>
              </a:ext>
            </a:extLst>
          </p:cNvPr>
          <p:cNvCxnSpPr>
            <a:cxnSpLocks/>
          </p:cNvCxnSpPr>
          <p:nvPr/>
        </p:nvCxnSpPr>
        <p:spPr>
          <a:xfrm>
            <a:off x="7426726" y="4019671"/>
            <a:ext cx="8003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2115683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8" grpId="0" animBg="1"/>
      <p:bldP spid="10" grpId="0" animBg="1"/>
      <p:bldP spid="1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803682"/>
            <a:ext cx="10807700" cy="47632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巩固统一</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郑成功收复台湾和清朝在台湾的建制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1662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荷兰殖民者向郑成功投降</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台湾重新回到祖国的怀抱。郑成功是我国历史上的</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民族英雄</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1683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台湾归入清朝的版图。</a:t>
            </a:r>
            <a:r>
              <a:rPr lang="zh-CN" altLang="zh-CN" sz="3200" b="1" dirty="0">
                <a:solidFill>
                  <a:srgbClr val="000000"/>
                </a:solidFill>
                <a:latin typeface="NEU-BZ-S92"/>
                <a:ea typeface="宋体" panose="02010600030101010101" pitchFamily="2" charset="-122"/>
                <a:cs typeface="宋体" panose="02010600030101010101" pitchFamily="2" charset="-122"/>
              </a:rPr>
              <a:t>③</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1684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清朝设置</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台湾府</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隶属福建省。</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台湾府</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的设置</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加强了中央政府对台湾的管辖</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巩固了祖国的东南海防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台湾的社会经济发展也步入了新的历史时期。</a:t>
            </a:r>
            <a:r>
              <a:rPr lang="zh-CN" altLang="zh-CN" sz="3200" b="1" dirty="0">
                <a:solidFill>
                  <a:srgbClr val="000000"/>
                </a:solidFill>
                <a:latin typeface="NEU-BZ-S92"/>
                <a:ea typeface="宋体" panose="02010600030101010101" pitchFamily="2" charset="-122"/>
                <a:cs typeface="宋体" panose="02010600030101010101" pitchFamily="2" charset="-122"/>
              </a:rPr>
              <a:t>④</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1885</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台湾正式建省</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成为中国的一个行省。</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8599972" y="1442974"/>
            <a:ext cx="79007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8599972" y="1899926"/>
            <a:ext cx="79007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矩形 4">
            <a:extLst>
              <a:ext uri="{FF2B5EF4-FFF2-40B4-BE49-F238E27FC236}">
                <a16:creationId xmlns:a16="http://schemas.microsoft.com/office/drawing/2014/main" xmlns="" id="{8A90BD6A-DAC1-4175-BADE-A70FD2E31095}"/>
              </a:ext>
            </a:extLst>
          </p:cNvPr>
          <p:cNvSpPr/>
          <p:nvPr/>
        </p:nvSpPr>
        <p:spPr>
          <a:xfrm>
            <a:off x="3238264" y="2627538"/>
            <a:ext cx="1635072"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6" name="直接连接符 5">
            <a:extLst>
              <a:ext uri="{FF2B5EF4-FFF2-40B4-BE49-F238E27FC236}">
                <a16:creationId xmlns:a16="http://schemas.microsoft.com/office/drawing/2014/main" xmlns="" id="{94F29B7E-74BF-4821-88B9-C8400B1817B7}"/>
              </a:ext>
            </a:extLst>
          </p:cNvPr>
          <p:cNvCxnSpPr>
            <a:cxnSpLocks/>
          </p:cNvCxnSpPr>
          <p:nvPr/>
        </p:nvCxnSpPr>
        <p:spPr>
          <a:xfrm>
            <a:off x="3238264" y="3094881"/>
            <a:ext cx="163507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xmlns="" id="{8A90BD6A-DAC1-4175-BADE-A70FD2E31095}"/>
              </a:ext>
            </a:extLst>
          </p:cNvPr>
          <p:cNvSpPr/>
          <p:nvPr/>
        </p:nvSpPr>
        <p:spPr>
          <a:xfrm>
            <a:off x="5690824" y="2627538"/>
            <a:ext cx="780882"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9" name="直接连接符 8">
            <a:extLst>
              <a:ext uri="{FF2B5EF4-FFF2-40B4-BE49-F238E27FC236}">
                <a16:creationId xmlns:a16="http://schemas.microsoft.com/office/drawing/2014/main" xmlns="" id="{94F29B7E-74BF-4821-88B9-C8400B1817B7}"/>
              </a:ext>
            </a:extLst>
          </p:cNvPr>
          <p:cNvCxnSpPr>
            <a:cxnSpLocks/>
          </p:cNvCxnSpPr>
          <p:nvPr/>
        </p:nvCxnSpPr>
        <p:spPr>
          <a:xfrm>
            <a:off x="5690823" y="3074099"/>
            <a:ext cx="78088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xmlns="" id="{8A90BD6A-DAC1-4175-BADE-A70FD2E31095}"/>
              </a:ext>
            </a:extLst>
          </p:cNvPr>
          <p:cNvSpPr/>
          <p:nvPr/>
        </p:nvSpPr>
        <p:spPr>
          <a:xfrm>
            <a:off x="1208438" y="3209429"/>
            <a:ext cx="788691"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2" name="直接连接符 11">
            <a:extLst>
              <a:ext uri="{FF2B5EF4-FFF2-40B4-BE49-F238E27FC236}">
                <a16:creationId xmlns:a16="http://schemas.microsoft.com/office/drawing/2014/main" xmlns="" id="{94F29B7E-74BF-4821-88B9-C8400B1817B7}"/>
              </a:ext>
            </a:extLst>
          </p:cNvPr>
          <p:cNvCxnSpPr>
            <a:cxnSpLocks/>
          </p:cNvCxnSpPr>
          <p:nvPr/>
        </p:nvCxnSpPr>
        <p:spPr>
          <a:xfrm>
            <a:off x="1208437" y="3666381"/>
            <a:ext cx="78869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矩形 12">
            <a:extLst>
              <a:ext uri="{FF2B5EF4-FFF2-40B4-BE49-F238E27FC236}">
                <a16:creationId xmlns:a16="http://schemas.microsoft.com/office/drawing/2014/main" xmlns="" id="{8A90BD6A-DAC1-4175-BADE-A70FD2E31095}"/>
              </a:ext>
            </a:extLst>
          </p:cNvPr>
          <p:cNvSpPr/>
          <p:nvPr/>
        </p:nvSpPr>
        <p:spPr>
          <a:xfrm>
            <a:off x="4173446" y="3230211"/>
            <a:ext cx="1188263"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4" name="直接连接符 13">
            <a:extLst>
              <a:ext uri="{FF2B5EF4-FFF2-40B4-BE49-F238E27FC236}">
                <a16:creationId xmlns:a16="http://schemas.microsoft.com/office/drawing/2014/main" xmlns="" id="{94F29B7E-74BF-4821-88B9-C8400B1817B7}"/>
              </a:ext>
            </a:extLst>
          </p:cNvPr>
          <p:cNvCxnSpPr>
            <a:cxnSpLocks/>
          </p:cNvCxnSpPr>
          <p:nvPr/>
        </p:nvCxnSpPr>
        <p:spPr>
          <a:xfrm>
            <a:off x="4173446" y="3687163"/>
            <a:ext cx="118826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矩形 15">
            <a:extLst>
              <a:ext uri="{FF2B5EF4-FFF2-40B4-BE49-F238E27FC236}">
                <a16:creationId xmlns:a16="http://schemas.microsoft.com/office/drawing/2014/main" xmlns="" id="{8A90BD6A-DAC1-4175-BADE-A70FD2E31095}"/>
              </a:ext>
            </a:extLst>
          </p:cNvPr>
          <p:cNvSpPr/>
          <p:nvPr/>
        </p:nvSpPr>
        <p:spPr>
          <a:xfrm>
            <a:off x="7945006" y="3230211"/>
            <a:ext cx="120014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7" name="直接连接符 16">
            <a:extLst>
              <a:ext uri="{FF2B5EF4-FFF2-40B4-BE49-F238E27FC236}">
                <a16:creationId xmlns:a16="http://schemas.microsoft.com/office/drawing/2014/main" xmlns="" id="{94F29B7E-74BF-4821-88B9-C8400B1817B7}"/>
              </a:ext>
            </a:extLst>
          </p:cNvPr>
          <p:cNvCxnSpPr>
            <a:cxnSpLocks/>
          </p:cNvCxnSpPr>
          <p:nvPr/>
        </p:nvCxnSpPr>
        <p:spPr>
          <a:xfrm>
            <a:off x="7945006" y="3687163"/>
            <a:ext cx="120014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矩形 17">
            <a:extLst>
              <a:ext uri="{FF2B5EF4-FFF2-40B4-BE49-F238E27FC236}">
                <a16:creationId xmlns:a16="http://schemas.microsoft.com/office/drawing/2014/main" xmlns="" id="{8A90BD6A-DAC1-4175-BADE-A70FD2E31095}"/>
              </a:ext>
            </a:extLst>
          </p:cNvPr>
          <p:cNvSpPr/>
          <p:nvPr/>
        </p:nvSpPr>
        <p:spPr>
          <a:xfrm>
            <a:off x="7737833" y="4388169"/>
            <a:ext cx="780882"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9" name="直接连接符 18">
            <a:extLst>
              <a:ext uri="{FF2B5EF4-FFF2-40B4-BE49-F238E27FC236}">
                <a16:creationId xmlns:a16="http://schemas.microsoft.com/office/drawing/2014/main" xmlns="" id="{94F29B7E-74BF-4821-88B9-C8400B1817B7}"/>
              </a:ext>
            </a:extLst>
          </p:cNvPr>
          <p:cNvCxnSpPr>
            <a:cxnSpLocks/>
          </p:cNvCxnSpPr>
          <p:nvPr/>
        </p:nvCxnSpPr>
        <p:spPr>
          <a:xfrm>
            <a:off x="7737832" y="4834730"/>
            <a:ext cx="78088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9286776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6" presetClass="exit" presetSubtype="21" fill="hold" grpId="0" nodeType="clickEffect">
                                  <p:stCondLst>
                                    <p:cond delay="0"/>
                                  </p:stCondLst>
                                  <p:childTnLst>
                                    <p:animEffect transition="out" filter="barn(inVertical)">
                                      <p:cBhvr>
                                        <p:cTn id="31" dur="500"/>
                                        <p:tgtEl>
                                          <p:spTgt spid="16"/>
                                        </p:tgtEl>
                                      </p:cBhvr>
                                    </p:animEffect>
                                    <p:set>
                                      <p:cBhvr>
                                        <p:cTn id="32" dur="1" fill="hold">
                                          <p:stCondLst>
                                            <p:cond delay="499"/>
                                          </p:stCondLst>
                                        </p:cTn>
                                        <p:tgtEl>
                                          <p:spTgt spid="16"/>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6" presetClass="exit" presetSubtype="21" fill="hold" grpId="0" nodeType="clickEffect">
                                  <p:stCondLst>
                                    <p:cond delay="0"/>
                                  </p:stCondLst>
                                  <p:childTnLst>
                                    <p:animEffect transition="out" filter="barn(inVertical)">
                                      <p:cBhvr>
                                        <p:cTn id="36" dur="500"/>
                                        <p:tgtEl>
                                          <p:spTgt spid="18"/>
                                        </p:tgtEl>
                                      </p:cBhvr>
                                    </p:animEffect>
                                    <p:set>
                                      <p:cBhvr>
                                        <p:cTn id="37"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8" grpId="0" animBg="1"/>
      <p:bldP spid="11" grpId="0" animBg="1"/>
      <p:bldP spid="13" grpId="0" animBg="1"/>
      <p:bldP spid="16" grpId="0" animBg="1"/>
      <p:bldP spid="1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578749"/>
            <a:ext cx="10807700" cy="535415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对西藏地区的有效管辖</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册封</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:1653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顺治帝正式赐予西藏地方藏传佛教格鲁派首领五世达赖喇嘛金册、金印和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达赖喇嘛</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的封号。</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1713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康熙帝册封格鲁派另一位首领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班禅额尔德尼</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封号。此后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历代达赖和班禅都必须经过</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中央政府</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的册封。</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管理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:1727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清朝在西藏设置</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驻藏大臣</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监督西藏地方政务</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;1751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清朝在西藏地方设立噶厦</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授达赖喇嘛和驻藏大臣管理政教事务。</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1793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清朝颁布《</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钦定藏内善后章程</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29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条</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规范了西藏地方行政体制和法规。</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6701664" y="1827438"/>
            <a:ext cx="1627039"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6701664" y="2294781"/>
            <a:ext cx="162703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6294754" y="2398938"/>
            <a:ext cx="2435275"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6294754" y="2876672"/>
            <a:ext cx="243527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xmlns="" id="{8A90BD6A-DAC1-4175-BADE-A70FD2E31095}"/>
              </a:ext>
            </a:extLst>
          </p:cNvPr>
          <p:cNvSpPr/>
          <p:nvPr/>
        </p:nvSpPr>
        <p:spPr>
          <a:xfrm>
            <a:off x="5714680" y="2990042"/>
            <a:ext cx="1605951"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a:extLst>
              <a:ext uri="{FF2B5EF4-FFF2-40B4-BE49-F238E27FC236}">
                <a16:creationId xmlns:a16="http://schemas.microsoft.com/office/drawing/2014/main" xmlns="" id="{94F29B7E-74BF-4821-88B9-C8400B1817B7}"/>
              </a:ext>
            </a:extLst>
          </p:cNvPr>
          <p:cNvCxnSpPr>
            <a:cxnSpLocks/>
          </p:cNvCxnSpPr>
          <p:nvPr/>
        </p:nvCxnSpPr>
        <p:spPr>
          <a:xfrm>
            <a:off x="5714680" y="3457385"/>
            <a:ext cx="160595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a16="http://schemas.microsoft.com/office/drawing/2014/main" xmlns="" id="{8A90BD6A-DAC1-4175-BADE-A70FD2E31095}"/>
              </a:ext>
            </a:extLst>
          </p:cNvPr>
          <p:cNvSpPr/>
          <p:nvPr/>
        </p:nvSpPr>
        <p:spPr>
          <a:xfrm>
            <a:off x="6704025" y="3574818"/>
            <a:ext cx="1622011"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3" name="直接连接符 12">
            <a:extLst>
              <a:ext uri="{FF2B5EF4-FFF2-40B4-BE49-F238E27FC236}">
                <a16:creationId xmlns:a16="http://schemas.microsoft.com/office/drawing/2014/main" xmlns="" id="{94F29B7E-74BF-4821-88B9-C8400B1817B7}"/>
              </a:ext>
            </a:extLst>
          </p:cNvPr>
          <p:cNvCxnSpPr>
            <a:cxnSpLocks/>
          </p:cNvCxnSpPr>
          <p:nvPr/>
        </p:nvCxnSpPr>
        <p:spPr>
          <a:xfrm>
            <a:off x="6704025" y="4052552"/>
            <a:ext cx="162201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矩形 13">
            <a:extLst>
              <a:ext uri="{FF2B5EF4-FFF2-40B4-BE49-F238E27FC236}">
                <a16:creationId xmlns:a16="http://schemas.microsoft.com/office/drawing/2014/main" xmlns="" id="{8A90BD6A-DAC1-4175-BADE-A70FD2E31095}"/>
              </a:ext>
            </a:extLst>
          </p:cNvPr>
          <p:cNvSpPr/>
          <p:nvPr/>
        </p:nvSpPr>
        <p:spPr>
          <a:xfrm>
            <a:off x="7097627" y="4736070"/>
            <a:ext cx="3282891"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5" name="直接连接符 14">
            <a:extLst>
              <a:ext uri="{FF2B5EF4-FFF2-40B4-BE49-F238E27FC236}">
                <a16:creationId xmlns:a16="http://schemas.microsoft.com/office/drawing/2014/main" xmlns="" id="{94F29B7E-74BF-4821-88B9-C8400B1817B7}"/>
              </a:ext>
            </a:extLst>
          </p:cNvPr>
          <p:cNvCxnSpPr>
            <a:cxnSpLocks/>
          </p:cNvCxnSpPr>
          <p:nvPr/>
        </p:nvCxnSpPr>
        <p:spPr>
          <a:xfrm>
            <a:off x="7097627" y="5213804"/>
            <a:ext cx="328289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7266433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4"/>
                                        </p:tgtEl>
                                      </p:cBhvr>
                                    </p:animEffect>
                                    <p:set>
                                      <p:cBhvr>
                                        <p:cTn id="27"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9" grpId="0" animBg="1"/>
      <p:bldP spid="12" grpId="0" animBg="1"/>
      <p:bldP spid="1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468755"/>
            <a:ext cx="10807700" cy="3581365"/>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③</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乾隆时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英国</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殖民者遣使入藏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试图与西藏地方建立直接联系</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六世班禅</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不为所动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并明确表示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整个西藏都是在中国主权管辖范围内的地方</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西藏的一切无不听命于朝廷。</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④</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乾隆皇帝</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70</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岁寿辰时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六世班禅</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长途跋涉到达承德避暑山庄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参加祝寿庆典。乾隆皇帝特意下令仿照班禅在日喀则的扎什伦布寺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修建了</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须弥福寿庙</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供他居住。</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2789875" y="1546883"/>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2789875" y="2014226"/>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矩形 4">
            <a:extLst>
              <a:ext uri="{FF2B5EF4-FFF2-40B4-BE49-F238E27FC236}">
                <a16:creationId xmlns:a16="http://schemas.microsoft.com/office/drawing/2014/main" xmlns="" id="{8A90BD6A-DAC1-4175-BADE-A70FD2E31095}"/>
              </a:ext>
            </a:extLst>
          </p:cNvPr>
          <p:cNvSpPr/>
          <p:nvPr/>
        </p:nvSpPr>
        <p:spPr>
          <a:xfrm>
            <a:off x="1711584" y="2128774"/>
            <a:ext cx="1621535"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6" name="直接连接符 5">
            <a:extLst>
              <a:ext uri="{FF2B5EF4-FFF2-40B4-BE49-F238E27FC236}">
                <a16:creationId xmlns:a16="http://schemas.microsoft.com/office/drawing/2014/main" xmlns="" id="{94F29B7E-74BF-4821-88B9-C8400B1817B7}"/>
              </a:ext>
            </a:extLst>
          </p:cNvPr>
          <p:cNvCxnSpPr>
            <a:cxnSpLocks/>
          </p:cNvCxnSpPr>
          <p:nvPr/>
        </p:nvCxnSpPr>
        <p:spPr>
          <a:xfrm>
            <a:off x="1711584" y="2596117"/>
            <a:ext cx="162153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xmlns="" id="{8A90BD6A-DAC1-4175-BADE-A70FD2E31095}"/>
              </a:ext>
            </a:extLst>
          </p:cNvPr>
          <p:cNvSpPr/>
          <p:nvPr/>
        </p:nvSpPr>
        <p:spPr>
          <a:xfrm>
            <a:off x="5243668" y="3302947"/>
            <a:ext cx="1621535"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9" name="直接连接符 8">
            <a:extLst>
              <a:ext uri="{FF2B5EF4-FFF2-40B4-BE49-F238E27FC236}">
                <a16:creationId xmlns:a16="http://schemas.microsoft.com/office/drawing/2014/main" xmlns="" id="{94F29B7E-74BF-4821-88B9-C8400B1817B7}"/>
              </a:ext>
            </a:extLst>
          </p:cNvPr>
          <p:cNvCxnSpPr>
            <a:cxnSpLocks/>
          </p:cNvCxnSpPr>
          <p:nvPr/>
        </p:nvCxnSpPr>
        <p:spPr>
          <a:xfrm>
            <a:off x="5243668" y="3770290"/>
            <a:ext cx="162153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a16="http://schemas.microsoft.com/office/drawing/2014/main" xmlns="" id="{8A90BD6A-DAC1-4175-BADE-A70FD2E31095}"/>
              </a:ext>
            </a:extLst>
          </p:cNvPr>
          <p:cNvSpPr/>
          <p:nvPr/>
        </p:nvSpPr>
        <p:spPr>
          <a:xfrm>
            <a:off x="4121450" y="4466728"/>
            <a:ext cx="2061141"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1" name="直接连接符 10">
            <a:extLst>
              <a:ext uri="{FF2B5EF4-FFF2-40B4-BE49-F238E27FC236}">
                <a16:creationId xmlns:a16="http://schemas.microsoft.com/office/drawing/2014/main" xmlns="" id="{94F29B7E-74BF-4821-88B9-C8400B1817B7}"/>
              </a:ext>
            </a:extLst>
          </p:cNvPr>
          <p:cNvCxnSpPr>
            <a:cxnSpLocks/>
          </p:cNvCxnSpPr>
          <p:nvPr/>
        </p:nvCxnSpPr>
        <p:spPr>
          <a:xfrm>
            <a:off x="4121450" y="4944462"/>
            <a:ext cx="206114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6254375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8" grpId="0" animBg="1"/>
      <p:bldP spid="10"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a:spLocks noChangeAspect="1"/>
          </p:cNvSpPr>
          <p:nvPr/>
        </p:nvSpPr>
        <p:spPr>
          <a:xfrm>
            <a:off x="692150" y="260708"/>
            <a:ext cx="10807700" cy="592316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巩固西北边疆</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康熙时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天山北路的蒙古族准噶尔部首领</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噶尔丹</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在俄国的唆使下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发动叛乱</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占领了青海、</a:t>
            </a:r>
            <a:r>
              <a:rPr lang="zh-CN" altLang="zh-CN" sz="3200" b="1" dirty="0">
                <a:solidFill>
                  <a:srgbClr val="000000"/>
                </a:solidFill>
                <a:latin typeface="NEU-BZ-S92"/>
                <a:ea typeface="Times New Roman" panose="02020603050405020304" pitchFamily="18" charset="0"/>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蒙古的许多地区。为了维护国家的统一</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康熙</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皇帝三次率军亲征</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在多次战役中打败噶尔丹</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平定了叛乱</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稳定了西北部边疆地区。</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乾隆时期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回部</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上层贵族大、小和卓发动叛乱</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形成割据势力。在维吾尔等族人民的支持下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清军经过两年战斗</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平定了这场分裂祖国的叛乱。清朝设置</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伊犁将军</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管辖包括巴勒喀什池在内的整个新疆地区。清军驻扎新疆各地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设置哨所</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加强了对西北地区的管辖。</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a:extLst>
              <a:ext uri="{FF2B5EF4-FFF2-40B4-BE49-F238E27FC236}">
                <a16:creationId xmlns:a16="http://schemas.microsoft.com/office/drawing/2014/main" xmlns="" id="{8A90BD6A-DAC1-4175-BADE-A70FD2E31095}"/>
              </a:ext>
            </a:extLst>
          </p:cNvPr>
          <p:cNvSpPr/>
          <p:nvPr/>
        </p:nvSpPr>
        <p:spPr>
          <a:xfrm>
            <a:off x="8518335" y="913037"/>
            <a:ext cx="120448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5" name="直接连接符 4">
            <a:extLst>
              <a:ext uri="{FF2B5EF4-FFF2-40B4-BE49-F238E27FC236}">
                <a16:creationId xmlns:a16="http://schemas.microsoft.com/office/drawing/2014/main" xmlns="" id="{94F29B7E-74BF-4821-88B9-C8400B1817B7}"/>
              </a:ext>
            </a:extLst>
          </p:cNvPr>
          <p:cNvCxnSpPr>
            <a:cxnSpLocks/>
          </p:cNvCxnSpPr>
          <p:nvPr/>
        </p:nvCxnSpPr>
        <p:spPr>
          <a:xfrm>
            <a:off x="8518335" y="1380380"/>
            <a:ext cx="120448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xmlns="" id="{8A90BD6A-DAC1-4175-BADE-A70FD2E31095}"/>
              </a:ext>
            </a:extLst>
          </p:cNvPr>
          <p:cNvSpPr/>
          <p:nvPr/>
        </p:nvSpPr>
        <p:spPr>
          <a:xfrm>
            <a:off x="2924955" y="2097601"/>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9" name="直接连接符 8">
            <a:extLst>
              <a:ext uri="{FF2B5EF4-FFF2-40B4-BE49-F238E27FC236}">
                <a16:creationId xmlns:a16="http://schemas.microsoft.com/office/drawing/2014/main" xmlns="" id="{94F29B7E-74BF-4821-88B9-C8400B1817B7}"/>
              </a:ext>
            </a:extLst>
          </p:cNvPr>
          <p:cNvCxnSpPr>
            <a:cxnSpLocks/>
          </p:cNvCxnSpPr>
          <p:nvPr/>
        </p:nvCxnSpPr>
        <p:spPr>
          <a:xfrm>
            <a:off x="2924955" y="2554553"/>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a16="http://schemas.microsoft.com/office/drawing/2014/main" xmlns="" id="{8A90BD6A-DAC1-4175-BADE-A70FD2E31095}"/>
              </a:ext>
            </a:extLst>
          </p:cNvPr>
          <p:cNvSpPr/>
          <p:nvPr/>
        </p:nvSpPr>
        <p:spPr>
          <a:xfrm>
            <a:off x="3205510" y="3250992"/>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1" name="直接连接符 10">
            <a:extLst>
              <a:ext uri="{FF2B5EF4-FFF2-40B4-BE49-F238E27FC236}">
                <a16:creationId xmlns:a16="http://schemas.microsoft.com/office/drawing/2014/main" xmlns="" id="{94F29B7E-74BF-4821-88B9-C8400B1817B7}"/>
              </a:ext>
            </a:extLst>
          </p:cNvPr>
          <p:cNvCxnSpPr>
            <a:cxnSpLocks/>
          </p:cNvCxnSpPr>
          <p:nvPr/>
        </p:nvCxnSpPr>
        <p:spPr>
          <a:xfrm>
            <a:off x="3205510" y="3728726"/>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a16="http://schemas.microsoft.com/office/drawing/2014/main" xmlns="" id="{8A90BD6A-DAC1-4175-BADE-A70FD2E31095}"/>
              </a:ext>
            </a:extLst>
          </p:cNvPr>
          <p:cNvSpPr/>
          <p:nvPr/>
        </p:nvSpPr>
        <p:spPr>
          <a:xfrm>
            <a:off x="6917491" y="4414774"/>
            <a:ext cx="160880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3" name="直接连接符 12">
            <a:extLst>
              <a:ext uri="{FF2B5EF4-FFF2-40B4-BE49-F238E27FC236}">
                <a16:creationId xmlns:a16="http://schemas.microsoft.com/office/drawing/2014/main" xmlns="" id="{94F29B7E-74BF-4821-88B9-C8400B1817B7}"/>
              </a:ext>
            </a:extLst>
          </p:cNvPr>
          <p:cNvCxnSpPr>
            <a:cxnSpLocks/>
          </p:cNvCxnSpPr>
          <p:nvPr/>
        </p:nvCxnSpPr>
        <p:spPr>
          <a:xfrm>
            <a:off x="6917491" y="4902899"/>
            <a:ext cx="160880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546382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10" grpId="0" animBg="1"/>
      <p:bldP spid="12"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930608"/>
            <a:ext cx="10807700" cy="237757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③</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1771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西迁的蒙古族土尔扈特部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因不堪忍受沙皇俄国的控制和压迫</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在杰出首领渥巴锡的领导下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战胜重重困难</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返回新疆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得到清政府的妥善安置。土尔扈特部回归祖国</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为多民族国家的巩固和发展谱写了光辉的篇章。</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8309856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87240"/>
            <a:ext cx="10807700" cy="653602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雅克萨之战</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背景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:17</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世纪中期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沙皇俄国的势力侵入我国黑龙江流域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在雅克萨和尼布楚修筑城堡</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作为扩大侵略的据点。清政府一再要求俄军撤出中国领土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俄军置若罔闻</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并且继续增兵</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扩大侵略。</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概况</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:1685</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1686</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康熙帝命令清军两次进攻盘踞在雅克萨的俄军。沙俄政府被迫同意通过谈判解决中俄两国东段边界问题。</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1689</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中俄双方代表在尼布楚进行谈判</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经过平等协商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签订了第一个边界条约《尼布楚条约》。这个条约从法律上肯定了黑龙江和乌苏里江流域包括库页岛在内的广大地区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都是中国的领土。</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1401537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406277"/>
            <a:ext cx="10807700" cy="355943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清朝的疆域</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清朝前期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中国的疆域西跨</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葱岭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西北至巴勒喀什池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北</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接</a:t>
            </a:r>
            <a:r>
              <a:rPr lang="zh-CN" altLang="zh-CN" sz="3200" b="1"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西伯利亚</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西南达喜马拉雅山脉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东北至黑龙江以北的</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外兴安岭</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库页岛</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东临太平洋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东南到</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台湾</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及其附属岛屿</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包括</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钓鱼岛</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赤尾屿</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南至</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南海诸岛</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成为一个幅员辽阔、人口众多、国力强大的统一多民族国家。</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5647375" y="2066428"/>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5647375" y="2533771"/>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矩形 4">
            <a:extLst>
              <a:ext uri="{FF2B5EF4-FFF2-40B4-BE49-F238E27FC236}">
                <a16:creationId xmlns:a16="http://schemas.microsoft.com/office/drawing/2014/main" xmlns="" id="{8A90BD6A-DAC1-4175-BADE-A70FD2E31095}"/>
              </a:ext>
            </a:extLst>
          </p:cNvPr>
          <p:cNvSpPr/>
          <p:nvPr/>
        </p:nvSpPr>
        <p:spPr>
          <a:xfrm>
            <a:off x="10749312" y="2066428"/>
            <a:ext cx="47287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6" name="直接连接符 5">
            <a:extLst>
              <a:ext uri="{FF2B5EF4-FFF2-40B4-BE49-F238E27FC236}">
                <a16:creationId xmlns:a16="http://schemas.microsoft.com/office/drawing/2014/main" xmlns="" id="{94F29B7E-74BF-4821-88B9-C8400B1817B7}"/>
              </a:ext>
            </a:extLst>
          </p:cNvPr>
          <p:cNvCxnSpPr>
            <a:cxnSpLocks/>
          </p:cNvCxnSpPr>
          <p:nvPr/>
        </p:nvCxnSpPr>
        <p:spPr>
          <a:xfrm>
            <a:off x="10749311" y="2533771"/>
            <a:ext cx="47287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xmlns="" id="{8A90BD6A-DAC1-4175-BADE-A70FD2E31095}"/>
              </a:ext>
            </a:extLst>
          </p:cNvPr>
          <p:cNvSpPr/>
          <p:nvPr/>
        </p:nvSpPr>
        <p:spPr>
          <a:xfrm>
            <a:off x="733714" y="2658710"/>
            <a:ext cx="1271732"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9" name="直接连接符 8">
            <a:extLst>
              <a:ext uri="{FF2B5EF4-FFF2-40B4-BE49-F238E27FC236}">
                <a16:creationId xmlns:a16="http://schemas.microsoft.com/office/drawing/2014/main" xmlns="" id="{94F29B7E-74BF-4821-88B9-C8400B1817B7}"/>
              </a:ext>
            </a:extLst>
          </p:cNvPr>
          <p:cNvCxnSpPr>
            <a:cxnSpLocks/>
          </p:cNvCxnSpPr>
          <p:nvPr/>
        </p:nvCxnSpPr>
        <p:spPr>
          <a:xfrm>
            <a:off x="733713" y="3126053"/>
            <a:ext cx="127173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xmlns="" id="{8A90BD6A-DAC1-4175-BADE-A70FD2E31095}"/>
              </a:ext>
            </a:extLst>
          </p:cNvPr>
          <p:cNvSpPr/>
          <p:nvPr/>
        </p:nvSpPr>
        <p:spPr>
          <a:xfrm>
            <a:off x="9575138" y="2658710"/>
            <a:ext cx="1647043"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2" name="直接连接符 11">
            <a:extLst>
              <a:ext uri="{FF2B5EF4-FFF2-40B4-BE49-F238E27FC236}">
                <a16:creationId xmlns:a16="http://schemas.microsoft.com/office/drawing/2014/main" xmlns="" id="{94F29B7E-74BF-4821-88B9-C8400B1817B7}"/>
              </a:ext>
            </a:extLst>
          </p:cNvPr>
          <p:cNvCxnSpPr>
            <a:cxnSpLocks/>
          </p:cNvCxnSpPr>
          <p:nvPr/>
        </p:nvCxnSpPr>
        <p:spPr>
          <a:xfrm>
            <a:off x="9575138" y="3126053"/>
            <a:ext cx="164704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矩形 13">
            <a:extLst>
              <a:ext uri="{FF2B5EF4-FFF2-40B4-BE49-F238E27FC236}">
                <a16:creationId xmlns:a16="http://schemas.microsoft.com/office/drawing/2014/main" xmlns="" id="{8A90BD6A-DAC1-4175-BADE-A70FD2E31095}"/>
              </a:ext>
            </a:extLst>
          </p:cNvPr>
          <p:cNvSpPr/>
          <p:nvPr/>
        </p:nvSpPr>
        <p:spPr>
          <a:xfrm>
            <a:off x="1191428" y="3242724"/>
            <a:ext cx="1219263"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5" name="直接连接符 14">
            <a:extLst>
              <a:ext uri="{FF2B5EF4-FFF2-40B4-BE49-F238E27FC236}">
                <a16:creationId xmlns:a16="http://schemas.microsoft.com/office/drawing/2014/main" xmlns="" id="{94F29B7E-74BF-4821-88B9-C8400B1817B7}"/>
              </a:ext>
            </a:extLst>
          </p:cNvPr>
          <p:cNvCxnSpPr>
            <a:cxnSpLocks/>
          </p:cNvCxnSpPr>
          <p:nvPr/>
        </p:nvCxnSpPr>
        <p:spPr>
          <a:xfrm>
            <a:off x="1191428" y="3710067"/>
            <a:ext cx="121926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矩形 16">
            <a:extLst>
              <a:ext uri="{FF2B5EF4-FFF2-40B4-BE49-F238E27FC236}">
                <a16:creationId xmlns:a16="http://schemas.microsoft.com/office/drawing/2014/main" xmlns="" id="{8A90BD6A-DAC1-4175-BADE-A70FD2E31095}"/>
              </a:ext>
            </a:extLst>
          </p:cNvPr>
          <p:cNvSpPr/>
          <p:nvPr/>
        </p:nvSpPr>
        <p:spPr>
          <a:xfrm>
            <a:off x="5870838" y="3242724"/>
            <a:ext cx="822615"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8" name="直接连接符 17">
            <a:extLst>
              <a:ext uri="{FF2B5EF4-FFF2-40B4-BE49-F238E27FC236}">
                <a16:creationId xmlns:a16="http://schemas.microsoft.com/office/drawing/2014/main" xmlns="" id="{94F29B7E-74BF-4821-88B9-C8400B1817B7}"/>
              </a:ext>
            </a:extLst>
          </p:cNvPr>
          <p:cNvCxnSpPr>
            <a:cxnSpLocks/>
          </p:cNvCxnSpPr>
          <p:nvPr/>
        </p:nvCxnSpPr>
        <p:spPr>
          <a:xfrm>
            <a:off x="5870837" y="3710067"/>
            <a:ext cx="82261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矩形 19">
            <a:extLst>
              <a:ext uri="{FF2B5EF4-FFF2-40B4-BE49-F238E27FC236}">
                <a16:creationId xmlns:a16="http://schemas.microsoft.com/office/drawing/2014/main" xmlns="" id="{8A90BD6A-DAC1-4175-BADE-A70FD2E31095}"/>
              </a:ext>
            </a:extLst>
          </p:cNvPr>
          <p:cNvSpPr/>
          <p:nvPr/>
        </p:nvSpPr>
        <p:spPr>
          <a:xfrm>
            <a:off x="10075655" y="3242724"/>
            <a:ext cx="1219263"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1" name="直接连接符 20">
            <a:extLst>
              <a:ext uri="{FF2B5EF4-FFF2-40B4-BE49-F238E27FC236}">
                <a16:creationId xmlns:a16="http://schemas.microsoft.com/office/drawing/2014/main" xmlns="" id="{94F29B7E-74BF-4821-88B9-C8400B1817B7}"/>
              </a:ext>
            </a:extLst>
          </p:cNvPr>
          <p:cNvCxnSpPr>
            <a:cxnSpLocks/>
          </p:cNvCxnSpPr>
          <p:nvPr/>
        </p:nvCxnSpPr>
        <p:spPr>
          <a:xfrm>
            <a:off x="10075655" y="3710067"/>
            <a:ext cx="121926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矩形 21">
            <a:extLst>
              <a:ext uri="{FF2B5EF4-FFF2-40B4-BE49-F238E27FC236}">
                <a16:creationId xmlns:a16="http://schemas.microsoft.com/office/drawing/2014/main" xmlns="" id="{8A90BD6A-DAC1-4175-BADE-A70FD2E31095}"/>
              </a:ext>
            </a:extLst>
          </p:cNvPr>
          <p:cNvSpPr/>
          <p:nvPr/>
        </p:nvSpPr>
        <p:spPr>
          <a:xfrm>
            <a:off x="786182" y="3831135"/>
            <a:ext cx="1219263"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3" name="直接连接符 22">
            <a:extLst>
              <a:ext uri="{FF2B5EF4-FFF2-40B4-BE49-F238E27FC236}">
                <a16:creationId xmlns:a16="http://schemas.microsoft.com/office/drawing/2014/main" xmlns="" id="{94F29B7E-74BF-4821-88B9-C8400B1817B7}"/>
              </a:ext>
            </a:extLst>
          </p:cNvPr>
          <p:cNvCxnSpPr>
            <a:cxnSpLocks/>
          </p:cNvCxnSpPr>
          <p:nvPr/>
        </p:nvCxnSpPr>
        <p:spPr>
          <a:xfrm>
            <a:off x="786182" y="4298478"/>
            <a:ext cx="121926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矩形 23">
            <a:extLst>
              <a:ext uri="{FF2B5EF4-FFF2-40B4-BE49-F238E27FC236}">
                <a16:creationId xmlns:a16="http://schemas.microsoft.com/office/drawing/2014/main" xmlns="" id="{8A90BD6A-DAC1-4175-BADE-A70FD2E31095}"/>
              </a:ext>
            </a:extLst>
          </p:cNvPr>
          <p:cNvSpPr/>
          <p:nvPr/>
        </p:nvSpPr>
        <p:spPr>
          <a:xfrm>
            <a:off x="3342345" y="3831135"/>
            <a:ext cx="160372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5" name="直接连接符 24">
            <a:extLst>
              <a:ext uri="{FF2B5EF4-FFF2-40B4-BE49-F238E27FC236}">
                <a16:creationId xmlns:a16="http://schemas.microsoft.com/office/drawing/2014/main" xmlns="" id="{94F29B7E-74BF-4821-88B9-C8400B1817B7}"/>
              </a:ext>
            </a:extLst>
          </p:cNvPr>
          <p:cNvCxnSpPr>
            <a:cxnSpLocks/>
          </p:cNvCxnSpPr>
          <p:nvPr/>
        </p:nvCxnSpPr>
        <p:spPr>
          <a:xfrm>
            <a:off x="3342345" y="4298478"/>
            <a:ext cx="160372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6684933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par>
                                <p:cTn id="13" presetID="16" presetClass="exit" presetSubtype="21" fill="hold" grpId="0" nodeType="withEffect">
                                  <p:stCondLst>
                                    <p:cond delay="0"/>
                                  </p:stCondLst>
                                  <p:childTnLst>
                                    <p:animEffect transition="out" filter="barn(inVertical)">
                                      <p:cBhvr>
                                        <p:cTn id="14" dur="500"/>
                                        <p:tgtEl>
                                          <p:spTgt spid="8"/>
                                        </p:tgtEl>
                                      </p:cBhvr>
                                    </p:animEffect>
                                    <p:set>
                                      <p:cBhvr>
                                        <p:cTn id="15" dur="1" fill="hold">
                                          <p:stCondLst>
                                            <p:cond delay="499"/>
                                          </p:stCondLst>
                                        </p:cTn>
                                        <p:tgtEl>
                                          <p:spTgt spid="8"/>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6" presetClass="exit" presetSubtype="21" fill="hold" grpId="0" nodeType="clickEffect">
                                  <p:stCondLst>
                                    <p:cond delay="0"/>
                                  </p:stCondLst>
                                  <p:childTnLst>
                                    <p:animEffect transition="out" filter="barn(inVertical)">
                                      <p:cBhvr>
                                        <p:cTn id="19" dur="500"/>
                                        <p:tgtEl>
                                          <p:spTgt spid="11"/>
                                        </p:tgtEl>
                                      </p:cBhvr>
                                    </p:animEffect>
                                    <p:set>
                                      <p:cBhvr>
                                        <p:cTn id="20" dur="1" fill="hold">
                                          <p:stCondLst>
                                            <p:cond delay="499"/>
                                          </p:stCondLst>
                                        </p:cTn>
                                        <p:tgtEl>
                                          <p:spTgt spid="11"/>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6" presetClass="exit" presetSubtype="21" fill="hold" grpId="0" nodeType="clickEffect">
                                  <p:stCondLst>
                                    <p:cond delay="0"/>
                                  </p:stCondLst>
                                  <p:childTnLst>
                                    <p:animEffect transition="out" filter="barn(inVertical)">
                                      <p:cBhvr>
                                        <p:cTn id="24" dur="500"/>
                                        <p:tgtEl>
                                          <p:spTgt spid="14"/>
                                        </p:tgtEl>
                                      </p:cBhvr>
                                    </p:animEffect>
                                    <p:set>
                                      <p:cBhvr>
                                        <p:cTn id="25" dur="1" fill="hold">
                                          <p:stCondLst>
                                            <p:cond delay="499"/>
                                          </p:stCondLst>
                                        </p:cTn>
                                        <p:tgtEl>
                                          <p:spTgt spid="14"/>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16" presetClass="exit" presetSubtype="21" fill="hold" grpId="0" nodeType="clickEffect">
                                  <p:stCondLst>
                                    <p:cond delay="0"/>
                                  </p:stCondLst>
                                  <p:childTnLst>
                                    <p:animEffect transition="out" filter="barn(inVertical)">
                                      <p:cBhvr>
                                        <p:cTn id="29" dur="500"/>
                                        <p:tgtEl>
                                          <p:spTgt spid="17"/>
                                        </p:tgtEl>
                                      </p:cBhvr>
                                    </p:animEffect>
                                    <p:set>
                                      <p:cBhvr>
                                        <p:cTn id="30" dur="1" fill="hold">
                                          <p:stCondLst>
                                            <p:cond delay="499"/>
                                          </p:stCondLst>
                                        </p:cTn>
                                        <p:tgtEl>
                                          <p:spTgt spid="17"/>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6" presetClass="exit" presetSubtype="21" fill="hold" grpId="0" nodeType="clickEffect">
                                  <p:stCondLst>
                                    <p:cond delay="0"/>
                                  </p:stCondLst>
                                  <p:childTnLst>
                                    <p:animEffect transition="out" filter="barn(inVertical)">
                                      <p:cBhvr>
                                        <p:cTn id="34" dur="500"/>
                                        <p:tgtEl>
                                          <p:spTgt spid="20"/>
                                        </p:tgtEl>
                                      </p:cBhvr>
                                    </p:animEffect>
                                    <p:set>
                                      <p:cBhvr>
                                        <p:cTn id="35" dur="1" fill="hold">
                                          <p:stCondLst>
                                            <p:cond delay="499"/>
                                          </p:stCondLst>
                                        </p:cTn>
                                        <p:tgtEl>
                                          <p:spTgt spid="20"/>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16" presetClass="exit" presetSubtype="21" fill="hold" grpId="0" nodeType="clickEffect">
                                  <p:stCondLst>
                                    <p:cond delay="0"/>
                                  </p:stCondLst>
                                  <p:childTnLst>
                                    <p:animEffect transition="out" filter="barn(inVertical)">
                                      <p:cBhvr>
                                        <p:cTn id="39" dur="500"/>
                                        <p:tgtEl>
                                          <p:spTgt spid="22"/>
                                        </p:tgtEl>
                                      </p:cBhvr>
                                    </p:animEffect>
                                    <p:set>
                                      <p:cBhvr>
                                        <p:cTn id="40" dur="1" fill="hold">
                                          <p:stCondLst>
                                            <p:cond delay="499"/>
                                          </p:stCondLst>
                                        </p:cTn>
                                        <p:tgtEl>
                                          <p:spTgt spid="22"/>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16" presetClass="exit" presetSubtype="21" fill="hold" grpId="0" nodeType="clickEffect">
                                  <p:stCondLst>
                                    <p:cond delay="0"/>
                                  </p:stCondLst>
                                  <p:childTnLst>
                                    <p:animEffect transition="out" filter="barn(inVertical)">
                                      <p:cBhvr>
                                        <p:cTn id="44" dur="500"/>
                                        <p:tgtEl>
                                          <p:spTgt spid="24"/>
                                        </p:tgtEl>
                                      </p:cBhvr>
                                    </p:animEffect>
                                    <p:set>
                                      <p:cBhvr>
                                        <p:cTn id="45" dur="1" fill="hold">
                                          <p:stCondLst>
                                            <p:cond delay="499"/>
                                          </p:stCondLst>
                                        </p:cTn>
                                        <p:tgtEl>
                                          <p:spTgt spid="2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8" grpId="0" animBg="1"/>
      <p:bldP spid="11" grpId="0" animBg="1"/>
      <p:bldP spid="14" grpId="0" animBg="1"/>
      <p:bldP spid="17" grpId="0" animBg="1"/>
      <p:bldP spid="20" grpId="0" animBg="1"/>
      <p:bldP spid="22" grpId="0" animBg="1"/>
      <p:bldP spid="24"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772457"/>
            <a:ext cx="10807700" cy="299043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清朝前期社会经济的发展</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农业</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原因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顺治、康熙、雍正、乾隆诸位帝王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都十分重视农业生产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大力推行</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垦荒</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政策</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使农业生产很快得到恢复</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并有了较大的发展</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为清朝前期的兴盛奠定了基础。</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3756229" y="3604283"/>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3756229" y="4071626"/>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6598470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625616" y="1371600"/>
            <a:ext cx="7867124" cy="2244745"/>
          </a:xfrm>
          <a:prstGeom prst="rect">
            <a:avLst/>
          </a:prstGeom>
          <a:noFill/>
        </p:spPr>
        <p:txBody>
          <a:bodyPr wrap="none" lIns="91440" tIns="45720" rIns="91440" bIns="45720">
            <a:prstTxWarp prst="textCanUp">
              <a:avLst/>
            </a:prstTxWarp>
            <a:spAutoFit/>
          </a:bodyPr>
          <a:lstStyle/>
          <a:p>
            <a:pPr algn="ctr"/>
            <a:r>
              <a:rPr lang="zh-CN" altLang="en-US" sz="7200" b="0" cap="none" spc="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考点梳理整合</a:t>
            </a:r>
            <a:endParaRPr lang="zh-CN" altLang="en-US" sz="7200" b="0"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Tree>
    <p:extLst>
      <p:ext uri="{BB962C8B-B14F-4D97-AF65-F5344CB8AC3E}">
        <p14:creationId xmlns:p14="http://schemas.microsoft.com/office/powerpoint/2010/main" val="285783338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308048"/>
            <a:ext cx="10807700" cy="592316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清朝前期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耕地</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面积不断扩大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大片土地得到开垦</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许多荒山旷野改造成农田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边远地区也得到了开发。在兴修水利方面</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黄河</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淮河</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等大河以及</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大运河</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进行治理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还组织人力修建了许多</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堤坝</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渠堰</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海塘</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。在庄稼种植方面</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改进种植技术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改良新品种</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推广</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玉米</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甘薯</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等高产作物</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使粮食产量有了大幅度的提高。同时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经济作物</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的种植品种和种植面积不断增加。</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③</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农业生产的发展</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有利于社会的稳定和繁荣。农业产品品种和产量的增加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也对</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手工业</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和城镇</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商品经济</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的发展起到了推动作用。</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4151084" y="383101"/>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4151084" y="850444"/>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矩形 4">
            <a:extLst>
              <a:ext uri="{FF2B5EF4-FFF2-40B4-BE49-F238E27FC236}">
                <a16:creationId xmlns:a16="http://schemas.microsoft.com/office/drawing/2014/main" xmlns="" id="{8A90BD6A-DAC1-4175-BADE-A70FD2E31095}"/>
              </a:ext>
            </a:extLst>
          </p:cNvPr>
          <p:cNvSpPr/>
          <p:nvPr/>
        </p:nvSpPr>
        <p:spPr>
          <a:xfrm>
            <a:off x="2519712" y="1546883"/>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6" name="直接连接符 5">
            <a:extLst>
              <a:ext uri="{FF2B5EF4-FFF2-40B4-BE49-F238E27FC236}">
                <a16:creationId xmlns:a16="http://schemas.microsoft.com/office/drawing/2014/main" xmlns="" id="{94F29B7E-74BF-4821-88B9-C8400B1817B7}"/>
              </a:ext>
            </a:extLst>
          </p:cNvPr>
          <p:cNvCxnSpPr>
            <a:cxnSpLocks/>
          </p:cNvCxnSpPr>
          <p:nvPr/>
        </p:nvCxnSpPr>
        <p:spPr>
          <a:xfrm>
            <a:off x="2519712" y="2014226"/>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a16="http://schemas.microsoft.com/office/drawing/2014/main" xmlns="" id="{8A90BD6A-DAC1-4175-BADE-A70FD2E31095}"/>
              </a:ext>
            </a:extLst>
          </p:cNvPr>
          <p:cNvSpPr/>
          <p:nvPr/>
        </p:nvSpPr>
        <p:spPr>
          <a:xfrm>
            <a:off x="3744075" y="1546883"/>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8" name="直接连接符 7">
            <a:extLst>
              <a:ext uri="{FF2B5EF4-FFF2-40B4-BE49-F238E27FC236}">
                <a16:creationId xmlns:a16="http://schemas.microsoft.com/office/drawing/2014/main" xmlns="" id="{94F29B7E-74BF-4821-88B9-C8400B1817B7}"/>
              </a:ext>
            </a:extLst>
          </p:cNvPr>
          <p:cNvCxnSpPr>
            <a:cxnSpLocks/>
          </p:cNvCxnSpPr>
          <p:nvPr/>
        </p:nvCxnSpPr>
        <p:spPr>
          <a:xfrm>
            <a:off x="3744075" y="2014226"/>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xmlns="" id="{8A90BD6A-DAC1-4175-BADE-A70FD2E31095}"/>
              </a:ext>
            </a:extLst>
          </p:cNvPr>
          <p:cNvSpPr/>
          <p:nvPr/>
        </p:nvSpPr>
        <p:spPr>
          <a:xfrm>
            <a:off x="6604618" y="1546883"/>
            <a:ext cx="1206302"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a:extLst>
              <a:ext uri="{FF2B5EF4-FFF2-40B4-BE49-F238E27FC236}">
                <a16:creationId xmlns:a16="http://schemas.microsoft.com/office/drawing/2014/main" xmlns="" id="{94F29B7E-74BF-4821-88B9-C8400B1817B7}"/>
              </a:ext>
            </a:extLst>
          </p:cNvPr>
          <p:cNvCxnSpPr>
            <a:cxnSpLocks/>
          </p:cNvCxnSpPr>
          <p:nvPr/>
        </p:nvCxnSpPr>
        <p:spPr>
          <a:xfrm>
            <a:off x="6604618" y="2014226"/>
            <a:ext cx="120630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a16="http://schemas.microsoft.com/office/drawing/2014/main" xmlns="" id="{8A90BD6A-DAC1-4175-BADE-A70FD2E31095}"/>
              </a:ext>
            </a:extLst>
          </p:cNvPr>
          <p:cNvSpPr/>
          <p:nvPr/>
        </p:nvSpPr>
        <p:spPr>
          <a:xfrm>
            <a:off x="3229819" y="2129666"/>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3" name="直接连接符 12">
            <a:extLst>
              <a:ext uri="{FF2B5EF4-FFF2-40B4-BE49-F238E27FC236}">
                <a16:creationId xmlns:a16="http://schemas.microsoft.com/office/drawing/2014/main" xmlns="" id="{94F29B7E-74BF-4821-88B9-C8400B1817B7}"/>
              </a:ext>
            </a:extLst>
          </p:cNvPr>
          <p:cNvCxnSpPr>
            <a:cxnSpLocks/>
          </p:cNvCxnSpPr>
          <p:nvPr/>
        </p:nvCxnSpPr>
        <p:spPr>
          <a:xfrm>
            <a:off x="3229819" y="2597009"/>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矩形 13">
            <a:extLst>
              <a:ext uri="{FF2B5EF4-FFF2-40B4-BE49-F238E27FC236}">
                <a16:creationId xmlns:a16="http://schemas.microsoft.com/office/drawing/2014/main" xmlns="" id="{8A90BD6A-DAC1-4175-BADE-A70FD2E31095}"/>
              </a:ext>
            </a:extLst>
          </p:cNvPr>
          <p:cNvSpPr/>
          <p:nvPr/>
        </p:nvSpPr>
        <p:spPr>
          <a:xfrm>
            <a:off x="4466338" y="2129666"/>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5" name="直接连接符 14">
            <a:extLst>
              <a:ext uri="{FF2B5EF4-FFF2-40B4-BE49-F238E27FC236}">
                <a16:creationId xmlns:a16="http://schemas.microsoft.com/office/drawing/2014/main" xmlns="" id="{94F29B7E-74BF-4821-88B9-C8400B1817B7}"/>
              </a:ext>
            </a:extLst>
          </p:cNvPr>
          <p:cNvCxnSpPr>
            <a:cxnSpLocks/>
          </p:cNvCxnSpPr>
          <p:nvPr/>
        </p:nvCxnSpPr>
        <p:spPr>
          <a:xfrm>
            <a:off x="4466338" y="2597009"/>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矩形 15">
            <a:extLst>
              <a:ext uri="{FF2B5EF4-FFF2-40B4-BE49-F238E27FC236}">
                <a16:creationId xmlns:a16="http://schemas.microsoft.com/office/drawing/2014/main" xmlns="" id="{8A90BD6A-DAC1-4175-BADE-A70FD2E31095}"/>
              </a:ext>
            </a:extLst>
          </p:cNvPr>
          <p:cNvSpPr/>
          <p:nvPr/>
        </p:nvSpPr>
        <p:spPr>
          <a:xfrm>
            <a:off x="5680322" y="2129666"/>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7" name="直接连接符 16">
            <a:extLst>
              <a:ext uri="{FF2B5EF4-FFF2-40B4-BE49-F238E27FC236}">
                <a16:creationId xmlns:a16="http://schemas.microsoft.com/office/drawing/2014/main" xmlns="" id="{94F29B7E-74BF-4821-88B9-C8400B1817B7}"/>
              </a:ext>
            </a:extLst>
          </p:cNvPr>
          <p:cNvCxnSpPr>
            <a:cxnSpLocks/>
          </p:cNvCxnSpPr>
          <p:nvPr/>
        </p:nvCxnSpPr>
        <p:spPr>
          <a:xfrm>
            <a:off x="5680322" y="2597009"/>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矩形 17">
            <a:extLst>
              <a:ext uri="{FF2B5EF4-FFF2-40B4-BE49-F238E27FC236}">
                <a16:creationId xmlns:a16="http://schemas.microsoft.com/office/drawing/2014/main" xmlns="" id="{8A90BD6A-DAC1-4175-BADE-A70FD2E31095}"/>
              </a:ext>
            </a:extLst>
          </p:cNvPr>
          <p:cNvSpPr/>
          <p:nvPr/>
        </p:nvSpPr>
        <p:spPr>
          <a:xfrm>
            <a:off x="5077650" y="2742903"/>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9" name="直接连接符 18">
            <a:extLst>
              <a:ext uri="{FF2B5EF4-FFF2-40B4-BE49-F238E27FC236}">
                <a16:creationId xmlns:a16="http://schemas.microsoft.com/office/drawing/2014/main" xmlns="" id="{94F29B7E-74BF-4821-88B9-C8400B1817B7}"/>
              </a:ext>
            </a:extLst>
          </p:cNvPr>
          <p:cNvCxnSpPr>
            <a:cxnSpLocks/>
          </p:cNvCxnSpPr>
          <p:nvPr/>
        </p:nvCxnSpPr>
        <p:spPr>
          <a:xfrm>
            <a:off x="5077650" y="3210246"/>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矩形 19">
            <a:extLst>
              <a:ext uri="{FF2B5EF4-FFF2-40B4-BE49-F238E27FC236}">
                <a16:creationId xmlns:a16="http://schemas.microsoft.com/office/drawing/2014/main" xmlns="" id="{8A90BD6A-DAC1-4175-BADE-A70FD2E31095}"/>
              </a:ext>
            </a:extLst>
          </p:cNvPr>
          <p:cNvSpPr/>
          <p:nvPr/>
        </p:nvSpPr>
        <p:spPr>
          <a:xfrm>
            <a:off x="6282995" y="2742903"/>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1" name="直接连接符 20">
            <a:extLst>
              <a:ext uri="{FF2B5EF4-FFF2-40B4-BE49-F238E27FC236}">
                <a16:creationId xmlns:a16="http://schemas.microsoft.com/office/drawing/2014/main" xmlns="" id="{94F29B7E-74BF-4821-88B9-C8400B1817B7}"/>
              </a:ext>
            </a:extLst>
          </p:cNvPr>
          <p:cNvCxnSpPr>
            <a:cxnSpLocks/>
          </p:cNvCxnSpPr>
          <p:nvPr/>
        </p:nvCxnSpPr>
        <p:spPr>
          <a:xfrm>
            <a:off x="6282995" y="3210246"/>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矩形 21">
            <a:extLst>
              <a:ext uri="{FF2B5EF4-FFF2-40B4-BE49-F238E27FC236}">
                <a16:creationId xmlns:a16="http://schemas.microsoft.com/office/drawing/2014/main" xmlns="" id="{8A90BD6A-DAC1-4175-BADE-A70FD2E31095}"/>
              </a:ext>
            </a:extLst>
          </p:cNvPr>
          <p:cNvSpPr/>
          <p:nvPr/>
        </p:nvSpPr>
        <p:spPr>
          <a:xfrm>
            <a:off x="5375459" y="3312434"/>
            <a:ext cx="164879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3" name="直接连接符 22">
            <a:extLst>
              <a:ext uri="{FF2B5EF4-FFF2-40B4-BE49-F238E27FC236}">
                <a16:creationId xmlns:a16="http://schemas.microsoft.com/office/drawing/2014/main" xmlns="" id="{94F29B7E-74BF-4821-88B9-C8400B1817B7}"/>
              </a:ext>
            </a:extLst>
          </p:cNvPr>
          <p:cNvCxnSpPr>
            <a:cxnSpLocks/>
          </p:cNvCxnSpPr>
          <p:nvPr/>
        </p:nvCxnSpPr>
        <p:spPr>
          <a:xfrm>
            <a:off x="5375459" y="3779777"/>
            <a:ext cx="164879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矩形 24">
            <a:extLst>
              <a:ext uri="{FF2B5EF4-FFF2-40B4-BE49-F238E27FC236}">
                <a16:creationId xmlns:a16="http://schemas.microsoft.com/office/drawing/2014/main" xmlns="" id="{8A90BD6A-DAC1-4175-BADE-A70FD2E31095}"/>
              </a:ext>
            </a:extLst>
          </p:cNvPr>
          <p:cNvSpPr/>
          <p:nvPr/>
        </p:nvSpPr>
        <p:spPr>
          <a:xfrm>
            <a:off x="5797193" y="5061860"/>
            <a:ext cx="1206302"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6" name="直接连接符 25">
            <a:extLst>
              <a:ext uri="{FF2B5EF4-FFF2-40B4-BE49-F238E27FC236}">
                <a16:creationId xmlns:a16="http://schemas.microsoft.com/office/drawing/2014/main" xmlns="" id="{94F29B7E-74BF-4821-88B9-C8400B1817B7}"/>
              </a:ext>
            </a:extLst>
          </p:cNvPr>
          <p:cNvCxnSpPr>
            <a:cxnSpLocks/>
          </p:cNvCxnSpPr>
          <p:nvPr/>
        </p:nvCxnSpPr>
        <p:spPr>
          <a:xfrm>
            <a:off x="5797193" y="5529203"/>
            <a:ext cx="120630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矩形 26">
            <a:extLst>
              <a:ext uri="{FF2B5EF4-FFF2-40B4-BE49-F238E27FC236}">
                <a16:creationId xmlns:a16="http://schemas.microsoft.com/office/drawing/2014/main" xmlns="" id="{8A90BD6A-DAC1-4175-BADE-A70FD2E31095}"/>
              </a:ext>
            </a:extLst>
          </p:cNvPr>
          <p:cNvSpPr/>
          <p:nvPr/>
        </p:nvSpPr>
        <p:spPr>
          <a:xfrm>
            <a:off x="8241122" y="5061860"/>
            <a:ext cx="1632471"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8" name="直接连接符 27">
            <a:extLst>
              <a:ext uri="{FF2B5EF4-FFF2-40B4-BE49-F238E27FC236}">
                <a16:creationId xmlns:a16="http://schemas.microsoft.com/office/drawing/2014/main" xmlns="" id="{94F29B7E-74BF-4821-88B9-C8400B1817B7}"/>
              </a:ext>
            </a:extLst>
          </p:cNvPr>
          <p:cNvCxnSpPr>
            <a:cxnSpLocks/>
          </p:cNvCxnSpPr>
          <p:nvPr/>
        </p:nvCxnSpPr>
        <p:spPr>
          <a:xfrm>
            <a:off x="8241122" y="5529203"/>
            <a:ext cx="163247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9054351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6" presetClass="exit" presetSubtype="21" fill="hold" grpId="0" nodeType="clickEffect">
                                  <p:stCondLst>
                                    <p:cond delay="0"/>
                                  </p:stCondLst>
                                  <p:childTnLst>
                                    <p:animEffect transition="out" filter="barn(inVertical)">
                                      <p:cBhvr>
                                        <p:cTn id="31" dur="500"/>
                                        <p:tgtEl>
                                          <p:spTgt spid="14"/>
                                        </p:tgtEl>
                                      </p:cBhvr>
                                    </p:animEffect>
                                    <p:set>
                                      <p:cBhvr>
                                        <p:cTn id="32" dur="1" fill="hold">
                                          <p:stCondLst>
                                            <p:cond delay="499"/>
                                          </p:stCondLst>
                                        </p:cTn>
                                        <p:tgtEl>
                                          <p:spTgt spid="14"/>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6" presetClass="exit" presetSubtype="21" fill="hold" grpId="0" nodeType="clickEffect">
                                  <p:stCondLst>
                                    <p:cond delay="0"/>
                                  </p:stCondLst>
                                  <p:childTnLst>
                                    <p:animEffect transition="out" filter="barn(inVertical)">
                                      <p:cBhvr>
                                        <p:cTn id="36" dur="500"/>
                                        <p:tgtEl>
                                          <p:spTgt spid="16"/>
                                        </p:tgtEl>
                                      </p:cBhvr>
                                    </p:animEffect>
                                    <p:set>
                                      <p:cBhvr>
                                        <p:cTn id="37" dur="1" fill="hold">
                                          <p:stCondLst>
                                            <p:cond delay="499"/>
                                          </p:stCondLst>
                                        </p:cTn>
                                        <p:tgtEl>
                                          <p:spTgt spid="16"/>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6" presetClass="exit" presetSubtype="21" fill="hold" grpId="0" nodeType="clickEffect">
                                  <p:stCondLst>
                                    <p:cond delay="0"/>
                                  </p:stCondLst>
                                  <p:childTnLst>
                                    <p:animEffect transition="out" filter="barn(inVertical)">
                                      <p:cBhvr>
                                        <p:cTn id="41" dur="500"/>
                                        <p:tgtEl>
                                          <p:spTgt spid="18"/>
                                        </p:tgtEl>
                                      </p:cBhvr>
                                    </p:animEffect>
                                    <p:set>
                                      <p:cBhvr>
                                        <p:cTn id="42" dur="1" fill="hold">
                                          <p:stCondLst>
                                            <p:cond delay="499"/>
                                          </p:stCondLst>
                                        </p:cTn>
                                        <p:tgtEl>
                                          <p:spTgt spid="18"/>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6" presetClass="exit" presetSubtype="21" fill="hold" grpId="0" nodeType="clickEffect">
                                  <p:stCondLst>
                                    <p:cond delay="0"/>
                                  </p:stCondLst>
                                  <p:childTnLst>
                                    <p:animEffect transition="out" filter="barn(inVertical)">
                                      <p:cBhvr>
                                        <p:cTn id="46" dur="500"/>
                                        <p:tgtEl>
                                          <p:spTgt spid="20"/>
                                        </p:tgtEl>
                                      </p:cBhvr>
                                    </p:animEffect>
                                    <p:set>
                                      <p:cBhvr>
                                        <p:cTn id="47" dur="1" fill="hold">
                                          <p:stCondLst>
                                            <p:cond delay="499"/>
                                          </p:stCondLst>
                                        </p:cTn>
                                        <p:tgtEl>
                                          <p:spTgt spid="20"/>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16" presetClass="exit" presetSubtype="21" fill="hold" grpId="0" nodeType="clickEffect">
                                  <p:stCondLst>
                                    <p:cond delay="0"/>
                                  </p:stCondLst>
                                  <p:childTnLst>
                                    <p:animEffect transition="out" filter="barn(inVertical)">
                                      <p:cBhvr>
                                        <p:cTn id="51" dur="500"/>
                                        <p:tgtEl>
                                          <p:spTgt spid="22"/>
                                        </p:tgtEl>
                                      </p:cBhvr>
                                    </p:animEffect>
                                    <p:set>
                                      <p:cBhvr>
                                        <p:cTn id="52" dur="1" fill="hold">
                                          <p:stCondLst>
                                            <p:cond delay="499"/>
                                          </p:stCondLst>
                                        </p:cTn>
                                        <p:tgtEl>
                                          <p:spTgt spid="22"/>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16" presetClass="exit" presetSubtype="21" fill="hold" grpId="0" nodeType="clickEffect">
                                  <p:stCondLst>
                                    <p:cond delay="0"/>
                                  </p:stCondLst>
                                  <p:childTnLst>
                                    <p:animEffect transition="out" filter="barn(inVertical)">
                                      <p:cBhvr>
                                        <p:cTn id="56" dur="500"/>
                                        <p:tgtEl>
                                          <p:spTgt spid="25"/>
                                        </p:tgtEl>
                                      </p:cBhvr>
                                    </p:animEffect>
                                    <p:set>
                                      <p:cBhvr>
                                        <p:cTn id="57" dur="1" fill="hold">
                                          <p:stCondLst>
                                            <p:cond delay="499"/>
                                          </p:stCondLst>
                                        </p:cTn>
                                        <p:tgtEl>
                                          <p:spTgt spid="25"/>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16" presetClass="exit" presetSubtype="21" fill="hold" grpId="0" nodeType="clickEffect">
                                  <p:stCondLst>
                                    <p:cond delay="0"/>
                                  </p:stCondLst>
                                  <p:childTnLst>
                                    <p:animEffect transition="out" filter="barn(inVertical)">
                                      <p:cBhvr>
                                        <p:cTn id="61" dur="500"/>
                                        <p:tgtEl>
                                          <p:spTgt spid="27"/>
                                        </p:tgtEl>
                                      </p:cBhvr>
                                    </p:animEffect>
                                    <p:set>
                                      <p:cBhvr>
                                        <p:cTn id="62" dur="1" fill="hold">
                                          <p:stCondLst>
                                            <p:cond delay="499"/>
                                          </p:stCondLst>
                                        </p:cTn>
                                        <p:tgtEl>
                                          <p:spTgt spid="2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7" grpId="0" animBg="1"/>
      <p:bldP spid="9" grpId="0" animBg="1"/>
      <p:bldP spid="12" grpId="0" animBg="1"/>
      <p:bldP spid="14" grpId="0" animBg="1"/>
      <p:bldP spid="16" grpId="0" animBg="1"/>
      <p:bldP spid="18" grpId="0" animBg="1"/>
      <p:bldP spid="20" grpId="0" animBg="1"/>
      <p:bldP spid="22" grpId="0" animBg="1"/>
      <p:bldP spid="25" grpId="0" animBg="1"/>
      <p:bldP spid="27"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401525"/>
            <a:ext cx="10807700" cy="3581365"/>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手工业</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清朝前期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丝织业、棉织业、印染业、矿冶业、制瓷业、制糖业、制茶业等手工业都有很大的发展。尤其是丝织、棉织、印染、制瓷等方面</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品种繁多</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产品精良。当时已出现了比较成熟的</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手工业工场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其中有些颇具规模</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如江宁著名的机户</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李扁担</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李东阳</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都各自拥有织机五六百张</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p>
          <a:p>
            <a:pPr>
              <a:lnSpc>
                <a:spcPct val="120000"/>
              </a:lnSpc>
              <a:spcAft>
                <a:spcPts val="0"/>
              </a:spcAft>
              <a:tabLst>
                <a:tab pos="1029335" algn="l"/>
                <a:tab pos="1850390" algn="l"/>
                <a:tab pos="2538095" algn="l"/>
                <a:tab pos="3221990" algn="l"/>
              </a:tabLst>
            </a:pPr>
            <a:r>
              <a:rPr lang="zh-CN" altLang="zh-CN" sz="3200" b="1"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佛山</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镇经营棉织业的手工工场达</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2 500</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织工超过</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50 000</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4431638" y="3230211"/>
            <a:ext cx="206268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4431638" y="3697554"/>
            <a:ext cx="20626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2821048" y="3822492"/>
            <a:ext cx="123140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2821048" y="4289835"/>
            <a:ext cx="123140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xmlns="" id="{8A90BD6A-DAC1-4175-BADE-A70FD2E31095}"/>
              </a:ext>
            </a:extLst>
          </p:cNvPr>
          <p:cNvSpPr/>
          <p:nvPr/>
        </p:nvSpPr>
        <p:spPr>
          <a:xfrm>
            <a:off x="4431638" y="3822492"/>
            <a:ext cx="123140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a:extLst>
              <a:ext uri="{FF2B5EF4-FFF2-40B4-BE49-F238E27FC236}">
                <a16:creationId xmlns:a16="http://schemas.microsoft.com/office/drawing/2014/main" xmlns="" id="{94F29B7E-74BF-4821-88B9-C8400B1817B7}"/>
              </a:ext>
            </a:extLst>
          </p:cNvPr>
          <p:cNvCxnSpPr>
            <a:cxnSpLocks/>
          </p:cNvCxnSpPr>
          <p:nvPr/>
        </p:nvCxnSpPr>
        <p:spPr>
          <a:xfrm>
            <a:off x="4431638" y="4289835"/>
            <a:ext cx="123140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xmlns="" id="{8A90BD6A-DAC1-4175-BADE-A70FD2E31095}"/>
              </a:ext>
            </a:extLst>
          </p:cNvPr>
          <p:cNvSpPr/>
          <p:nvPr/>
        </p:nvSpPr>
        <p:spPr>
          <a:xfrm>
            <a:off x="723324" y="4383600"/>
            <a:ext cx="86648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2" name="直接连接符 11">
            <a:extLst>
              <a:ext uri="{FF2B5EF4-FFF2-40B4-BE49-F238E27FC236}">
                <a16:creationId xmlns:a16="http://schemas.microsoft.com/office/drawing/2014/main" xmlns="" id="{94F29B7E-74BF-4821-88B9-C8400B1817B7}"/>
              </a:ext>
            </a:extLst>
          </p:cNvPr>
          <p:cNvCxnSpPr>
            <a:cxnSpLocks/>
          </p:cNvCxnSpPr>
          <p:nvPr/>
        </p:nvCxnSpPr>
        <p:spPr>
          <a:xfrm>
            <a:off x="723323" y="4871725"/>
            <a:ext cx="86648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8683447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9" grpId="0" animBg="1"/>
      <p:bldP spid="11"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89201"/>
            <a:ext cx="10807700" cy="651409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商业</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清朝前期的商业很发达</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陆路和水路的商旅往来频繁</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各地的商品贸易十分兴盛</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形成了由</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农村集市</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城镇市场</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区域性市场</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全国性市场</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组成的商业网。一些农村地区发展为工商业市镇</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有的地方居民超过万户</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比县城的规模还大。如吴江县的</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盛泽镇</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出现了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舟楫塞港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街道肩摩</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的景象</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湖北的</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汉口镇</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在明朝中期才发展起来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到清朝时已成为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人烟数十里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贾户数千家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的都会。在北京、江宁、扬州、苏州、杭州、广州等大城市中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工商业非常繁荣。乾隆时期的</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苏州</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据载已拥有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十万烟火</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财富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甲于天下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有的地段</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地值寸金</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。在商业活动中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形成了一些大的商帮</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例如山西商人组成的</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晋商</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和江南徽州府商人组成的</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徽商</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7509607" y="758536"/>
            <a:ext cx="1642525"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7509607" y="1215488"/>
            <a:ext cx="164252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9567008" y="758536"/>
            <a:ext cx="1642525"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9567008" y="1215488"/>
            <a:ext cx="164252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xmlns="" id="{8A90BD6A-DAC1-4175-BADE-A70FD2E31095}"/>
              </a:ext>
            </a:extLst>
          </p:cNvPr>
          <p:cNvSpPr/>
          <p:nvPr/>
        </p:nvSpPr>
        <p:spPr>
          <a:xfrm>
            <a:off x="723323" y="1330036"/>
            <a:ext cx="209261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9" name="直接连接符 8">
            <a:extLst>
              <a:ext uri="{FF2B5EF4-FFF2-40B4-BE49-F238E27FC236}">
                <a16:creationId xmlns:a16="http://schemas.microsoft.com/office/drawing/2014/main" xmlns="" id="{94F29B7E-74BF-4821-88B9-C8400B1817B7}"/>
              </a:ext>
            </a:extLst>
          </p:cNvPr>
          <p:cNvCxnSpPr>
            <a:cxnSpLocks/>
          </p:cNvCxnSpPr>
          <p:nvPr/>
        </p:nvCxnSpPr>
        <p:spPr>
          <a:xfrm>
            <a:off x="723323" y="1797379"/>
            <a:ext cx="209261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xmlns="" id="{8A90BD6A-DAC1-4175-BADE-A70FD2E31095}"/>
              </a:ext>
            </a:extLst>
          </p:cNvPr>
          <p:cNvSpPr/>
          <p:nvPr/>
        </p:nvSpPr>
        <p:spPr>
          <a:xfrm>
            <a:off x="3247577" y="1330036"/>
            <a:ext cx="2010961"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2" name="直接连接符 11">
            <a:extLst>
              <a:ext uri="{FF2B5EF4-FFF2-40B4-BE49-F238E27FC236}">
                <a16:creationId xmlns:a16="http://schemas.microsoft.com/office/drawing/2014/main" xmlns="" id="{94F29B7E-74BF-4821-88B9-C8400B1817B7}"/>
              </a:ext>
            </a:extLst>
          </p:cNvPr>
          <p:cNvCxnSpPr>
            <a:cxnSpLocks/>
          </p:cNvCxnSpPr>
          <p:nvPr/>
        </p:nvCxnSpPr>
        <p:spPr>
          <a:xfrm>
            <a:off x="3247577" y="1797379"/>
            <a:ext cx="201096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矩形 12">
            <a:extLst>
              <a:ext uri="{FF2B5EF4-FFF2-40B4-BE49-F238E27FC236}">
                <a16:creationId xmlns:a16="http://schemas.microsoft.com/office/drawing/2014/main" xmlns="" id="{8A90BD6A-DAC1-4175-BADE-A70FD2E31095}"/>
              </a:ext>
            </a:extLst>
          </p:cNvPr>
          <p:cNvSpPr/>
          <p:nvPr/>
        </p:nvSpPr>
        <p:spPr>
          <a:xfrm>
            <a:off x="2828597" y="2518916"/>
            <a:ext cx="121504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4" name="直接连接符 13">
            <a:extLst>
              <a:ext uri="{FF2B5EF4-FFF2-40B4-BE49-F238E27FC236}">
                <a16:creationId xmlns:a16="http://schemas.microsoft.com/office/drawing/2014/main" xmlns="" id="{94F29B7E-74BF-4821-88B9-C8400B1817B7}"/>
              </a:ext>
            </a:extLst>
          </p:cNvPr>
          <p:cNvCxnSpPr>
            <a:cxnSpLocks/>
          </p:cNvCxnSpPr>
          <p:nvPr/>
        </p:nvCxnSpPr>
        <p:spPr>
          <a:xfrm>
            <a:off x="2828597" y="2975868"/>
            <a:ext cx="121504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矩形 15">
            <a:extLst>
              <a:ext uri="{FF2B5EF4-FFF2-40B4-BE49-F238E27FC236}">
                <a16:creationId xmlns:a16="http://schemas.microsoft.com/office/drawing/2014/main" xmlns="" id="{8A90BD6A-DAC1-4175-BADE-A70FD2E31095}"/>
              </a:ext>
            </a:extLst>
          </p:cNvPr>
          <p:cNvSpPr/>
          <p:nvPr/>
        </p:nvSpPr>
        <p:spPr>
          <a:xfrm>
            <a:off x="1197225" y="3099383"/>
            <a:ext cx="121504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7" name="直接连接符 16">
            <a:extLst>
              <a:ext uri="{FF2B5EF4-FFF2-40B4-BE49-F238E27FC236}">
                <a16:creationId xmlns:a16="http://schemas.microsoft.com/office/drawing/2014/main" xmlns="" id="{94F29B7E-74BF-4821-88B9-C8400B1817B7}"/>
              </a:ext>
            </a:extLst>
          </p:cNvPr>
          <p:cNvCxnSpPr>
            <a:cxnSpLocks/>
          </p:cNvCxnSpPr>
          <p:nvPr/>
        </p:nvCxnSpPr>
        <p:spPr>
          <a:xfrm>
            <a:off x="1197225" y="3556335"/>
            <a:ext cx="121504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矩形 17">
            <a:extLst>
              <a:ext uri="{FF2B5EF4-FFF2-40B4-BE49-F238E27FC236}">
                <a16:creationId xmlns:a16="http://schemas.microsoft.com/office/drawing/2014/main" xmlns="" id="{8A90BD6A-DAC1-4175-BADE-A70FD2E31095}"/>
              </a:ext>
            </a:extLst>
          </p:cNvPr>
          <p:cNvSpPr/>
          <p:nvPr/>
        </p:nvSpPr>
        <p:spPr>
          <a:xfrm>
            <a:off x="9059206" y="4263164"/>
            <a:ext cx="795313"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9" name="直接连接符 18">
            <a:extLst>
              <a:ext uri="{FF2B5EF4-FFF2-40B4-BE49-F238E27FC236}">
                <a16:creationId xmlns:a16="http://schemas.microsoft.com/office/drawing/2014/main" xmlns="" id="{94F29B7E-74BF-4821-88B9-C8400B1817B7}"/>
              </a:ext>
            </a:extLst>
          </p:cNvPr>
          <p:cNvCxnSpPr>
            <a:cxnSpLocks/>
          </p:cNvCxnSpPr>
          <p:nvPr/>
        </p:nvCxnSpPr>
        <p:spPr>
          <a:xfrm>
            <a:off x="9059206" y="4730507"/>
            <a:ext cx="79531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矩形 20">
            <a:extLst>
              <a:ext uri="{FF2B5EF4-FFF2-40B4-BE49-F238E27FC236}">
                <a16:creationId xmlns:a16="http://schemas.microsoft.com/office/drawing/2014/main" xmlns="" id="{8A90BD6A-DAC1-4175-BADE-A70FD2E31095}"/>
              </a:ext>
            </a:extLst>
          </p:cNvPr>
          <p:cNvSpPr/>
          <p:nvPr/>
        </p:nvSpPr>
        <p:spPr>
          <a:xfrm>
            <a:off x="10383047" y="5437336"/>
            <a:ext cx="795313"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2" name="直接连接符 21">
            <a:extLst>
              <a:ext uri="{FF2B5EF4-FFF2-40B4-BE49-F238E27FC236}">
                <a16:creationId xmlns:a16="http://schemas.microsoft.com/office/drawing/2014/main" xmlns="" id="{94F29B7E-74BF-4821-88B9-C8400B1817B7}"/>
              </a:ext>
            </a:extLst>
          </p:cNvPr>
          <p:cNvCxnSpPr>
            <a:cxnSpLocks/>
          </p:cNvCxnSpPr>
          <p:nvPr/>
        </p:nvCxnSpPr>
        <p:spPr>
          <a:xfrm>
            <a:off x="10383047" y="5904679"/>
            <a:ext cx="79531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a16="http://schemas.microsoft.com/office/drawing/2014/main" xmlns="" id="{8A90BD6A-DAC1-4175-BADE-A70FD2E31095}"/>
              </a:ext>
            </a:extLst>
          </p:cNvPr>
          <p:cNvSpPr/>
          <p:nvPr/>
        </p:nvSpPr>
        <p:spPr>
          <a:xfrm>
            <a:off x="5285734" y="6019227"/>
            <a:ext cx="80326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4" name="直接连接符 23">
            <a:extLst>
              <a:ext uri="{FF2B5EF4-FFF2-40B4-BE49-F238E27FC236}">
                <a16:creationId xmlns:a16="http://schemas.microsoft.com/office/drawing/2014/main" xmlns="" id="{94F29B7E-74BF-4821-88B9-C8400B1817B7}"/>
              </a:ext>
            </a:extLst>
          </p:cNvPr>
          <p:cNvCxnSpPr>
            <a:cxnSpLocks/>
          </p:cNvCxnSpPr>
          <p:nvPr/>
        </p:nvCxnSpPr>
        <p:spPr>
          <a:xfrm>
            <a:off x="5285734" y="6486570"/>
            <a:ext cx="80326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2861252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6" presetClass="exit" presetSubtype="21" fill="hold" grpId="0" nodeType="clickEffect">
                                  <p:stCondLst>
                                    <p:cond delay="0"/>
                                  </p:stCondLst>
                                  <p:childTnLst>
                                    <p:animEffect transition="out" filter="barn(inVertical)">
                                      <p:cBhvr>
                                        <p:cTn id="31" dur="500"/>
                                        <p:tgtEl>
                                          <p:spTgt spid="16"/>
                                        </p:tgtEl>
                                      </p:cBhvr>
                                    </p:animEffect>
                                    <p:set>
                                      <p:cBhvr>
                                        <p:cTn id="32" dur="1" fill="hold">
                                          <p:stCondLst>
                                            <p:cond delay="499"/>
                                          </p:stCondLst>
                                        </p:cTn>
                                        <p:tgtEl>
                                          <p:spTgt spid="16"/>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6" presetClass="exit" presetSubtype="21" fill="hold" grpId="0" nodeType="clickEffect">
                                  <p:stCondLst>
                                    <p:cond delay="0"/>
                                  </p:stCondLst>
                                  <p:childTnLst>
                                    <p:animEffect transition="out" filter="barn(inVertical)">
                                      <p:cBhvr>
                                        <p:cTn id="36" dur="500"/>
                                        <p:tgtEl>
                                          <p:spTgt spid="18"/>
                                        </p:tgtEl>
                                      </p:cBhvr>
                                    </p:animEffect>
                                    <p:set>
                                      <p:cBhvr>
                                        <p:cTn id="37" dur="1" fill="hold">
                                          <p:stCondLst>
                                            <p:cond delay="499"/>
                                          </p:stCondLst>
                                        </p:cTn>
                                        <p:tgtEl>
                                          <p:spTgt spid="18"/>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6" presetClass="exit" presetSubtype="21" fill="hold" grpId="0" nodeType="clickEffect">
                                  <p:stCondLst>
                                    <p:cond delay="0"/>
                                  </p:stCondLst>
                                  <p:childTnLst>
                                    <p:animEffect transition="out" filter="barn(inVertical)">
                                      <p:cBhvr>
                                        <p:cTn id="41" dur="500"/>
                                        <p:tgtEl>
                                          <p:spTgt spid="21"/>
                                        </p:tgtEl>
                                      </p:cBhvr>
                                    </p:animEffect>
                                    <p:set>
                                      <p:cBhvr>
                                        <p:cTn id="42" dur="1" fill="hold">
                                          <p:stCondLst>
                                            <p:cond delay="499"/>
                                          </p:stCondLst>
                                        </p:cTn>
                                        <p:tgtEl>
                                          <p:spTgt spid="21"/>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6" presetClass="exit" presetSubtype="21" fill="hold" grpId="0" nodeType="clickEffect">
                                  <p:stCondLst>
                                    <p:cond delay="0"/>
                                  </p:stCondLst>
                                  <p:childTnLst>
                                    <p:animEffect transition="out" filter="barn(inVertical)">
                                      <p:cBhvr>
                                        <p:cTn id="46" dur="500"/>
                                        <p:tgtEl>
                                          <p:spTgt spid="23"/>
                                        </p:tgtEl>
                                      </p:cBhvr>
                                    </p:animEffect>
                                    <p:set>
                                      <p:cBhvr>
                                        <p:cTn id="47" dur="1" fill="hold">
                                          <p:stCondLst>
                                            <p:cond delay="499"/>
                                          </p:stCondLst>
                                        </p:cTn>
                                        <p:tgtEl>
                                          <p:spTgt spid="2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8" grpId="0" animBg="1"/>
      <p:bldP spid="11" grpId="0" animBg="1"/>
      <p:bldP spid="13" grpId="0" animBg="1"/>
      <p:bldP spid="16" grpId="0" animBg="1"/>
      <p:bldP spid="18" grpId="0" animBg="1"/>
      <p:bldP spid="21" grpId="0" animBg="1"/>
      <p:bldP spid="23"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2200508"/>
            <a:ext cx="10807700" cy="180857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人口增长</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到</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康熙</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全国人口总数已达到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1.5</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亿。</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乾隆</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末年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全国人口发展到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亿</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占当时世界总人口的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。但庞大的人口也造成社会压力</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影响了经济的持续发展。</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3704274" y="2262853"/>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3704274" y="2740587"/>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矩形 4">
            <a:extLst>
              <a:ext uri="{FF2B5EF4-FFF2-40B4-BE49-F238E27FC236}">
                <a16:creationId xmlns:a16="http://schemas.microsoft.com/office/drawing/2014/main" xmlns="" id="{8A90BD6A-DAC1-4175-BADE-A70FD2E31095}"/>
              </a:ext>
            </a:extLst>
          </p:cNvPr>
          <p:cNvSpPr/>
          <p:nvPr/>
        </p:nvSpPr>
        <p:spPr>
          <a:xfrm>
            <a:off x="10021947" y="2262853"/>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6" name="直接连接符 5">
            <a:extLst>
              <a:ext uri="{FF2B5EF4-FFF2-40B4-BE49-F238E27FC236}">
                <a16:creationId xmlns:a16="http://schemas.microsoft.com/office/drawing/2014/main" xmlns="" id="{94F29B7E-74BF-4821-88B9-C8400B1817B7}"/>
              </a:ext>
            </a:extLst>
          </p:cNvPr>
          <p:cNvCxnSpPr>
            <a:cxnSpLocks/>
          </p:cNvCxnSpPr>
          <p:nvPr/>
        </p:nvCxnSpPr>
        <p:spPr>
          <a:xfrm>
            <a:off x="10021947" y="2740587"/>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9263673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425886"/>
            <a:ext cx="10807700" cy="355943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君主专制的强化</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军机处的设立</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清朝初期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一切军国大事都要经过由满洲贵族组成的</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议政王大臣会议</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讨论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而且一旦作出决定</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连皇帝也不能改变。</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康熙</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设立</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南书房</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直接为皇帝草拟谕旨和处理奏章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从而绕开议政王大臣会议。</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10541492" y="2668099"/>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10541492" y="3135442"/>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矩形 4">
            <a:extLst>
              <a:ext uri="{FF2B5EF4-FFF2-40B4-BE49-F238E27FC236}">
                <a16:creationId xmlns:a16="http://schemas.microsoft.com/office/drawing/2014/main" xmlns="" id="{8A90BD6A-DAC1-4175-BADE-A70FD2E31095}"/>
              </a:ext>
            </a:extLst>
          </p:cNvPr>
          <p:cNvSpPr/>
          <p:nvPr/>
        </p:nvSpPr>
        <p:spPr>
          <a:xfrm>
            <a:off x="764811" y="3260380"/>
            <a:ext cx="2070743"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6" name="直接连接符 5">
            <a:extLst>
              <a:ext uri="{FF2B5EF4-FFF2-40B4-BE49-F238E27FC236}">
                <a16:creationId xmlns:a16="http://schemas.microsoft.com/office/drawing/2014/main" xmlns="" id="{94F29B7E-74BF-4821-88B9-C8400B1817B7}"/>
              </a:ext>
            </a:extLst>
          </p:cNvPr>
          <p:cNvCxnSpPr>
            <a:cxnSpLocks/>
          </p:cNvCxnSpPr>
          <p:nvPr/>
        </p:nvCxnSpPr>
        <p:spPr>
          <a:xfrm>
            <a:off x="764811" y="3727723"/>
            <a:ext cx="207074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xmlns="" id="{8A90BD6A-DAC1-4175-BADE-A70FD2E31095}"/>
              </a:ext>
            </a:extLst>
          </p:cNvPr>
          <p:cNvSpPr/>
          <p:nvPr/>
        </p:nvSpPr>
        <p:spPr>
          <a:xfrm>
            <a:off x="1459837" y="3837813"/>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9" name="直接连接符 8">
            <a:extLst>
              <a:ext uri="{FF2B5EF4-FFF2-40B4-BE49-F238E27FC236}">
                <a16:creationId xmlns:a16="http://schemas.microsoft.com/office/drawing/2014/main" xmlns="" id="{94F29B7E-74BF-4821-88B9-C8400B1817B7}"/>
              </a:ext>
            </a:extLst>
          </p:cNvPr>
          <p:cNvCxnSpPr>
            <a:cxnSpLocks/>
          </p:cNvCxnSpPr>
          <p:nvPr/>
        </p:nvCxnSpPr>
        <p:spPr>
          <a:xfrm>
            <a:off x="1459837" y="4305156"/>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a16="http://schemas.microsoft.com/office/drawing/2014/main" xmlns="" id="{8A90BD6A-DAC1-4175-BADE-A70FD2E31095}"/>
              </a:ext>
            </a:extLst>
          </p:cNvPr>
          <p:cNvSpPr/>
          <p:nvPr/>
        </p:nvSpPr>
        <p:spPr>
          <a:xfrm>
            <a:off x="3623297" y="3837813"/>
            <a:ext cx="1195935"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1" name="直接连接符 10">
            <a:extLst>
              <a:ext uri="{FF2B5EF4-FFF2-40B4-BE49-F238E27FC236}">
                <a16:creationId xmlns:a16="http://schemas.microsoft.com/office/drawing/2014/main" xmlns="" id="{94F29B7E-74BF-4821-88B9-C8400B1817B7}"/>
              </a:ext>
            </a:extLst>
          </p:cNvPr>
          <p:cNvCxnSpPr>
            <a:cxnSpLocks/>
          </p:cNvCxnSpPr>
          <p:nvPr/>
        </p:nvCxnSpPr>
        <p:spPr>
          <a:xfrm>
            <a:off x="3623297" y="4315547"/>
            <a:ext cx="119593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4954961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par>
                                <p:cTn id="8" presetID="16" presetClass="exit" presetSubtype="21" fill="hold" grpId="0" nodeType="withEffect">
                                  <p:stCondLst>
                                    <p:cond delay="0"/>
                                  </p:stCondLst>
                                  <p:childTnLst>
                                    <p:animEffect transition="out" filter="barn(inVertical)">
                                      <p:cBhvr>
                                        <p:cTn id="9" dur="500"/>
                                        <p:tgtEl>
                                          <p:spTgt spid="5"/>
                                        </p:tgtEl>
                                      </p:cBhvr>
                                    </p:animEffect>
                                    <p:set>
                                      <p:cBhvr>
                                        <p:cTn id="10" dur="1" fill="hold">
                                          <p:stCondLst>
                                            <p:cond delay="499"/>
                                          </p:stCondLst>
                                        </p:cTn>
                                        <p:tgtEl>
                                          <p:spTgt spid="5"/>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6" presetClass="exit" presetSubtype="21" fill="hold" grpId="0" nodeType="clickEffect">
                                  <p:stCondLst>
                                    <p:cond delay="0"/>
                                  </p:stCondLst>
                                  <p:childTnLst>
                                    <p:animEffect transition="out" filter="barn(inVertical)">
                                      <p:cBhvr>
                                        <p:cTn id="14" dur="500"/>
                                        <p:tgtEl>
                                          <p:spTgt spid="8"/>
                                        </p:tgtEl>
                                      </p:cBhvr>
                                    </p:animEffect>
                                    <p:set>
                                      <p:cBhvr>
                                        <p:cTn id="15" dur="1" fill="hold">
                                          <p:stCondLst>
                                            <p:cond delay="499"/>
                                          </p:stCondLst>
                                        </p:cTn>
                                        <p:tgtEl>
                                          <p:spTgt spid="8"/>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6" presetClass="exit" presetSubtype="21" fill="hold" grpId="0" nodeType="clickEffect">
                                  <p:stCondLst>
                                    <p:cond delay="0"/>
                                  </p:stCondLst>
                                  <p:childTnLst>
                                    <p:animEffect transition="out" filter="barn(inVertical)">
                                      <p:cBhvr>
                                        <p:cTn id="19" dur="500"/>
                                        <p:tgtEl>
                                          <p:spTgt spid="10"/>
                                        </p:tgtEl>
                                      </p:cBhvr>
                                    </p:animEffect>
                                    <p:set>
                                      <p:cBhvr>
                                        <p:cTn id="20"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8" grpId="0" animBg="1"/>
      <p:bldP spid="10"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89201"/>
            <a:ext cx="10807700" cy="417229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③</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雍正</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设立</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军机处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由皇帝选派亲信大臣组成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军机处是辅助皇帝处理政务的最重要的中枢机构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军政大事完全</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由</a:t>
            </a: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皇帝</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裁决</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军机大臣</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照皇帝的旨意拟写成文</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经皇帝审阅同意后传达给中央各部和地方机构去执行。军机处便于皇帝独掌朝政</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使皇帝具有至高无上的权威</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一切都要服从皇帝的意志</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从而使</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君主专制</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进一步强化。</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④</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乾隆时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撤销</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议政王大臣会议</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1459837" y="153499"/>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1459837" y="631233"/>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矩形 4">
            <a:extLst>
              <a:ext uri="{FF2B5EF4-FFF2-40B4-BE49-F238E27FC236}">
                <a16:creationId xmlns:a16="http://schemas.microsoft.com/office/drawing/2014/main" xmlns="" id="{8A90BD6A-DAC1-4175-BADE-A70FD2E31095}"/>
              </a:ext>
            </a:extLst>
          </p:cNvPr>
          <p:cNvSpPr/>
          <p:nvPr/>
        </p:nvSpPr>
        <p:spPr>
          <a:xfrm>
            <a:off x="3613668" y="153499"/>
            <a:ext cx="1215193"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6" name="直接连接符 5">
            <a:extLst>
              <a:ext uri="{FF2B5EF4-FFF2-40B4-BE49-F238E27FC236}">
                <a16:creationId xmlns:a16="http://schemas.microsoft.com/office/drawing/2014/main" xmlns="" id="{94F29B7E-74BF-4821-88B9-C8400B1817B7}"/>
              </a:ext>
            </a:extLst>
          </p:cNvPr>
          <p:cNvCxnSpPr>
            <a:cxnSpLocks/>
          </p:cNvCxnSpPr>
          <p:nvPr/>
        </p:nvCxnSpPr>
        <p:spPr>
          <a:xfrm>
            <a:off x="3613668" y="631233"/>
            <a:ext cx="121519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xmlns="" id="{8A90BD6A-DAC1-4175-BADE-A70FD2E31095}"/>
              </a:ext>
            </a:extLst>
          </p:cNvPr>
          <p:cNvSpPr/>
          <p:nvPr/>
        </p:nvSpPr>
        <p:spPr>
          <a:xfrm>
            <a:off x="775278" y="1327671"/>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9" name="直接连接符 8">
            <a:extLst>
              <a:ext uri="{FF2B5EF4-FFF2-40B4-BE49-F238E27FC236}">
                <a16:creationId xmlns:a16="http://schemas.microsoft.com/office/drawing/2014/main" xmlns="" id="{94F29B7E-74BF-4821-88B9-C8400B1817B7}"/>
              </a:ext>
            </a:extLst>
          </p:cNvPr>
          <p:cNvCxnSpPr>
            <a:cxnSpLocks/>
          </p:cNvCxnSpPr>
          <p:nvPr/>
        </p:nvCxnSpPr>
        <p:spPr>
          <a:xfrm>
            <a:off x="775278" y="1795014"/>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10" name="图片 9"/>
          <p:cNvPicPr>
            <a:picLocks noChangeAspect="1"/>
          </p:cNvPicPr>
          <p:nvPr/>
        </p:nvPicPr>
        <p:blipFill>
          <a:blip r:embed="rId2"/>
          <a:stretch>
            <a:fillRect/>
          </a:stretch>
        </p:blipFill>
        <p:spPr>
          <a:xfrm>
            <a:off x="692150" y="4336186"/>
            <a:ext cx="10807700" cy="2177417"/>
          </a:xfrm>
          <a:prstGeom prst="rect">
            <a:avLst/>
          </a:prstGeom>
        </p:spPr>
      </p:pic>
      <p:sp>
        <p:nvSpPr>
          <p:cNvPr id="11" name="矩形 10">
            <a:extLst>
              <a:ext uri="{FF2B5EF4-FFF2-40B4-BE49-F238E27FC236}">
                <a16:creationId xmlns:a16="http://schemas.microsoft.com/office/drawing/2014/main" xmlns="" id="{8A90BD6A-DAC1-4175-BADE-A70FD2E31095}"/>
              </a:ext>
            </a:extLst>
          </p:cNvPr>
          <p:cNvSpPr/>
          <p:nvPr/>
        </p:nvSpPr>
        <p:spPr>
          <a:xfrm>
            <a:off x="2525796" y="1327671"/>
            <a:ext cx="1625722"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2" name="直接连接符 11">
            <a:extLst>
              <a:ext uri="{FF2B5EF4-FFF2-40B4-BE49-F238E27FC236}">
                <a16:creationId xmlns:a16="http://schemas.microsoft.com/office/drawing/2014/main" xmlns="" id="{94F29B7E-74BF-4821-88B9-C8400B1817B7}"/>
              </a:ext>
            </a:extLst>
          </p:cNvPr>
          <p:cNvCxnSpPr>
            <a:cxnSpLocks/>
          </p:cNvCxnSpPr>
          <p:nvPr/>
        </p:nvCxnSpPr>
        <p:spPr>
          <a:xfrm>
            <a:off x="2525796" y="1795014"/>
            <a:ext cx="162572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矩形 13">
            <a:extLst>
              <a:ext uri="{FF2B5EF4-FFF2-40B4-BE49-F238E27FC236}">
                <a16:creationId xmlns:a16="http://schemas.microsoft.com/office/drawing/2014/main" xmlns="" id="{8A90BD6A-DAC1-4175-BADE-A70FD2E31095}"/>
              </a:ext>
            </a:extLst>
          </p:cNvPr>
          <p:cNvSpPr/>
          <p:nvPr/>
        </p:nvSpPr>
        <p:spPr>
          <a:xfrm>
            <a:off x="2014408" y="3084262"/>
            <a:ext cx="160962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5" name="直接连接符 14">
            <a:extLst>
              <a:ext uri="{FF2B5EF4-FFF2-40B4-BE49-F238E27FC236}">
                <a16:creationId xmlns:a16="http://schemas.microsoft.com/office/drawing/2014/main" xmlns="" id="{94F29B7E-74BF-4821-88B9-C8400B1817B7}"/>
              </a:ext>
            </a:extLst>
          </p:cNvPr>
          <p:cNvCxnSpPr>
            <a:cxnSpLocks/>
          </p:cNvCxnSpPr>
          <p:nvPr/>
        </p:nvCxnSpPr>
        <p:spPr>
          <a:xfrm>
            <a:off x="2014408" y="3561996"/>
            <a:ext cx="160962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矩形 15">
            <a:extLst>
              <a:ext uri="{FF2B5EF4-FFF2-40B4-BE49-F238E27FC236}">
                <a16:creationId xmlns:a16="http://schemas.microsoft.com/office/drawing/2014/main" xmlns="" id="{8A90BD6A-DAC1-4175-BADE-A70FD2E31095}"/>
              </a:ext>
            </a:extLst>
          </p:cNvPr>
          <p:cNvSpPr/>
          <p:nvPr/>
        </p:nvSpPr>
        <p:spPr>
          <a:xfrm>
            <a:off x="3609862" y="3681696"/>
            <a:ext cx="286747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7" name="直接连接符 16">
            <a:extLst>
              <a:ext uri="{FF2B5EF4-FFF2-40B4-BE49-F238E27FC236}">
                <a16:creationId xmlns:a16="http://schemas.microsoft.com/office/drawing/2014/main" xmlns="" id="{94F29B7E-74BF-4821-88B9-C8400B1817B7}"/>
              </a:ext>
            </a:extLst>
          </p:cNvPr>
          <p:cNvCxnSpPr>
            <a:cxnSpLocks/>
          </p:cNvCxnSpPr>
          <p:nvPr/>
        </p:nvCxnSpPr>
        <p:spPr>
          <a:xfrm>
            <a:off x="3609863" y="4149039"/>
            <a:ext cx="286747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8720616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4"/>
                                        </p:tgtEl>
                                      </p:cBhvr>
                                    </p:animEffect>
                                    <p:set>
                                      <p:cBhvr>
                                        <p:cTn id="27" dur="1" fill="hold">
                                          <p:stCondLst>
                                            <p:cond delay="499"/>
                                          </p:stCondLst>
                                        </p:cTn>
                                        <p:tgtEl>
                                          <p:spTgt spid="14"/>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6" presetClass="exit" presetSubtype="21" fill="hold" grpId="0" nodeType="clickEffect">
                                  <p:stCondLst>
                                    <p:cond delay="0"/>
                                  </p:stCondLst>
                                  <p:childTnLst>
                                    <p:animEffect transition="out" filter="barn(inVertical)">
                                      <p:cBhvr>
                                        <p:cTn id="31" dur="500"/>
                                        <p:tgtEl>
                                          <p:spTgt spid="16"/>
                                        </p:tgtEl>
                                      </p:cBhvr>
                                    </p:animEffect>
                                    <p:set>
                                      <p:cBhvr>
                                        <p:cTn id="32"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8" grpId="0" animBg="1"/>
      <p:bldP spid="11" grpId="0" animBg="1"/>
      <p:bldP spid="14" grpId="0" animBg="1"/>
      <p:bldP spid="16"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271154"/>
            <a:ext cx="10807700" cy="594508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文字狱</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清朝统治者非常注重从思想领域严密控制</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知识分子</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康熙</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雍正</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乾隆</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三朝</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经常从知识分子的文章、诗词中摘取只言片语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加以歪曲解释</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再借题发挥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罗织罪状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制造了大批冤狱</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很多人因此被处死</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连亲属、师友都受到迫害。人们把这种做法称为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文字狱</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危害</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文字狱造成了社会恐怖</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摧残了许多人才</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致使</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知识分子</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从此再不敢过问政治</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也不敢表露个人的思想</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连遣词造句都要小心翼翼</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以免遭到杀身之祸。文字狱的推行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禁锢了人们的</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思想言论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严重阻碍了思想、学术的发展和进步。</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9753990" y="923428"/>
            <a:ext cx="165302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9753990" y="1390771"/>
            <a:ext cx="165302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xmlns="" id="{8A90BD6A-DAC1-4175-BADE-A70FD2E31095}"/>
              </a:ext>
            </a:extLst>
          </p:cNvPr>
          <p:cNvSpPr/>
          <p:nvPr/>
        </p:nvSpPr>
        <p:spPr>
          <a:xfrm>
            <a:off x="774038" y="1505320"/>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9" name="直接连接符 8">
            <a:extLst>
              <a:ext uri="{FF2B5EF4-FFF2-40B4-BE49-F238E27FC236}">
                <a16:creationId xmlns:a16="http://schemas.microsoft.com/office/drawing/2014/main" xmlns="" id="{94F29B7E-74BF-4821-88B9-C8400B1817B7}"/>
              </a:ext>
            </a:extLst>
          </p:cNvPr>
          <p:cNvCxnSpPr>
            <a:cxnSpLocks/>
          </p:cNvCxnSpPr>
          <p:nvPr/>
        </p:nvCxnSpPr>
        <p:spPr>
          <a:xfrm>
            <a:off x="774038" y="1983054"/>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a16="http://schemas.microsoft.com/office/drawing/2014/main" xmlns="" id="{8A90BD6A-DAC1-4175-BADE-A70FD2E31095}"/>
              </a:ext>
            </a:extLst>
          </p:cNvPr>
          <p:cNvSpPr/>
          <p:nvPr/>
        </p:nvSpPr>
        <p:spPr>
          <a:xfrm>
            <a:off x="2000166" y="1505320"/>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1" name="直接连接符 10">
            <a:extLst>
              <a:ext uri="{FF2B5EF4-FFF2-40B4-BE49-F238E27FC236}">
                <a16:creationId xmlns:a16="http://schemas.microsoft.com/office/drawing/2014/main" xmlns="" id="{94F29B7E-74BF-4821-88B9-C8400B1817B7}"/>
              </a:ext>
            </a:extLst>
          </p:cNvPr>
          <p:cNvCxnSpPr>
            <a:cxnSpLocks/>
          </p:cNvCxnSpPr>
          <p:nvPr/>
        </p:nvCxnSpPr>
        <p:spPr>
          <a:xfrm>
            <a:off x="2000166" y="1983054"/>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a16="http://schemas.microsoft.com/office/drawing/2014/main" xmlns="" id="{8A90BD6A-DAC1-4175-BADE-A70FD2E31095}"/>
              </a:ext>
            </a:extLst>
          </p:cNvPr>
          <p:cNvSpPr/>
          <p:nvPr/>
        </p:nvSpPr>
        <p:spPr>
          <a:xfrm>
            <a:off x="3236685" y="1505320"/>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3" name="直接连接符 12">
            <a:extLst>
              <a:ext uri="{FF2B5EF4-FFF2-40B4-BE49-F238E27FC236}">
                <a16:creationId xmlns:a16="http://schemas.microsoft.com/office/drawing/2014/main" xmlns="" id="{94F29B7E-74BF-4821-88B9-C8400B1817B7}"/>
              </a:ext>
            </a:extLst>
          </p:cNvPr>
          <p:cNvCxnSpPr>
            <a:cxnSpLocks/>
          </p:cNvCxnSpPr>
          <p:nvPr/>
        </p:nvCxnSpPr>
        <p:spPr>
          <a:xfrm>
            <a:off x="3236685" y="1983054"/>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矩形 13">
            <a:extLst>
              <a:ext uri="{FF2B5EF4-FFF2-40B4-BE49-F238E27FC236}">
                <a16:creationId xmlns:a16="http://schemas.microsoft.com/office/drawing/2014/main" xmlns="" id="{8A90BD6A-DAC1-4175-BADE-A70FD2E31095}"/>
              </a:ext>
            </a:extLst>
          </p:cNvPr>
          <p:cNvSpPr/>
          <p:nvPr/>
        </p:nvSpPr>
        <p:spPr>
          <a:xfrm>
            <a:off x="3436353" y="3267998"/>
            <a:ext cx="122869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5" name="直接连接符 14">
            <a:extLst>
              <a:ext uri="{FF2B5EF4-FFF2-40B4-BE49-F238E27FC236}">
                <a16:creationId xmlns:a16="http://schemas.microsoft.com/office/drawing/2014/main" xmlns="" id="{94F29B7E-74BF-4821-88B9-C8400B1817B7}"/>
              </a:ext>
            </a:extLst>
          </p:cNvPr>
          <p:cNvCxnSpPr>
            <a:cxnSpLocks/>
          </p:cNvCxnSpPr>
          <p:nvPr/>
        </p:nvCxnSpPr>
        <p:spPr>
          <a:xfrm>
            <a:off x="3436353" y="3735341"/>
            <a:ext cx="122869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矩形 16">
            <a:extLst>
              <a:ext uri="{FF2B5EF4-FFF2-40B4-BE49-F238E27FC236}">
                <a16:creationId xmlns:a16="http://schemas.microsoft.com/office/drawing/2014/main" xmlns="" id="{8A90BD6A-DAC1-4175-BADE-A70FD2E31095}"/>
              </a:ext>
            </a:extLst>
          </p:cNvPr>
          <p:cNvSpPr/>
          <p:nvPr/>
        </p:nvSpPr>
        <p:spPr>
          <a:xfrm>
            <a:off x="10385628" y="3853665"/>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8" name="直接连接符 17">
            <a:extLst>
              <a:ext uri="{FF2B5EF4-FFF2-40B4-BE49-F238E27FC236}">
                <a16:creationId xmlns:a16="http://schemas.microsoft.com/office/drawing/2014/main" xmlns="" id="{94F29B7E-74BF-4821-88B9-C8400B1817B7}"/>
              </a:ext>
            </a:extLst>
          </p:cNvPr>
          <p:cNvCxnSpPr>
            <a:cxnSpLocks/>
          </p:cNvCxnSpPr>
          <p:nvPr/>
        </p:nvCxnSpPr>
        <p:spPr>
          <a:xfrm>
            <a:off x="10385628" y="4321008"/>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矩形 18">
            <a:extLst>
              <a:ext uri="{FF2B5EF4-FFF2-40B4-BE49-F238E27FC236}">
                <a16:creationId xmlns:a16="http://schemas.microsoft.com/office/drawing/2014/main" xmlns="" id="{8A90BD6A-DAC1-4175-BADE-A70FD2E31095}"/>
              </a:ext>
            </a:extLst>
          </p:cNvPr>
          <p:cNvSpPr/>
          <p:nvPr/>
        </p:nvSpPr>
        <p:spPr>
          <a:xfrm>
            <a:off x="784429" y="4425165"/>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0" name="直接连接符 19">
            <a:extLst>
              <a:ext uri="{FF2B5EF4-FFF2-40B4-BE49-F238E27FC236}">
                <a16:creationId xmlns:a16="http://schemas.microsoft.com/office/drawing/2014/main" xmlns="" id="{94F29B7E-74BF-4821-88B9-C8400B1817B7}"/>
              </a:ext>
            </a:extLst>
          </p:cNvPr>
          <p:cNvCxnSpPr>
            <a:cxnSpLocks/>
          </p:cNvCxnSpPr>
          <p:nvPr/>
        </p:nvCxnSpPr>
        <p:spPr>
          <a:xfrm>
            <a:off x="784429" y="4913290"/>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矩形 20">
            <a:extLst>
              <a:ext uri="{FF2B5EF4-FFF2-40B4-BE49-F238E27FC236}">
                <a16:creationId xmlns:a16="http://schemas.microsoft.com/office/drawing/2014/main" xmlns="" id="{8A90BD6A-DAC1-4175-BADE-A70FD2E31095}"/>
              </a:ext>
            </a:extLst>
          </p:cNvPr>
          <p:cNvSpPr/>
          <p:nvPr/>
        </p:nvSpPr>
        <p:spPr>
          <a:xfrm>
            <a:off x="2002425" y="5607725"/>
            <a:ext cx="164252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2" name="直接连接符 21">
            <a:extLst>
              <a:ext uri="{FF2B5EF4-FFF2-40B4-BE49-F238E27FC236}">
                <a16:creationId xmlns:a16="http://schemas.microsoft.com/office/drawing/2014/main" xmlns="" id="{94F29B7E-74BF-4821-88B9-C8400B1817B7}"/>
              </a:ext>
            </a:extLst>
          </p:cNvPr>
          <p:cNvCxnSpPr>
            <a:cxnSpLocks/>
          </p:cNvCxnSpPr>
          <p:nvPr/>
        </p:nvCxnSpPr>
        <p:spPr>
          <a:xfrm>
            <a:off x="2002425" y="6085459"/>
            <a:ext cx="164252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199846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4"/>
                                        </p:tgtEl>
                                      </p:cBhvr>
                                    </p:animEffect>
                                    <p:set>
                                      <p:cBhvr>
                                        <p:cTn id="27" dur="1" fill="hold">
                                          <p:stCondLst>
                                            <p:cond delay="499"/>
                                          </p:stCondLst>
                                        </p:cTn>
                                        <p:tgtEl>
                                          <p:spTgt spid="14"/>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6" presetClass="exit" presetSubtype="21" fill="hold" grpId="0" nodeType="clickEffect">
                                  <p:stCondLst>
                                    <p:cond delay="0"/>
                                  </p:stCondLst>
                                  <p:childTnLst>
                                    <p:animEffect transition="out" filter="barn(inVertical)">
                                      <p:cBhvr>
                                        <p:cTn id="31" dur="500"/>
                                        <p:tgtEl>
                                          <p:spTgt spid="17"/>
                                        </p:tgtEl>
                                      </p:cBhvr>
                                    </p:animEffect>
                                    <p:set>
                                      <p:cBhvr>
                                        <p:cTn id="32" dur="1" fill="hold">
                                          <p:stCondLst>
                                            <p:cond delay="499"/>
                                          </p:stCondLst>
                                        </p:cTn>
                                        <p:tgtEl>
                                          <p:spTgt spid="17"/>
                                        </p:tgtEl>
                                        <p:attrNameLst>
                                          <p:attrName>style.visibility</p:attrName>
                                        </p:attrNameLst>
                                      </p:cBhvr>
                                      <p:to>
                                        <p:strVal val="hidden"/>
                                      </p:to>
                                    </p:set>
                                  </p:childTnLst>
                                </p:cTn>
                              </p:par>
                              <p:par>
                                <p:cTn id="33" presetID="16" presetClass="exit" presetSubtype="21" fill="hold" grpId="0" nodeType="withEffect">
                                  <p:stCondLst>
                                    <p:cond delay="0"/>
                                  </p:stCondLst>
                                  <p:childTnLst>
                                    <p:animEffect transition="out" filter="barn(inVertical)">
                                      <p:cBhvr>
                                        <p:cTn id="34" dur="500"/>
                                        <p:tgtEl>
                                          <p:spTgt spid="19"/>
                                        </p:tgtEl>
                                      </p:cBhvr>
                                    </p:animEffect>
                                    <p:set>
                                      <p:cBhvr>
                                        <p:cTn id="35" dur="1" fill="hold">
                                          <p:stCondLst>
                                            <p:cond delay="499"/>
                                          </p:stCondLst>
                                        </p:cTn>
                                        <p:tgtEl>
                                          <p:spTgt spid="19"/>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16" presetClass="exit" presetSubtype="21" fill="hold" grpId="0" nodeType="clickEffect">
                                  <p:stCondLst>
                                    <p:cond delay="0"/>
                                  </p:stCondLst>
                                  <p:childTnLst>
                                    <p:animEffect transition="out" filter="barn(inVertical)">
                                      <p:cBhvr>
                                        <p:cTn id="39" dur="500"/>
                                        <p:tgtEl>
                                          <p:spTgt spid="21"/>
                                        </p:tgtEl>
                                      </p:cBhvr>
                                    </p:animEffect>
                                    <p:set>
                                      <p:cBhvr>
                                        <p:cTn id="40" dur="1" fill="hold">
                                          <p:stCondLst>
                                            <p:cond delay="499"/>
                                          </p:stCondLst>
                                        </p:cTn>
                                        <p:tgtEl>
                                          <p:spTgt spid="2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animBg="1"/>
      <p:bldP spid="10" grpId="0" animBg="1"/>
      <p:bldP spid="12" grpId="0" animBg="1"/>
      <p:bldP spid="14" grpId="0" animBg="1"/>
      <p:bldP spid="17" grpId="0" animBg="1"/>
      <p:bldP spid="19" grpId="0" animBg="1"/>
      <p:bldP spid="21"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459071"/>
            <a:ext cx="10807700" cy="355943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文化专制政策</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清朝统治者为了维护集权统治</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在文化上实行</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专制</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政策。一方面</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大力提倡</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尊孔读经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组织人力大规模进行整理文献和编纂书籍的活动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另一方面</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对全国书籍进行全面检查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把认为是对清朝统治不利的书籍列为禁书</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收缴并销毁。仅在</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乾隆</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时期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禁书毁书的活动就持续了近</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许多珍贵的书籍被查禁和销毁。</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1613331" y="2118384"/>
            <a:ext cx="79797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1613331" y="2585727"/>
            <a:ext cx="79797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矩形 4">
            <a:extLst>
              <a:ext uri="{FF2B5EF4-FFF2-40B4-BE49-F238E27FC236}">
                <a16:creationId xmlns:a16="http://schemas.microsoft.com/office/drawing/2014/main" xmlns="" id="{8A90BD6A-DAC1-4175-BADE-A70FD2E31095}"/>
              </a:ext>
            </a:extLst>
          </p:cNvPr>
          <p:cNvSpPr/>
          <p:nvPr/>
        </p:nvSpPr>
        <p:spPr>
          <a:xfrm>
            <a:off x="6587313" y="2118384"/>
            <a:ext cx="1635159"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6" name="直接连接符 5">
            <a:extLst>
              <a:ext uri="{FF2B5EF4-FFF2-40B4-BE49-F238E27FC236}">
                <a16:creationId xmlns:a16="http://schemas.microsoft.com/office/drawing/2014/main" xmlns="" id="{94F29B7E-74BF-4821-88B9-C8400B1817B7}"/>
              </a:ext>
            </a:extLst>
          </p:cNvPr>
          <p:cNvCxnSpPr>
            <a:cxnSpLocks/>
          </p:cNvCxnSpPr>
          <p:nvPr/>
        </p:nvCxnSpPr>
        <p:spPr>
          <a:xfrm>
            <a:off x="6587313" y="2585727"/>
            <a:ext cx="163515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xmlns="" id="{8A90BD6A-DAC1-4175-BADE-A70FD2E31095}"/>
              </a:ext>
            </a:extLst>
          </p:cNvPr>
          <p:cNvSpPr/>
          <p:nvPr/>
        </p:nvSpPr>
        <p:spPr>
          <a:xfrm>
            <a:off x="2839458" y="3864057"/>
            <a:ext cx="79797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9" name="直接连接符 8">
            <a:extLst>
              <a:ext uri="{FF2B5EF4-FFF2-40B4-BE49-F238E27FC236}">
                <a16:creationId xmlns:a16="http://schemas.microsoft.com/office/drawing/2014/main" xmlns="" id="{94F29B7E-74BF-4821-88B9-C8400B1817B7}"/>
              </a:ext>
            </a:extLst>
          </p:cNvPr>
          <p:cNvCxnSpPr>
            <a:cxnSpLocks/>
          </p:cNvCxnSpPr>
          <p:nvPr/>
        </p:nvCxnSpPr>
        <p:spPr>
          <a:xfrm>
            <a:off x="2839458" y="4341791"/>
            <a:ext cx="79797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6862667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8"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095316"/>
            <a:ext cx="10807700" cy="417229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不断加剧的社会矛盾</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政治腐败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乾隆</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清朝的官僚体制从整体结构上呈现出日益腐败的趋势。</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军备废弛</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军队长期养尊处优</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军备废弛。</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财政危机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政治腐败导致</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经济衰退</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造成国力越来越虚弱。</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贫富分化</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社会的</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贫富分化</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十分严重</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广大民众的生活日益困苦</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社会危机重重。</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3309420" y="1754701"/>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3309420" y="2222044"/>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矩形 4">
            <a:extLst>
              <a:ext uri="{FF2B5EF4-FFF2-40B4-BE49-F238E27FC236}">
                <a16:creationId xmlns:a16="http://schemas.microsoft.com/office/drawing/2014/main" xmlns="" id="{8A90BD6A-DAC1-4175-BADE-A70FD2E31095}"/>
              </a:ext>
            </a:extLst>
          </p:cNvPr>
          <p:cNvSpPr/>
          <p:nvPr/>
        </p:nvSpPr>
        <p:spPr>
          <a:xfrm>
            <a:off x="5748676" y="3510765"/>
            <a:ext cx="161608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6" name="直接连接符 5">
            <a:extLst>
              <a:ext uri="{FF2B5EF4-FFF2-40B4-BE49-F238E27FC236}">
                <a16:creationId xmlns:a16="http://schemas.microsoft.com/office/drawing/2014/main" xmlns="" id="{94F29B7E-74BF-4821-88B9-C8400B1817B7}"/>
              </a:ext>
            </a:extLst>
          </p:cNvPr>
          <p:cNvCxnSpPr>
            <a:cxnSpLocks/>
          </p:cNvCxnSpPr>
          <p:nvPr/>
        </p:nvCxnSpPr>
        <p:spPr>
          <a:xfrm>
            <a:off x="5748676" y="3978108"/>
            <a:ext cx="161608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xmlns="" id="{8A90BD6A-DAC1-4175-BADE-A70FD2E31095}"/>
              </a:ext>
            </a:extLst>
          </p:cNvPr>
          <p:cNvSpPr/>
          <p:nvPr/>
        </p:nvSpPr>
        <p:spPr>
          <a:xfrm>
            <a:off x="4526816" y="4092656"/>
            <a:ext cx="161608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9" name="直接连接符 8">
            <a:extLst>
              <a:ext uri="{FF2B5EF4-FFF2-40B4-BE49-F238E27FC236}">
                <a16:creationId xmlns:a16="http://schemas.microsoft.com/office/drawing/2014/main" xmlns="" id="{94F29B7E-74BF-4821-88B9-C8400B1817B7}"/>
              </a:ext>
            </a:extLst>
          </p:cNvPr>
          <p:cNvCxnSpPr>
            <a:cxnSpLocks/>
          </p:cNvCxnSpPr>
          <p:nvPr/>
        </p:nvCxnSpPr>
        <p:spPr>
          <a:xfrm>
            <a:off x="4526816" y="4570390"/>
            <a:ext cx="161608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1503751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8"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389338"/>
            <a:ext cx="10807700" cy="355943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闭关锁国政策</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原因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清朝统治者认为天朝物产丰富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无所不有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不需要同外国进行</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经济交流</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当时西方的殖民者正向东方扩展势力</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清朝统治者担心国家</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领土主权</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受到侵犯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又惧怕沿海人民同外国人交往</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会危及自己的统治</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于是实行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闭关锁国</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政策</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严格限制对外贸易。</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2838602" y="2627538"/>
            <a:ext cx="163271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2838602" y="3094881"/>
            <a:ext cx="163271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4968738" y="3199037"/>
            <a:ext cx="163271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4968738" y="3676771"/>
            <a:ext cx="163271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xmlns="" id="{8A90BD6A-DAC1-4175-BADE-A70FD2E31095}"/>
              </a:ext>
            </a:extLst>
          </p:cNvPr>
          <p:cNvSpPr/>
          <p:nvPr/>
        </p:nvSpPr>
        <p:spPr>
          <a:xfrm>
            <a:off x="8540903" y="3801710"/>
            <a:ext cx="161655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9" name="直接连接符 8">
            <a:extLst>
              <a:ext uri="{FF2B5EF4-FFF2-40B4-BE49-F238E27FC236}">
                <a16:creationId xmlns:a16="http://schemas.microsoft.com/office/drawing/2014/main" xmlns="" id="{94F29B7E-74BF-4821-88B9-C8400B1817B7}"/>
              </a:ext>
            </a:extLst>
          </p:cNvPr>
          <p:cNvCxnSpPr>
            <a:cxnSpLocks/>
          </p:cNvCxnSpPr>
          <p:nvPr/>
        </p:nvCxnSpPr>
        <p:spPr>
          <a:xfrm>
            <a:off x="8540903" y="4269053"/>
            <a:ext cx="161655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9751736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177353"/>
            <a:ext cx="10807700" cy="417229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一、明朝的统治</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明朝建立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:1368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朱元璋</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称帝</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建立明朝</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定都</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应天府</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他就是明太祖。随后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明军攻占元大都</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结束了元朝的统治。</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强化皇权</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原因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朱元璋认为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元朝的灭亡是由于</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地方分权</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和朝臣的权力过大所致。为了巩固统治</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他从地方到中央全面改革官制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以强化皇权。</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4565257" y="1837828"/>
            <a:ext cx="120316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4565257" y="2305171"/>
            <a:ext cx="120316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9251557" y="1837828"/>
            <a:ext cx="120316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9251557" y="2305171"/>
            <a:ext cx="120316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xmlns="" id="{8A90BD6A-DAC1-4175-BADE-A70FD2E31095}"/>
              </a:ext>
            </a:extLst>
          </p:cNvPr>
          <p:cNvSpPr/>
          <p:nvPr/>
        </p:nvSpPr>
        <p:spPr>
          <a:xfrm>
            <a:off x="7884691" y="3593892"/>
            <a:ext cx="162864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9" name="直接连接符 8">
            <a:extLst>
              <a:ext uri="{FF2B5EF4-FFF2-40B4-BE49-F238E27FC236}">
                <a16:creationId xmlns:a16="http://schemas.microsoft.com/office/drawing/2014/main" xmlns="" id="{94F29B7E-74BF-4821-88B9-C8400B1817B7}"/>
              </a:ext>
            </a:extLst>
          </p:cNvPr>
          <p:cNvCxnSpPr>
            <a:cxnSpLocks/>
          </p:cNvCxnSpPr>
          <p:nvPr/>
        </p:nvCxnSpPr>
        <p:spPr>
          <a:xfrm>
            <a:off x="7884692" y="4071626"/>
            <a:ext cx="162864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7606023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8"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97630"/>
            <a:ext cx="10807700" cy="653602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顺治</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时期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颁布</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禁海令</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严厉限制海上贸易</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强迫山东至广东沿海居民内迁数十里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不准商船、渔舟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片帆出海</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清朝在</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台湾</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设立行政建制后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放开宁波、漳州等地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作为对外通商口岸</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并对出口的商品种类和出海船只的载重量作出严格限制。</a:t>
            </a:r>
            <a:r>
              <a:rPr lang="zh-CN" altLang="zh-CN" sz="3200" b="1" dirty="0">
                <a:solidFill>
                  <a:srgbClr val="000000"/>
                </a:solidFill>
                <a:latin typeface="NEU-BZ-S92"/>
                <a:ea typeface="宋体" panose="02010600030101010101" pitchFamily="2" charset="-122"/>
                <a:cs typeface="宋体" panose="02010600030101010101" pitchFamily="2" charset="-122"/>
              </a:rPr>
              <a:t>③</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1757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清廷下令关闭其他港口</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只</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开放</a:t>
            </a: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广州</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一处作为对外通商口岸</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由朝廷特许的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广州十三行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统一经营对外贸易</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负责承销外商进口货物</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代外商收购中国出口商品</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并管理外国商人。</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评价</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清朝的闭关锁国政策推行了近两百年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面对西方殖民者的侵略活动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曾起到过一定的</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自卫</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作用。</a:t>
            </a: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清廷故步自封</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闭关自守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使中国逐渐落伍于世界历史的发展进程。</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2901804" y="164892"/>
            <a:ext cx="79797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2901804" y="642626"/>
            <a:ext cx="79797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矩形 4">
            <a:extLst>
              <a:ext uri="{FF2B5EF4-FFF2-40B4-BE49-F238E27FC236}">
                <a16:creationId xmlns:a16="http://schemas.microsoft.com/office/drawing/2014/main" xmlns="" id="{8A90BD6A-DAC1-4175-BADE-A70FD2E31095}"/>
              </a:ext>
            </a:extLst>
          </p:cNvPr>
          <p:cNvSpPr/>
          <p:nvPr/>
        </p:nvSpPr>
        <p:spPr>
          <a:xfrm>
            <a:off x="3452521" y="1339065"/>
            <a:ext cx="79797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6" name="直接连接符 5">
            <a:extLst>
              <a:ext uri="{FF2B5EF4-FFF2-40B4-BE49-F238E27FC236}">
                <a16:creationId xmlns:a16="http://schemas.microsoft.com/office/drawing/2014/main" xmlns="" id="{94F29B7E-74BF-4821-88B9-C8400B1817B7}"/>
              </a:ext>
            </a:extLst>
          </p:cNvPr>
          <p:cNvCxnSpPr>
            <a:cxnSpLocks/>
          </p:cNvCxnSpPr>
          <p:nvPr/>
        </p:nvCxnSpPr>
        <p:spPr>
          <a:xfrm>
            <a:off x="3452521" y="1806408"/>
            <a:ext cx="79797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xmlns="" id="{8A90BD6A-DAC1-4175-BADE-A70FD2E31095}"/>
              </a:ext>
            </a:extLst>
          </p:cNvPr>
          <p:cNvSpPr/>
          <p:nvPr/>
        </p:nvSpPr>
        <p:spPr>
          <a:xfrm>
            <a:off x="782057" y="3095129"/>
            <a:ext cx="79797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9" name="直接连接符 8">
            <a:extLst>
              <a:ext uri="{FF2B5EF4-FFF2-40B4-BE49-F238E27FC236}">
                <a16:creationId xmlns:a16="http://schemas.microsoft.com/office/drawing/2014/main" xmlns="" id="{94F29B7E-74BF-4821-88B9-C8400B1817B7}"/>
              </a:ext>
            </a:extLst>
          </p:cNvPr>
          <p:cNvCxnSpPr>
            <a:cxnSpLocks/>
          </p:cNvCxnSpPr>
          <p:nvPr/>
        </p:nvCxnSpPr>
        <p:spPr>
          <a:xfrm>
            <a:off x="782057" y="3572863"/>
            <a:ext cx="79797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a16="http://schemas.microsoft.com/office/drawing/2014/main" xmlns="" id="{8A90BD6A-DAC1-4175-BADE-A70FD2E31095}"/>
              </a:ext>
            </a:extLst>
          </p:cNvPr>
          <p:cNvSpPr/>
          <p:nvPr/>
        </p:nvSpPr>
        <p:spPr>
          <a:xfrm>
            <a:off x="8429767" y="3095129"/>
            <a:ext cx="2033879"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1" name="直接连接符 10">
            <a:extLst>
              <a:ext uri="{FF2B5EF4-FFF2-40B4-BE49-F238E27FC236}">
                <a16:creationId xmlns:a16="http://schemas.microsoft.com/office/drawing/2014/main" xmlns="" id="{94F29B7E-74BF-4821-88B9-C8400B1817B7}"/>
              </a:ext>
            </a:extLst>
          </p:cNvPr>
          <p:cNvCxnSpPr>
            <a:cxnSpLocks/>
          </p:cNvCxnSpPr>
          <p:nvPr/>
        </p:nvCxnSpPr>
        <p:spPr>
          <a:xfrm>
            <a:off x="8429767" y="3572863"/>
            <a:ext cx="203387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矩形 12">
            <a:extLst>
              <a:ext uri="{FF2B5EF4-FFF2-40B4-BE49-F238E27FC236}">
                <a16:creationId xmlns:a16="http://schemas.microsoft.com/office/drawing/2014/main" xmlns="" id="{8A90BD6A-DAC1-4175-BADE-A70FD2E31095}"/>
              </a:ext>
            </a:extLst>
          </p:cNvPr>
          <p:cNvSpPr/>
          <p:nvPr/>
        </p:nvSpPr>
        <p:spPr>
          <a:xfrm>
            <a:off x="7008584" y="5453865"/>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4" name="直接连接符 13">
            <a:extLst>
              <a:ext uri="{FF2B5EF4-FFF2-40B4-BE49-F238E27FC236}">
                <a16:creationId xmlns:a16="http://schemas.microsoft.com/office/drawing/2014/main" xmlns="" id="{94F29B7E-74BF-4821-88B9-C8400B1817B7}"/>
              </a:ext>
            </a:extLst>
          </p:cNvPr>
          <p:cNvCxnSpPr>
            <a:cxnSpLocks/>
          </p:cNvCxnSpPr>
          <p:nvPr/>
        </p:nvCxnSpPr>
        <p:spPr>
          <a:xfrm>
            <a:off x="7008584" y="5910817"/>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1649444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8" grpId="0" animBg="1"/>
      <p:bldP spid="10" grpId="0" animBg="1"/>
      <p:bldP spid="13"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319511"/>
            <a:ext cx="10807700" cy="594508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文学艺术</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红楼梦</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》以贵族青年</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贾宝玉</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林黛玉</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的爱情悲剧故事为主线</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通过贾、史、王、薛四大家族的兴衰变化</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深刻地反映了封建社会末期的社会现实和尖锐矛盾</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揭露</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了</a:t>
            </a: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统治阶级</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的奢靡与丑陋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从而揭示了</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封建社会</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走向衰亡的历史命运。</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昆曲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明朝</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昆曲成为一个全国性的剧种</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代表作有汤显祖创作的《</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牡丹亭</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》。到了清朝前期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昆曲艺术发展到达顶峰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洪昇的《</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长生殿</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》、孔尚任的《</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桃花扇</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》这两部政治历史剧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成为昆曲的传世之作。</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2892112" y="985775"/>
            <a:ext cx="1224359"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2892112" y="1453118"/>
            <a:ext cx="122435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6563019" y="985775"/>
            <a:ext cx="1224359"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6563019" y="1453118"/>
            <a:ext cx="122435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xmlns="" id="{8A90BD6A-DAC1-4175-BADE-A70FD2E31095}"/>
              </a:ext>
            </a:extLst>
          </p:cNvPr>
          <p:cNvSpPr/>
          <p:nvPr/>
        </p:nvSpPr>
        <p:spPr>
          <a:xfrm>
            <a:off x="8184001" y="985775"/>
            <a:ext cx="1224359"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9" name="直接连接符 8">
            <a:extLst>
              <a:ext uri="{FF2B5EF4-FFF2-40B4-BE49-F238E27FC236}">
                <a16:creationId xmlns:a16="http://schemas.microsoft.com/office/drawing/2014/main" xmlns="" id="{94F29B7E-74BF-4821-88B9-C8400B1817B7}"/>
              </a:ext>
            </a:extLst>
          </p:cNvPr>
          <p:cNvCxnSpPr>
            <a:cxnSpLocks/>
          </p:cNvCxnSpPr>
          <p:nvPr/>
        </p:nvCxnSpPr>
        <p:spPr>
          <a:xfrm>
            <a:off x="8184001" y="1453118"/>
            <a:ext cx="122435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a16="http://schemas.microsoft.com/office/drawing/2014/main" xmlns="" id="{8A90BD6A-DAC1-4175-BADE-A70FD2E31095}"/>
              </a:ext>
            </a:extLst>
          </p:cNvPr>
          <p:cNvSpPr/>
          <p:nvPr/>
        </p:nvSpPr>
        <p:spPr>
          <a:xfrm>
            <a:off x="702541" y="2731447"/>
            <a:ext cx="1718541"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1" name="直接连接符 10">
            <a:extLst>
              <a:ext uri="{FF2B5EF4-FFF2-40B4-BE49-F238E27FC236}">
                <a16:creationId xmlns:a16="http://schemas.microsoft.com/office/drawing/2014/main" xmlns="" id="{94F29B7E-74BF-4821-88B9-C8400B1817B7}"/>
              </a:ext>
            </a:extLst>
          </p:cNvPr>
          <p:cNvCxnSpPr>
            <a:cxnSpLocks/>
          </p:cNvCxnSpPr>
          <p:nvPr/>
        </p:nvCxnSpPr>
        <p:spPr>
          <a:xfrm>
            <a:off x="702541" y="3198790"/>
            <a:ext cx="171854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矩形 12">
            <a:extLst>
              <a:ext uri="{FF2B5EF4-FFF2-40B4-BE49-F238E27FC236}">
                <a16:creationId xmlns:a16="http://schemas.microsoft.com/office/drawing/2014/main" xmlns="" id="{8A90BD6A-DAC1-4175-BADE-A70FD2E31095}"/>
              </a:ext>
            </a:extLst>
          </p:cNvPr>
          <p:cNvSpPr/>
          <p:nvPr/>
        </p:nvSpPr>
        <p:spPr>
          <a:xfrm>
            <a:off x="6974160" y="2731447"/>
            <a:ext cx="1667999"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4" name="直接连接符 13">
            <a:extLst>
              <a:ext uri="{FF2B5EF4-FFF2-40B4-BE49-F238E27FC236}">
                <a16:creationId xmlns:a16="http://schemas.microsoft.com/office/drawing/2014/main" xmlns="" id="{94F29B7E-74BF-4821-88B9-C8400B1817B7}"/>
              </a:ext>
            </a:extLst>
          </p:cNvPr>
          <p:cNvCxnSpPr>
            <a:cxnSpLocks/>
          </p:cNvCxnSpPr>
          <p:nvPr/>
        </p:nvCxnSpPr>
        <p:spPr>
          <a:xfrm>
            <a:off x="6974160" y="3198790"/>
            <a:ext cx="166799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矩形 14">
            <a:extLst>
              <a:ext uri="{FF2B5EF4-FFF2-40B4-BE49-F238E27FC236}">
                <a16:creationId xmlns:a16="http://schemas.microsoft.com/office/drawing/2014/main" xmlns="" id="{8A90BD6A-DAC1-4175-BADE-A70FD2E31095}"/>
              </a:ext>
            </a:extLst>
          </p:cNvPr>
          <p:cNvSpPr/>
          <p:nvPr/>
        </p:nvSpPr>
        <p:spPr>
          <a:xfrm>
            <a:off x="2461070" y="3916010"/>
            <a:ext cx="83064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6" name="直接连接符 15">
            <a:extLst>
              <a:ext uri="{FF2B5EF4-FFF2-40B4-BE49-F238E27FC236}">
                <a16:creationId xmlns:a16="http://schemas.microsoft.com/office/drawing/2014/main" xmlns="" id="{94F29B7E-74BF-4821-88B9-C8400B1817B7}"/>
              </a:ext>
            </a:extLst>
          </p:cNvPr>
          <p:cNvCxnSpPr>
            <a:cxnSpLocks/>
          </p:cNvCxnSpPr>
          <p:nvPr/>
        </p:nvCxnSpPr>
        <p:spPr>
          <a:xfrm>
            <a:off x="2461070" y="4383353"/>
            <a:ext cx="8306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矩形 17">
            <a:extLst>
              <a:ext uri="{FF2B5EF4-FFF2-40B4-BE49-F238E27FC236}">
                <a16:creationId xmlns:a16="http://schemas.microsoft.com/office/drawing/2014/main" xmlns="" id="{8A90BD6A-DAC1-4175-BADE-A70FD2E31095}"/>
              </a:ext>
            </a:extLst>
          </p:cNvPr>
          <p:cNvSpPr/>
          <p:nvPr/>
        </p:nvSpPr>
        <p:spPr>
          <a:xfrm>
            <a:off x="2821339" y="4487511"/>
            <a:ext cx="122381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9" name="直接连接符 18">
            <a:extLst>
              <a:ext uri="{FF2B5EF4-FFF2-40B4-BE49-F238E27FC236}">
                <a16:creationId xmlns:a16="http://schemas.microsoft.com/office/drawing/2014/main" xmlns="" id="{94F29B7E-74BF-4821-88B9-C8400B1817B7}"/>
              </a:ext>
            </a:extLst>
          </p:cNvPr>
          <p:cNvCxnSpPr>
            <a:cxnSpLocks/>
          </p:cNvCxnSpPr>
          <p:nvPr/>
        </p:nvCxnSpPr>
        <p:spPr>
          <a:xfrm>
            <a:off x="2821340" y="4954854"/>
            <a:ext cx="122381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矩形 20">
            <a:extLst>
              <a:ext uri="{FF2B5EF4-FFF2-40B4-BE49-F238E27FC236}">
                <a16:creationId xmlns:a16="http://schemas.microsoft.com/office/drawing/2014/main" xmlns="" id="{8A90BD6A-DAC1-4175-BADE-A70FD2E31095}"/>
              </a:ext>
            </a:extLst>
          </p:cNvPr>
          <p:cNvSpPr/>
          <p:nvPr/>
        </p:nvSpPr>
        <p:spPr>
          <a:xfrm>
            <a:off x="2923826" y="5089325"/>
            <a:ext cx="122381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2" name="直接连接符 21">
            <a:extLst>
              <a:ext uri="{FF2B5EF4-FFF2-40B4-BE49-F238E27FC236}">
                <a16:creationId xmlns:a16="http://schemas.microsoft.com/office/drawing/2014/main" xmlns="" id="{94F29B7E-74BF-4821-88B9-C8400B1817B7}"/>
              </a:ext>
            </a:extLst>
          </p:cNvPr>
          <p:cNvCxnSpPr>
            <a:cxnSpLocks/>
          </p:cNvCxnSpPr>
          <p:nvPr/>
        </p:nvCxnSpPr>
        <p:spPr>
          <a:xfrm>
            <a:off x="2923827" y="5546277"/>
            <a:ext cx="122381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a16="http://schemas.microsoft.com/office/drawing/2014/main" xmlns="" id="{8A90BD6A-DAC1-4175-BADE-A70FD2E31095}"/>
              </a:ext>
            </a:extLst>
          </p:cNvPr>
          <p:cNvSpPr/>
          <p:nvPr/>
        </p:nvSpPr>
        <p:spPr>
          <a:xfrm>
            <a:off x="7012138" y="5089325"/>
            <a:ext cx="122381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4" name="直接连接符 23">
            <a:extLst>
              <a:ext uri="{FF2B5EF4-FFF2-40B4-BE49-F238E27FC236}">
                <a16:creationId xmlns:a16="http://schemas.microsoft.com/office/drawing/2014/main" xmlns="" id="{94F29B7E-74BF-4821-88B9-C8400B1817B7}"/>
              </a:ext>
            </a:extLst>
          </p:cNvPr>
          <p:cNvCxnSpPr>
            <a:cxnSpLocks/>
          </p:cNvCxnSpPr>
          <p:nvPr/>
        </p:nvCxnSpPr>
        <p:spPr>
          <a:xfrm>
            <a:off x="7012139" y="5546277"/>
            <a:ext cx="122381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9770661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6" presetClass="exit" presetSubtype="21" fill="hold" grpId="0" nodeType="clickEffect">
                                  <p:stCondLst>
                                    <p:cond delay="0"/>
                                  </p:stCondLst>
                                  <p:childTnLst>
                                    <p:animEffect transition="out" filter="barn(inVertical)">
                                      <p:cBhvr>
                                        <p:cTn id="31" dur="500"/>
                                        <p:tgtEl>
                                          <p:spTgt spid="15"/>
                                        </p:tgtEl>
                                      </p:cBhvr>
                                    </p:animEffect>
                                    <p:set>
                                      <p:cBhvr>
                                        <p:cTn id="32" dur="1" fill="hold">
                                          <p:stCondLst>
                                            <p:cond delay="499"/>
                                          </p:stCondLst>
                                        </p:cTn>
                                        <p:tgtEl>
                                          <p:spTgt spid="15"/>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6" presetClass="exit" presetSubtype="21" fill="hold" grpId="0" nodeType="clickEffect">
                                  <p:stCondLst>
                                    <p:cond delay="0"/>
                                  </p:stCondLst>
                                  <p:childTnLst>
                                    <p:animEffect transition="out" filter="barn(inVertical)">
                                      <p:cBhvr>
                                        <p:cTn id="36" dur="500"/>
                                        <p:tgtEl>
                                          <p:spTgt spid="18"/>
                                        </p:tgtEl>
                                      </p:cBhvr>
                                    </p:animEffect>
                                    <p:set>
                                      <p:cBhvr>
                                        <p:cTn id="37" dur="1" fill="hold">
                                          <p:stCondLst>
                                            <p:cond delay="499"/>
                                          </p:stCondLst>
                                        </p:cTn>
                                        <p:tgtEl>
                                          <p:spTgt spid="18"/>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6" presetClass="exit" presetSubtype="21" fill="hold" grpId="0" nodeType="clickEffect">
                                  <p:stCondLst>
                                    <p:cond delay="0"/>
                                  </p:stCondLst>
                                  <p:childTnLst>
                                    <p:animEffect transition="out" filter="barn(inVertical)">
                                      <p:cBhvr>
                                        <p:cTn id="41" dur="500"/>
                                        <p:tgtEl>
                                          <p:spTgt spid="21"/>
                                        </p:tgtEl>
                                      </p:cBhvr>
                                    </p:animEffect>
                                    <p:set>
                                      <p:cBhvr>
                                        <p:cTn id="42" dur="1" fill="hold">
                                          <p:stCondLst>
                                            <p:cond delay="499"/>
                                          </p:stCondLst>
                                        </p:cTn>
                                        <p:tgtEl>
                                          <p:spTgt spid="21"/>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6" presetClass="exit" presetSubtype="21" fill="hold" grpId="0" nodeType="clickEffect">
                                  <p:stCondLst>
                                    <p:cond delay="0"/>
                                  </p:stCondLst>
                                  <p:childTnLst>
                                    <p:animEffect transition="out" filter="barn(inVertical)">
                                      <p:cBhvr>
                                        <p:cTn id="46" dur="500"/>
                                        <p:tgtEl>
                                          <p:spTgt spid="23"/>
                                        </p:tgtEl>
                                      </p:cBhvr>
                                    </p:animEffect>
                                    <p:set>
                                      <p:cBhvr>
                                        <p:cTn id="47" dur="1" fill="hold">
                                          <p:stCondLst>
                                            <p:cond delay="499"/>
                                          </p:stCondLst>
                                        </p:cTn>
                                        <p:tgtEl>
                                          <p:spTgt spid="2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8" grpId="0" animBg="1"/>
      <p:bldP spid="10" grpId="0" animBg="1"/>
      <p:bldP spid="13" grpId="0" animBg="1"/>
      <p:bldP spid="15" grpId="0" animBg="1"/>
      <p:bldP spid="18" grpId="0" animBg="1"/>
      <p:bldP spid="21" grpId="0" animBg="1"/>
      <p:bldP spid="23"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507921"/>
            <a:ext cx="10807700" cy="355943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京剧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1790</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乾隆皇帝</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80</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岁寿辰时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徽商组织的</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四大徽班</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先后到北京献艺。徽调不断吸收昆曲、秦腔、京调、汉调等地方戏的优点</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加以创造和改进</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道光</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年间逐渐形成为一个新的剧种</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皮黄戏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皮黄戏博采其他剧种的优点</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又带有北京的地方特色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以后就被称为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京戏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京剧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成为最主要的剧种。</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2478147" y="1567665"/>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2478147" y="2035008"/>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矩形 4">
            <a:extLst>
              <a:ext uri="{FF2B5EF4-FFF2-40B4-BE49-F238E27FC236}">
                <a16:creationId xmlns:a16="http://schemas.microsoft.com/office/drawing/2014/main" xmlns="" id="{8A90BD6A-DAC1-4175-BADE-A70FD2E31095}"/>
              </a:ext>
            </a:extLst>
          </p:cNvPr>
          <p:cNvSpPr/>
          <p:nvPr/>
        </p:nvSpPr>
        <p:spPr>
          <a:xfrm>
            <a:off x="9627093" y="1588447"/>
            <a:ext cx="165743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6" name="直接连接符 5">
            <a:extLst>
              <a:ext uri="{FF2B5EF4-FFF2-40B4-BE49-F238E27FC236}">
                <a16:creationId xmlns:a16="http://schemas.microsoft.com/office/drawing/2014/main" xmlns="" id="{94F29B7E-74BF-4821-88B9-C8400B1817B7}"/>
              </a:ext>
            </a:extLst>
          </p:cNvPr>
          <p:cNvCxnSpPr>
            <a:cxnSpLocks/>
          </p:cNvCxnSpPr>
          <p:nvPr/>
        </p:nvCxnSpPr>
        <p:spPr>
          <a:xfrm>
            <a:off x="9627093" y="2055790"/>
            <a:ext cx="165743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xmlns="" id="{8A90BD6A-DAC1-4175-BADE-A70FD2E31095}"/>
              </a:ext>
            </a:extLst>
          </p:cNvPr>
          <p:cNvSpPr/>
          <p:nvPr/>
        </p:nvSpPr>
        <p:spPr>
          <a:xfrm>
            <a:off x="6696857" y="2741837"/>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9" name="直接连接符 8">
            <a:extLst>
              <a:ext uri="{FF2B5EF4-FFF2-40B4-BE49-F238E27FC236}">
                <a16:creationId xmlns:a16="http://schemas.microsoft.com/office/drawing/2014/main" xmlns="" id="{94F29B7E-74BF-4821-88B9-C8400B1817B7}"/>
              </a:ext>
            </a:extLst>
          </p:cNvPr>
          <p:cNvCxnSpPr>
            <a:cxnSpLocks/>
          </p:cNvCxnSpPr>
          <p:nvPr/>
        </p:nvCxnSpPr>
        <p:spPr>
          <a:xfrm>
            <a:off x="6696857" y="3219571"/>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a16="http://schemas.microsoft.com/office/drawing/2014/main" xmlns="" id="{8A90BD6A-DAC1-4175-BADE-A70FD2E31095}"/>
              </a:ext>
            </a:extLst>
          </p:cNvPr>
          <p:cNvSpPr/>
          <p:nvPr/>
        </p:nvSpPr>
        <p:spPr>
          <a:xfrm>
            <a:off x="2637081" y="3359075"/>
            <a:ext cx="120448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1" name="直接连接符 10">
            <a:extLst>
              <a:ext uri="{FF2B5EF4-FFF2-40B4-BE49-F238E27FC236}">
                <a16:creationId xmlns:a16="http://schemas.microsoft.com/office/drawing/2014/main" xmlns="" id="{94F29B7E-74BF-4821-88B9-C8400B1817B7}"/>
              </a:ext>
            </a:extLst>
          </p:cNvPr>
          <p:cNvCxnSpPr>
            <a:cxnSpLocks/>
          </p:cNvCxnSpPr>
          <p:nvPr/>
        </p:nvCxnSpPr>
        <p:spPr>
          <a:xfrm>
            <a:off x="2637081" y="3816027"/>
            <a:ext cx="120448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0478133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8" grpId="0" animBg="1"/>
      <p:bldP spid="10"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a:hlinkClick r:id="rId2" action="ppaction://hlinksldjump"/>
          </p:cNvPr>
          <p:cNvSpPr/>
          <p:nvPr/>
        </p:nvSpPr>
        <p:spPr>
          <a:xfrm>
            <a:off x="5388568" y="4229001"/>
            <a:ext cx="1435635" cy="438511"/>
          </a:xfrm>
          <a:prstGeom prst="ellipse">
            <a:avLst/>
          </a:prstGeom>
          <a:ln>
            <a:noFill/>
          </a:ln>
          <a:effectLst/>
          <a:scene3d>
            <a:camera prst="orthographicFront">
              <a:rot lat="0" lon="0" rev="0"/>
            </a:camera>
            <a:lightRig rig="glow" dir="t">
              <a:rot lat="0" lon="0" rev="14100000"/>
            </a:lightRig>
          </a:scene3d>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考法</a:t>
            </a:r>
            <a:endParaRPr lang="zh-CN" altLang="en-US" dirty="0"/>
          </a:p>
        </p:txBody>
      </p:sp>
      <p:sp>
        <p:nvSpPr>
          <p:cNvPr id="12" name="矩形 11"/>
          <p:cNvSpPr/>
          <p:nvPr/>
        </p:nvSpPr>
        <p:spPr>
          <a:xfrm>
            <a:off x="2317006" y="1383030"/>
            <a:ext cx="7867124" cy="2244745"/>
          </a:xfrm>
          <a:prstGeom prst="rect">
            <a:avLst/>
          </a:prstGeom>
          <a:noFill/>
        </p:spPr>
        <p:txBody>
          <a:bodyPr wrap="none" lIns="91440" tIns="45720" rIns="91440" bIns="45720">
            <a:prstTxWarp prst="textCanUp">
              <a:avLst/>
            </a:prstTxWarp>
            <a:spAutoFit/>
          </a:bodyPr>
          <a:lstStyle/>
          <a:p>
            <a:pPr algn="ctr"/>
            <a:r>
              <a:rPr lang="zh-CN" altLang="en-US" sz="7200" b="0" cap="none" spc="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规律方法探究</a:t>
            </a:r>
            <a:endParaRPr lang="zh-CN" altLang="en-US" sz="7200" b="0"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Tree>
    <p:extLst>
      <p:ext uri="{BB962C8B-B14F-4D97-AF65-F5344CB8AC3E}">
        <p14:creationId xmlns:p14="http://schemas.microsoft.com/office/powerpoint/2010/main" val="6485662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Freeform 11"/>
          <p:cNvSpPr/>
          <p:nvPr/>
        </p:nvSpPr>
        <p:spPr bwMode="auto">
          <a:xfrm>
            <a:off x="240030" y="2000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txBody>
          <a:bodyPr/>
          <a:lstStyle/>
          <a:p>
            <a:r>
              <a:rPr lang="zh-CN" altLang="en-US" sz="2400" dirty="0" smtClean="0">
                <a:solidFill>
                  <a:srgbClr val="FFFF00"/>
                </a:solidFill>
                <a:latin typeface="华文新魏" panose="02010800040101010101" pitchFamily="2" charset="-122"/>
                <a:ea typeface="华文新魏" panose="02010800040101010101" pitchFamily="2" charset="-122"/>
              </a:rPr>
              <a:t>考法</a:t>
            </a:r>
            <a:endParaRPr lang="zh-CN" altLang="zh-CN" sz="2400" dirty="0">
              <a:solidFill>
                <a:srgbClr val="FFFF00"/>
              </a:solidFill>
              <a:latin typeface="华文新魏" panose="02010800040101010101" pitchFamily="2" charset="-122"/>
              <a:ea typeface="华文新魏" panose="02010800040101010101" pitchFamily="2" charset="-122"/>
            </a:endParaRPr>
          </a:p>
        </p:txBody>
      </p:sp>
      <p:sp>
        <p:nvSpPr>
          <p:cNvPr id="11" name="矩形 10"/>
          <p:cNvSpPr/>
          <p:nvPr/>
        </p:nvSpPr>
        <p:spPr>
          <a:xfrm>
            <a:off x="1828557" y="120015"/>
            <a:ext cx="8687043" cy="507297"/>
          </a:xfrm>
          <a:prstGeom prst="rect">
            <a:avLst/>
          </a:prstGeom>
          <a:gradFill flip="none" rotWithShape="1">
            <a:gsLst>
              <a:gs pos="90000">
                <a:schemeClr val="accent1">
                  <a:lumMod val="20000"/>
                  <a:lumOff val="80000"/>
                </a:schemeClr>
              </a:gs>
              <a:gs pos="70000">
                <a:schemeClr val="accent1">
                  <a:lumMod val="40000"/>
                  <a:lumOff val="60000"/>
                </a:schemeClr>
              </a:gs>
              <a:gs pos="16000">
                <a:schemeClr val="accent1">
                  <a:lumMod val="95000"/>
                  <a:lumOff val="5000"/>
                </a:schemeClr>
              </a:gs>
              <a:gs pos="0">
                <a:schemeClr val="accent1"/>
              </a:gs>
            </a:gsLst>
            <a:path path="circle">
              <a:fillToRect r="100000" b="100000"/>
            </a:path>
            <a:tileRect l="-100000" t="-100000"/>
          </a:gradFill>
          <a:ln>
            <a:noFill/>
          </a:ln>
          <a:effectLst>
            <a:outerShdw blurRad="190500" dist="228600" dir="2700000" algn="ctr">
              <a:srgbClr val="000000">
                <a:alpha val="30000"/>
              </a:srgbClr>
            </a:outerShdw>
            <a:reflection blurRad="6350" stA="52000" endA="300" endPos="35000" dir="5400000" sy="-100000" algn="bl" rotWithShape="0"/>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dirty="0" smtClean="0">
                <a:solidFill>
                  <a:srgbClr val="FFFF00"/>
                </a:solidFill>
                <a:latin typeface="华文新魏" panose="02010800040101010101" pitchFamily="2" charset="-122"/>
                <a:ea typeface="华文新魏" panose="02010800040101010101" pitchFamily="2" charset="-122"/>
              </a:rPr>
              <a:t>中国</a:t>
            </a:r>
            <a:r>
              <a:rPr lang="zh-CN" altLang="en-US" sz="2400" dirty="0">
                <a:solidFill>
                  <a:srgbClr val="FFFF00"/>
                </a:solidFill>
                <a:latin typeface="华文新魏" panose="02010800040101010101" pitchFamily="2" charset="-122"/>
                <a:ea typeface="华文新魏" panose="02010800040101010101" pitchFamily="2" charset="-122"/>
              </a:rPr>
              <a:t>古代的科举制度</a:t>
            </a:r>
            <a:endParaRPr lang="zh-CN" altLang="zh-CN" sz="2400" dirty="0">
              <a:solidFill>
                <a:srgbClr val="FFFF00"/>
              </a:solidFill>
              <a:latin typeface="华文新魏" panose="02010800040101010101" pitchFamily="2" charset="-122"/>
              <a:ea typeface="华文新魏" panose="02010800040101010101" pitchFamily="2"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857529357"/>
              </p:ext>
            </p:extLst>
          </p:nvPr>
        </p:nvGraphicFramePr>
        <p:xfrm>
          <a:off x="692150" y="997456"/>
          <a:ext cx="10807700" cy="5561931"/>
        </p:xfrm>
        <a:graphic>
          <a:graphicData uri="http://schemas.openxmlformats.org/presentationml/2006/ole">
            <mc:AlternateContent xmlns:mc="http://schemas.openxmlformats.org/markup-compatibility/2006">
              <mc:Choice xmlns:v="urn:schemas-microsoft-com:vml" Requires="v">
                <p:oleObj spid="_x0000_s3103" name="文档" r:id="rId3" imgW="3837245" imgH="1974749" progId="Word.Document.12">
                  <p:embed/>
                </p:oleObj>
              </mc:Choice>
              <mc:Fallback>
                <p:oleObj name="文档" r:id="rId3" imgW="3837245" imgH="1974749" progId="Word.Document.12">
                  <p:embed/>
                  <p:pic>
                    <p:nvPicPr>
                      <p:cNvPr id="0" name=""/>
                      <p:cNvPicPr/>
                      <p:nvPr/>
                    </p:nvPicPr>
                    <p:blipFill>
                      <a:blip r:embed="rId4"/>
                      <a:stretch>
                        <a:fillRect/>
                      </a:stretch>
                    </p:blipFill>
                    <p:spPr>
                      <a:xfrm>
                        <a:off x="692150" y="997456"/>
                        <a:ext cx="10807700" cy="5561931"/>
                      </a:xfrm>
                      <a:prstGeom prst="rect">
                        <a:avLst/>
                      </a:prstGeom>
                    </p:spPr>
                  </p:pic>
                </p:oleObj>
              </mc:Fallback>
            </mc:AlternateContent>
          </a:graphicData>
        </a:graphic>
      </p:graphicFrame>
    </p:spTree>
    <p:extLst>
      <p:ext uri="{BB962C8B-B14F-4D97-AF65-F5344CB8AC3E}">
        <p14:creationId xmlns:p14="http://schemas.microsoft.com/office/powerpoint/2010/main" val="138581710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1076619503"/>
              </p:ext>
            </p:extLst>
          </p:nvPr>
        </p:nvGraphicFramePr>
        <p:xfrm>
          <a:off x="692150" y="1049278"/>
          <a:ext cx="10807700" cy="5013444"/>
        </p:xfrm>
        <a:graphic>
          <a:graphicData uri="http://schemas.openxmlformats.org/presentationml/2006/ole">
            <mc:AlternateContent xmlns:mc="http://schemas.openxmlformats.org/markup-compatibility/2006">
              <mc:Choice xmlns:v="urn:schemas-microsoft-com:vml" Requires="v">
                <p:oleObj spid="_x0000_s4127" name="文档" r:id="rId3" imgW="3837245" imgH="1780010" progId="Word.Document.12">
                  <p:embed/>
                </p:oleObj>
              </mc:Choice>
              <mc:Fallback>
                <p:oleObj name="文档" r:id="rId3" imgW="3837245" imgH="1780010" progId="Word.Document.12">
                  <p:embed/>
                  <p:pic>
                    <p:nvPicPr>
                      <p:cNvPr id="0" name=""/>
                      <p:cNvPicPr/>
                      <p:nvPr/>
                    </p:nvPicPr>
                    <p:blipFill>
                      <a:blip r:embed="rId4"/>
                      <a:stretch>
                        <a:fillRect/>
                      </a:stretch>
                    </p:blipFill>
                    <p:spPr>
                      <a:xfrm>
                        <a:off x="692150" y="1049278"/>
                        <a:ext cx="10807700" cy="5013444"/>
                      </a:xfrm>
                      <a:prstGeom prst="rect">
                        <a:avLst/>
                      </a:prstGeom>
                    </p:spPr>
                  </p:pic>
                </p:oleObj>
              </mc:Fallback>
            </mc:AlternateContent>
          </a:graphicData>
        </a:graphic>
      </p:graphicFrame>
    </p:spTree>
    <p:extLst>
      <p:ext uri="{BB962C8B-B14F-4D97-AF65-F5344CB8AC3E}">
        <p14:creationId xmlns:p14="http://schemas.microsoft.com/office/powerpoint/2010/main" val="266069003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89201"/>
            <a:ext cx="10807700" cy="6536020"/>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zh-CN" altLang="zh-CN" sz="3200" b="1" dirty="0">
                <a:solidFill>
                  <a:srgbClr val="000000"/>
                </a:solidFill>
                <a:latin typeface="NEU-BZ-S92"/>
                <a:ea typeface="Times New Roman" panose="02020603050405020304" pitchFamily="18" charset="0"/>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进士科始于隋大业中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盛于贞观、永徽之际。缙绅</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有官职或做过官的人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虽位极人臣</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不由进士者</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终不为美。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对该段材料理解正确的是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进士科的兴衰反映了科举制的演变</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所有人才都从进士科选出</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进士科是科举考试中最重要的科目</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缙绅都要参加进士科考试</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题干材料的大致意思是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那些做官的人如果不是通过进士科考中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总会感觉很遗憾。由此可见</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当时人们对进士科很重视。</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0259648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barn(inVertical)">
                                      <p:cBhvr>
                                        <p:cTn id="7" dur="500"/>
                                        <p:tgtEl>
                                          <p:spTgt spid="2">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barn(inVertical)">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114309" y="1447144"/>
            <a:ext cx="9972791" cy="2935675"/>
          </a:xfrm>
          <a:prstGeom prst="rect">
            <a:avLst/>
          </a:prstGeom>
          <a:noFill/>
        </p:spPr>
        <p:txBody>
          <a:bodyPr wrap="square" lIns="91440" tIns="45720" rIns="91440" bIns="45720">
            <a:spAutoFit/>
          </a:bodyPr>
          <a:lstStyle/>
          <a:p>
            <a:pPr algn="r">
              <a:lnSpc>
                <a:spcPct val="150000"/>
              </a:lnSpc>
            </a:pPr>
            <a:r>
              <a:rPr lang="zh-CN" altLang="en-US" sz="66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不要为这个世界而惊叹，</a:t>
            </a:r>
            <a:endParaRPr lang="en-US" altLang="zh-CN" sz="66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r">
              <a:lnSpc>
                <a:spcPct val="150000"/>
              </a:lnSpc>
            </a:pPr>
            <a:r>
              <a:rPr lang="zh-CN" altLang="en-US" sz="66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要</a:t>
            </a:r>
            <a:r>
              <a:rPr lang="zh-CN" altLang="en-US" sz="66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让这个世界为你而惊叹！</a:t>
            </a:r>
            <a:endParaRPr lang="en-US" altLang="zh-CN" sz="66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extLst>
      <p:ext uri="{BB962C8B-B14F-4D97-AF65-F5344CB8AC3E}">
        <p14:creationId xmlns:p14="http://schemas.microsoft.com/office/powerpoint/2010/main" val="356650563"/>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a:spLocks noChangeAspect="1"/>
          </p:cNvSpPr>
          <p:nvPr/>
        </p:nvSpPr>
        <p:spPr>
          <a:xfrm>
            <a:off x="692150" y="489409"/>
            <a:ext cx="10807700" cy="533222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措施</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在地方</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朱元璋取消</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行中书省</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设立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三司</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将原来行中书省的权力一分为三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互不统属</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从而使行省的权力分散。朱元璋还先后分封</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诸子</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驻守各地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监控地方</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巩固皇室。</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在中央</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废除了</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丞相</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制度和</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中书省</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提升吏、户、礼、兵、刑、工六部的职权</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并使</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六部</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直接向皇帝负责。为分散兵权</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朱元璋把原来的</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大都督府</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分为中、左、右、前、后五军都督府</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将军队调动和武官任命的权力统归</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兵部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这样皇帝就直接掌握了军事大权。</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a:extLst>
              <a:ext uri="{FF2B5EF4-FFF2-40B4-BE49-F238E27FC236}">
                <a16:creationId xmlns:a16="http://schemas.microsoft.com/office/drawing/2014/main" xmlns="" id="{8A90BD6A-DAC1-4175-BADE-A70FD2E31095}"/>
              </a:ext>
            </a:extLst>
          </p:cNvPr>
          <p:cNvSpPr/>
          <p:nvPr/>
        </p:nvSpPr>
        <p:spPr>
          <a:xfrm>
            <a:off x="4839299" y="1152028"/>
            <a:ext cx="1611041"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5" name="直接连接符 4">
            <a:extLst>
              <a:ext uri="{FF2B5EF4-FFF2-40B4-BE49-F238E27FC236}">
                <a16:creationId xmlns:a16="http://schemas.microsoft.com/office/drawing/2014/main" xmlns="" id="{94F29B7E-74BF-4821-88B9-C8400B1817B7}"/>
              </a:ext>
            </a:extLst>
          </p:cNvPr>
          <p:cNvCxnSpPr>
            <a:cxnSpLocks/>
          </p:cNvCxnSpPr>
          <p:nvPr/>
        </p:nvCxnSpPr>
        <p:spPr>
          <a:xfrm>
            <a:off x="4839299" y="1608980"/>
            <a:ext cx="161104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7580084" y="1152028"/>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7580084" y="1608980"/>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xmlns="" id="{8A90BD6A-DAC1-4175-BADE-A70FD2E31095}"/>
              </a:ext>
            </a:extLst>
          </p:cNvPr>
          <p:cNvSpPr/>
          <p:nvPr/>
        </p:nvSpPr>
        <p:spPr>
          <a:xfrm>
            <a:off x="3236684" y="2315810"/>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9" name="直接连接符 8">
            <a:extLst>
              <a:ext uri="{FF2B5EF4-FFF2-40B4-BE49-F238E27FC236}">
                <a16:creationId xmlns:a16="http://schemas.microsoft.com/office/drawing/2014/main" xmlns="" id="{94F29B7E-74BF-4821-88B9-C8400B1817B7}"/>
              </a:ext>
            </a:extLst>
          </p:cNvPr>
          <p:cNvCxnSpPr>
            <a:cxnSpLocks/>
          </p:cNvCxnSpPr>
          <p:nvPr/>
        </p:nvCxnSpPr>
        <p:spPr>
          <a:xfrm>
            <a:off x="3236684" y="2783153"/>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a16="http://schemas.microsoft.com/office/drawing/2014/main" xmlns="" id="{8A90BD6A-DAC1-4175-BADE-A70FD2E31095}"/>
              </a:ext>
            </a:extLst>
          </p:cNvPr>
          <p:cNvSpPr/>
          <p:nvPr/>
        </p:nvSpPr>
        <p:spPr>
          <a:xfrm>
            <a:off x="3994109" y="2904942"/>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1" name="直接连接符 10">
            <a:extLst>
              <a:ext uri="{FF2B5EF4-FFF2-40B4-BE49-F238E27FC236}">
                <a16:creationId xmlns:a16="http://schemas.microsoft.com/office/drawing/2014/main" xmlns="" id="{94F29B7E-74BF-4821-88B9-C8400B1817B7}"/>
              </a:ext>
            </a:extLst>
          </p:cNvPr>
          <p:cNvCxnSpPr>
            <a:cxnSpLocks/>
          </p:cNvCxnSpPr>
          <p:nvPr/>
        </p:nvCxnSpPr>
        <p:spPr>
          <a:xfrm>
            <a:off x="3994109" y="3372285"/>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a16="http://schemas.microsoft.com/office/drawing/2014/main" xmlns="" id="{8A90BD6A-DAC1-4175-BADE-A70FD2E31095}"/>
              </a:ext>
            </a:extLst>
          </p:cNvPr>
          <p:cNvSpPr/>
          <p:nvPr/>
        </p:nvSpPr>
        <p:spPr>
          <a:xfrm>
            <a:off x="6047726" y="2904942"/>
            <a:ext cx="121112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3" name="直接连接符 12">
            <a:extLst>
              <a:ext uri="{FF2B5EF4-FFF2-40B4-BE49-F238E27FC236}">
                <a16:creationId xmlns:a16="http://schemas.microsoft.com/office/drawing/2014/main" xmlns="" id="{94F29B7E-74BF-4821-88B9-C8400B1817B7}"/>
              </a:ext>
            </a:extLst>
          </p:cNvPr>
          <p:cNvCxnSpPr>
            <a:cxnSpLocks/>
          </p:cNvCxnSpPr>
          <p:nvPr/>
        </p:nvCxnSpPr>
        <p:spPr>
          <a:xfrm>
            <a:off x="6047726" y="3372285"/>
            <a:ext cx="121112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矩形 14">
            <a:extLst>
              <a:ext uri="{FF2B5EF4-FFF2-40B4-BE49-F238E27FC236}">
                <a16:creationId xmlns:a16="http://schemas.microsoft.com/office/drawing/2014/main" xmlns="" id="{8A90BD6A-DAC1-4175-BADE-A70FD2E31095}"/>
              </a:ext>
            </a:extLst>
          </p:cNvPr>
          <p:cNvSpPr/>
          <p:nvPr/>
        </p:nvSpPr>
        <p:spPr>
          <a:xfrm>
            <a:off x="4971965" y="3486833"/>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6" name="直接连接符 15">
            <a:extLst>
              <a:ext uri="{FF2B5EF4-FFF2-40B4-BE49-F238E27FC236}">
                <a16:creationId xmlns:a16="http://schemas.microsoft.com/office/drawing/2014/main" xmlns="" id="{94F29B7E-74BF-4821-88B9-C8400B1817B7}"/>
              </a:ext>
            </a:extLst>
          </p:cNvPr>
          <p:cNvCxnSpPr>
            <a:cxnSpLocks/>
          </p:cNvCxnSpPr>
          <p:nvPr/>
        </p:nvCxnSpPr>
        <p:spPr>
          <a:xfrm>
            <a:off x="4971965" y="3954176"/>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矩形 16">
            <a:extLst>
              <a:ext uri="{FF2B5EF4-FFF2-40B4-BE49-F238E27FC236}">
                <a16:creationId xmlns:a16="http://schemas.microsoft.com/office/drawing/2014/main" xmlns="" id="{8A90BD6A-DAC1-4175-BADE-A70FD2E31095}"/>
              </a:ext>
            </a:extLst>
          </p:cNvPr>
          <p:cNvSpPr/>
          <p:nvPr/>
        </p:nvSpPr>
        <p:spPr>
          <a:xfrm>
            <a:off x="3637965" y="4068724"/>
            <a:ext cx="1635952"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8" name="直接连接符 17">
            <a:extLst>
              <a:ext uri="{FF2B5EF4-FFF2-40B4-BE49-F238E27FC236}">
                <a16:creationId xmlns:a16="http://schemas.microsoft.com/office/drawing/2014/main" xmlns="" id="{94F29B7E-74BF-4821-88B9-C8400B1817B7}"/>
              </a:ext>
            </a:extLst>
          </p:cNvPr>
          <p:cNvCxnSpPr>
            <a:cxnSpLocks/>
          </p:cNvCxnSpPr>
          <p:nvPr/>
        </p:nvCxnSpPr>
        <p:spPr>
          <a:xfrm>
            <a:off x="3637965" y="4536067"/>
            <a:ext cx="163595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矩形 19">
            <a:extLst>
              <a:ext uri="{FF2B5EF4-FFF2-40B4-BE49-F238E27FC236}">
                <a16:creationId xmlns:a16="http://schemas.microsoft.com/office/drawing/2014/main" xmlns="" id="{8A90BD6A-DAC1-4175-BADE-A70FD2E31095}"/>
              </a:ext>
            </a:extLst>
          </p:cNvPr>
          <p:cNvSpPr/>
          <p:nvPr/>
        </p:nvSpPr>
        <p:spPr>
          <a:xfrm>
            <a:off x="7413829" y="4653765"/>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1" name="直接连接符 20">
            <a:extLst>
              <a:ext uri="{FF2B5EF4-FFF2-40B4-BE49-F238E27FC236}">
                <a16:creationId xmlns:a16="http://schemas.microsoft.com/office/drawing/2014/main" xmlns="" id="{94F29B7E-74BF-4821-88B9-C8400B1817B7}"/>
              </a:ext>
            </a:extLst>
          </p:cNvPr>
          <p:cNvCxnSpPr>
            <a:cxnSpLocks/>
          </p:cNvCxnSpPr>
          <p:nvPr/>
        </p:nvCxnSpPr>
        <p:spPr>
          <a:xfrm>
            <a:off x="7413829" y="5121108"/>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1651905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6" presetClass="exit" presetSubtype="21" fill="hold" grpId="0" nodeType="clickEffect">
                                  <p:stCondLst>
                                    <p:cond delay="0"/>
                                  </p:stCondLst>
                                  <p:childTnLst>
                                    <p:animEffect transition="out" filter="barn(inVertical)">
                                      <p:cBhvr>
                                        <p:cTn id="31" dur="500"/>
                                        <p:tgtEl>
                                          <p:spTgt spid="15"/>
                                        </p:tgtEl>
                                      </p:cBhvr>
                                    </p:animEffect>
                                    <p:set>
                                      <p:cBhvr>
                                        <p:cTn id="32" dur="1" fill="hold">
                                          <p:stCondLst>
                                            <p:cond delay="499"/>
                                          </p:stCondLst>
                                        </p:cTn>
                                        <p:tgtEl>
                                          <p:spTgt spid="15"/>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6" presetClass="exit" presetSubtype="21" fill="hold" grpId="0" nodeType="clickEffect">
                                  <p:stCondLst>
                                    <p:cond delay="0"/>
                                  </p:stCondLst>
                                  <p:childTnLst>
                                    <p:animEffect transition="out" filter="barn(inVertical)">
                                      <p:cBhvr>
                                        <p:cTn id="36" dur="500"/>
                                        <p:tgtEl>
                                          <p:spTgt spid="17"/>
                                        </p:tgtEl>
                                      </p:cBhvr>
                                    </p:animEffect>
                                    <p:set>
                                      <p:cBhvr>
                                        <p:cTn id="37" dur="1" fill="hold">
                                          <p:stCondLst>
                                            <p:cond delay="499"/>
                                          </p:stCondLst>
                                        </p:cTn>
                                        <p:tgtEl>
                                          <p:spTgt spid="17"/>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6" presetClass="exit" presetSubtype="21" fill="hold" grpId="0" nodeType="clickEffect">
                                  <p:stCondLst>
                                    <p:cond delay="0"/>
                                  </p:stCondLst>
                                  <p:childTnLst>
                                    <p:animEffect transition="out" filter="barn(inVertical)">
                                      <p:cBhvr>
                                        <p:cTn id="41" dur="500"/>
                                        <p:tgtEl>
                                          <p:spTgt spid="20"/>
                                        </p:tgtEl>
                                      </p:cBhvr>
                                    </p:animEffect>
                                    <p:set>
                                      <p:cBhvr>
                                        <p:cTn id="42" dur="1" fill="hold">
                                          <p:stCondLst>
                                            <p:cond delay="499"/>
                                          </p:stCondLst>
                                        </p:cTn>
                                        <p:tgtEl>
                                          <p:spTgt spid="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8" grpId="0" animBg="1"/>
      <p:bldP spid="10" grpId="0" animBg="1"/>
      <p:bldP spid="12" grpId="0" animBg="1"/>
      <p:bldP spid="15" grpId="0" animBg="1"/>
      <p:bldP spid="17" grpId="0" animBg="1"/>
      <p:bldP spid="2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159541"/>
            <a:ext cx="10807700" cy="41503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③</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为监视官民</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朱元璋设立了由皇帝直接指挥的</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锦衣卫</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掌管侍卫、缉捕、刑狱诸事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保护皇帝</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镇压官民。后来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明成祖又成立了</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东厂</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。这两个机构合称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厂卫</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成为皇帝的耳目和爪牙。</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地方和中央的各个部门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既</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互不统属</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互相牵制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各自直接向皇帝负责</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这样就使皇权高度集中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君主专制</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大为加强。</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9336147" y="1224765"/>
            <a:ext cx="1200235"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9336147" y="1702499"/>
            <a:ext cx="120023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xmlns="" id="{8A90BD6A-DAC1-4175-BADE-A70FD2E31095}"/>
              </a:ext>
            </a:extLst>
          </p:cNvPr>
          <p:cNvSpPr/>
          <p:nvPr/>
        </p:nvSpPr>
        <p:spPr>
          <a:xfrm>
            <a:off x="2397230" y="2398938"/>
            <a:ext cx="830379"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9" name="直接连接符 8">
            <a:extLst>
              <a:ext uri="{FF2B5EF4-FFF2-40B4-BE49-F238E27FC236}">
                <a16:creationId xmlns:a16="http://schemas.microsoft.com/office/drawing/2014/main" xmlns="" id="{94F29B7E-74BF-4821-88B9-C8400B1817B7}"/>
              </a:ext>
            </a:extLst>
          </p:cNvPr>
          <p:cNvCxnSpPr>
            <a:cxnSpLocks/>
          </p:cNvCxnSpPr>
          <p:nvPr/>
        </p:nvCxnSpPr>
        <p:spPr>
          <a:xfrm>
            <a:off x="2397230" y="2866281"/>
            <a:ext cx="83037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a16="http://schemas.microsoft.com/office/drawing/2014/main" xmlns="" id="{8A90BD6A-DAC1-4175-BADE-A70FD2E31095}"/>
              </a:ext>
            </a:extLst>
          </p:cNvPr>
          <p:cNvSpPr/>
          <p:nvPr/>
        </p:nvSpPr>
        <p:spPr>
          <a:xfrm>
            <a:off x="6707248" y="2398938"/>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1" name="直接连接符 10">
            <a:extLst>
              <a:ext uri="{FF2B5EF4-FFF2-40B4-BE49-F238E27FC236}">
                <a16:creationId xmlns:a16="http://schemas.microsoft.com/office/drawing/2014/main" xmlns="" id="{94F29B7E-74BF-4821-88B9-C8400B1817B7}"/>
              </a:ext>
            </a:extLst>
          </p:cNvPr>
          <p:cNvCxnSpPr>
            <a:cxnSpLocks/>
          </p:cNvCxnSpPr>
          <p:nvPr/>
        </p:nvCxnSpPr>
        <p:spPr>
          <a:xfrm>
            <a:off x="6707248" y="2866281"/>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a16="http://schemas.microsoft.com/office/drawing/2014/main" xmlns="" id="{8A90BD6A-DAC1-4175-BADE-A70FD2E31095}"/>
              </a:ext>
            </a:extLst>
          </p:cNvPr>
          <p:cNvSpPr/>
          <p:nvPr/>
        </p:nvSpPr>
        <p:spPr>
          <a:xfrm>
            <a:off x="7077565" y="3590167"/>
            <a:ext cx="1614752"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3" name="直接连接符 12">
            <a:extLst>
              <a:ext uri="{FF2B5EF4-FFF2-40B4-BE49-F238E27FC236}">
                <a16:creationId xmlns:a16="http://schemas.microsoft.com/office/drawing/2014/main" xmlns="" id="{94F29B7E-74BF-4821-88B9-C8400B1817B7}"/>
              </a:ext>
            </a:extLst>
          </p:cNvPr>
          <p:cNvCxnSpPr>
            <a:cxnSpLocks/>
          </p:cNvCxnSpPr>
          <p:nvPr/>
        </p:nvCxnSpPr>
        <p:spPr>
          <a:xfrm>
            <a:off x="7077565" y="4047119"/>
            <a:ext cx="161475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矩形 14">
            <a:extLst>
              <a:ext uri="{FF2B5EF4-FFF2-40B4-BE49-F238E27FC236}">
                <a16:creationId xmlns:a16="http://schemas.microsoft.com/office/drawing/2014/main" xmlns="" id="{8A90BD6A-DAC1-4175-BADE-A70FD2E31095}"/>
              </a:ext>
            </a:extLst>
          </p:cNvPr>
          <p:cNvSpPr/>
          <p:nvPr/>
        </p:nvSpPr>
        <p:spPr>
          <a:xfrm>
            <a:off x="9221846" y="3590167"/>
            <a:ext cx="1614752"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6" name="直接连接符 15">
            <a:extLst>
              <a:ext uri="{FF2B5EF4-FFF2-40B4-BE49-F238E27FC236}">
                <a16:creationId xmlns:a16="http://schemas.microsoft.com/office/drawing/2014/main" xmlns="" id="{94F29B7E-74BF-4821-88B9-C8400B1817B7}"/>
              </a:ext>
            </a:extLst>
          </p:cNvPr>
          <p:cNvCxnSpPr>
            <a:cxnSpLocks/>
          </p:cNvCxnSpPr>
          <p:nvPr/>
        </p:nvCxnSpPr>
        <p:spPr>
          <a:xfrm>
            <a:off x="9221846" y="4047119"/>
            <a:ext cx="161475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矩形 16">
            <a:extLst>
              <a:ext uri="{FF2B5EF4-FFF2-40B4-BE49-F238E27FC236}">
                <a16:creationId xmlns:a16="http://schemas.microsoft.com/office/drawing/2014/main" xmlns="" id="{8A90BD6A-DAC1-4175-BADE-A70FD2E31095}"/>
              </a:ext>
            </a:extLst>
          </p:cNvPr>
          <p:cNvSpPr/>
          <p:nvPr/>
        </p:nvSpPr>
        <p:spPr>
          <a:xfrm>
            <a:off x="8349010" y="4152730"/>
            <a:ext cx="1614752"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8" name="直接连接符 17">
            <a:extLst>
              <a:ext uri="{FF2B5EF4-FFF2-40B4-BE49-F238E27FC236}">
                <a16:creationId xmlns:a16="http://schemas.microsoft.com/office/drawing/2014/main" xmlns="" id="{94F29B7E-74BF-4821-88B9-C8400B1817B7}"/>
              </a:ext>
            </a:extLst>
          </p:cNvPr>
          <p:cNvCxnSpPr>
            <a:cxnSpLocks/>
          </p:cNvCxnSpPr>
          <p:nvPr/>
        </p:nvCxnSpPr>
        <p:spPr>
          <a:xfrm>
            <a:off x="8349010" y="4630464"/>
            <a:ext cx="161475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5121694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5"/>
                                        </p:tgtEl>
                                      </p:cBhvr>
                                    </p:animEffect>
                                    <p:set>
                                      <p:cBhvr>
                                        <p:cTn id="27" dur="1" fill="hold">
                                          <p:stCondLst>
                                            <p:cond delay="499"/>
                                          </p:stCondLst>
                                        </p:cTn>
                                        <p:tgtEl>
                                          <p:spTgt spid="15"/>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6" presetClass="exit" presetSubtype="21" fill="hold" grpId="0" nodeType="clickEffect">
                                  <p:stCondLst>
                                    <p:cond delay="0"/>
                                  </p:stCondLst>
                                  <p:childTnLst>
                                    <p:animEffect transition="out" filter="barn(inVertical)">
                                      <p:cBhvr>
                                        <p:cTn id="31" dur="500"/>
                                        <p:tgtEl>
                                          <p:spTgt spid="17"/>
                                        </p:tgtEl>
                                      </p:cBhvr>
                                    </p:animEffect>
                                    <p:set>
                                      <p:cBhvr>
                                        <p:cTn id="32"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animBg="1"/>
      <p:bldP spid="10" grpId="0" animBg="1"/>
      <p:bldP spid="12" grpId="0" animBg="1"/>
      <p:bldP spid="15" grpId="0" animBg="1"/>
      <p:bldP spid="1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273475"/>
            <a:ext cx="10807700" cy="592316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科举考试</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内容</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明朝提倡</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尊孔崇儒</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。明朝严格规定考试的题目必须来自</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四书</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五经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考生对题目的解释</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必须是以朱熹的《</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四书集注</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》为标准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不得自己随意发挥。</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文体</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明朝科举对考试答卷的</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文体格式</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段落划分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都有严格的规定</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要求答卷由八个部分组成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其中后四个部分为主体</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每部分要有两股对仗的文字</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因此称为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八股文</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评价</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八股文内容空疏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形式呆板</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又脱离实际</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禁锢</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思想</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。应试的人为了能够被录取</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只有死读</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四书</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五经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成为皇帝旨意的顺从者。</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4111830" y="933819"/>
            <a:ext cx="163203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4111830" y="1401162"/>
            <a:ext cx="163203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2216004" y="1505320"/>
            <a:ext cx="79797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2216004" y="1983054"/>
            <a:ext cx="79797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xmlns="" id="{8A90BD6A-DAC1-4175-BADE-A70FD2E31095}"/>
              </a:ext>
            </a:extLst>
          </p:cNvPr>
          <p:cNvSpPr/>
          <p:nvPr/>
        </p:nvSpPr>
        <p:spPr>
          <a:xfrm>
            <a:off x="3448532" y="1505320"/>
            <a:ext cx="80595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9" name="直接连接符 8">
            <a:extLst>
              <a:ext uri="{FF2B5EF4-FFF2-40B4-BE49-F238E27FC236}">
                <a16:creationId xmlns:a16="http://schemas.microsoft.com/office/drawing/2014/main" xmlns="" id="{94F29B7E-74BF-4821-88B9-C8400B1817B7}"/>
              </a:ext>
            </a:extLst>
          </p:cNvPr>
          <p:cNvCxnSpPr>
            <a:cxnSpLocks/>
          </p:cNvCxnSpPr>
          <p:nvPr/>
        </p:nvCxnSpPr>
        <p:spPr>
          <a:xfrm>
            <a:off x="3448532" y="1983054"/>
            <a:ext cx="80595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a16="http://schemas.microsoft.com/office/drawing/2014/main" xmlns="" id="{8A90BD6A-DAC1-4175-BADE-A70FD2E31095}"/>
              </a:ext>
            </a:extLst>
          </p:cNvPr>
          <p:cNvSpPr/>
          <p:nvPr/>
        </p:nvSpPr>
        <p:spPr>
          <a:xfrm>
            <a:off x="1188001" y="2107993"/>
            <a:ext cx="163364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1" name="直接连接符 10">
            <a:extLst>
              <a:ext uri="{FF2B5EF4-FFF2-40B4-BE49-F238E27FC236}">
                <a16:creationId xmlns:a16="http://schemas.microsoft.com/office/drawing/2014/main" xmlns="" id="{94F29B7E-74BF-4821-88B9-C8400B1817B7}"/>
              </a:ext>
            </a:extLst>
          </p:cNvPr>
          <p:cNvCxnSpPr>
            <a:cxnSpLocks/>
          </p:cNvCxnSpPr>
          <p:nvPr/>
        </p:nvCxnSpPr>
        <p:spPr>
          <a:xfrm>
            <a:off x="1188001" y="2575336"/>
            <a:ext cx="16336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矩形 13">
            <a:extLst>
              <a:ext uri="{FF2B5EF4-FFF2-40B4-BE49-F238E27FC236}">
                <a16:creationId xmlns:a16="http://schemas.microsoft.com/office/drawing/2014/main" xmlns="" id="{8A90BD6A-DAC1-4175-BADE-A70FD2E31095}"/>
              </a:ext>
            </a:extLst>
          </p:cNvPr>
          <p:cNvSpPr/>
          <p:nvPr/>
        </p:nvSpPr>
        <p:spPr>
          <a:xfrm>
            <a:off x="6553540" y="2700274"/>
            <a:ext cx="1663513"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5" name="直接连接符 14">
            <a:extLst>
              <a:ext uri="{FF2B5EF4-FFF2-40B4-BE49-F238E27FC236}">
                <a16:creationId xmlns:a16="http://schemas.microsoft.com/office/drawing/2014/main" xmlns="" id="{94F29B7E-74BF-4821-88B9-C8400B1817B7}"/>
              </a:ext>
            </a:extLst>
          </p:cNvPr>
          <p:cNvCxnSpPr>
            <a:cxnSpLocks/>
          </p:cNvCxnSpPr>
          <p:nvPr/>
        </p:nvCxnSpPr>
        <p:spPr>
          <a:xfrm>
            <a:off x="6553540" y="3157226"/>
            <a:ext cx="166351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矩形 16">
            <a:extLst>
              <a:ext uri="{FF2B5EF4-FFF2-40B4-BE49-F238E27FC236}">
                <a16:creationId xmlns:a16="http://schemas.microsoft.com/office/drawing/2014/main" xmlns="" id="{8A90BD6A-DAC1-4175-BADE-A70FD2E31095}"/>
              </a:ext>
            </a:extLst>
          </p:cNvPr>
          <p:cNvSpPr/>
          <p:nvPr/>
        </p:nvSpPr>
        <p:spPr>
          <a:xfrm>
            <a:off x="8569377" y="2700274"/>
            <a:ext cx="1663513"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8" name="直接连接符 17">
            <a:extLst>
              <a:ext uri="{FF2B5EF4-FFF2-40B4-BE49-F238E27FC236}">
                <a16:creationId xmlns:a16="http://schemas.microsoft.com/office/drawing/2014/main" xmlns="" id="{94F29B7E-74BF-4821-88B9-C8400B1817B7}"/>
              </a:ext>
            </a:extLst>
          </p:cNvPr>
          <p:cNvCxnSpPr>
            <a:cxnSpLocks/>
          </p:cNvCxnSpPr>
          <p:nvPr/>
        </p:nvCxnSpPr>
        <p:spPr>
          <a:xfrm>
            <a:off x="8569377" y="3157226"/>
            <a:ext cx="166351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矩形 18">
            <a:extLst>
              <a:ext uri="{FF2B5EF4-FFF2-40B4-BE49-F238E27FC236}">
                <a16:creationId xmlns:a16="http://schemas.microsoft.com/office/drawing/2014/main" xmlns="" id="{8A90BD6A-DAC1-4175-BADE-A70FD2E31095}"/>
              </a:ext>
            </a:extLst>
          </p:cNvPr>
          <p:cNvSpPr/>
          <p:nvPr/>
        </p:nvSpPr>
        <p:spPr>
          <a:xfrm>
            <a:off x="8144661" y="3864056"/>
            <a:ext cx="1204082"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0" name="直接连接符 19">
            <a:extLst>
              <a:ext uri="{FF2B5EF4-FFF2-40B4-BE49-F238E27FC236}">
                <a16:creationId xmlns:a16="http://schemas.microsoft.com/office/drawing/2014/main" xmlns="" id="{94F29B7E-74BF-4821-88B9-C8400B1817B7}"/>
              </a:ext>
            </a:extLst>
          </p:cNvPr>
          <p:cNvCxnSpPr>
            <a:cxnSpLocks/>
          </p:cNvCxnSpPr>
          <p:nvPr/>
        </p:nvCxnSpPr>
        <p:spPr>
          <a:xfrm>
            <a:off x="8144661" y="4331399"/>
            <a:ext cx="120408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矩形 21">
            <a:extLst>
              <a:ext uri="{FF2B5EF4-FFF2-40B4-BE49-F238E27FC236}">
                <a16:creationId xmlns:a16="http://schemas.microsoft.com/office/drawing/2014/main" xmlns="" id="{8A90BD6A-DAC1-4175-BADE-A70FD2E31095}"/>
              </a:ext>
            </a:extLst>
          </p:cNvPr>
          <p:cNvSpPr/>
          <p:nvPr/>
        </p:nvSpPr>
        <p:spPr>
          <a:xfrm>
            <a:off x="10136247" y="4427672"/>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3" name="直接连接符 22">
            <a:extLst>
              <a:ext uri="{FF2B5EF4-FFF2-40B4-BE49-F238E27FC236}">
                <a16:creationId xmlns:a16="http://schemas.microsoft.com/office/drawing/2014/main" xmlns="" id="{94F29B7E-74BF-4821-88B9-C8400B1817B7}"/>
              </a:ext>
            </a:extLst>
          </p:cNvPr>
          <p:cNvCxnSpPr>
            <a:cxnSpLocks/>
          </p:cNvCxnSpPr>
          <p:nvPr/>
        </p:nvCxnSpPr>
        <p:spPr>
          <a:xfrm>
            <a:off x="10136247" y="4905406"/>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矩形 23">
            <a:extLst>
              <a:ext uri="{FF2B5EF4-FFF2-40B4-BE49-F238E27FC236}">
                <a16:creationId xmlns:a16="http://schemas.microsoft.com/office/drawing/2014/main" xmlns="" id="{8A90BD6A-DAC1-4175-BADE-A70FD2E31095}"/>
              </a:ext>
            </a:extLst>
          </p:cNvPr>
          <p:cNvSpPr/>
          <p:nvPr/>
        </p:nvSpPr>
        <p:spPr>
          <a:xfrm>
            <a:off x="7206011" y="5030345"/>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5" name="直接连接符 24">
            <a:extLst>
              <a:ext uri="{FF2B5EF4-FFF2-40B4-BE49-F238E27FC236}">
                <a16:creationId xmlns:a16="http://schemas.microsoft.com/office/drawing/2014/main" xmlns="" id="{94F29B7E-74BF-4821-88B9-C8400B1817B7}"/>
              </a:ext>
            </a:extLst>
          </p:cNvPr>
          <p:cNvCxnSpPr>
            <a:cxnSpLocks/>
          </p:cNvCxnSpPr>
          <p:nvPr/>
        </p:nvCxnSpPr>
        <p:spPr>
          <a:xfrm>
            <a:off x="7206011" y="5497688"/>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矩形 25">
            <a:extLst>
              <a:ext uri="{FF2B5EF4-FFF2-40B4-BE49-F238E27FC236}">
                <a16:creationId xmlns:a16="http://schemas.microsoft.com/office/drawing/2014/main" xmlns="" id="{8A90BD6A-DAC1-4175-BADE-A70FD2E31095}"/>
              </a:ext>
            </a:extLst>
          </p:cNvPr>
          <p:cNvSpPr/>
          <p:nvPr/>
        </p:nvSpPr>
        <p:spPr>
          <a:xfrm>
            <a:off x="8430816" y="5030345"/>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7" name="直接连接符 26">
            <a:extLst>
              <a:ext uri="{FF2B5EF4-FFF2-40B4-BE49-F238E27FC236}">
                <a16:creationId xmlns:a16="http://schemas.microsoft.com/office/drawing/2014/main" xmlns="" id="{94F29B7E-74BF-4821-88B9-C8400B1817B7}"/>
              </a:ext>
            </a:extLst>
          </p:cNvPr>
          <p:cNvCxnSpPr>
            <a:cxnSpLocks/>
          </p:cNvCxnSpPr>
          <p:nvPr/>
        </p:nvCxnSpPr>
        <p:spPr>
          <a:xfrm>
            <a:off x="8430816" y="5497688"/>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2778888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4"/>
                                        </p:tgtEl>
                                      </p:cBhvr>
                                    </p:animEffect>
                                    <p:set>
                                      <p:cBhvr>
                                        <p:cTn id="27" dur="1" fill="hold">
                                          <p:stCondLst>
                                            <p:cond delay="499"/>
                                          </p:stCondLst>
                                        </p:cTn>
                                        <p:tgtEl>
                                          <p:spTgt spid="14"/>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6" presetClass="exit" presetSubtype="21" fill="hold" grpId="0" nodeType="clickEffect">
                                  <p:stCondLst>
                                    <p:cond delay="0"/>
                                  </p:stCondLst>
                                  <p:childTnLst>
                                    <p:animEffect transition="out" filter="barn(inVertical)">
                                      <p:cBhvr>
                                        <p:cTn id="31" dur="500"/>
                                        <p:tgtEl>
                                          <p:spTgt spid="17"/>
                                        </p:tgtEl>
                                      </p:cBhvr>
                                    </p:animEffect>
                                    <p:set>
                                      <p:cBhvr>
                                        <p:cTn id="32" dur="1" fill="hold">
                                          <p:stCondLst>
                                            <p:cond delay="499"/>
                                          </p:stCondLst>
                                        </p:cTn>
                                        <p:tgtEl>
                                          <p:spTgt spid="17"/>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6" presetClass="exit" presetSubtype="21" fill="hold" grpId="0" nodeType="clickEffect">
                                  <p:stCondLst>
                                    <p:cond delay="0"/>
                                  </p:stCondLst>
                                  <p:childTnLst>
                                    <p:animEffect transition="out" filter="barn(inVertical)">
                                      <p:cBhvr>
                                        <p:cTn id="36" dur="500"/>
                                        <p:tgtEl>
                                          <p:spTgt spid="19"/>
                                        </p:tgtEl>
                                      </p:cBhvr>
                                    </p:animEffect>
                                    <p:set>
                                      <p:cBhvr>
                                        <p:cTn id="37" dur="1" fill="hold">
                                          <p:stCondLst>
                                            <p:cond delay="499"/>
                                          </p:stCondLst>
                                        </p:cTn>
                                        <p:tgtEl>
                                          <p:spTgt spid="19"/>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6" presetClass="exit" presetSubtype="21" fill="hold" grpId="0" nodeType="clickEffect">
                                  <p:stCondLst>
                                    <p:cond delay="0"/>
                                  </p:stCondLst>
                                  <p:childTnLst>
                                    <p:animEffect transition="out" filter="barn(inVertical)">
                                      <p:cBhvr>
                                        <p:cTn id="41" dur="500"/>
                                        <p:tgtEl>
                                          <p:spTgt spid="22"/>
                                        </p:tgtEl>
                                      </p:cBhvr>
                                    </p:animEffect>
                                    <p:set>
                                      <p:cBhvr>
                                        <p:cTn id="42" dur="1" fill="hold">
                                          <p:stCondLst>
                                            <p:cond delay="499"/>
                                          </p:stCondLst>
                                        </p:cTn>
                                        <p:tgtEl>
                                          <p:spTgt spid="22"/>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6" presetClass="exit" presetSubtype="21" fill="hold" grpId="0" nodeType="clickEffect">
                                  <p:stCondLst>
                                    <p:cond delay="0"/>
                                  </p:stCondLst>
                                  <p:childTnLst>
                                    <p:animEffect transition="out" filter="barn(inVertical)">
                                      <p:cBhvr>
                                        <p:cTn id="46" dur="500"/>
                                        <p:tgtEl>
                                          <p:spTgt spid="24"/>
                                        </p:tgtEl>
                                      </p:cBhvr>
                                    </p:animEffect>
                                    <p:set>
                                      <p:cBhvr>
                                        <p:cTn id="47" dur="1" fill="hold">
                                          <p:stCondLst>
                                            <p:cond delay="499"/>
                                          </p:stCondLst>
                                        </p:cTn>
                                        <p:tgtEl>
                                          <p:spTgt spid="24"/>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16" presetClass="exit" presetSubtype="21" fill="hold" grpId="0" nodeType="clickEffect">
                                  <p:stCondLst>
                                    <p:cond delay="0"/>
                                  </p:stCondLst>
                                  <p:childTnLst>
                                    <p:animEffect transition="out" filter="barn(inVertical)">
                                      <p:cBhvr>
                                        <p:cTn id="51" dur="500"/>
                                        <p:tgtEl>
                                          <p:spTgt spid="26"/>
                                        </p:tgtEl>
                                      </p:cBhvr>
                                    </p:animEffect>
                                    <p:set>
                                      <p:cBhvr>
                                        <p:cTn id="52" dur="1" fill="hold">
                                          <p:stCondLst>
                                            <p:cond delay="499"/>
                                          </p:stCondLst>
                                        </p:cTn>
                                        <p:tgtEl>
                                          <p:spTgt spid="2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8" grpId="0" animBg="1"/>
      <p:bldP spid="10" grpId="0" animBg="1"/>
      <p:bldP spid="14" grpId="0" animBg="1"/>
      <p:bldP spid="17" grpId="0" animBg="1"/>
      <p:bldP spid="19" grpId="0" animBg="1"/>
      <p:bldP spid="22" grpId="0" animBg="1"/>
      <p:bldP spid="24" grpId="0" animBg="1"/>
      <p:bldP spid="2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89201"/>
            <a:ext cx="10807700" cy="651409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经济的发展</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农业</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明朝引进了原产于南美洲的</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玉米</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甘薯</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马铃薯</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花生</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向日葵</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手工业</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棉纺织业</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在明朝已从南方推向北方</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南北方都涌现出一批棉纺织业基地。</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苏州</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是明朝的丝织业中心。</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景德镇</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是全国的制瓷中心</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所产的</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青花瓷器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造型多样</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色彩艳丽</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花纹优美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畅销海内外。</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商业</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明朝的</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商品经济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相当活跃。</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北京</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南京</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是全国性的商贸城市</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还出现了数十座较大的商业城市。许多富人携带重金</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积极从事商贸活动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出现了有名的商帮</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如山西的</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晋商</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、安徽的</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徽商</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7382656" y="748145"/>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7382656" y="1215488"/>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矩形 4">
            <a:extLst>
              <a:ext uri="{FF2B5EF4-FFF2-40B4-BE49-F238E27FC236}">
                <a16:creationId xmlns:a16="http://schemas.microsoft.com/office/drawing/2014/main" xmlns="" id="{8A90BD6A-DAC1-4175-BADE-A70FD2E31095}"/>
              </a:ext>
            </a:extLst>
          </p:cNvPr>
          <p:cNvSpPr/>
          <p:nvPr/>
        </p:nvSpPr>
        <p:spPr>
          <a:xfrm>
            <a:off x="8596063" y="748145"/>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6" name="直接连接符 5">
            <a:extLst>
              <a:ext uri="{FF2B5EF4-FFF2-40B4-BE49-F238E27FC236}">
                <a16:creationId xmlns:a16="http://schemas.microsoft.com/office/drawing/2014/main" xmlns="" id="{94F29B7E-74BF-4821-88B9-C8400B1817B7}"/>
              </a:ext>
            </a:extLst>
          </p:cNvPr>
          <p:cNvCxnSpPr>
            <a:cxnSpLocks/>
          </p:cNvCxnSpPr>
          <p:nvPr/>
        </p:nvCxnSpPr>
        <p:spPr>
          <a:xfrm>
            <a:off x="8596063" y="1215488"/>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a16="http://schemas.microsoft.com/office/drawing/2014/main" xmlns="" id="{8A90BD6A-DAC1-4175-BADE-A70FD2E31095}"/>
              </a:ext>
            </a:extLst>
          </p:cNvPr>
          <p:cNvSpPr/>
          <p:nvPr/>
        </p:nvSpPr>
        <p:spPr>
          <a:xfrm>
            <a:off x="9809470" y="748145"/>
            <a:ext cx="1225675"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8" name="直接连接符 7">
            <a:extLst>
              <a:ext uri="{FF2B5EF4-FFF2-40B4-BE49-F238E27FC236}">
                <a16:creationId xmlns:a16="http://schemas.microsoft.com/office/drawing/2014/main" xmlns="" id="{94F29B7E-74BF-4821-88B9-C8400B1817B7}"/>
              </a:ext>
            </a:extLst>
          </p:cNvPr>
          <p:cNvCxnSpPr>
            <a:cxnSpLocks/>
          </p:cNvCxnSpPr>
          <p:nvPr/>
        </p:nvCxnSpPr>
        <p:spPr>
          <a:xfrm>
            <a:off x="9809470" y="1215488"/>
            <a:ext cx="122567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a16="http://schemas.microsoft.com/office/drawing/2014/main" xmlns="" id="{8A90BD6A-DAC1-4175-BADE-A70FD2E31095}"/>
              </a:ext>
            </a:extLst>
          </p:cNvPr>
          <p:cNvSpPr/>
          <p:nvPr/>
        </p:nvSpPr>
        <p:spPr>
          <a:xfrm>
            <a:off x="784429" y="1328674"/>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1" name="直接连接符 10">
            <a:extLst>
              <a:ext uri="{FF2B5EF4-FFF2-40B4-BE49-F238E27FC236}">
                <a16:creationId xmlns:a16="http://schemas.microsoft.com/office/drawing/2014/main" xmlns="" id="{94F29B7E-74BF-4821-88B9-C8400B1817B7}"/>
              </a:ext>
            </a:extLst>
          </p:cNvPr>
          <p:cNvCxnSpPr>
            <a:cxnSpLocks/>
          </p:cNvCxnSpPr>
          <p:nvPr/>
        </p:nvCxnSpPr>
        <p:spPr>
          <a:xfrm>
            <a:off x="784429" y="1796017"/>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a16="http://schemas.microsoft.com/office/drawing/2014/main" xmlns="" id="{8A90BD6A-DAC1-4175-BADE-A70FD2E31095}"/>
              </a:ext>
            </a:extLst>
          </p:cNvPr>
          <p:cNvSpPr/>
          <p:nvPr/>
        </p:nvSpPr>
        <p:spPr>
          <a:xfrm>
            <a:off x="2020948" y="1328674"/>
            <a:ext cx="1210625"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3" name="直接连接符 12">
            <a:extLst>
              <a:ext uri="{FF2B5EF4-FFF2-40B4-BE49-F238E27FC236}">
                <a16:creationId xmlns:a16="http://schemas.microsoft.com/office/drawing/2014/main" xmlns="" id="{94F29B7E-74BF-4821-88B9-C8400B1817B7}"/>
              </a:ext>
            </a:extLst>
          </p:cNvPr>
          <p:cNvCxnSpPr>
            <a:cxnSpLocks/>
          </p:cNvCxnSpPr>
          <p:nvPr/>
        </p:nvCxnSpPr>
        <p:spPr>
          <a:xfrm>
            <a:off x="2020948" y="1796017"/>
            <a:ext cx="121062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矩形 14">
            <a:extLst>
              <a:ext uri="{FF2B5EF4-FFF2-40B4-BE49-F238E27FC236}">
                <a16:creationId xmlns:a16="http://schemas.microsoft.com/office/drawing/2014/main" xmlns="" id="{8A90BD6A-DAC1-4175-BADE-A70FD2E31095}"/>
              </a:ext>
            </a:extLst>
          </p:cNvPr>
          <p:cNvSpPr/>
          <p:nvPr/>
        </p:nvSpPr>
        <p:spPr>
          <a:xfrm>
            <a:off x="2893784" y="1910565"/>
            <a:ext cx="1615871"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6" name="直接连接符 15">
            <a:extLst>
              <a:ext uri="{FF2B5EF4-FFF2-40B4-BE49-F238E27FC236}">
                <a16:creationId xmlns:a16="http://schemas.microsoft.com/office/drawing/2014/main" xmlns="" id="{94F29B7E-74BF-4821-88B9-C8400B1817B7}"/>
              </a:ext>
            </a:extLst>
          </p:cNvPr>
          <p:cNvCxnSpPr>
            <a:cxnSpLocks/>
          </p:cNvCxnSpPr>
          <p:nvPr/>
        </p:nvCxnSpPr>
        <p:spPr>
          <a:xfrm>
            <a:off x="2893784" y="2388299"/>
            <a:ext cx="161587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矩形 17">
            <a:extLst>
              <a:ext uri="{FF2B5EF4-FFF2-40B4-BE49-F238E27FC236}">
                <a16:creationId xmlns:a16="http://schemas.microsoft.com/office/drawing/2014/main" xmlns="" id="{8A90BD6A-DAC1-4175-BADE-A70FD2E31095}"/>
              </a:ext>
            </a:extLst>
          </p:cNvPr>
          <p:cNvSpPr/>
          <p:nvPr/>
        </p:nvSpPr>
        <p:spPr>
          <a:xfrm>
            <a:off x="5262912" y="2502847"/>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9" name="直接连接符 18">
            <a:extLst>
              <a:ext uri="{FF2B5EF4-FFF2-40B4-BE49-F238E27FC236}">
                <a16:creationId xmlns:a16="http://schemas.microsoft.com/office/drawing/2014/main" xmlns="" id="{94F29B7E-74BF-4821-88B9-C8400B1817B7}"/>
              </a:ext>
            </a:extLst>
          </p:cNvPr>
          <p:cNvCxnSpPr>
            <a:cxnSpLocks/>
          </p:cNvCxnSpPr>
          <p:nvPr/>
        </p:nvCxnSpPr>
        <p:spPr>
          <a:xfrm>
            <a:off x="5262912" y="2970190"/>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矩形 19">
            <a:extLst>
              <a:ext uri="{FF2B5EF4-FFF2-40B4-BE49-F238E27FC236}">
                <a16:creationId xmlns:a16="http://schemas.microsoft.com/office/drawing/2014/main" xmlns="" id="{8A90BD6A-DAC1-4175-BADE-A70FD2E31095}"/>
              </a:ext>
            </a:extLst>
          </p:cNvPr>
          <p:cNvSpPr/>
          <p:nvPr/>
        </p:nvSpPr>
        <p:spPr>
          <a:xfrm>
            <a:off x="10094685" y="2502847"/>
            <a:ext cx="1405165"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1" name="直接连接符 20">
            <a:extLst>
              <a:ext uri="{FF2B5EF4-FFF2-40B4-BE49-F238E27FC236}">
                <a16:creationId xmlns:a16="http://schemas.microsoft.com/office/drawing/2014/main" xmlns="" id="{94F29B7E-74BF-4821-88B9-C8400B1817B7}"/>
              </a:ext>
            </a:extLst>
          </p:cNvPr>
          <p:cNvCxnSpPr>
            <a:cxnSpLocks/>
          </p:cNvCxnSpPr>
          <p:nvPr/>
        </p:nvCxnSpPr>
        <p:spPr>
          <a:xfrm>
            <a:off x="10094685" y="2970190"/>
            <a:ext cx="140516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a16="http://schemas.microsoft.com/office/drawing/2014/main" xmlns="" id="{8A90BD6A-DAC1-4175-BADE-A70FD2E31095}"/>
              </a:ext>
            </a:extLst>
          </p:cNvPr>
          <p:cNvSpPr/>
          <p:nvPr/>
        </p:nvSpPr>
        <p:spPr>
          <a:xfrm>
            <a:off x="5372635" y="3084738"/>
            <a:ext cx="163083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4" name="直接连接符 23">
            <a:extLst>
              <a:ext uri="{FF2B5EF4-FFF2-40B4-BE49-F238E27FC236}">
                <a16:creationId xmlns:a16="http://schemas.microsoft.com/office/drawing/2014/main" xmlns="" id="{94F29B7E-74BF-4821-88B9-C8400B1817B7}"/>
              </a:ext>
            </a:extLst>
          </p:cNvPr>
          <p:cNvCxnSpPr>
            <a:cxnSpLocks/>
          </p:cNvCxnSpPr>
          <p:nvPr/>
        </p:nvCxnSpPr>
        <p:spPr>
          <a:xfrm>
            <a:off x="5372635" y="3562472"/>
            <a:ext cx="163083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矩形 25">
            <a:extLst>
              <a:ext uri="{FF2B5EF4-FFF2-40B4-BE49-F238E27FC236}">
                <a16:creationId xmlns:a16="http://schemas.microsoft.com/office/drawing/2014/main" xmlns="" id="{8A90BD6A-DAC1-4175-BADE-A70FD2E31095}"/>
              </a:ext>
            </a:extLst>
          </p:cNvPr>
          <p:cNvSpPr/>
          <p:nvPr/>
        </p:nvSpPr>
        <p:spPr>
          <a:xfrm>
            <a:off x="3704627" y="4250050"/>
            <a:ext cx="163083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7" name="直接连接符 26">
            <a:extLst>
              <a:ext uri="{FF2B5EF4-FFF2-40B4-BE49-F238E27FC236}">
                <a16:creationId xmlns:a16="http://schemas.microsoft.com/office/drawing/2014/main" xmlns="" id="{94F29B7E-74BF-4821-88B9-C8400B1817B7}"/>
              </a:ext>
            </a:extLst>
          </p:cNvPr>
          <p:cNvCxnSpPr>
            <a:cxnSpLocks/>
          </p:cNvCxnSpPr>
          <p:nvPr/>
        </p:nvCxnSpPr>
        <p:spPr>
          <a:xfrm>
            <a:off x="3704627" y="4727784"/>
            <a:ext cx="163083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矩形 27">
            <a:extLst>
              <a:ext uri="{FF2B5EF4-FFF2-40B4-BE49-F238E27FC236}">
                <a16:creationId xmlns:a16="http://schemas.microsoft.com/office/drawing/2014/main" xmlns="" id="{8A90BD6A-DAC1-4175-BADE-A70FD2E31095}"/>
              </a:ext>
            </a:extLst>
          </p:cNvPr>
          <p:cNvSpPr/>
          <p:nvPr/>
        </p:nvSpPr>
        <p:spPr>
          <a:xfrm>
            <a:off x="7470896" y="4250050"/>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9" name="直接连接符 28">
            <a:extLst>
              <a:ext uri="{FF2B5EF4-FFF2-40B4-BE49-F238E27FC236}">
                <a16:creationId xmlns:a16="http://schemas.microsoft.com/office/drawing/2014/main" xmlns="" id="{94F29B7E-74BF-4821-88B9-C8400B1817B7}"/>
              </a:ext>
            </a:extLst>
          </p:cNvPr>
          <p:cNvCxnSpPr>
            <a:cxnSpLocks/>
          </p:cNvCxnSpPr>
          <p:nvPr/>
        </p:nvCxnSpPr>
        <p:spPr>
          <a:xfrm>
            <a:off x="7470896" y="4727784"/>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矩形 29">
            <a:extLst>
              <a:ext uri="{FF2B5EF4-FFF2-40B4-BE49-F238E27FC236}">
                <a16:creationId xmlns:a16="http://schemas.microsoft.com/office/drawing/2014/main" xmlns="" id="{8A90BD6A-DAC1-4175-BADE-A70FD2E31095}"/>
              </a:ext>
            </a:extLst>
          </p:cNvPr>
          <p:cNvSpPr/>
          <p:nvPr/>
        </p:nvSpPr>
        <p:spPr>
          <a:xfrm>
            <a:off x="8702529" y="4250050"/>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31" name="直接连接符 30">
            <a:extLst>
              <a:ext uri="{FF2B5EF4-FFF2-40B4-BE49-F238E27FC236}">
                <a16:creationId xmlns:a16="http://schemas.microsoft.com/office/drawing/2014/main" xmlns="" id="{94F29B7E-74BF-4821-88B9-C8400B1817B7}"/>
              </a:ext>
            </a:extLst>
          </p:cNvPr>
          <p:cNvCxnSpPr>
            <a:cxnSpLocks/>
          </p:cNvCxnSpPr>
          <p:nvPr/>
        </p:nvCxnSpPr>
        <p:spPr>
          <a:xfrm>
            <a:off x="8702529" y="4727784"/>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2" name="矩形 31">
            <a:extLst>
              <a:ext uri="{FF2B5EF4-FFF2-40B4-BE49-F238E27FC236}">
                <a16:creationId xmlns:a16="http://schemas.microsoft.com/office/drawing/2014/main" xmlns="" id="{8A90BD6A-DAC1-4175-BADE-A70FD2E31095}"/>
              </a:ext>
            </a:extLst>
          </p:cNvPr>
          <p:cNvSpPr/>
          <p:nvPr/>
        </p:nvSpPr>
        <p:spPr>
          <a:xfrm>
            <a:off x="10489765" y="5434614"/>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33" name="直接连接符 32">
            <a:extLst>
              <a:ext uri="{FF2B5EF4-FFF2-40B4-BE49-F238E27FC236}">
                <a16:creationId xmlns:a16="http://schemas.microsoft.com/office/drawing/2014/main" xmlns="" id="{94F29B7E-74BF-4821-88B9-C8400B1817B7}"/>
              </a:ext>
            </a:extLst>
          </p:cNvPr>
          <p:cNvCxnSpPr>
            <a:cxnSpLocks/>
          </p:cNvCxnSpPr>
          <p:nvPr/>
        </p:nvCxnSpPr>
        <p:spPr>
          <a:xfrm>
            <a:off x="10489765" y="5901957"/>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4" name="矩形 33">
            <a:extLst>
              <a:ext uri="{FF2B5EF4-FFF2-40B4-BE49-F238E27FC236}">
                <a16:creationId xmlns:a16="http://schemas.microsoft.com/office/drawing/2014/main" xmlns="" id="{8A90BD6A-DAC1-4175-BADE-A70FD2E31095}"/>
              </a:ext>
            </a:extLst>
          </p:cNvPr>
          <p:cNvSpPr/>
          <p:nvPr/>
        </p:nvSpPr>
        <p:spPr>
          <a:xfrm>
            <a:off x="2010557" y="6006114"/>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35" name="直接连接符 34">
            <a:extLst>
              <a:ext uri="{FF2B5EF4-FFF2-40B4-BE49-F238E27FC236}">
                <a16:creationId xmlns:a16="http://schemas.microsoft.com/office/drawing/2014/main" xmlns="" id="{94F29B7E-74BF-4821-88B9-C8400B1817B7}"/>
              </a:ext>
            </a:extLst>
          </p:cNvPr>
          <p:cNvCxnSpPr>
            <a:cxnSpLocks/>
          </p:cNvCxnSpPr>
          <p:nvPr/>
        </p:nvCxnSpPr>
        <p:spPr>
          <a:xfrm>
            <a:off x="2010557" y="6483848"/>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7876872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6" presetClass="exit" presetSubtype="21" fill="hold" grpId="0" nodeType="clickEffect">
                                  <p:stCondLst>
                                    <p:cond delay="0"/>
                                  </p:stCondLst>
                                  <p:childTnLst>
                                    <p:animEffect transition="out" filter="barn(inVertical)">
                                      <p:cBhvr>
                                        <p:cTn id="31" dur="500"/>
                                        <p:tgtEl>
                                          <p:spTgt spid="15"/>
                                        </p:tgtEl>
                                      </p:cBhvr>
                                    </p:animEffect>
                                    <p:set>
                                      <p:cBhvr>
                                        <p:cTn id="32" dur="1" fill="hold">
                                          <p:stCondLst>
                                            <p:cond delay="499"/>
                                          </p:stCondLst>
                                        </p:cTn>
                                        <p:tgtEl>
                                          <p:spTgt spid="15"/>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6" presetClass="exit" presetSubtype="21" fill="hold" grpId="0" nodeType="clickEffect">
                                  <p:stCondLst>
                                    <p:cond delay="0"/>
                                  </p:stCondLst>
                                  <p:childTnLst>
                                    <p:animEffect transition="out" filter="barn(inVertical)">
                                      <p:cBhvr>
                                        <p:cTn id="36" dur="500"/>
                                        <p:tgtEl>
                                          <p:spTgt spid="18"/>
                                        </p:tgtEl>
                                      </p:cBhvr>
                                    </p:animEffect>
                                    <p:set>
                                      <p:cBhvr>
                                        <p:cTn id="37" dur="1" fill="hold">
                                          <p:stCondLst>
                                            <p:cond delay="499"/>
                                          </p:stCondLst>
                                        </p:cTn>
                                        <p:tgtEl>
                                          <p:spTgt spid="18"/>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6" presetClass="exit" presetSubtype="21" fill="hold" grpId="0" nodeType="clickEffect">
                                  <p:stCondLst>
                                    <p:cond delay="0"/>
                                  </p:stCondLst>
                                  <p:childTnLst>
                                    <p:animEffect transition="out" filter="barn(inVertical)">
                                      <p:cBhvr>
                                        <p:cTn id="41" dur="500"/>
                                        <p:tgtEl>
                                          <p:spTgt spid="20"/>
                                        </p:tgtEl>
                                      </p:cBhvr>
                                    </p:animEffect>
                                    <p:set>
                                      <p:cBhvr>
                                        <p:cTn id="42" dur="1" fill="hold">
                                          <p:stCondLst>
                                            <p:cond delay="499"/>
                                          </p:stCondLst>
                                        </p:cTn>
                                        <p:tgtEl>
                                          <p:spTgt spid="20"/>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6" presetClass="exit" presetSubtype="21" fill="hold" grpId="0" nodeType="clickEffect">
                                  <p:stCondLst>
                                    <p:cond delay="0"/>
                                  </p:stCondLst>
                                  <p:childTnLst>
                                    <p:animEffect transition="out" filter="barn(inVertical)">
                                      <p:cBhvr>
                                        <p:cTn id="46" dur="500"/>
                                        <p:tgtEl>
                                          <p:spTgt spid="23"/>
                                        </p:tgtEl>
                                      </p:cBhvr>
                                    </p:animEffect>
                                    <p:set>
                                      <p:cBhvr>
                                        <p:cTn id="47" dur="1" fill="hold">
                                          <p:stCondLst>
                                            <p:cond delay="499"/>
                                          </p:stCondLst>
                                        </p:cTn>
                                        <p:tgtEl>
                                          <p:spTgt spid="23"/>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16" presetClass="exit" presetSubtype="21" fill="hold" grpId="0" nodeType="clickEffect">
                                  <p:stCondLst>
                                    <p:cond delay="0"/>
                                  </p:stCondLst>
                                  <p:childTnLst>
                                    <p:animEffect transition="out" filter="barn(inVertical)">
                                      <p:cBhvr>
                                        <p:cTn id="51" dur="500"/>
                                        <p:tgtEl>
                                          <p:spTgt spid="26"/>
                                        </p:tgtEl>
                                      </p:cBhvr>
                                    </p:animEffect>
                                    <p:set>
                                      <p:cBhvr>
                                        <p:cTn id="52" dur="1" fill="hold">
                                          <p:stCondLst>
                                            <p:cond delay="499"/>
                                          </p:stCondLst>
                                        </p:cTn>
                                        <p:tgtEl>
                                          <p:spTgt spid="26"/>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16" presetClass="exit" presetSubtype="21" fill="hold" grpId="0" nodeType="clickEffect">
                                  <p:stCondLst>
                                    <p:cond delay="0"/>
                                  </p:stCondLst>
                                  <p:childTnLst>
                                    <p:animEffect transition="out" filter="barn(inVertical)">
                                      <p:cBhvr>
                                        <p:cTn id="56" dur="500"/>
                                        <p:tgtEl>
                                          <p:spTgt spid="28"/>
                                        </p:tgtEl>
                                      </p:cBhvr>
                                    </p:animEffect>
                                    <p:set>
                                      <p:cBhvr>
                                        <p:cTn id="57" dur="1" fill="hold">
                                          <p:stCondLst>
                                            <p:cond delay="499"/>
                                          </p:stCondLst>
                                        </p:cTn>
                                        <p:tgtEl>
                                          <p:spTgt spid="28"/>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16" presetClass="exit" presetSubtype="21" fill="hold" grpId="0" nodeType="clickEffect">
                                  <p:stCondLst>
                                    <p:cond delay="0"/>
                                  </p:stCondLst>
                                  <p:childTnLst>
                                    <p:animEffect transition="out" filter="barn(inVertical)">
                                      <p:cBhvr>
                                        <p:cTn id="61" dur="500"/>
                                        <p:tgtEl>
                                          <p:spTgt spid="30"/>
                                        </p:tgtEl>
                                      </p:cBhvr>
                                    </p:animEffect>
                                    <p:set>
                                      <p:cBhvr>
                                        <p:cTn id="62" dur="1" fill="hold">
                                          <p:stCondLst>
                                            <p:cond delay="499"/>
                                          </p:stCondLst>
                                        </p:cTn>
                                        <p:tgtEl>
                                          <p:spTgt spid="30"/>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16" presetClass="exit" presetSubtype="21" fill="hold" grpId="0" nodeType="clickEffect">
                                  <p:stCondLst>
                                    <p:cond delay="0"/>
                                  </p:stCondLst>
                                  <p:childTnLst>
                                    <p:animEffect transition="out" filter="barn(inVertical)">
                                      <p:cBhvr>
                                        <p:cTn id="66" dur="500"/>
                                        <p:tgtEl>
                                          <p:spTgt spid="32"/>
                                        </p:tgtEl>
                                      </p:cBhvr>
                                    </p:animEffect>
                                    <p:set>
                                      <p:cBhvr>
                                        <p:cTn id="67" dur="1" fill="hold">
                                          <p:stCondLst>
                                            <p:cond delay="499"/>
                                          </p:stCondLst>
                                        </p:cTn>
                                        <p:tgtEl>
                                          <p:spTgt spid="32"/>
                                        </p:tgtEl>
                                        <p:attrNameLst>
                                          <p:attrName>style.visibility</p:attrName>
                                        </p:attrNameLst>
                                      </p:cBhvr>
                                      <p:to>
                                        <p:strVal val="hidden"/>
                                      </p:to>
                                    </p:set>
                                  </p:childTnLst>
                                </p:cTn>
                              </p:par>
                            </p:childTnLst>
                          </p:cTn>
                        </p:par>
                      </p:childTnLst>
                    </p:cTn>
                  </p:par>
                  <p:par>
                    <p:cTn id="68" fill="hold">
                      <p:stCondLst>
                        <p:cond delay="indefinite"/>
                      </p:stCondLst>
                      <p:childTnLst>
                        <p:par>
                          <p:cTn id="69" fill="hold">
                            <p:stCondLst>
                              <p:cond delay="0"/>
                            </p:stCondLst>
                            <p:childTnLst>
                              <p:par>
                                <p:cTn id="70" presetID="16" presetClass="exit" presetSubtype="21" fill="hold" grpId="0" nodeType="clickEffect">
                                  <p:stCondLst>
                                    <p:cond delay="0"/>
                                  </p:stCondLst>
                                  <p:childTnLst>
                                    <p:animEffect transition="out" filter="barn(inVertical)">
                                      <p:cBhvr>
                                        <p:cTn id="71" dur="500"/>
                                        <p:tgtEl>
                                          <p:spTgt spid="34"/>
                                        </p:tgtEl>
                                      </p:cBhvr>
                                    </p:animEffect>
                                    <p:set>
                                      <p:cBhvr>
                                        <p:cTn id="72" dur="1" fill="hold">
                                          <p:stCondLst>
                                            <p:cond delay="499"/>
                                          </p:stCondLst>
                                        </p:cTn>
                                        <p:tgtEl>
                                          <p:spTgt spid="3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7" grpId="0" animBg="1"/>
      <p:bldP spid="10" grpId="0" animBg="1"/>
      <p:bldP spid="12" grpId="0" animBg="1"/>
      <p:bldP spid="15" grpId="0" animBg="1"/>
      <p:bldP spid="18" grpId="0" animBg="1"/>
      <p:bldP spid="20" grpId="0" animBg="1"/>
      <p:bldP spid="23" grpId="0" animBg="1"/>
      <p:bldP spid="26" grpId="0" animBg="1"/>
      <p:bldP spid="28" grpId="0" animBg="1"/>
      <p:bldP spid="30" grpId="0" animBg="1"/>
      <p:bldP spid="32" grpId="0" animBg="1"/>
      <p:bldP spid="3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89201"/>
            <a:ext cx="10807700" cy="653602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对外关系</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郑和下西洋</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条件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15</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世纪初</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明朝经济逐步繁荣</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国力雄厚</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成为当时世界上的强国。</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目的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提高明朝在国外的地位和威望</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示中国富强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同时也用中国的货物去换取海外的</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奇珍</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③</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时间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1405</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年到</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1433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郑和率船队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次下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西洋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④</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货物</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郑和所率的船队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满载着中国的优质</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丝绸</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精美</a:t>
            </a: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瓷器</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、上等</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茶叶</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漆器</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等各类物品</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以及大量的金银货币。这些物品有的是用于慷慨</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送礼</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展现大国风度</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发展相互之间的友好关系</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有的是用于</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贸易</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互通有无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互补互利。</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2415802" y="1328674"/>
            <a:ext cx="400135"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2415802" y="1796017"/>
            <a:ext cx="40013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8027779" y="2513238"/>
            <a:ext cx="2019342"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8038170" y="2970190"/>
            <a:ext cx="201934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xmlns="" id="{8A90BD6A-DAC1-4175-BADE-A70FD2E31095}"/>
              </a:ext>
            </a:extLst>
          </p:cNvPr>
          <p:cNvSpPr/>
          <p:nvPr/>
        </p:nvSpPr>
        <p:spPr>
          <a:xfrm>
            <a:off x="6096000" y="3084738"/>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a:extLst>
              <a:ext uri="{FF2B5EF4-FFF2-40B4-BE49-F238E27FC236}">
                <a16:creationId xmlns:a16="http://schemas.microsoft.com/office/drawing/2014/main" xmlns="" id="{94F29B7E-74BF-4821-88B9-C8400B1817B7}"/>
              </a:ext>
            </a:extLst>
          </p:cNvPr>
          <p:cNvCxnSpPr>
            <a:cxnSpLocks/>
          </p:cNvCxnSpPr>
          <p:nvPr/>
        </p:nvCxnSpPr>
        <p:spPr>
          <a:xfrm>
            <a:off x="6096000" y="3562472"/>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xmlns="" id="{8A90BD6A-DAC1-4175-BADE-A70FD2E31095}"/>
              </a:ext>
            </a:extLst>
          </p:cNvPr>
          <p:cNvSpPr/>
          <p:nvPr/>
        </p:nvSpPr>
        <p:spPr>
          <a:xfrm>
            <a:off x="2819967" y="3656239"/>
            <a:ext cx="80595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2" name="直接连接符 11">
            <a:extLst>
              <a:ext uri="{FF2B5EF4-FFF2-40B4-BE49-F238E27FC236}">
                <a16:creationId xmlns:a16="http://schemas.microsoft.com/office/drawing/2014/main" xmlns="" id="{94F29B7E-74BF-4821-88B9-C8400B1817B7}"/>
              </a:ext>
            </a:extLst>
          </p:cNvPr>
          <p:cNvCxnSpPr>
            <a:cxnSpLocks/>
          </p:cNvCxnSpPr>
          <p:nvPr/>
        </p:nvCxnSpPr>
        <p:spPr>
          <a:xfrm>
            <a:off x="2819967" y="4123582"/>
            <a:ext cx="80595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矩形 12">
            <a:extLst>
              <a:ext uri="{FF2B5EF4-FFF2-40B4-BE49-F238E27FC236}">
                <a16:creationId xmlns:a16="http://schemas.microsoft.com/office/drawing/2014/main" xmlns="" id="{8A90BD6A-DAC1-4175-BADE-A70FD2E31095}"/>
              </a:ext>
            </a:extLst>
          </p:cNvPr>
          <p:cNvSpPr/>
          <p:nvPr/>
        </p:nvSpPr>
        <p:spPr>
          <a:xfrm>
            <a:off x="4451339" y="3656239"/>
            <a:ext cx="80595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4" name="直接连接符 13">
            <a:extLst>
              <a:ext uri="{FF2B5EF4-FFF2-40B4-BE49-F238E27FC236}">
                <a16:creationId xmlns:a16="http://schemas.microsoft.com/office/drawing/2014/main" xmlns="" id="{94F29B7E-74BF-4821-88B9-C8400B1817B7}"/>
              </a:ext>
            </a:extLst>
          </p:cNvPr>
          <p:cNvCxnSpPr>
            <a:cxnSpLocks/>
          </p:cNvCxnSpPr>
          <p:nvPr/>
        </p:nvCxnSpPr>
        <p:spPr>
          <a:xfrm>
            <a:off x="4451339" y="4123582"/>
            <a:ext cx="80595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矩形 14">
            <a:extLst>
              <a:ext uri="{FF2B5EF4-FFF2-40B4-BE49-F238E27FC236}">
                <a16:creationId xmlns:a16="http://schemas.microsoft.com/office/drawing/2014/main" xmlns="" id="{8A90BD6A-DAC1-4175-BADE-A70FD2E31095}"/>
              </a:ext>
            </a:extLst>
          </p:cNvPr>
          <p:cNvSpPr/>
          <p:nvPr/>
        </p:nvSpPr>
        <p:spPr>
          <a:xfrm>
            <a:off x="8645236" y="4238130"/>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6" name="直接连接符 15">
            <a:extLst>
              <a:ext uri="{FF2B5EF4-FFF2-40B4-BE49-F238E27FC236}">
                <a16:creationId xmlns:a16="http://schemas.microsoft.com/office/drawing/2014/main" xmlns="" id="{94F29B7E-74BF-4821-88B9-C8400B1817B7}"/>
              </a:ext>
            </a:extLst>
          </p:cNvPr>
          <p:cNvCxnSpPr>
            <a:cxnSpLocks/>
          </p:cNvCxnSpPr>
          <p:nvPr/>
        </p:nvCxnSpPr>
        <p:spPr>
          <a:xfrm>
            <a:off x="8645236" y="4726255"/>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矩形 16">
            <a:extLst>
              <a:ext uri="{FF2B5EF4-FFF2-40B4-BE49-F238E27FC236}">
                <a16:creationId xmlns:a16="http://schemas.microsoft.com/office/drawing/2014/main" xmlns="" id="{8A90BD6A-DAC1-4175-BADE-A70FD2E31095}"/>
              </a:ext>
            </a:extLst>
          </p:cNvPr>
          <p:cNvSpPr/>
          <p:nvPr/>
        </p:nvSpPr>
        <p:spPr>
          <a:xfrm>
            <a:off x="800100" y="4840802"/>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8" name="直接连接符 17">
            <a:extLst>
              <a:ext uri="{FF2B5EF4-FFF2-40B4-BE49-F238E27FC236}">
                <a16:creationId xmlns:a16="http://schemas.microsoft.com/office/drawing/2014/main" xmlns="" id="{94F29B7E-74BF-4821-88B9-C8400B1817B7}"/>
              </a:ext>
            </a:extLst>
          </p:cNvPr>
          <p:cNvCxnSpPr>
            <a:cxnSpLocks/>
          </p:cNvCxnSpPr>
          <p:nvPr/>
        </p:nvCxnSpPr>
        <p:spPr>
          <a:xfrm>
            <a:off x="800100" y="5308145"/>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矩形 18">
            <a:extLst>
              <a:ext uri="{FF2B5EF4-FFF2-40B4-BE49-F238E27FC236}">
                <a16:creationId xmlns:a16="http://schemas.microsoft.com/office/drawing/2014/main" xmlns="" id="{8A90BD6A-DAC1-4175-BADE-A70FD2E31095}"/>
              </a:ext>
            </a:extLst>
          </p:cNvPr>
          <p:cNvSpPr/>
          <p:nvPr/>
        </p:nvSpPr>
        <p:spPr>
          <a:xfrm>
            <a:off x="2826328" y="4840802"/>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0" name="直接连接符 19">
            <a:extLst>
              <a:ext uri="{FF2B5EF4-FFF2-40B4-BE49-F238E27FC236}">
                <a16:creationId xmlns:a16="http://schemas.microsoft.com/office/drawing/2014/main" xmlns="" id="{94F29B7E-74BF-4821-88B9-C8400B1817B7}"/>
              </a:ext>
            </a:extLst>
          </p:cNvPr>
          <p:cNvCxnSpPr>
            <a:cxnSpLocks/>
          </p:cNvCxnSpPr>
          <p:nvPr/>
        </p:nvCxnSpPr>
        <p:spPr>
          <a:xfrm>
            <a:off x="2826328" y="5308145"/>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矩形 20">
            <a:extLst>
              <a:ext uri="{FF2B5EF4-FFF2-40B4-BE49-F238E27FC236}">
                <a16:creationId xmlns:a16="http://schemas.microsoft.com/office/drawing/2014/main" xmlns="" id="{8A90BD6A-DAC1-4175-BADE-A70FD2E31095}"/>
              </a:ext>
            </a:extLst>
          </p:cNvPr>
          <p:cNvSpPr/>
          <p:nvPr/>
        </p:nvSpPr>
        <p:spPr>
          <a:xfrm>
            <a:off x="4052454" y="4840802"/>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2" name="直接连接符 21">
            <a:extLst>
              <a:ext uri="{FF2B5EF4-FFF2-40B4-BE49-F238E27FC236}">
                <a16:creationId xmlns:a16="http://schemas.microsoft.com/office/drawing/2014/main" xmlns="" id="{94F29B7E-74BF-4821-88B9-C8400B1817B7}"/>
              </a:ext>
            </a:extLst>
          </p:cNvPr>
          <p:cNvCxnSpPr>
            <a:cxnSpLocks/>
          </p:cNvCxnSpPr>
          <p:nvPr/>
        </p:nvCxnSpPr>
        <p:spPr>
          <a:xfrm>
            <a:off x="4052454" y="5308145"/>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a16="http://schemas.microsoft.com/office/drawing/2014/main" xmlns="" id="{8A90BD6A-DAC1-4175-BADE-A70FD2E31095}"/>
              </a:ext>
            </a:extLst>
          </p:cNvPr>
          <p:cNvSpPr/>
          <p:nvPr/>
        </p:nvSpPr>
        <p:spPr>
          <a:xfrm>
            <a:off x="5279612" y="5433083"/>
            <a:ext cx="79797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4" name="直接连接符 23">
            <a:extLst>
              <a:ext uri="{FF2B5EF4-FFF2-40B4-BE49-F238E27FC236}">
                <a16:creationId xmlns:a16="http://schemas.microsoft.com/office/drawing/2014/main" xmlns="" id="{94F29B7E-74BF-4821-88B9-C8400B1817B7}"/>
              </a:ext>
            </a:extLst>
          </p:cNvPr>
          <p:cNvCxnSpPr>
            <a:cxnSpLocks/>
          </p:cNvCxnSpPr>
          <p:nvPr/>
        </p:nvCxnSpPr>
        <p:spPr>
          <a:xfrm>
            <a:off x="5279612" y="5900426"/>
            <a:ext cx="79797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矩形 24">
            <a:extLst>
              <a:ext uri="{FF2B5EF4-FFF2-40B4-BE49-F238E27FC236}">
                <a16:creationId xmlns:a16="http://schemas.microsoft.com/office/drawing/2014/main" xmlns="" id="{8A90BD6A-DAC1-4175-BADE-A70FD2E31095}"/>
              </a:ext>
            </a:extLst>
          </p:cNvPr>
          <p:cNvSpPr/>
          <p:nvPr/>
        </p:nvSpPr>
        <p:spPr>
          <a:xfrm>
            <a:off x="4994924" y="6018761"/>
            <a:ext cx="79797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6" name="直接连接符 25">
            <a:extLst>
              <a:ext uri="{FF2B5EF4-FFF2-40B4-BE49-F238E27FC236}">
                <a16:creationId xmlns:a16="http://schemas.microsoft.com/office/drawing/2014/main" xmlns="" id="{94F29B7E-74BF-4821-88B9-C8400B1817B7}"/>
              </a:ext>
            </a:extLst>
          </p:cNvPr>
          <p:cNvCxnSpPr>
            <a:cxnSpLocks/>
          </p:cNvCxnSpPr>
          <p:nvPr/>
        </p:nvCxnSpPr>
        <p:spPr>
          <a:xfrm>
            <a:off x="4994924" y="6486104"/>
            <a:ext cx="79797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7309541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6" presetClass="exit" presetSubtype="21" fill="hold" grpId="0" nodeType="clickEffect">
                                  <p:stCondLst>
                                    <p:cond delay="0"/>
                                  </p:stCondLst>
                                  <p:childTnLst>
                                    <p:animEffect transition="out" filter="barn(inVertical)">
                                      <p:cBhvr>
                                        <p:cTn id="31" dur="500"/>
                                        <p:tgtEl>
                                          <p:spTgt spid="15"/>
                                        </p:tgtEl>
                                      </p:cBhvr>
                                    </p:animEffect>
                                    <p:set>
                                      <p:cBhvr>
                                        <p:cTn id="32" dur="1" fill="hold">
                                          <p:stCondLst>
                                            <p:cond delay="499"/>
                                          </p:stCondLst>
                                        </p:cTn>
                                        <p:tgtEl>
                                          <p:spTgt spid="15"/>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6" presetClass="exit" presetSubtype="21" fill="hold" grpId="0" nodeType="clickEffect">
                                  <p:stCondLst>
                                    <p:cond delay="0"/>
                                  </p:stCondLst>
                                  <p:childTnLst>
                                    <p:animEffect transition="out" filter="barn(inVertical)">
                                      <p:cBhvr>
                                        <p:cTn id="36" dur="500"/>
                                        <p:tgtEl>
                                          <p:spTgt spid="17"/>
                                        </p:tgtEl>
                                      </p:cBhvr>
                                    </p:animEffect>
                                    <p:set>
                                      <p:cBhvr>
                                        <p:cTn id="37" dur="1" fill="hold">
                                          <p:stCondLst>
                                            <p:cond delay="499"/>
                                          </p:stCondLst>
                                        </p:cTn>
                                        <p:tgtEl>
                                          <p:spTgt spid="17"/>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6" presetClass="exit" presetSubtype="21" fill="hold" grpId="0" nodeType="clickEffect">
                                  <p:stCondLst>
                                    <p:cond delay="0"/>
                                  </p:stCondLst>
                                  <p:childTnLst>
                                    <p:animEffect transition="out" filter="barn(inVertical)">
                                      <p:cBhvr>
                                        <p:cTn id="41" dur="500"/>
                                        <p:tgtEl>
                                          <p:spTgt spid="19"/>
                                        </p:tgtEl>
                                      </p:cBhvr>
                                    </p:animEffect>
                                    <p:set>
                                      <p:cBhvr>
                                        <p:cTn id="42" dur="1" fill="hold">
                                          <p:stCondLst>
                                            <p:cond delay="499"/>
                                          </p:stCondLst>
                                        </p:cTn>
                                        <p:tgtEl>
                                          <p:spTgt spid="19"/>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6" presetClass="exit" presetSubtype="21" fill="hold" grpId="0" nodeType="clickEffect">
                                  <p:stCondLst>
                                    <p:cond delay="0"/>
                                  </p:stCondLst>
                                  <p:childTnLst>
                                    <p:animEffect transition="out" filter="barn(inVertical)">
                                      <p:cBhvr>
                                        <p:cTn id="46" dur="500"/>
                                        <p:tgtEl>
                                          <p:spTgt spid="21"/>
                                        </p:tgtEl>
                                      </p:cBhvr>
                                    </p:animEffect>
                                    <p:set>
                                      <p:cBhvr>
                                        <p:cTn id="47" dur="1" fill="hold">
                                          <p:stCondLst>
                                            <p:cond delay="499"/>
                                          </p:stCondLst>
                                        </p:cTn>
                                        <p:tgtEl>
                                          <p:spTgt spid="21"/>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16" presetClass="exit" presetSubtype="21" fill="hold" grpId="0" nodeType="clickEffect">
                                  <p:stCondLst>
                                    <p:cond delay="0"/>
                                  </p:stCondLst>
                                  <p:childTnLst>
                                    <p:animEffect transition="out" filter="barn(inVertical)">
                                      <p:cBhvr>
                                        <p:cTn id="51" dur="500"/>
                                        <p:tgtEl>
                                          <p:spTgt spid="23"/>
                                        </p:tgtEl>
                                      </p:cBhvr>
                                    </p:animEffect>
                                    <p:set>
                                      <p:cBhvr>
                                        <p:cTn id="52" dur="1" fill="hold">
                                          <p:stCondLst>
                                            <p:cond delay="499"/>
                                          </p:stCondLst>
                                        </p:cTn>
                                        <p:tgtEl>
                                          <p:spTgt spid="23"/>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16" presetClass="exit" presetSubtype="21" fill="hold" grpId="0" nodeType="clickEffect">
                                  <p:stCondLst>
                                    <p:cond delay="0"/>
                                  </p:stCondLst>
                                  <p:childTnLst>
                                    <p:animEffect transition="out" filter="barn(inVertical)">
                                      <p:cBhvr>
                                        <p:cTn id="56" dur="500"/>
                                        <p:tgtEl>
                                          <p:spTgt spid="25"/>
                                        </p:tgtEl>
                                      </p:cBhvr>
                                    </p:animEffect>
                                    <p:set>
                                      <p:cBhvr>
                                        <p:cTn id="57" dur="1" fill="hold">
                                          <p:stCondLst>
                                            <p:cond delay="499"/>
                                          </p:stCondLst>
                                        </p:cTn>
                                        <p:tgtEl>
                                          <p:spTgt spid="2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9" grpId="0" animBg="1"/>
      <p:bldP spid="11" grpId="0" animBg="1"/>
      <p:bldP spid="13" grpId="0" animBg="1"/>
      <p:bldP spid="15" grpId="0" animBg="1"/>
      <p:bldP spid="17" grpId="0" animBg="1"/>
      <p:bldP spid="19" grpId="0" animBg="1"/>
      <p:bldP spid="21" grpId="0" animBg="1"/>
      <p:bldP spid="23" grpId="0" animBg="1"/>
      <p:bldP spid="25" grpId="0" animBg="1"/>
    </p:bldLst>
  </p:timing>
</p:sld>
</file>

<file path=ppt/theme/theme1.xml><?xml version="1.0" encoding="utf-8"?>
<a:theme xmlns:a="http://schemas.openxmlformats.org/drawingml/2006/main" name="丝状">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docProps/app.xml><?xml version="1.0" encoding="utf-8"?>
<Properties xmlns="http://schemas.openxmlformats.org/officeDocument/2006/extended-properties" xmlns:vt="http://schemas.openxmlformats.org/officeDocument/2006/docPropsVTypes">
  <Template>剪切</Template>
  <TotalTime>521</TotalTime>
  <Words>3979</Words>
  <Application>Microsoft Office PowerPoint</Application>
  <PresentationFormat>宽屏</PresentationFormat>
  <Paragraphs>118</Paragraphs>
  <Slides>47</Slides>
  <Notes>0</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47</vt:i4>
      </vt:variant>
    </vt:vector>
  </HeadingPairs>
  <TitlesOfParts>
    <vt:vector size="61" baseType="lpstr">
      <vt:lpstr>NEU-BZ-S92</vt:lpstr>
      <vt:lpstr>方正书宋_GBK</vt:lpstr>
      <vt:lpstr>黑体</vt:lpstr>
      <vt:lpstr>华文新魏</vt:lpstr>
      <vt:lpstr>楷体</vt:lpstr>
      <vt:lpstr>宋体</vt:lpstr>
      <vt:lpstr>微软雅黑</vt:lpstr>
      <vt:lpstr>幼圆</vt:lpstr>
      <vt:lpstr>Arial</vt:lpstr>
      <vt:lpstr>Century Gothic</vt:lpstr>
      <vt:lpstr>Times New Roman</vt:lpstr>
      <vt:lpstr>Wingdings 3</vt:lpstr>
      <vt:lpstr>丝状</vt:lpstr>
      <vt:lpstr>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第一节 地球的宇宙环境</dc:title>
  <dc:creator>Administrator</dc:creator>
  <cp:lastModifiedBy>SkyUser</cp:lastModifiedBy>
  <cp:revision>64</cp:revision>
  <dcterms:created xsi:type="dcterms:W3CDTF">2020-12-05T02:41:23Z</dcterms:created>
  <dcterms:modified xsi:type="dcterms:W3CDTF">2021-01-12T03:17:10Z</dcterms:modified>
</cp:coreProperties>
</file>