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50"/>
  </p:notesMasterIdLst>
  <p:handoutMasterIdLst>
    <p:handoutMasterId r:id="rId51"/>
  </p:handoutMasterIdLst>
  <p:sldIdLst>
    <p:sldId id="331" r:id="rId6"/>
    <p:sldId id="332" r:id="rId7"/>
    <p:sldId id="333" r:id="rId8"/>
    <p:sldId id="278" r:id="rId9"/>
    <p:sldId id="272" r:id="rId10"/>
    <p:sldId id="423" r:id="rId11"/>
    <p:sldId id="559" r:id="rId12"/>
    <p:sldId id="290" r:id="rId13"/>
    <p:sldId id="560" r:id="rId14"/>
    <p:sldId id="561" r:id="rId15"/>
    <p:sldId id="562" r:id="rId16"/>
    <p:sldId id="294" r:id="rId17"/>
    <p:sldId id="545" r:id="rId18"/>
    <p:sldId id="563" r:id="rId19"/>
    <p:sldId id="564" r:id="rId20"/>
    <p:sldId id="565" r:id="rId21"/>
    <p:sldId id="548" r:id="rId22"/>
    <p:sldId id="566" r:id="rId23"/>
    <p:sldId id="567" r:id="rId24"/>
    <p:sldId id="568" r:id="rId25"/>
    <p:sldId id="569" r:id="rId26"/>
    <p:sldId id="550" r:id="rId27"/>
    <p:sldId id="570" r:id="rId28"/>
    <p:sldId id="571" r:id="rId29"/>
    <p:sldId id="261" r:id="rId30"/>
    <p:sldId id="511" r:id="rId31"/>
    <p:sldId id="528" r:id="rId32"/>
    <p:sldId id="529" r:id="rId33"/>
    <p:sldId id="530" r:id="rId34"/>
    <p:sldId id="531" r:id="rId35"/>
    <p:sldId id="532" r:id="rId36"/>
    <p:sldId id="533" r:id="rId37"/>
    <p:sldId id="385" r:id="rId38"/>
    <p:sldId id="536" r:id="rId39"/>
    <p:sldId id="489" r:id="rId40"/>
    <p:sldId id="537" r:id="rId41"/>
    <p:sldId id="538" r:id="rId42"/>
    <p:sldId id="572" r:id="rId43"/>
    <p:sldId id="539" r:id="rId44"/>
    <p:sldId id="557" r:id="rId45"/>
    <p:sldId id="554" r:id="rId46"/>
    <p:sldId id="573" r:id="rId47"/>
    <p:sldId id="558" r:id="rId48"/>
    <p:sldId id="556"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专题三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资本主义的发展历程</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专题三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资本主义的发展历程</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专题三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资本主义的发展历程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专题三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资本主义的发展历程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2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slide" Target="slide4.xml"/></Relationships>
</file>

<file path=ppt/slides/_rels/slide2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slide" Target="slide22.xml"/><Relationship Id="rId5" Type="http://schemas.openxmlformats.org/officeDocument/2006/relationships/slide" Target="slide17.xml"/><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专题三  资本主义的发展历程</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238100953"/>
              </p:ext>
            </p:extLst>
          </p:nvPr>
        </p:nvGraphicFramePr>
        <p:xfrm>
          <a:off x="819768" y="1679334"/>
          <a:ext cx="10531101" cy="4510451"/>
        </p:xfrm>
        <a:graphic>
          <a:graphicData uri="http://schemas.openxmlformats.org/drawingml/2006/table">
            <a:tbl>
              <a:tblPr firstRow="1" bandRow="1">
                <a:tableStyleId>{5940675A-B579-460E-94D1-54222C63F5DA}</a:tableStyleId>
              </a:tblPr>
              <a:tblGrid>
                <a:gridCol w="1167293"/>
                <a:gridCol w="9363808"/>
              </a:tblGrid>
              <a:tr h="451045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法国大革命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）革命：</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1789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年巴黎民众攻占了巴士底狱，由此引发了大革命。</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1789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月，制宪议会通过了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人权宣言</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1792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年建立了法兰西第一共和国，走上了资本主义道路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）帝国：</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1804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年拿破仑建立了法兰西第一帝国，对内巩固资产阶级统治，颁布了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拿破仑法典</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；对外多次打败欧洲反法联盟，沉重打击了欧洲封建势力</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）影响：法国大革命摧毁了法国的君主统治，传播了资产阶级自由、民主思想，具有世界性影响</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461399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686357797"/>
              </p:ext>
            </p:extLst>
          </p:nvPr>
        </p:nvGraphicFramePr>
        <p:xfrm>
          <a:off x="1065953" y="2857503"/>
          <a:ext cx="9774963" cy="2127735"/>
        </p:xfrm>
        <a:graphic>
          <a:graphicData uri="http://schemas.openxmlformats.org/drawingml/2006/table">
            <a:tbl>
              <a:tblPr firstRow="1" bandRow="1">
                <a:tableStyleId>{5940675A-B579-460E-94D1-54222C63F5DA}</a:tableStyleId>
              </a:tblPr>
              <a:tblGrid>
                <a:gridCol w="1167293"/>
                <a:gridCol w="8607670"/>
              </a:tblGrid>
              <a:tr h="212773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总结</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英国、美国、法国分别通过资产阶级革命推翻了专制政权，建立了资产阶级政权，走上了资本主义道路，资本主义制度在世界范围内逐步确立起来</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0749369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5820066" cy="642691"/>
            <a:chOff x="1261925" y="629878"/>
            <a:chExt cx="5009127" cy="642691"/>
          </a:xfrm>
        </p:grpSpPr>
        <p:sp>
          <p:nvSpPr>
            <p:cNvPr id="17" name="圆角矩形 6"/>
            <p:cNvSpPr/>
            <p:nvPr>
              <p:custDataLst>
                <p:tags r:id="rId1"/>
              </p:custDataLst>
            </p:nvPr>
          </p:nvSpPr>
          <p:spPr>
            <a:xfrm flipH="1">
              <a:off x="2455866" y="678963"/>
              <a:ext cx="3815186"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资本主义的巩固与扩大</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178889148"/>
              </p:ext>
            </p:extLst>
          </p:nvPr>
        </p:nvGraphicFramePr>
        <p:xfrm>
          <a:off x="1099479" y="2829819"/>
          <a:ext cx="9888853" cy="3078612"/>
        </p:xfrm>
        <a:graphic>
          <a:graphicData uri="http://schemas.openxmlformats.org/drawingml/2006/table">
            <a:tbl>
              <a:tblPr firstRow="1" bandRow="1">
                <a:tableStyleId>{5940675A-B579-460E-94D1-54222C63F5DA}</a:tableStyleId>
              </a:tblPr>
              <a:tblGrid>
                <a:gridCol w="841568"/>
                <a:gridCol w="9047285"/>
              </a:tblGrid>
              <a:tr h="3078612">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工业革命</a:t>
                      </a: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18</a:t>
                      </a:r>
                      <a:r>
                        <a:rPr lang="zh-CN" altLang="en-US" sz="2400" kern="1200" dirty="0" smtClean="0">
                          <a:solidFill>
                            <a:schemeClr val="tx1"/>
                          </a:solidFill>
                          <a:latin typeface="宋体" pitchFamily="2" charset="-122"/>
                          <a:ea typeface="宋体" pitchFamily="2" charset="-122"/>
                          <a:cs typeface="+mn-cs"/>
                        </a:rPr>
                        <a:t>世纪</a:t>
                      </a:r>
                      <a:r>
                        <a:rPr lang="en-US" altLang="zh-CN" sz="2400" kern="1200" dirty="0" smtClean="0">
                          <a:solidFill>
                            <a:schemeClr val="tx1"/>
                          </a:solidFill>
                          <a:latin typeface="宋体" pitchFamily="2" charset="-122"/>
                          <a:ea typeface="宋体" pitchFamily="2" charset="-122"/>
                          <a:cs typeface="+mn-cs"/>
                        </a:rPr>
                        <a:t>60</a:t>
                      </a:r>
                      <a:r>
                        <a:rPr lang="zh-CN" altLang="en-US" sz="2400" kern="1200" dirty="0" smtClean="0">
                          <a:solidFill>
                            <a:schemeClr val="tx1"/>
                          </a:solidFill>
                          <a:latin typeface="宋体" pitchFamily="2" charset="-122"/>
                          <a:ea typeface="宋体" pitchFamily="2" charset="-122"/>
                          <a:cs typeface="+mn-cs"/>
                        </a:rPr>
                        <a:t>年代</a:t>
                      </a:r>
                      <a:r>
                        <a:rPr lang="en-US" altLang="zh-CN" sz="2400" kern="1200" dirty="0" smtClean="0">
                          <a:solidFill>
                            <a:schemeClr val="tx1"/>
                          </a:solidFill>
                          <a:latin typeface="宋体" pitchFamily="2" charset="-122"/>
                          <a:ea typeface="宋体" pitchFamily="2" charset="-122"/>
                          <a:cs typeface="+mn-cs"/>
                        </a:rPr>
                        <a:t>—19</a:t>
                      </a:r>
                      <a:r>
                        <a:rPr lang="zh-CN" altLang="en-US" sz="2400" kern="1200" dirty="0" smtClean="0">
                          <a:solidFill>
                            <a:schemeClr val="tx1"/>
                          </a:solidFill>
                          <a:latin typeface="宋体" pitchFamily="2" charset="-122"/>
                          <a:ea typeface="宋体" pitchFamily="2" charset="-122"/>
                          <a:cs typeface="+mn-cs"/>
                        </a:rPr>
                        <a:t>世纪上半期，以蒸汽机的广泛使用为主要标志的第一次工业革命首先在英国发生；工业革命创造了巨大生产力，使资本主义最终战胜了封建主义；西方资本主义国家逐步确立起对世界的统治，为资本主义的进一步发展奠定了坚实的物质基础，世界市场初步形成</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044201220"/>
              </p:ext>
            </p:extLst>
          </p:nvPr>
        </p:nvGraphicFramePr>
        <p:xfrm>
          <a:off x="905563" y="1854222"/>
          <a:ext cx="10339799" cy="4089378"/>
        </p:xfrm>
        <a:graphic>
          <a:graphicData uri="http://schemas.openxmlformats.org/drawingml/2006/table">
            <a:tbl>
              <a:tblPr firstRow="1" bandRow="1">
                <a:tableStyleId>{5940675A-B579-460E-94D1-54222C63F5DA}</a:tableStyleId>
              </a:tblPr>
              <a:tblGrid>
                <a:gridCol w="841568"/>
                <a:gridCol w="9498231"/>
              </a:tblGrid>
              <a:tr h="408937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美国南北战争</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）过程：</a:t>
                      </a:r>
                      <a:r>
                        <a:rPr lang="en-US" altLang="zh-CN" sz="2400" kern="1200" dirty="0" smtClean="0">
                          <a:solidFill>
                            <a:schemeClr val="tx1"/>
                          </a:solidFill>
                          <a:latin typeface="宋体" pitchFamily="2" charset="-122"/>
                          <a:ea typeface="宋体" pitchFamily="2" charset="-122"/>
                          <a:cs typeface="+mn-cs"/>
                        </a:rPr>
                        <a:t>1861—1865</a:t>
                      </a:r>
                      <a:r>
                        <a:rPr lang="zh-CN" altLang="en-US" sz="2400" kern="1200" dirty="0" smtClean="0">
                          <a:solidFill>
                            <a:schemeClr val="tx1"/>
                          </a:solidFill>
                          <a:latin typeface="宋体" pitchFamily="2" charset="-122"/>
                          <a:ea typeface="宋体" pitchFamily="2" charset="-122"/>
                          <a:cs typeface="+mn-cs"/>
                        </a:rPr>
                        <a:t>年，由于奴隶制的存废问题，美国爆发南北战争，林肯相继颁布的</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宅地法</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和</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解放黑人奴隶宣言</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深得人心，调动了农民和黑人奴隶的积极性，最终打败了南方叛军，避免了美国分裂</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）性质：美国历史上第二次资产阶级革命</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3</a:t>
                      </a:r>
                      <a:r>
                        <a:rPr lang="zh-CN" altLang="en-US" sz="2400" kern="1200" dirty="0" smtClean="0">
                          <a:solidFill>
                            <a:schemeClr val="tx1"/>
                          </a:solidFill>
                          <a:latin typeface="宋体" pitchFamily="2" charset="-122"/>
                          <a:ea typeface="宋体" pitchFamily="2" charset="-122"/>
                          <a:cs typeface="+mn-cs"/>
                        </a:rPr>
                        <a:t>）影响：经过这场战争，美国维护了国家统一，废除了奴隶制，清除了资本主义发展的最大障碍，为以后经济的迅速发展创造了条件</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6666490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307492225"/>
              </p:ext>
            </p:extLst>
          </p:nvPr>
        </p:nvGraphicFramePr>
        <p:xfrm>
          <a:off x="914355" y="1906976"/>
          <a:ext cx="10339799" cy="4089378"/>
        </p:xfrm>
        <a:graphic>
          <a:graphicData uri="http://schemas.openxmlformats.org/drawingml/2006/table">
            <a:tbl>
              <a:tblPr firstRow="1" bandRow="1">
                <a:tableStyleId>{5940675A-B579-460E-94D1-54222C63F5DA}</a:tableStyleId>
              </a:tblPr>
              <a:tblGrid>
                <a:gridCol w="841568"/>
                <a:gridCol w="9498231"/>
              </a:tblGrid>
              <a:tr h="408937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俄国农奴制改革</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）内容：</a:t>
                      </a:r>
                      <a:r>
                        <a:rPr lang="en-US" altLang="zh-CN" sz="2400" kern="1200" dirty="0" smtClean="0">
                          <a:solidFill>
                            <a:schemeClr val="tx1"/>
                          </a:solidFill>
                          <a:latin typeface="宋体" pitchFamily="2" charset="-122"/>
                          <a:ea typeface="宋体" pitchFamily="2" charset="-122"/>
                          <a:cs typeface="+mn-cs"/>
                        </a:rPr>
                        <a:t>1861</a:t>
                      </a:r>
                      <a:r>
                        <a:rPr lang="zh-CN" altLang="en-US" sz="2400" kern="1200" dirty="0" smtClean="0">
                          <a:solidFill>
                            <a:schemeClr val="tx1"/>
                          </a:solidFill>
                          <a:latin typeface="宋体" pitchFamily="2" charset="-122"/>
                          <a:ea typeface="宋体" pitchFamily="2" charset="-122"/>
                          <a:cs typeface="+mn-cs"/>
                        </a:rPr>
                        <a:t>年，沙皇亚历山大二世颁布了废除农奴制的法令，农奴获得人身自由，通过出钱赎买可以获得一份土地</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a:t>
                      </a:r>
                      <a:r>
                        <a:rPr lang="en-US" altLang="zh-CN" sz="2400" kern="1200" dirty="0" smtClean="0">
                          <a:solidFill>
                            <a:schemeClr val="tx1"/>
                          </a:solidFill>
                          <a:latin typeface="宋体" pitchFamily="2" charset="-122"/>
                          <a:ea typeface="宋体" pitchFamily="2" charset="-122"/>
                          <a:cs typeface="+mn-cs"/>
                        </a:rPr>
                        <a:t>1861</a:t>
                      </a:r>
                      <a:r>
                        <a:rPr lang="zh-CN" altLang="en-US" sz="2400" kern="1200" dirty="0" smtClean="0">
                          <a:solidFill>
                            <a:schemeClr val="tx1"/>
                          </a:solidFill>
                          <a:latin typeface="宋体" pitchFamily="2" charset="-122"/>
                          <a:ea typeface="宋体" pitchFamily="2" charset="-122"/>
                          <a:cs typeface="+mn-cs"/>
                        </a:rPr>
                        <a:t>年农奴制改革是俄国历史上的一个重要转折点。改革废除了农奴制，促使社会的各个方面出现了新的气象，推动俄国走上了发展资本主义的道路。但是，农奴制的残余仍然存在，影响着俄国经济与社会的发展</a:t>
                      </a:r>
                      <a:endParaRPr lang="en-US" altLang="zh-CN" sz="2400" kern="1200" dirty="0" smtClean="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799834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235697431"/>
              </p:ext>
            </p:extLst>
          </p:nvPr>
        </p:nvGraphicFramePr>
        <p:xfrm>
          <a:off x="923148" y="1493738"/>
          <a:ext cx="10339799" cy="5029200"/>
        </p:xfrm>
        <a:graphic>
          <a:graphicData uri="http://schemas.openxmlformats.org/drawingml/2006/table">
            <a:tbl>
              <a:tblPr firstRow="1" bandRow="1">
                <a:tableStyleId>{5940675A-B579-460E-94D1-54222C63F5DA}</a:tableStyleId>
              </a:tblPr>
              <a:tblGrid>
                <a:gridCol w="841568"/>
                <a:gridCol w="9498231"/>
              </a:tblGrid>
              <a:tr h="408937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日本明治维新</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）领导者：明治天皇</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主要内容：政治上，废藩置县，加强中央集权；军事上，实行征兵制，建立新式军队；经济上，推行地税改革，以“殖产兴业”为口号，大力发展近代经济；社会生活上，提倡“文明开化”，向西方学习，改造日本的教育、文化和生活方式</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3</a:t>
                      </a:r>
                      <a:r>
                        <a:rPr lang="zh-CN" altLang="en-US" sz="2400" kern="1200" dirty="0" smtClean="0">
                          <a:solidFill>
                            <a:schemeClr val="tx1"/>
                          </a:solidFill>
                          <a:latin typeface="宋体" pitchFamily="2" charset="-122"/>
                          <a:ea typeface="宋体" pitchFamily="2" charset="-122"/>
                          <a:cs typeface="+mn-cs"/>
                        </a:rPr>
                        <a:t>）影响：明治维新成为日本历史的重大转折点。通过明治维新，日本迅速走上了发展资本主义的道路，实现了富国强兵，开始跻身资本主义强国之列。但是，明治维新保留了大量旧制度的残余，军国主义色彩浓厚。日本强大起来后，很快走上了对外侵略扩张的道路</a:t>
                      </a:r>
                      <a:endParaRPr lang="en-US" altLang="zh-CN" sz="2400" kern="1200" dirty="0" smtClean="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97256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706075403"/>
              </p:ext>
            </p:extLst>
          </p:nvPr>
        </p:nvGraphicFramePr>
        <p:xfrm>
          <a:off x="958317" y="2548815"/>
          <a:ext cx="10339799" cy="3025508"/>
        </p:xfrm>
        <a:graphic>
          <a:graphicData uri="http://schemas.openxmlformats.org/drawingml/2006/table">
            <a:tbl>
              <a:tblPr firstRow="1" bandRow="1">
                <a:tableStyleId>{5940675A-B579-460E-94D1-54222C63F5DA}</a:tableStyleId>
              </a:tblPr>
              <a:tblGrid>
                <a:gridCol w="841568"/>
                <a:gridCol w="9498231"/>
              </a:tblGrid>
              <a:tr h="302550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总结</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工业革命推动了资本主义的发展，资本主义制度在世界范围内确立起来。资本主义制度的确立除了通过资产阶级革命外，还可以通过自上而下的改革得以实现。随着资本主义的巩固与扩大，一些资本主义国家开始进入对内垄断、对外侵略的帝国主义阶段</a:t>
                      </a:r>
                      <a:endParaRPr lang="en-US" altLang="zh-CN" sz="2400" kern="1200" dirty="0" smtClean="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6800630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7851090" cy="642691"/>
            <a:chOff x="1261925" y="629878"/>
            <a:chExt cx="6757158" cy="642691"/>
          </a:xfrm>
        </p:grpSpPr>
        <p:sp>
          <p:nvSpPr>
            <p:cNvPr id="17" name="圆角矩形 6"/>
            <p:cNvSpPr/>
            <p:nvPr>
              <p:custDataLst>
                <p:tags r:id="rId1"/>
              </p:custDataLst>
            </p:nvPr>
          </p:nvSpPr>
          <p:spPr>
            <a:xfrm flipH="1">
              <a:off x="2455865" y="678963"/>
              <a:ext cx="5563218"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资本主义的矛盾、危机与自我完善</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四</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148976464"/>
              </p:ext>
            </p:extLst>
          </p:nvPr>
        </p:nvGraphicFramePr>
        <p:xfrm>
          <a:off x="694546" y="2610012"/>
          <a:ext cx="10726662" cy="3660208"/>
        </p:xfrm>
        <a:graphic>
          <a:graphicData uri="http://schemas.openxmlformats.org/drawingml/2006/table">
            <a:tbl>
              <a:tblPr firstRow="1" bandRow="1">
                <a:tableStyleId>{5940675A-B579-460E-94D1-54222C63F5DA}</a:tableStyleId>
              </a:tblPr>
              <a:tblGrid>
                <a:gridCol w="841568"/>
                <a:gridCol w="1418102"/>
                <a:gridCol w="8466992"/>
              </a:tblGrid>
              <a:tr h="607973">
                <a:tc>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主要事件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305223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矛盾与危机</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第二次工业革命</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a:t>
                      </a:r>
                      <a:r>
                        <a:rPr lang="zh-CN" altLang="en-US" sz="2400" kern="1200" dirty="0" smtClean="0">
                          <a:solidFill>
                            <a:schemeClr val="tx1"/>
                          </a:solidFill>
                          <a:latin typeface="宋体" pitchFamily="2" charset="-122"/>
                          <a:ea typeface="宋体" pitchFamily="2" charset="-122"/>
                          <a:cs typeface="+mn-cs"/>
                        </a:rPr>
                        <a:t>世纪六七十年代，以电力的广泛应用为标志，第二次工业革命开始。第二次工业革命促进了生产力的发展，极大地改善了人们的生活，促使资本主义由自由资本主义向垄断资本主义即帝国主义阶段过渡，对外侵略、扩张加剧，对世界产生了深远影响，世界市场完全形成</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915473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406138963"/>
              </p:ext>
            </p:extLst>
          </p:nvPr>
        </p:nvGraphicFramePr>
        <p:xfrm>
          <a:off x="597830" y="2012136"/>
          <a:ext cx="10964054" cy="3991253"/>
        </p:xfrm>
        <a:graphic>
          <a:graphicData uri="http://schemas.openxmlformats.org/drawingml/2006/table">
            <a:tbl>
              <a:tblPr firstRow="1" bandRow="1">
                <a:tableStyleId>{5940675A-B579-460E-94D1-54222C63F5DA}</a:tableStyleId>
              </a:tblPr>
              <a:tblGrid>
                <a:gridCol w="841568"/>
                <a:gridCol w="1418102"/>
                <a:gridCol w="8704384"/>
              </a:tblGrid>
              <a:tr h="607973">
                <a:tc>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主要事件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305223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矛盾与危机</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第一次世界大战</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）原因：由于政治经济发展的不平衡，帝国主义两大军事集团</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三国同盟和三国协约相继成立，并展开疯狂的扩军备战</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）基本史实：</a:t>
                      </a:r>
                      <a:r>
                        <a:rPr lang="en-US" altLang="zh-CN" sz="2400" kern="1200" dirty="0" smtClean="0">
                          <a:solidFill>
                            <a:schemeClr val="tx1"/>
                          </a:solidFill>
                          <a:latin typeface="宋体" pitchFamily="2" charset="-122"/>
                          <a:ea typeface="宋体" pitchFamily="2" charset="-122"/>
                          <a:cs typeface="+mn-cs"/>
                        </a:rPr>
                        <a:t>1914</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6</a:t>
                      </a:r>
                      <a:r>
                        <a:rPr lang="zh-CN" altLang="en-US" sz="2400" kern="1200" dirty="0" smtClean="0">
                          <a:solidFill>
                            <a:schemeClr val="tx1"/>
                          </a:solidFill>
                          <a:latin typeface="宋体" pitchFamily="2" charset="-122"/>
                          <a:ea typeface="宋体" pitchFamily="2" charset="-122"/>
                          <a:cs typeface="+mn-cs"/>
                        </a:rPr>
                        <a:t>月的萨拉热窝事件引发了人类历史上第一次空前的灾难性战争</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第一次世界大战，其中凡尔登战役异常惨烈，交战双方损失惨重。</a:t>
                      </a:r>
                      <a:r>
                        <a:rPr lang="en-US" altLang="zh-CN" sz="2400" kern="1200" dirty="0" smtClean="0">
                          <a:solidFill>
                            <a:schemeClr val="tx1"/>
                          </a:solidFill>
                          <a:latin typeface="宋体" pitchFamily="2" charset="-122"/>
                          <a:ea typeface="宋体" pitchFamily="2" charset="-122"/>
                          <a:cs typeface="+mn-cs"/>
                        </a:rPr>
                        <a:t>1918</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11</a:t>
                      </a:r>
                      <a:r>
                        <a:rPr lang="zh-CN" altLang="en-US" sz="2400" kern="1200" dirty="0" smtClean="0">
                          <a:solidFill>
                            <a:schemeClr val="tx1"/>
                          </a:solidFill>
                          <a:latin typeface="宋体" pitchFamily="2" charset="-122"/>
                          <a:ea typeface="宋体" pitchFamily="2" charset="-122"/>
                          <a:cs typeface="+mn-cs"/>
                        </a:rPr>
                        <a:t>月，德国投降，第一次世界大战以同盟国的失败而结束</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41043384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890660022"/>
              </p:ext>
            </p:extLst>
          </p:nvPr>
        </p:nvGraphicFramePr>
        <p:xfrm>
          <a:off x="606622" y="1502182"/>
          <a:ext cx="10964054" cy="5088533"/>
        </p:xfrm>
        <a:graphic>
          <a:graphicData uri="http://schemas.openxmlformats.org/drawingml/2006/table">
            <a:tbl>
              <a:tblPr firstRow="1" bandRow="1">
                <a:tableStyleId>{5940675A-B579-460E-94D1-54222C63F5DA}</a:tableStyleId>
              </a:tblPr>
              <a:tblGrid>
                <a:gridCol w="841568"/>
                <a:gridCol w="1418102"/>
                <a:gridCol w="8704384"/>
              </a:tblGrid>
              <a:tr h="607973">
                <a:tc>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主要事件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305223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矛盾与危机</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凡尔赛</a:t>
                      </a:r>
                      <a:r>
                        <a:rPr lang="en-US" altLang="zh-CN" sz="2400" kern="1200" dirty="0" smtClean="0">
                          <a:solidFill>
                            <a:schemeClr val="tx1"/>
                          </a:solidFill>
                          <a:latin typeface="黑体" pitchFamily="49" charset="-122"/>
                          <a:ea typeface="黑体" pitchFamily="49" charset="-122"/>
                          <a:cs typeface="+mn-cs"/>
                        </a:rPr>
                        <a:t>—</a:t>
                      </a:r>
                      <a:r>
                        <a:rPr lang="zh-CN" altLang="en-US" sz="2400" kern="1200" dirty="0" smtClean="0">
                          <a:solidFill>
                            <a:schemeClr val="tx1"/>
                          </a:solidFill>
                          <a:latin typeface="黑体" pitchFamily="49" charset="-122"/>
                          <a:ea typeface="黑体" pitchFamily="49" charset="-122"/>
                          <a:cs typeface="+mn-cs"/>
                        </a:rPr>
                        <a:t>华盛顿体系</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）建立：第一次世界大战后，战胜的协约国为了缔结和约、建立战后“新秩序”，先后召开了巴黎和会和华盛顿会议，确立了战后国际新秩序</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凡尔赛</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华盛顿体系”</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）实质：帝国主义战胜国重新瓜分世界、划分势力范围的分赃殖民体系</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3</a:t>
                      </a:r>
                      <a:r>
                        <a:rPr lang="zh-CN" altLang="en-US" sz="2400" kern="1200" dirty="0" smtClean="0">
                          <a:solidFill>
                            <a:schemeClr val="tx1"/>
                          </a:solidFill>
                          <a:latin typeface="宋体" pitchFamily="2" charset="-122"/>
                          <a:ea typeface="宋体" pitchFamily="2" charset="-122"/>
                          <a:cs typeface="+mn-cs"/>
                        </a:rPr>
                        <a:t>）破裂：</a:t>
                      </a:r>
                      <a:r>
                        <a:rPr lang="en-US" altLang="zh-CN" sz="2400" kern="1200" dirty="0" smtClean="0">
                          <a:solidFill>
                            <a:schemeClr val="tx1"/>
                          </a:solidFill>
                          <a:latin typeface="宋体" pitchFamily="2" charset="-122"/>
                          <a:ea typeface="宋体" pitchFamily="2" charset="-122"/>
                          <a:cs typeface="+mn-cs"/>
                        </a:rPr>
                        <a:t>20</a:t>
                      </a:r>
                      <a:r>
                        <a:rPr lang="zh-CN" altLang="en-US" sz="2400" kern="1200" dirty="0" smtClean="0">
                          <a:solidFill>
                            <a:schemeClr val="tx1"/>
                          </a:solidFill>
                          <a:latin typeface="宋体" pitchFamily="2" charset="-122"/>
                          <a:ea typeface="宋体" pitchFamily="2" charset="-122"/>
                          <a:cs typeface="+mn-cs"/>
                        </a:rPr>
                        <a:t>世纪三四十年代，世界法西斯势力迅速发展，在西方大国绥靖政策的纵容下，最终爆发了第二次世界大战，</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凡尔赛</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华盛顿体系”随之破裂</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6442573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311676"/>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836075" y="2162641"/>
            <a:ext cx="10647485" cy="4437753"/>
          </a:xfrm>
          <a:prstGeom prst="rect">
            <a:avLst/>
          </a:prstGeom>
          <a:noFill/>
        </p:spPr>
        <p:txBody>
          <a:bodyPr wrap="square" rtlCol="0">
            <a:spAutoFit/>
          </a:bodyPr>
          <a:lstStyle/>
          <a:p>
            <a:pPr>
              <a:lnSpc>
                <a:spcPct val="150000"/>
              </a:lnSpc>
            </a:pPr>
            <a:r>
              <a:rPr lang="zh-CN" altLang="en-US" sz="2400" dirty="0" smtClean="0">
                <a:latin typeface="宋体" pitchFamily="2" charset="-122"/>
                <a:ea typeface="宋体" pitchFamily="2" charset="-122"/>
              </a:rPr>
              <a:t>    关于</a:t>
            </a:r>
            <a:r>
              <a:rPr lang="zh-CN" altLang="en-US" sz="2400" dirty="0">
                <a:latin typeface="宋体" pitchFamily="2" charset="-122"/>
                <a:ea typeface="宋体" pitchFamily="2" charset="-122"/>
              </a:rPr>
              <a:t>资本主义的</a:t>
            </a:r>
            <a:r>
              <a:rPr lang="zh-CN" altLang="en-US" sz="2400" dirty="0" smtClean="0">
                <a:latin typeface="宋体" pitchFamily="2" charset="-122"/>
                <a:ea typeface="宋体" pitchFamily="2" charset="-122"/>
              </a:rPr>
              <a:t>发展，不同</a:t>
            </a:r>
            <a:r>
              <a:rPr lang="zh-CN" altLang="en-US" sz="2400" dirty="0">
                <a:latin typeface="宋体" pitchFamily="2" charset="-122"/>
                <a:ea typeface="宋体" pitchFamily="2" charset="-122"/>
              </a:rPr>
              <a:t>学者从不同的</a:t>
            </a:r>
            <a:r>
              <a:rPr lang="zh-CN" altLang="en-US" sz="2400" dirty="0" smtClean="0">
                <a:latin typeface="宋体" pitchFamily="2" charset="-122"/>
                <a:ea typeface="宋体" pitchFamily="2" charset="-122"/>
              </a:rPr>
              <a:t>视角，对</a:t>
            </a:r>
            <a:r>
              <a:rPr lang="zh-CN" altLang="en-US" sz="2400" dirty="0">
                <a:latin typeface="宋体" pitchFamily="2" charset="-122"/>
                <a:ea typeface="宋体" pitchFamily="2" charset="-122"/>
              </a:rPr>
              <a:t>其阶段划分各有</a:t>
            </a:r>
            <a:r>
              <a:rPr lang="zh-CN" altLang="en-US" sz="2400" dirty="0" smtClean="0">
                <a:latin typeface="宋体" pitchFamily="2" charset="-122"/>
                <a:ea typeface="宋体" pitchFamily="2" charset="-122"/>
              </a:rPr>
              <a:t>特色，例如，有</a:t>
            </a:r>
            <a:r>
              <a:rPr lang="zh-CN" altLang="en-US" sz="2400" dirty="0">
                <a:latin typeface="宋体" pitchFamily="2" charset="-122"/>
                <a:ea typeface="宋体" pitchFamily="2" charset="-122"/>
              </a:rPr>
              <a:t>的学者认为资本主义制度的发展历程可以分为五个</a:t>
            </a:r>
            <a:r>
              <a:rPr lang="zh-CN" altLang="en-US" sz="2400" dirty="0" smtClean="0">
                <a:latin typeface="宋体" pitchFamily="2" charset="-122"/>
                <a:ea typeface="宋体" pitchFamily="2" charset="-122"/>
              </a:rPr>
              <a:t>时期：</a:t>
            </a:r>
            <a:r>
              <a:rPr lang="en-US" altLang="zh-CN" sz="2400" dirty="0" smtClean="0">
                <a:latin typeface="宋体" pitchFamily="2" charset="-122"/>
                <a:ea typeface="宋体" pitchFamily="2" charset="-122"/>
              </a:rPr>
              <a:t>14</a:t>
            </a:r>
            <a:r>
              <a:rPr lang="zh-CN" altLang="en-US" sz="2400" dirty="0">
                <a:latin typeface="宋体" pitchFamily="2" charset="-122"/>
                <a:ea typeface="宋体" pitchFamily="2" charset="-122"/>
              </a:rPr>
              <a:t>至</a:t>
            </a:r>
            <a:r>
              <a:rPr lang="en-US" altLang="zh-CN" sz="2400" dirty="0">
                <a:latin typeface="宋体" pitchFamily="2" charset="-122"/>
                <a:ea typeface="宋体" pitchFamily="2" charset="-122"/>
              </a:rPr>
              <a:t>16</a:t>
            </a:r>
            <a:r>
              <a:rPr lang="zh-CN" altLang="en-US" sz="2400" dirty="0" smtClean="0">
                <a:latin typeface="宋体" pitchFamily="2" charset="-122"/>
                <a:ea typeface="宋体" pitchFamily="2" charset="-122"/>
              </a:rPr>
              <a:t>世纪，资本主义制度</a:t>
            </a:r>
            <a:r>
              <a:rPr lang="zh-CN" altLang="en-US" sz="2400" dirty="0">
                <a:latin typeface="宋体" pitchFamily="2" charset="-122"/>
                <a:ea typeface="宋体" pitchFamily="2" charset="-122"/>
              </a:rPr>
              <a:t>的酝酿</a:t>
            </a:r>
            <a:r>
              <a:rPr lang="zh-CN" altLang="en-US" sz="2400" dirty="0" smtClean="0">
                <a:latin typeface="宋体" pitchFamily="2" charset="-122"/>
                <a:ea typeface="宋体" pitchFamily="2" charset="-122"/>
              </a:rPr>
              <a:t>阶段；</a:t>
            </a:r>
            <a:r>
              <a:rPr lang="en-US" altLang="zh-CN" sz="2400" dirty="0" smtClean="0">
                <a:latin typeface="宋体" pitchFamily="2" charset="-122"/>
                <a:ea typeface="宋体" pitchFamily="2" charset="-122"/>
              </a:rPr>
              <a:t>17</a:t>
            </a:r>
            <a:r>
              <a:rPr lang="zh-CN" altLang="en-US" sz="2400" dirty="0">
                <a:latin typeface="宋体" pitchFamily="2" charset="-122"/>
                <a:ea typeface="宋体" pitchFamily="2" charset="-122"/>
              </a:rPr>
              <a:t>至</a:t>
            </a:r>
            <a:r>
              <a:rPr lang="en-US" altLang="zh-CN" sz="2400" dirty="0">
                <a:latin typeface="宋体" pitchFamily="2" charset="-122"/>
                <a:ea typeface="宋体" pitchFamily="2" charset="-122"/>
              </a:rPr>
              <a:t>18</a:t>
            </a:r>
            <a:r>
              <a:rPr lang="zh-CN" altLang="en-US" sz="2400" dirty="0" smtClean="0">
                <a:latin typeface="宋体" pitchFamily="2" charset="-122"/>
                <a:ea typeface="宋体" pitchFamily="2" charset="-122"/>
              </a:rPr>
              <a:t>世纪，资本主义制度</a:t>
            </a:r>
            <a:r>
              <a:rPr lang="zh-CN" altLang="en-US" sz="2400" dirty="0">
                <a:latin typeface="宋体" pitchFamily="2" charset="-122"/>
                <a:ea typeface="宋体" pitchFamily="2" charset="-122"/>
              </a:rPr>
              <a:t>的产生</a:t>
            </a:r>
            <a:r>
              <a:rPr lang="zh-CN" altLang="en-US" sz="2400" dirty="0" smtClean="0">
                <a:latin typeface="宋体" pitchFamily="2" charset="-122"/>
                <a:ea typeface="宋体" pitchFamily="2" charset="-122"/>
              </a:rPr>
              <a:t>阶段；</a:t>
            </a:r>
            <a:r>
              <a:rPr lang="en-US" altLang="zh-CN" sz="2400" dirty="0" smtClean="0">
                <a:latin typeface="宋体" pitchFamily="2" charset="-122"/>
                <a:ea typeface="宋体" pitchFamily="2" charset="-122"/>
              </a:rPr>
              <a:t>19</a:t>
            </a:r>
            <a:r>
              <a:rPr lang="zh-CN" altLang="en-US" sz="2400" dirty="0">
                <a:latin typeface="宋体" pitchFamily="2" charset="-122"/>
                <a:ea typeface="宋体" pitchFamily="2" charset="-122"/>
              </a:rPr>
              <a:t>世纪初至</a:t>
            </a:r>
            <a:r>
              <a:rPr lang="en-US" altLang="zh-CN" sz="2400" dirty="0">
                <a:latin typeface="宋体" pitchFamily="2" charset="-122"/>
                <a:ea typeface="宋体" pitchFamily="2" charset="-122"/>
              </a:rPr>
              <a:t>19</a:t>
            </a:r>
            <a:r>
              <a:rPr lang="zh-CN" altLang="en-US" sz="2400" dirty="0">
                <a:latin typeface="宋体" pitchFamily="2" charset="-122"/>
                <a:ea typeface="宋体" pitchFamily="2" charset="-122"/>
              </a:rPr>
              <a:t>世纪</a:t>
            </a:r>
            <a:r>
              <a:rPr lang="en-US" altLang="zh-CN" sz="2400" dirty="0">
                <a:latin typeface="宋体" pitchFamily="2" charset="-122"/>
                <a:ea typeface="宋体" pitchFamily="2" charset="-122"/>
              </a:rPr>
              <a:t>70</a:t>
            </a:r>
            <a:r>
              <a:rPr lang="zh-CN" altLang="en-US" sz="2400" dirty="0" smtClean="0">
                <a:latin typeface="宋体" pitchFamily="2" charset="-122"/>
                <a:ea typeface="宋体" pitchFamily="2" charset="-122"/>
              </a:rPr>
              <a:t>年代，资本主义制度</a:t>
            </a:r>
            <a:r>
              <a:rPr lang="zh-CN" altLang="en-US" sz="2400" dirty="0">
                <a:latin typeface="宋体" pitchFamily="2" charset="-122"/>
                <a:ea typeface="宋体" pitchFamily="2" charset="-122"/>
              </a:rPr>
              <a:t>广泛</a:t>
            </a:r>
            <a:r>
              <a:rPr lang="zh-CN" altLang="en-US" sz="2400" dirty="0" smtClean="0">
                <a:latin typeface="宋体" pitchFamily="2" charset="-122"/>
                <a:ea typeface="宋体" pitchFamily="2" charset="-122"/>
              </a:rPr>
              <a:t>确立，资本主义</a:t>
            </a:r>
            <a:r>
              <a:rPr lang="zh-CN" altLang="en-US" sz="2400" dirty="0">
                <a:latin typeface="宋体" pitchFamily="2" charset="-122"/>
                <a:ea typeface="宋体" pitchFamily="2" charset="-122"/>
              </a:rPr>
              <a:t>世界体系初步形成</a:t>
            </a:r>
            <a:r>
              <a:rPr lang="zh-CN" altLang="en-US" sz="2400" dirty="0" smtClean="0">
                <a:latin typeface="宋体" pitchFamily="2" charset="-122"/>
                <a:ea typeface="宋体" pitchFamily="2" charset="-122"/>
              </a:rPr>
              <a:t>阶段；</a:t>
            </a:r>
            <a:r>
              <a:rPr lang="en-US" altLang="zh-CN" sz="2400" dirty="0" smtClean="0">
                <a:latin typeface="宋体" pitchFamily="2" charset="-122"/>
                <a:ea typeface="宋体" pitchFamily="2" charset="-122"/>
              </a:rPr>
              <a:t>19</a:t>
            </a:r>
            <a:r>
              <a:rPr lang="zh-CN" altLang="en-US" sz="2400" dirty="0">
                <a:latin typeface="宋体" pitchFamily="2" charset="-122"/>
                <a:ea typeface="宋体" pitchFamily="2" charset="-122"/>
              </a:rPr>
              <a:t>世纪末至</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世纪</a:t>
            </a:r>
            <a:r>
              <a:rPr lang="zh-CN" altLang="en-US" sz="2400" dirty="0" smtClean="0">
                <a:latin typeface="宋体" pitchFamily="2" charset="-122"/>
                <a:ea typeface="宋体" pitchFamily="2" charset="-122"/>
              </a:rPr>
              <a:t>初，现代</a:t>
            </a:r>
            <a:r>
              <a:rPr lang="zh-CN" altLang="en-US" sz="2400" dirty="0">
                <a:latin typeface="宋体" pitchFamily="2" charset="-122"/>
                <a:ea typeface="宋体" pitchFamily="2" charset="-122"/>
              </a:rPr>
              <a:t>资本主义制度基本定型</a:t>
            </a:r>
            <a:r>
              <a:rPr lang="zh-CN" altLang="en-US" sz="2400" dirty="0" smtClean="0">
                <a:latin typeface="宋体" pitchFamily="2" charset="-122"/>
                <a:ea typeface="宋体" pitchFamily="2" charset="-122"/>
              </a:rPr>
              <a:t>时期；</a:t>
            </a:r>
            <a:r>
              <a:rPr lang="en-US" altLang="zh-CN" sz="2400" dirty="0" smtClean="0">
                <a:latin typeface="宋体" pitchFamily="2" charset="-122"/>
                <a:ea typeface="宋体" pitchFamily="2" charset="-122"/>
              </a:rPr>
              <a:t>20</a:t>
            </a:r>
            <a:r>
              <a:rPr lang="zh-CN" altLang="en-US" sz="2400" dirty="0">
                <a:latin typeface="宋体" pitchFamily="2" charset="-122"/>
                <a:ea typeface="宋体" pitchFamily="2" charset="-122"/>
              </a:rPr>
              <a:t>世纪中期</a:t>
            </a:r>
            <a:r>
              <a:rPr lang="zh-CN" altLang="en-US" sz="2400" dirty="0" smtClean="0">
                <a:latin typeface="宋体" pitchFamily="2" charset="-122"/>
                <a:ea typeface="宋体" pitchFamily="2" charset="-122"/>
              </a:rPr>
              <a:t>以后，当代</a:t>
            </a:r>
            <a:r>
              <a:rPr lang="zh-CN" altLang="en-US" sz="2400" dirty="0">
                <a:latin typeface="宋体" pitchFamily="2" charset="-122"/>
                <a:ea typeface="宋体" pitchFamily="2" charset="-122"/>
              </a:rPr>
              <a:t>资本主义制度继续</a:t>
            </a:r>
            <a:r>
              <a:rPr lang="zh-CN" altLang="en-US" sz="2400" dirty="0" smtClean="0">
                <a:latin typeface="宋体" pitchFamily="2" charset="-122"/>
                <a:ea typeface="宋体" pitchFamily="2" charset="-122"/>
              </a:rPr>
              <a:t>发展，自我</a:t>
            </a:r>
            <a:r>
              <a:rPr lang="zh-CN" altLang="en-US" sz="2400" dirty="0">
                <a:latin typeface="宋体" pitchFamily="2" charset="-122"/>
                <a:ea typeface="宋体" pitchFamily="2" charset="-122"/>
              </a:rPr>
              <a:t>完善阶段。也有学者将其划分为三个</a:t>
            </a:r>
            <a:r>
              <a:rPr lang="zh-CN" altLang="en-US" sz="2400" dirty="0" smtClean="0">
                <a:latin typeface="宋体" pitchFamily="2" charset="-122"/>
                <a:ea typeface="宋体" pitchFamily="2" charset="-122"/>
              </a:rPr>
              <a:t>阶段</a:t>
            </a:r>
            <a:r>
              <a:rPr lang="zh-CN" altLang="en-US" sz="2400" dirty="0">
                <a:latin typeface="宋体" pitchFamily="2" charset="-122"/>
                <a:ea typeface="宋体" pitchFamily="2" charset="-122"/>
              </a:rPr>
              <a:t>：</a:t>
            </a:r>
            <a:r>
              <a:rPr lang="en-US" altLang="zh-CN" sz="2400" dirty="0" smtClean="0">
                <a:latin typeface="宋体" pitchFamily="2" charset="-122"/>
                <a:ea typeface="宋体" pitchFamily="2" charset="-122"/>
              </a:rPr>
              <a:t>“</a:t>
            </a:r>
            <a:r>
              <a:rPr lang="zh-CN" altLang="en-US" sz="2400" dirty="0">
                <a:latin typeface="宋体" pitchFamily="2" charset="-122"/>
                <a:ea typeface="宋体" pitchFamily="2" charset="-122"/>
              </a:rPr>
              <a:t>原始资本主义</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手工作坊生产商品”</a:t>
            </a:r>
            <a:r>
              <a:rPr lang="zh-CN" altLang="en-US" sz="2400" dirty="0" smtClean="0">
                <a:latin typeface="宋体" pitchFamily="2" charset="-122"/>
                <a:ea typeface="宋体" pitchFamily="2" charset="-122"/>
              </a:rPr>
              <a:t>阶段，</a:t>
            </a:r>
            <a:r>
              <a:rPr lang="en-US" altLang="zh-CN" sz="2400" dirty="0" smtClean="0">
                <a:latin typeface="宋体" pitchFamily="2" charset="-122"/>
                <a:ea typeface="宋体" pitchFamily="2" charset="-122"/>
              </a:rPr>
              <a:t>“</a:t>
            </a:r>
            <a:r>
              <a:rPr lang="zh-CN" altLang="en-US" sz="2400" dirty="0">
                <a:latin typeface="宋体" pitchFamily="2" charset="-122"/>
                <a:ea typeface="宋体" pitchFamily="2" charset="-122"/>
              </a:rPr>
              <a:t>超大规模生产商品”</a:t>
            </a:r>
            <a:r>
              <a:rPr lang="zh-CN" altLang="en-US" sz="2400" dirty="0" smtClean="0">
                <a:latin typeface="宋体" pitchFamily="2" charset="-122"/>
                <a:ea typeface="宋体" pitchFamily="2" charset="-122"/>
              </a:rPr>
              <a:t>阶段，</a:t>
            </a:r>
            <a:r>
              <a:rPr lang="en-US" altLang="zh-CN" sz="2400" dirty="0" smtClean="0">
                <a:latin typeface="宋体" pitchFamily="2" charset="-122"/>
                <a:ea typeface="宋体" pitchFamily="2" charset="-122"/>
              </a:rPr>
              <a:t>“</a:t>
            </a:r>
            <a:r>
              <a:rPr lang="zh-CN" altLang="en-US" sz="2400" dirty="0">
                <a:latin typeface="宋体" pitchFamily="2" charset="-122"/>
                <a:ea typeface="宋体" pitchFamily="2" charset="-122"/>
              </a:rPr>
              <a:t>垄断资本主义”“金融垄断资本主义</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华尔街为代表的金融衍生”阶段。</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69788133"/>
              </p:ext>
            </p:extLst>
          </p:nvPr>
        </p:nvGraphicFramePr>
        <p:xfrm>
          <a:off x="606622" y="1642859"/>
          <a:ext cx="10964054" cy="4696395"/>
        </p:xfrm>
        <a:graphic>
          <a:graphicData uri="http://schemas.openxmlformats.org/drawingml/2006/table">
            <a:tbl>
              <a:tblPr firstRow="1" bandRow="1">
                <a:tableStyleId>{5940675A-B579-460E-94D1-54222C63F5DA}</a:tableStyleId>
              </a:tblPr>
              <a:tblGrid>
                <a:gridCol w="841568"/>
                <a:gridCol w="1418102"/>
                <a:gridCol w="8704384"/>
              </a:tblGrid>
              <a:tr h="607973">
                <a:tc>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主要事件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1582614">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矛盾与危机</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经济大危机</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1929—1933</a:t>
                      </a:r>
                      <a:r>
                        <a:rPr lang="zh-CN" altLang="en-US" sz="2400" kern="1200" dirty="0" smtClean="0">
                          <a:solidFill>
                            <a:schemeClr val="tx1"/>
                          </a:solidFill>
                          <a:latin typeface="宋体" pitchFamily="2" charset="-122"/>
                          <a:ea typeface="宋体" pitchFamily="2" charset="-122"/>
                          <a:cs typeface="+mn-cs"/>
                        </a:rPr>
                        <a:t>年，经济大危机席卷了整个资本主义世界，引发了严重的政治危机，资本主义各国社会矛盾尖锐，政局动荡</a:t>
                      </a:r>
                      <a:endParaRPr lang="zh-CN" altLang="en-US" sz="2400" kern="1200" dirty="0">
                        <a:solidFill>
                          <a:schemeClr val="tx1"/>
                        </a:solidFill>
                        <a:latin typeface="宋体" pitchFamily="2" charset="-122"/>
                        <a:ea typeface="宋体" pitchFamily="2" charset="-122"/>
                        <a:cs typeface="+mn-cs"/>
                      </a:endParaRPr>
                    </a:p>
                  </a:txBody>
                  <a:tcPr anchor="ctr"/>
                </a:tc>
              </a:tr>
              <a:tr h="2505808">
                <a:tc vMerge="1">
                  <a:txBody>
                    <a:bodyPr/>
                    <a:lstStyle/>
                    <a:p>
                      <a:endParaRPr lang="zh-CN" altLang="en-US"/>
                    </a:p>
                  </a:txBody>
                  <a:tcPr/>
                </a:tc>
                <a:tc gridSpan="2">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启示：科技是第一生产力，在大力发展科技、提升国家综合实力的过程中，要时刻注意维持世界和平与发展；各国之间要平等相处、和平共处；要充分发挥联合国的作用，建立一个公正、平等的国际新格局；经济危机导致严重的政治危机，资本主义制度的基本矛盾是经济大危机爆发的根源</a:t>
                      </a:r>
                      <a:endParaRPr lang="zh-CN" altLang="en-US" sz="2400" kern="1200" dirty="0">
                        <a:solidFill>
                          <a:schemeClr val="tx1"/>
                        </a:solidFill>
                        <a:latin typeface="宋体" pitchFamily="2" charset="-122"/>
                        <a:ea typeface="宋体" pitchFamily="2" charset="-122"/>
                        <a:cs typeface="+mn-cs"/>
                      </a:endParaRPr>
                    </a:p>
                  </a:txBody>
                  <a:tcPr anchor="ctr"/>
                </a:tc>
                <a:tc hMerge="1">
                  <a:txBody>
                    <a:bodyPr/>
                    <a:lstStyle/>
                    <a:p>
                      <a:pPr marL="0" algn="l" defTabSz="914400" rtl="0" eaLnBrk="1" latinLnBrk="0" hangingPunct="1">
                        <a:lnSpc>
                          <a:spcPct val="150000"/>
                        </a:lnSpc>
                      </a:pP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868804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094415900"/>
              </p:ext>
            </p:extLst>
          </p:nvPr>
        </p:nvGraphicFramePr>
        <p:xfrm>
          <a:off x="641791" y="1431844"/>
          <a:ext cx="10964054" cy="5158740"/>
        </p:xfrm>
        <a:graphic>
          <a:graphicData uri="http://schemas.openxmlformats.org/drawingml/2006/table">
            <a:tbl>
              <a:tblPr firstRow="1" bandRow="1">
                <a:tableStyleId>{5940675A-B579-460E-94D1-54222C63F5DA}</a:tableStyleId>
              </a:tblPr>
              <a:tblGrid>
                <a:gridCol w="841568"/>
                <a:gridCol w="1418102"/>
                <a:gridCol w="8704384"/>
              </a:tblGrid>
              <a:tr h="423333">
                <a:tc>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主要事件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305223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矛盾与危机</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罗斯福新政</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ts val="328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a:t>
                      </a:r>
                      <a:r>
                        <a:rPr lang="en-US" altLang="zh-CN" sz="2400" kern="1200" dirty="0" smtClean="0">
                          <a:solidFill>
                            <a:schemeClr val="tx1"/>
                          </a:solidFill>
                          <a:latin typeface="宋体" pitchFamily="2" charset="-122"/>
                          <a:ea typeface="宋体" pitchFamily="2" charset="-122"/>
                          <a:cs typeface="+mn-cs"/>
                        </a:rPr>
                        <a:t>1933</a:t>
                      </a:r>
                      <a:r>
                        <a:rPr lang="zh-CN" altLang="en-US" sz="2400" kern="1200" dirty="0" smtClean="0">
                          <a:solidFill>
                            <a:schemeClr val="tx1"/>
                          </a:solidFill>
                          <a:latin typeface="宋体" pitchFamily="2" charset="-122"/>
                          <a:ea typeface="宋体" pitchFamily="2" charset="-122"/>
                          <a:cs typeface="+mn-cs"/>
                        </a:rPr>
                        <a:t>年，罗斯福总统为摆脱经济危机，宣布实施新政，以</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全国工业复兴法</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为核心和基础，通过加强国家对经济的干预和指导来克服危机，取得了良好效果</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ts val="328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）影响：美国经济开始缓慢复苏，资本主义制度得到调整、巩固与发展；开创了资产阶级政府大规模干预经济的先河，是资本主义发展史上的一个里程碑；美国国家资本主义的垄断程度大大提高</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ts val="328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3</a:t>
                      </a:r>
                      <a:r>
                        <a:rPr lang="zh-CN" altLang="en-US" sz="2400" kern="1200" dirty="0" smtClean="0">
                          <a:solidFill>
                            <a:schemeClr val="tx1"/>
                          </a:solidFill>
                          <a:latin typeface="宋体" pitchFamily="2" charset="-122"/>
                          <a:ea typeface="宋体" pitchFamily="2" charset="-122"/>
                          <a:cs typeface="+mn-cs"/>
                        </a:rPr>
                        <a:t>）启示：罗斯福新政开创了资本主义国家干预经济的先河，说明资本主义制度具有自我调节的功能；罗斯福新政是在维护资本主义制度的前提下作出的政策调整，没有改变资本主义的本质，无法解决美国社会的根本矛盾</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862969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7780751" cy="642691"/>
            <a:chOff x="1261925" y="629878"/>
            <a:chExt cx="6696620" cy="642691"/>
          </a:xfrm>
        </p:grpSpPr>
        <p:sp>
          <p:nvSpPr>
            <p:cNvPr id="17" name="圆角矩形 6"/>
            <p:cNvSpPr/>
            <p:nvPr>
              <p:custDataLst>
                <p:tags r:id="rId1"/>
              </p:custDataLst>
            </p:nvPr>
          </p:nvSpPr>
          <p:spPr>
            <a:xfrm flipH="1">
              <a:off x="2455864" y="678963"/>
              <a:ext cx="5502681"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第二次世界大战后资本主义的发展</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五</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625820685"/>
              </p:ext>
            </p:extLst>
          </p:nvPr>
        </p:nvGraphicFramePr>
        <p:xfrm>
          <a:off x="694593" y="2497016"/>
          <a:ext cx="10867780" cy="3935892"/>
        </p:xfrm>
        <a:graphic>
          <a:graphicData uri="http://schemas.openxmlformats.org/drawingml/2006/table">
            <a:tbl>
              <a:tblPr firstRow="1" bandRow="1">
                <a:tableStyleId>{5940675A-B579-460E-94D1-54222C63F5DA}</a:tableStyleId>
              </a:tblPr>
              <a:tblGrid>
                <a:gridCol w="809380"/>
                <a:gridCol w="10058400"/>
              </a:tblGrid>
              <a:tr h="552612">
                <a:tc>
                  <a:txBody>
                    <a:bodyPr/>
                    <a:lstStyle/>
                    <a:p>
                      <a:pPr algn="ctr"/>
                      <a:r>
                        <a:rPr lang="zh-CN" altLang="en-US" sz="2400" dirty="0" smtClean="0">
                          <a:latin typeface="黑体" pitchFamily="49" charset="-122"/>
                          <a:ea typeface="黑体" pitchFamily="49" charset="-122"/>
                        </a:rPr>
                        <a:t>国家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64008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美国</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政治上：实行“杜鲁门主义”，实施冷战政策，开展美苏争霸；苏联解体后，美国成为世界上唯一的超级大国，企图独霸世界；随着新的世界格局的形成，欧盟、日本、中国和俄罗斯等国家联盟或国家的实力不断增强，美国的霸主地位发生动摇，世界多极化趋势逐渐出现发展</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）经济上：推行“马歇尔计划”，发展高新技术产业和外向型经济，跨国公司飞速发展，资本输出不断扩大，迅速成为资本主义世界头号强国</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385839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699899248"/>
              </p:ext>
            </p:extLst>
          </p:nvPr>
        </p:nvGraphicFramePr>
        <p:xfrm>
          <a:off x="633047" y="1617786"/>
          <a:ext cx="10867780" cy="4681024"/>
        </p:xfrm>
        <a:graphic>
          <a:graphicData uri="http://schemas.openxmlformats.org/drawingml/2006/table">
            <a:tbl>
              <a:tblPr firstRow="1" bandRow="1">
                <a:tableStyleId>{5940675A-B579-460E-94D1-54222C63F5DA}</a:tableStyleId>
              </a:tblPr>
              <a:tblGrid>
                <a:gridCol w="809380"/>
                <a:gridCol w="10058400"/>
              </a:tblGrid>
              <a:tr h="552612">
                <a:tc>
                  <a:txBody>
                    <a:bodyPr/>
                    <a:lstStyle/>
                    <a:p>
                      <a:pPr algn="ctr"/>
                      <a:r>
                        <a:rPr lang="zh-CN" altLang="en-US" sz="2400" dirty="0" smtClean="0">
                          <a:latin typeface="黑体" pitchFamily="49" charset="-122"/>
                          <a:ea typeface="黑体" pitchFamily="49" charset="-122"/>
                        </a:rPr>
                        <a:t>国家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2436772">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欧盟</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）成立：</a:t>
                      </a:r>
                      <a:r>
                        <a:rPr lang="en-US" altLang="zh-CN" sz="2400" kern="1200" dirty="0" smtClean="0">
                          <a:solidFill>
                            <a:schemeClr val="tx1"/>
                          </a:solidFill>
                          <a:latin typeface="宋体" pitchFamily="2" charset="-122"/>
                          <a:ea typeface="宋体" pitchFamily="2" charset="-122"/>
                          <a:cs typeface="+mn-cs"/>
                        </a:rPr>
                        <a:t>1993</a:t>
                      </a:r>
                      <a:r>
                        <a:rPr lang="zh-CN" altLang="en-US" sz="2400" kern="1200" dirty="0" smtClean="0">
                          <a:solidFill>
                            <a:schemeClr val="tx1"/>
                          </a:solidFill>
                          <a:latin typeface="宋体" pitchFamily="2" charset="-122"/>
                          <a:ea typeface="宋体" pitchFamily="2" charset="-122"/>
                          <a:cs typeface="+mn-cs"/>
                        </a:rPr>
                        <a:t>年，大部分西欧国家在欧共体的基础上组成了欧洲联盟，即欧盟</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）影响：欧盟成员国之间资源共享、优势互补，有利于经济的发展。欧盟促进了世界政治多极化的发展趋势</a:t>
                      </a:r>
                      <a:endParaRPr lang="zh-CN" altLang="en-US" sz="2400" kern="1200" dirty="0">
                        <a:solidFill>
                          <a:schemeClr val="tx1"/>
                        </a:solidFill>
                        <a:latin typeface="宋体" pitchFamily="2" charset="-122"/>
                        <a:ea typeface="宋体" pitchFamily="2" charset="-122"/>
                        <a:cs typeface="+mn-cs"/>
                      </a:endParaRPr>
                    </a:p>
                  </a:txBody>
                  <a:tcPr anchor="ctr"/>
                </a:tc>
              </a:tr>
              <a:tr h="16916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日本</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）表现：</a:t>
                      </a:r>
                      <a:r>
                        <a:rPr lang="en-US" altLang="zh-CN" sz="2400" kern="1200" dirty="0" smtClean="0">
                          <a:solidFill>
                            <a:schemeClr val="tx1"/>
                          </a:solidFill>
                          <a:latin typeface="宋体" pitchFamily="2" charset="-122"/>
                          <a:ea typeface="宋体" pitchFamily="2" charset="-122"/>
                          <a:cs typeface="+mn-cs"/>
                        </a:rPr>
                        <a:t>20</a:t>
                      </a:r>
                      <a:r>
                        <a:rPr lang="zh-CN" altLang="en-US" sz="2400" kern="1200" dirty="0" smtClean="0">
                          <a:solidFill>
                            <a:schemeClr val="tx1"/>
                          </a:solidFill>
                          <a:latin typeface="宋体" pitchFamily="2" charset="-122"/>
                          <a:ea typeface="宋体" pitchFamily="2" charset="-122"/>
                          <a:cs typeface="+mn-cs"/>
                        </a:rPr>
                        <a:t>世纪</a:t>
                      </a:r>
                      <a:r>
                        <a:rPr lang="en-US" altLang="zh-CN" sz="2400" kern="1200" dirty="0" smtClean="0">
                          <a:solidFill>
                            <a:schemeClr val="tx1"/>
                          </a:solidFill>
                          <a:latin typeface="宋体" pitchFamily="2" charset="-122"/>
                          <a:ea typeface="宋体" pitchFamily="2" charset="-122"/>
                          <a:cs typeface="+mn-cs"/>
                        </a:rPr>
                        <a:t>50</a:t>
                      </a:r>
                      <a:r>
                        <a:rPr lang="zh-CN" altLang="en-US" sz="2400" kern="1200" dirty="0" smtClean="0">
                          <a:solidFill>
                            <a:schemeClr val="tx1"/>
                          </a:solidFill>
                          <a:latin typeface="宋体" pitchFamily="2" charset="-122"/>
                          <a:ea typeface="宋体" pitchFamily="2" charset="-122"/>
                          <a:cs typeface="+mn-cs"/>
                        </a:rPr>
                        <a:t>年代中期以后的近二十年间，日本经济持续高速发展，成为资本主义世界仅次于美国的第二经济大国</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7236521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592714981"/>
              </p:ext>
            </p:extLst>
          </p:nvPr>
        </p:nvGraphicFramePr>
        <p:xfrm>
          <a:off x="633047" y="1705709"/>
          <a:ext cx="10867780" cy="4598376"/>
        </p:xfrm>
        <a:graphic>
          <a:graphicData uri="http://schemas.openxmlformats.org/drawingml/2006/table">
            <a:tbl>
              <a:tblPr firstRow="1" bandRow="1">
                <a:tableStyleId>{5940675A-B579-460E-94D1-54222C63F5DA}</a:tableStyleId>
              </a:tblPr>
              <a:tblGrid>
                <a:gridCol w="809380"/>
                <a:gridCol w="10058400"/>
              </a:tblGrid>
              <a:tr h="552612">
                <a:tc>
                  <a:txBody>
                    <a:bodyPr/>
                    <a:lstStyle/>
                    <a:p>
                      <a:pPr algn="ctr"/>
                      <a:r>
                        <a:rPr lang="zh-CN" altLang="en-US" sz="2400" dirty="0" smtClean="0">
                          <a:latin typeface="黑体" pitchFamily="49" charset="-122"/>
                          <a:ea typeface="黑体" pitchFamily="49" charset="-122"/>
                        </a:rPr>
                        <a:t>国家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r>
              <a:tr h="255986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日本</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原因：第二次世界大战后，美国在日本推行非军事化和民主化改革，推动日本政府颁布了“和平宪法”；冷战开始后，美国开始积极扶持日本；日本政府利用当时有利的外部环境，制定适当的经济政策，大力引进先进技术，促进了经济的迅速发展</a:t>
                      </a:r>
                      <a:endParaRPr lang="zh-CN" altLang="en-US" sz="2400" kern="1200" dirty="0">
                        <a:solidFill>
                          <a:schemeClr val="tx1"/>
                        </a:solidFill>
                        <a:latin typeface="宋体" pitchFamily="2" charset="-122"/>
                        <a:ea typeface="宋体" pitchFamily="2" charset="-122"/>
                        <a:cs typeface="+mn-cs"/>
                      </a:endParaRPr>
                    </a:p>
                  </a:txBody>
                  <a:tcPr anchor="ctr"/>
                </a:tc>
              </a:tr>
              <a:tr h="148590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启示</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要善于抓住机遇，注重加强国际经济联系；要大力发展教育，培养人才，积极引进先进科技，大胆创新；制定适合本国国情的经济发展战略</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8932837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5456" y="3158362"/>
            <a:ext cx="10269759"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近代欧洲贸易中心由地中海区域转移到大西洋沿岸的影响是（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殖民</a:t>
            </a:r>
            <a:r>
              <a:rPr lang="zh-CN" altLang="en-US" sz="2400" b="1" dirty="0" smtClean="0">
                <a:latin typeface="宋体" pitchFamily="2" charset="-122"/>
                <a:ea typeface="宋体" pitchFamily="2" charset="-122"/>
              </a:rPr>
              <a:t>扩张发展到非洲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促进</a:t>
            </a:r>
            <a:r>
              <a:rPr lang="zh-CN" altLang="en-US" sz="2400" b="1" dirty="0" smtClean="0">
                <a:latin typeface="宋体" pitchFamily="2" charset="-122"/>
                <a:ea typeface="宋体" pitchFamily="2" charset="-122"/>
              </a:rPr>
              <a:t>了西欧资本主义发展</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为工业革命做好准备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促进</a:t>
            </a:r>
            <a:r>
              <a:rPr lang="zh-CN" altLang="en-US" sz="2400" b="1" dirty="0" smtClean="0">
                <a:latin typeface="宋体" pitchFamily="2" charset="-122"/>
                <a:ea typeface="宋体" pitchFamily="2" charset="-122"/>
              </a:rPr>
              <a:t>了人文主义向世界的传播</a:t>
            </a:r>
            <a:endParaRPr lang="zh-CN" altLang="zh-CN" sz="2400" b="1" dirty="0">
              <a:latin typeface="宋体" pitchFamily="2" charset="-122"/>
              <a:ea typeface="宋体" pitchFamily="2" charset="-122"/>
            </a:endParaRPr>
          </a:p>
        </p:txBody>
      </p:sp>
      <p:sp>
        <p:nvSpPr>
          <p:cNvPr id="8" name="矩形 7"/>
          <p:cNvSpPr/>
          <p:nvPr/>
        </p:nvSpPr>
        <p:spPr>
          <a:xfrm>
            <a:off x="9339177" y="3233280"/>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483796"/>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a:latin typeface="宋体" pitchFamily="2" charset="-122"/>
                <a:ea typeface="宋体" pitchFamily="2" charset="-122"/>
              </a:rPr>
              <a:t>下面漫画创作于英国资产阶级革命</a:t>
            </a:r>
            <a:r>
              <a:rPr lang="zh-CN" altLang="en-US" sz="2400" b="1" dirty="0" smtClean="0">
                <a:latin typeface="宋体" pitchFamily="2" charset="-122"/>
                <a:ea typeface="宋体" pitchFamily="2" charset="-122"/>
              </a:rPr>
              <a:t>时期，漫画</a:t>
            </a:r>
            <a:r>
              <a:rPr lang="zh-CN" altLang="en-US" sz="2400" b="1" dirty="0">
                <a:latin typeface="宋体" pitchFamily="2" charset="-122"/>
                <a:ea typeface="宋体" pitchFamily="2" charset="-122"/>
              </a:rPr>
              <a:t>表明了（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英国国王的权力受到了约束</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议会要消灭国王</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国王的权力已经丧失</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三权分立的原则确立</a:t>
            </a:r>
            <a:endParaRPr lang="zh-CN" altLang="zh-CN" sz="2400" b="1" dirty="0">
              <a:latin typeface="宋体" pitchFamily="2" charset="-122"/>
              <a:ea typeface="宋体" pitchFamily="2" charset="-122"/>
            </a:endParaRPr>
          </a:p>
        </p:txBody>
      </p:sp>
      <p:sp>
        <p:nvSpPr>
          <p:cNvPr id="8" name="矩形 7"/>
          <p:cNvSpPr/>
          <p:nvPr/>
        </p:nvSpPr>
        <p:spPr>
          <a:xfrm>
            <a:off x="8656905" y="1793842"/>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51923" y="2322440"/>
            <a:ext cx="3110523" cy="1723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3850" y="2039212"/>
            <a:ext cx="10473395"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张家口</a:t>
            </a:r>
            <a:r>
              <a:rPr lang="zh-CN" altLang="en-US" sz="2400" b="1" dirty="0">
                <a:latin typeface="宋体" pitchFamily="2" charset="-122"/>
                <a:ea typeface="宋体" pitchFamily="2" charset="-122"/>
              </a:rPr>
              <a:t>模拟）在资本主义经济发展的不同</a:t>
            </a:r>
            <a:r>
              <a:rPr lang="zh-CN" altLang="en-US" sz="2400" b="1" dirty="0" smtClean="0">
                <a:latin typeface="宋体" pitchFamily="2" charset="-122"/>
                <a:ea typeface="宋体" pitchFamily="2" charset="-122"/>
              </a:rPr>
              <a:t>时期，其</a:t>
            </a:r>
            <a:r>
              <a:rPr lang="zh-CN" altLang="en-US" sz="2400" b="1" dirty="0">
                <a:latin typeface="宋体" pitchFamily="2" charset="-122"/>
                <a:ea typeface="宋体" pitchFamily="2" charset="-122"/>
              </a:rPr>
              <a:t>进步性体现于生产组织方式的变化。</a:t>
            </a:r>
            <a:r>
              <a:rPr lang="en-US" altLang="zh-CN" sz="2400" b="1" dirty="0">
                <a:latin typeface="宋体" pitchFamily="2" charset="-122"/>
                <a:ea typeface="宋体" pitchFamily="2" charset="-122"/>
              </a:rPr>
              <a:t>19</a:t>
            </a:r>
            <a:r>
              <a:rPr lang="zh-CN" altLang="en-US" sz="2400" b="1" dirty="0">
                <a:latin typeface="宋体" pitchFamily="2" charset="-122"/>
                <a:ea typeface="宋体" pitchFamily="2" charset="-122"/>
              </a:rPr>
              <a:t>世纪</a:t>
            </a:r>
            <a:r>
              <a:rPr lang="zh-CN" altLang="en-US" sz="2400" b="1" dirty="0" smtClean="0">
                <a:latin typeface="宋体" pitchFamily="2" charset="-122"/>
                <a:ea typeface="宋体" pitchFamily="2" charset="-122"/>
              </a:rPr>
              <a:t>中后期，资本主义</a:t>
            </a:r>
            <a:r>
              <a:rPr lang="zh-CN" altLang="en-US" sz="2400" b="1" dirty="0">
                <a:latin typeface="宋体" pitchFamily="2" charset="-122"/>
                <a:ea typeface="宋体" pitchFamily="2" charset="-122"/>
              </a:rPr>
              <a:t>工业生产组织形式的演变是（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分散</a:t>
            </a:r>
            <a:r>
              <a:rPr lang="zh-CN" altLang="en-US" sz="2400" b="1" dirty="0">
                <a:latin typeface="Times New Roman" pitchFamily="18" charset="0"/>
                <a:ea typeface="宋体" pitchFamily="2" charset="-122"/>
                <a:cs typeface="Times New Roman" pitchFamily="18" charset="0"/>
              </a:rPr>
              <a:t>的手工工场→集中的手工</a:t>
            </a:r>
            <a:r>
              <a:rPr lang="zh-CN" altLang="en-US" sz="2400" b="1" dirty="0" smtClean="0">
                <a:latin typeface="Times New Roman" pitchFamily="18" charset="0"/>
                <a:ea typeface="宋体" pitchFamily="2" charset="-122"/>
                <a:cs typeface="Times New Roman" pitchFamily="18" charset="0"/>
              </a:rPr>
              <a:t>工场</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集中</a:t>
            </a:r>
            <a:r>
              <a:rPr lang="zh-CN" altLang="en-US" sz="2400" b="1" dirty="0">
                <a:latin typeface="宋体" pitchFamily="2" charset="-122"/>
                <a:ea typeface="宋体" pitchFamily="2" charset="-122"/>
              </a:rPr>
              <a:t>的手工工场→现代工厂</a:t>
            </a:r>
            <a:r>
              <a:rPr lang="zh-CN" altLang="en-US" sz="2400" b="1" dirty="0" smtClean="0">
                <a:latin typeface="宋体" pitchFamily="2" charset="-122"/>
                <a:ea typeface="宋体" pitchFamily="2" charset="-122"/>
              </a:rPr>
              <a:t>制度</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现代</a:t>
            </a:r>
            <a:r>
              <a:rPr lang="zh-CN" altLang="en-US" sz="2400" b="1" dirty="0">
                <a:latin typeface="宋体" pitchFamily="2" charset="-122"/>
                <a:ea typeface="宋体" pitchFamily="2" charset="-122"/>
              </a:rPr>
              <a:t>工厂制度→</a:t>
            </a:r>
            <a:r>
              <a:rPr lang="zh-CN" altLang="en-US" sz="2400" b="1" dirty="0" smtClean="0">
                <a:latin typeface="宋体" pitchFamily="2" charset="-122"/>
                <a:ea typeface="宋体" pitchFamily="2" charset="-122"/>
              </a:rPr>
              <a:t>垄断组织</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垄断组织</a:t>
            </a:r>
            <a:r>
              <a:rPr lang="zh-CN" altLang="en-US" sz="2400" b="1" dirty="0">
                <a:latin typeface="宋体" pitchFamily="2" charset="-122"/>
                <a:ea typeface="宋体" pitchFamily="2" charset="-122"/>
              </a:rPr>
              <a:t>→现代跨国公司</a:t>
            </a:r>
            <a:endParaRPr lang="zh-CN" altLang="zh-CN" sz="2400" b="1" dirty="0">
              <a:latin typeface="宋体" pitchFamily="2" charset="-122"/>
              <a:ea typeface="宋体" pitchFamily="2" charset="-122"/>
            </a:endParaRPr>
          </a:p>
        </p:txBody>
      </p:sp>
      <p:sp>
        <p:nvSpPr>
          <p:cNvPr id="8" name="矩形 7"/>
          <p:cNvSpPr/>
          <p:nvPr/>
        </p:nvSpPr>
        <p:spPr>
          <a:xfrm>
            <a:off x="1413804" y="314055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65273"/>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掌</a:t>
            </a:r>
            <a:r>
              <a:rPr lang="zh-CN" altLang="en-US" sz="2400" b="1" dirty="0">
                <a:latin typeface="宋体" pitchFamily="2" charset="-122"/>
                <a:ea typeface="宋体" pitchFamily="2" charset="-122"/>
              </a:rPr>
              <a:t>控中考</a:t>
            </a:r>
            <a:r>
              <a:rPr lang="zh-CN" altLang="en-US" sz="2400" b="1" dirty="0" smtClean="0">
                <a:latin typeface="宋体" pitchFamily="2" charset="-122"/>
                <a:ea typeface="宋体" pitchFamily="2" charset="-122"/>
              </a:rPr>
              <a:t>模拟）在</a:t>
            </a:r>
            <a:r>
              <a:rPr lang="zh-CN" altLang="en-US" sz="2400" b="1" dirty="0">
                <a:latin typeface="宋体" pitchFamily="2" charset="-122"/>
                <a:ea typeface="宋体" pitchFamily="2" charset="-122"/>
              </a:rPr>
              <a:t>评价俄国</a:t>
            </a:r>
            <a:r>
              <a:rPr lang="en-US" altLang="zh-CN" sz="2400" b="1" dirty="0">
                <a:latin typeface="宋体" pitchFamily="2" charset="-122"/>
                <a:ea typeface="宋体" pitchFamily="2" charset="-122"/>
              </a:rPr>
              <a:t>1861</a:t>
            </a:r>
            <a:r>
              <a:rPr lang="zh-CN" altLang="en-US" sz="2400" b="1" dirty="0">
                <a:latin typeface="宋体" pitchFamily="2" charset="-122"/>
                <a:ea typeface="宋体" pitchFamily="2" charset="-122"/>
              </a:rPr>
              <a:t>年改革</a:t>
            </a:r>
            <a:r>
              <a:rPr lang="zh-CN" altLang="en-US" sz="2400" b="1" dirty="0" smtClean="0">
                <a:latin typeface="宋体" pitchFamily="2" charset="-122"/>
                <a:ea typeface="宋体" pitchFamily="2" charset="-122"/>
              </a:rPr>
              <a:t>时，有</a:t>
            </a:r>
            <a:r>
              <a:rPr lang="zh-CN" altLang="en-US" sz="2400" b="1" dirty="0">
                <a:latin typeface="宋体" pitchFamily="2" charset="-122"/>
                <a:ea typeface="宋体" pitchFamily="2" charset="-122"/>
              </a:rPr>
              <a:t>两种</a:t>
            </a:r>
            <a:r>
              <a:rPr lang="zh-CN" altLang="en-US" sz="2400" b="1" dirty="0" smtClean="0">
                <a:latin typeface="宋体" pitchFamily="2" charset="-122"/>
                <a:ea typeface="宋体" pitchFamily="2" charset="-122"/>
              </a:rPr>
              <a:t>观点：一</a:t>
            </a:r>
            <a:r>
              <a:rPr lang="zh-CN" altLang="en-US" sz="2400" b="1" dirty="0">
                <a:latin typeface="宋体" pitchFamily="2" charset="-122"/>
                <a:ea typeface="宋体" pitchFamily="2" charset="-122"/>
              </a:rPr>
              <a:t>种是俄国废除农奴制的</a:t>
            </a:r>
            <a:r>
              <a:rPr lang="zh-CN" altLang="en-US" sz="2400" b="1" dirty="0" smtClean="0">
                <a:latin typeface="宋体" pitchFamily="2" charset="-122"/>
                <a:ea typeface="宋体" pitchFamily="2" charset="-122"/>
              </a:rPr>
              <a:t>改革，促进</a:t>
            </a:r>
            <a:r>
              <a:rPr lang="zh-CN" altLang="en-US" sz="2400" b="1" dirty="0">
                <a:latin typeface="宋体" pitchFamily="2" charset="-122"/>
                <a:ea typeface="宋体" pitchFamily="2" charset="-122"/>
              </a:rPr>
              <a:t>了资本主义的</a:t>
            </a:r>
            <a:r>
              <a:rPr lang="zh-CN" altLang="en-US" sz="2400" b="1" dirty="0" smtClean="0">
                <a:latin typeface="宋体" pitchFamily="2" charset="-122"/>
                <a:ea typeface="宋体" pitchFamily="2" charset="-122"/>
              </a:rPr>
              <a:t>发展；另</a:t>
            </a:r>
            <a:r>
              <a:rPr lang="zh-CN" altLang="en-US" sz="2400" b="1" dirty="0">
                <a:latin typeface="宋体" pitchFamily="2" charset="-122"/>
                <a:ea typeface="宋体" pitchFamily="2" charset="-122"/>
              </a:rPr>
              <a:t>一种是那些获得“自由”的</a:t>
            </a:r>
            <a:r>
              <a:rPr lang="zh-CN" altLang="en-US" sz="2400" b="1" dirty="0" smtClean="0">
                <a:latin typeface="宋体" pitchFamily="2" charset="-122"/>
                <a:ea typeface="宋体" pitchFamily="2" charset="-122"/>
              </a:rPr>
              <a:t>农奴，已经</a:t>
            </a:r>
            <a:r>
              <a:rPr lang="zh-CN" altLang="en-US" sz="2400" b="1" dirty="0">
                <a:latin typeface="宋体" pitchFamily="2" charset="-122"/>
                <a:ea typeface="宋体" pitchFamily="2" charset="-122"/>
              </a:rPr>
              <a:t>被剥夺得</a:t>
            </a:r>
            <a:r>
              <a:rPr lang="zh-CN" altLang="en-US" sz="2400" b="1" dirty="0" smtClean="0">
                <a:latin typeface="宋体" pitchFamily="2" charset="-122"/>
                <a:ea typeface="宋体" pitchFamily="2" charset="-122"/>
              </a:rPr>
              <a:t>一干二净，对</a:t>
            </a:r>
            <a:r>
              <a:rPr lang="zh-CN" altLang="en-US" sz="2400" b="1" dirty="0">
                <a:latin typeface="宋体" pitchFamily="2" charset="-122"/>
                <a:ea typeface="宋体" pitchFamily="2" charset="-122"/>
              </a:rPr>
              <a:t>他们</a:t>
            </a:r>
            <a:r>
              <a:rPr lang="zh-CN" altLang="en-US" sz="2400" b="1" dirty="0" smtClean="0">
                <a:latin typeface="宋体" pitchFamily="2" charset="-122"/>
                <a:ea typeface="宋体" pitchFamily="2" charset="-122"/>
              </a:rPr>
              <a:t>而言，这</a:t>
            </a:r>
            <a:r>
              <a:rPr lang="zh-CN" altLang="en-US" sz="2400" b="1" dirty="0">
                <a:latin typeface="宋体" pitchFamily="2" charset="-122"/>
                <a:ea typeface="宋体" pitchFamily="2" charset="-122"/>
              </a:rPr>
              <a:t>次改革没有多少好处。材料中能够例证“资本主义制度的扩展”主题的是（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a:t>
            </a:r>
            <a:r>
              <a:rPr lang="zh-CN" altLang="en-US" sz="2400" b="1" dirty="0">
                <a:latin typeface="宋体" pitchFamily="2" charset="-122"/>
                <a:ea typeface="宋体" pitchFamily="2" charset="-122"/>
              </a:rPr>
              <a:t>俄国</a:t>
            </a:r>
            <a:r>
              <a:rPr lang="en-US" altLang="zh-CN" sz="2400" b="1" dirty="0">
                <a:latin typeface="宋体" pitchFamily="2" charset="-122"/>
                <a:ea typeface="宋体" pitchFamily="2" charset="-122"/>
              </a:rPr>
              <a:t>1861</a:t>
            </a:r>
            <a:r>
              <a:rPr lang="zh-CN" altLang="en-US" sz="2400" b="1" dirty="0">
                <a:latin typeface="宋体" pitchFamily="2" charset="-122"/>
                <a:ea typeface="宋体" pitchFamily="2" charset="-122"/>
              </a:rPr>
              <a:t>年改革时”</a:t>
            </a:r>
            <a:r>
              <a:rPr lang="en-US" altLang="zh-CN" sz="2400" b="1" dirty="0" smtClean="0">
                <a:latin typeface="宋体" pitchFamily="2" charset="-122"/>
                <a:ea typeface="宋体" pitchFamily="2" charset="-122"/>
              </a:rPr>
              <a:t>                 </a:t>
            </a: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a:t>
            </a:r>
            <a:r>
              <a:rPr lang="zh-CN" altLang="en-US" sz="2400" b="1" dirty="0">
                <a:latin typeface="宋体" pitchFamily="2" charset="-122"/>
                <a:ea typeface="宋体" pitchFamily="2" charset="-122"/>
              </a:rPr>
              <a:t>俄国废除农奴制的</a:t>
            </a:r>
            <a:r>
              <a:rPr lang="zh-CN" altLang="en-US" sz="2400" b="1" dirty="0" smtClean="0">
                <a:latin typeface="宋体" pitchFamily="2" charset="-122"/>
                <a:ea typeface="宋体" pitchFamily="2" charset="-122"/>
              </a:rPr>
              <a:t>改革，促进</a:t>
            </a:r>
            <a:r>
              <a:rPr lang="zh-CN" altLang="en-US" sz="2400" b="1" dirty="0">
                <a:latin typeface="宋体" pitchFamily="2" charset="-122"/>
                <a:ea typeface="宋体" pitchFamily="2" charset="-122"/>
              </a:rPr>
              <a:t>了资本主义的发展”</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那些获得‘自由’的</a:t>
            </a:r>
            <a:r>
              <a:rPr lang="zh-CN" altLang="en-US" sz="2400" b="1" dirty="0" smtClean="0">
                <a:latin typeface="Times New Roman" pitchFamily="18" charset="0"/>
                <a:ea typeface="宋体" pitchFamily="2" charset="-122"/>
                <a:cs typeface="Times New Roman" pitchFamily="18" charset="0"/>
              </a:rPr>
              <a:t>农奴，已经</a:t>
            </a:r>
            <a:r>
              <a:rPr lang="zh-CN" altLang="en-US" sz="2400" b="1" dirty="0">
                <a:latin typeface="Times New Roman" pitchFamily="18" charset="0"/>
                <a:ea typeface="宋体" pitchFamily="2" charset="-122"/>
                <a:cs typeface="Times New Roman" pitchFamily="18" charset="0"/>
              </a:rPr>
              <a:t>被剥夺得一干二净”</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a:t>
            </a:r>
            <a:r>
              <a:rPr lang="zh-CN" altLang="en-US" sz="2400" b="1" dirty="0">
                <a:latin typeface="宋体" pitchFamily="2" charset="-122"/>
                <a:ea typeface="宋体" pitchFamily="2" charset="-122"/>
              </a:rPr>
              <a:t>对他们</a:t>
            </a:r>
            <a:r>
              <a:rPr lang="zh-CN" altLang="en-US" sz="2400" b="1" dirty="0" smtClean="0">
                <a:latin typeface="宋体" pitchFamily="2" charset="-122"/>
                <a:ea typeface="宋体" pitchFamily="2" charset="-122"/>
              </a:rPr>
              <a:t>而言，这</a:t>
            </a:r>
            <a:r>
              <a:rPr lang="zh-CN" altLang="en-US" sz="2400" b="1" dirty="0">
                <a:latin typeface="宋体" pitchFamily="2" charset="-122"/>
                <a:ea typeface="宋体" pitchFamily="2" charset="-122"/>
              </a:rPr>
              <a:t>次改革没有多少好处”</a:t>
            </a:r>
            <a:endParaRPr lang="zh-CN" altLang="zh-CN" sz="2400" b="1" dirty="0">
              <a:latin typeface="宋体" pitchFamily="2" charset="-122"/>
              <a:ea typeface="宋体" pitchFamily="2" charset="-122"/>
            </a:endParaRPr>
          </a:p>
        </p:txBody>
      </p:sp>
      <p:sp>
        <p:nvSpPr>
          <p:cNvPr id="8" name="矩形 7"/>
          <p:cNvSpPr/>
          <p:nvPr/>
        </p:nvSpPr>
        <p:spPr>
          <a:xfrm>
            <a:off x="7139354" y="342888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2621" y="2240057"/>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a:latin typeface="宋体" pitchFamily="2" charset="-122"/>
                <a:ea typeface="宋体" pitchFamily="2" charset="-122"/>
              </a:rPr>
              <a:t>在世界近代史</a:t>
            </a:r>
            <a:r>
              <a:rPr lang="zh-CN" altLang="en-US" sz="2400" b="1" dirty="0" smtClean="0">
                <a:latin typeface="宋体" pitchFamily="2" charset="-122"/>
                <a:ea typeface="宋体" pitchFamily="2" charset="-122"/>
              </a:rPr>
              <a:t>上，华盛顿</a:t>
            </a:r>
            <a:r>
              <a:rPr lang="zh-CN" altLang="en-US" sz="2400" b="1" dirty="0">
                <a:latin typeface="宋体" pitchFamily="2" charset="-122"/>
                <a:ea typeface="宋体" pitchFamily="2" charset="-122"/>
              </a:rPr>
              <a:t>、玻利瓦尔、章西女王是民族解放运动的杰出</a:t>
            </a:r>
            <a:r>
              <a:rPr lang="zh-CN" altLang="en-US" sz="2400" b="1" dirty="0" smtClean="0">
                <a:latin typeface="宋体" pitchFamily="2" charset="-122"/>
                <a:ea typeface="宋体" pitchFamily="2" charset="-122"/>
              </a:rPr>
              <a:t>代表，华盛顿</a:t>
            </a:r>
            <a:r>
              <a:rPr lang="zh-CN" altLang="en-US" sz="2400" b="1" dirty="0">
                <a:latin typeface="宋体" pitchFamily="2" charset="-122"/>
                <a:ea typeface="宋体" pitchFamily="2" charset="-122"/>
              </a:rPr>
              <a:t>与玻利瓦尔和章西女王最大的不同点是（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领导</a:t>
            </a:r>
            <a:r>
              <a:rPr lang="zh-CN" altLang="en-US" sz="2400" b="1" dirty="0" smtClean="0">
                <a:latin typeface="宋体" pitchFamily="2" charset="-122"/>
                <a:ea typeface="宋体" pitchFamily="2" charset="-122"/>
              </a:rPr>
              <a:t>人民反抗英国殖民者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领导</a:t>
            </a:r>
            <a:r>
              <a:rPr lang="zh-CN" altLang="en-US" sz="2400" b="1" dirty="0" smtClean="0">
                <a:latin typeface="宋体" pitchFamily="2" charset="-122"/>
                <a:ea typeface="宋体" pitchFamily="2" charset="-122"/>
              </a:rPr>
              <a:t>人民获得了国家的独立</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不仅</a:t>
            </a:r>
            <a:r>
              <a:rPr lang="zh-CN" altLang="en-US" sz="2400" b="1" dirty="0" smtClean="0">
                <a:latin typeface="宋体" pitchFamily="2" charset="-122"/>
                <a:ea typeface="宋体" pitchFamily="2" charset="-122"/>
              </a:rPr>
              <a:t>获得国家独立，而且走上资本主义道路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领导</a:t>
            </a:r>
            <a:r>
              <a:rPr lang="zh-CN" altLang="en-US" sz="2400" b="1" dirty="0" smtClean="0">
                <a:latin typeface="宋体" pitchFamily="2" charset="-122"/>
                <a:ea typeface="宋体" pitchFamily="2" charset="-122"/>
              </a:rPr>
              <a:t>人民维护了国家统一</a:t>
            </a:r>
            <a:endParaRPr lang="zh-CN" altLang="zh-CN" sz="2400" b="1" dirty="0">
              <a:latin typeface="宋体" pitchFamily="2" charset="-122"/>
              <a:ea typeface="宋体" pitchFamily="2" charset="-122"/>
            </a:endParaRPr>
          </a:p>
        </p:txBody>
      </p:sp>
      <p:sp>
        <p:nvSpPr>
          <p:cNvPr id="8" name="矩形 7"/>
          <p:cNvSpPr/>
          <p:nvPr/>
        </p:nvSpPr>
        <p:spPr>
          <a:xfrm>
            <a:off x="7385538" y="281500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835667"/>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140319" y="1765763"/>
            <a:ext cx="5564066" cy="47777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4126" y="1457847"/>
            <a:ext cx="11313941"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乾坤</a:t>
            </a:r>
            <a:r>
              <a:rPr lang="zh-CN" altLang="en-US" sz="2400" b="1" dirty="0">
                <a:latin typeface="宋体" pitchFamily="2" charset="-122"/>
                <a:ea typeface="宋体" pitchFamily="2" charset="-122"/>
              </a:rPr>
              <a:t>押题卷</a:t>
            </a:r>
            <a:r>
              <a:rPr lang="zh-CN" altLang="en-US" sz="2400" b="1" dirty="0" smtClean="0">
                <a:latin typeface="宋体" pitchFamily="2" charset="-122"/>
                <a:ea typeface="宋体" pitchFamily="2" charset="-122"/>
              </a:rPr>
              <a:t>模拟）双方</a:t>
            </a:r>
            <a:r>
              <a:rPr lang="zh-CN" altLang="en-US" sz="2400" b="1" dirty="0">
                <a:latin typeface="宋体" pitchFamily="2" charset="-122"/>
                <a:ea typeface="宋体" pitchFamily="2" charset="-122"/>
              </a:rPr>
              <a:t>在远东的</a:t>
            </a:r>
            <a:r>
              <a:rPr lang="zh-CN" altLang="en-US" sz="2400" b="1" dirty="0" smtClean="0">
                <a:latin typeface="宋体" pitchFamily="2" charset="-122"/>
                <a:ea typeface="宋体" pitchFamily="2" charset="-122"/>
              </a:rPr>
              <a:t>争夺，特别是</a:t>
            </a:r>
            <a:r>
              <a:rPr lang="zh-CN" altLang="en-US" sz="2400" b="1" dirty="0">
                <a:latin typeface="宋体" pitchFamily="2" charset="-122"/>
                <a:ea typeface="宋体" pitchFamily="2" charset="-122"/>
              </a:rPr>
              <a:t>激烈的军备竞赛导致太平洋地区的气氛骤然紧张。</a:t>
            </a:r>
            <a:r>
              <a:rPr lang="zh-CN" altLang="en-US" sz="2400" b="1" dirty="0" smtClean="0">
                <a:latin typeface="宋体" pitchFamily="2" charset="-122"/>
                <a:ea typeface="宋体" pitchFamily="2" charset="-122"/>
              </a:rPr>
              <a:t>不过，由于</a:t>
            </a:r>
            <a:r>
              <a:rPr lang="zh-CN" altLang="en-US" sz="2400" b="1" dirty="0">
                <a:latin typeface="宋体" pitchFamily="2" charset="-122"/>
                <a:ea typeface="宋体" pitchFamily="2" charset="-122"/>
              </a:rPr>
              <a:t>美日和其他国家</a:t>
            </a:r>
            <a:r>
              <a:rPr lang="zh-CN" altLang="en-US" sz="2400" b="1" dirty="0" smtClean="0">
                <a:latin typeface="宋体" pitchFamily="2" charset="-122"/>
                <a:ea typeface="宋体" pitchFamily="2" charset="-122"/>
              </a:rPr>
              <a:t>一样，都</a:t>
            </a:r>
            <a:r>
              <a:rPr lang="zh-CN" altLang="en-US" sz="2400" b="1" dirty="0">
                <a:latin typeface="宋体" pitchFamily="2" charset="-122"/>
                <a:ea typeface="宋体" pitchFamily="2" charset="-122"/>
              </a:rPr>
              <a:t>经历了战后第一次经济</a:t>
            </a:r>
            <a:r>
              <a:rPr lang="zh-CN" altLang="en-US" sz="2400" b="1" dirty="0" smtClean="0">
                <a:latin typeface="宋体" pitchFamily="2" charset="-122"/>
                <a:ea typeface="宋体" pitchFamily="2" charset="-122"/>
              </a:rPr>
              <a:t>衰退，难以</a:t>
            </a:r>
            <a:r>
              <a:rPr lang="zh-CN" altLang="en-US" sz="2400" b="1" dirty="0">
                <a:latin typeface="宋体" pitchFamily="2" charset="-122"/>
                <a:ea typeface="宋体" pitchFamily="2" charset="-122"/>
              </a:rPr>
              <a:t>承受急剧膨胀的军费</a:t>
            </a:r>
            <a:r>
              <a:rPr lang="zh-CN" altLang="en-US" sz="2400" b="1" dirty="0" smtClean="0">
                <a:latin typeface="宋体" pitchFamily="2" charset="-122"/>
                <a:ea typeface="宋体" pitchFamily="2" charset="-122"/>
              </a:rPr>
              <a:t>负担，再</a:t>
            </a:r>
            <a:r>
              <a:rPr lang="zh-CN" altLang="en-US" sz="2400" b="1" dirty="0">
                <a:latin typeface="宋体" pitchFamily="2" charset="-122"/>
                <a:ea typeface="宋体" pitchFamily="2" charset="-122"/>
              </a:rPr>
              <a:t>加上两国人民都反对</a:t>
            </a:r>
            <a:r>
              <a:rPr lang="zh-CN" altLang="en-US" sz="2400" b="1" dirty="0" smtClean="0">
                <a:latin typeface="宋体" pitchFamily="2" charset="-122"/>
                <a:ea typeface="宋体" pitchFamily="2" charset="-122"/>
              </a:rPr>
              <a:t>战争，美国</a:t>
            </a:r>
            <a:r>
              <a:rPr lang="zh-CN" altLang="en-US" sz="2400" b="1" dirty="0">
                <a:latin typeface="宋体" pitchFamily="2" charset="-122"/>
                <a:ea typeface="宋体" pitchFamily="2" charset="-122"/>
              </a:rPr>
              <a:t>便试图召开国际</a:t>
            </a:r>
            <a:r>
              <a:rPr lang="zh-CN" altLang="en-US" sz="2400" b="1" dirty="0" smtClean="0">
                <a:latin typeface="宋体" pitchFamily="2" charset="-122"/>
                <a:ea typeface="宋体" pitchFamily="2" charset="-122"/>
              </a:rPr>
              <a:t>会议，迫使</a:t>
            </a:r>
            <a:r>
              <a:rPr lang="zh-CN" altLang="en-US" sz="2400" b="1" dirty="0">
                <a:latin typeface="宋体" pitchFamily="2" charset="-122"/>
                <a:ea typeface="宋体" pitchFamily="2" charset="-122"/>
              </a:rPr>
              <a:t>日本就范。</a:t>
            </a:r>
            <a:r>
              <a:rPr lang="zh-CN" altLang="en-US" sz="2400" b="1" dirty="0" smtClean="0">
                <a:latin typeface="宋体" pitchFamily="2" charset="-122"/>
                <a:ea typeface="宋体" pitchFamily="2" charset="-122"/>
              </a:rPr>
              <a:t>由此可见，美国</a:t>
            </a:r>
            <a:r>
              <a:rPr lang="zh-CN" altLang="en-US" sz="2400" b="1" dirty="0">
                <a:latin typeface="宋体" pitchFamily="2" charset="-122"/>
                <a:ea typeface="宋体" pitchFamily="2" charset="-122"/>
              </a:rPr>
              <a:t>召开华盛顿会议的原因（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en-US" sz="2400" b="1" dirty="0">
                <a:latin typeface="Times New Roman" pitchFamily="18" charset="0"/>
                <a:ea typeface="宋体" pitchFamily="2" charset="-122"/>
                <a:cs typeface="Times New Roman" pitchFamily="18" charset="0"/>
              </a:rPr>
              <a:t>①人民对战争的反对</a:t>
            </a:r>
          </a:p>
          <a:p>
            <a:pPr>
              <a:lnSpc>
                <a:spcPct val="150000"/>
              </a:lnSpc>
            </a:pPr>
            <a:r>
              <a:rPr lang="zh-CN" altLang="en-US" sz="2400" b="1" dirty="0">
                <a:latin typeface="Times New Roman" pitchFamily="18" charset="0"/>
                <a:ea typeface="宋体" pitchFamily="2" charset="-122"/>
                <a:cs typeface="Times New Roman" pitchFamily="18" charset="0"/>
              </a:rPr>
              <a:t>②压制日本就范的需要</a:t>
            </a:r>
          </a:p>
          <a:p>
            <a:pPr>
              <a:lnSpc>
                <a:spcPct val="150000"/>
              </a:lnSpc>
            </a:pPr>
            <a:r>
              <a:rPr lang="zh-CN" altLang="en-US" sz="2400" b="1" dirty="0" smtClean="0">
                <a:latin typeface="Times New Roman" pitchFamily="18" charset="0"/>
                <a:ea typeface="宋体" pitchFamily="2" charset="-122"/>
                <a:cs typeface="Times New Roman" pitchFamily="18" charset="0"/>
              </a:rPr>
              <a:t>③</a:t>
            </a:r>
            <a:r>
              <a:rPr lang="zh-CN" altLang="en-US" sz="2400" b="1" dirty="0">
                <a:latin typeface="Times New Roman" pitchFamily="18" charset="0"/>
                <a:ea typeface="宋体" pitchFamily="2" charset="-122"/>
                <a:cs typeface="Times New Roman" pitchFamily="18" charset="0"/>
              </a:rPr>
              <a:t>经济衰退带来的军费压力</a:t>
            </a:r>
          </a:p>
          <a:p>
            <a:pPr>
              <a:lnSpc>
                <a:spcPct val="150000"/>
              </a:lnSpc>
            </a:pPr>
            <a:r>
              <a:rPr lang="zh-CN" altLang="en-US" sz="2400" b="1" dirty="0">
                <a:latin typeface="Times New Roman" pitchFamily="18" charset="0"/>
                <a:ea typeface="宋体" pitchFamily="2" charset="-122"/>
                <a:cs typeface="Times New Roman" pitchFamily="18" charset="0"/>
              </a:rPr>
              <a:t>④双方在远东激烈的利益冲突</a:t>
            </a: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 ①②③</a:t>
            </a:r>
            <a:r>
              <a:rPr lang="zh-CN" altLang="en-US" sz="2400" b="1" dirty="0" smtClean="0">
                <a:latin typeface="Times New Roman" pitchFamily="18" charset="0"/>
                <a:ea typeface="宋体" pitchFamily="2" charset="-122"/>
                <a:cs typeface="Times New Roman" pitchFamily="18" charset="0"/>
              </a:rPr>
              <a:t>④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 ①②</a:t>
            </a:r>
            <a:r>
              <a:rPr lang="zh-CN" altLang="en-US" sz="2400" b="1" dirty="0" smtClean="0">
                <a:latin typeface="Times New Roman" pitchFamily="18" charset="0"/>
                <a:ea typeface="宋体" pitchFamily="2" charset="-122"/>
                <a:cs typeface="Times New Roman" pitchFamily="18" charset="0"/>
              </a:rPr>
              <a:t>③          </a:t>
            </a: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 ②③</a:t>
            </a:r>
            <a:r>
              <a:rPr lang="zh-CN" altLang="en-US" sz="2400" b="1" dirty="0" smtClean="0">
                <a:latin typeface="Times New Roman" pitchFamily="18" charset="0"/>
                <a:ea typeface="宋体" pitchFamily="2" charset="-122"/>
                <a:cs typeface="Times New Roman" pitchFamily="18" charset="0"/>
              </a:rPr>
              <a:t>④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 ①③④</a:t>
            </a:r>
            <a:endParaRPr lang="zh-CN" altLang="zh-CN" sz="2400" b="1" dirty="0">
              <a:latin typeface="宋体" pitchFamily="2" charset="-122"/>
              <a:ea typeface="宋体" pitchFamily="2" charset="-122"/>
            </a:endParaRPr>
          </a:p>
        </p:txBody>
      </p:sp>
      <p:sp>
        <p:nvSpPr>
          <p:cNvPr id="8" name="矩形 7"/>
          <p:cNvSpPr/>
          <p:nvPr/>
        </p:nvSpPr>
        <p:spPr>
          <a:xfrm>
            <a:off x="10483948" y="313396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2622" y="1379402"/>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唐山</a:t>
            </a:r>
            <a:r>
              <a:rPr lang="zh-CN" altLang="en-US" sz="2400" b="1" dirty="0">
                <a:latin typeface="宋体" pitchFamily="2" charset="-122"/>
                <a:ea typeface="宋体" pitchFamily="2" charset="-122"/>
              </a:rPr>
              <a:t>路南区</a:t>
            </a:r>
            <a:r>
              <a:rPr lang="zh-CN" altLang="en-US" sz="2400" b="1" dirty="0" smtClean="0">
                <a:latin typeface="宋体" pitchFamily="2" charset="-122"/>
                <a:ea typeface="宋体" pitchFamily="2" charset="-122"/>
              </a:rPr>
              <a:t>模拟）对</a:t>
            </a:r>
            <a:r>
              <a:rPr lang="zh-CN" altLang="en-US" sz="2400" b="1" dirty="0">
                <a:latin typeface="宋体" pitchFamily="2" charset="-122"/>
                <a:ea typeface="宋体" pitchFamily="2" charset="-122"/>
              </a:rPr>
              <a:t>下图甲、乙线及导致甲、乙线数据变化原因的判断都正确的是（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甲线是美国国内生产总值</a:t>
            </a:r>
            <a:r>
              <a:rPr lang="zh-CN" altLang="en-US" sz="2400" b="1" dirty="0" smtClean="0">
                <a:latin typeface="Times New Roman" pitchFamily="18" charset="0"/>
                <a:ea typeface="宋体" pitchFamily="2" charset="-122"/>
                <a:cs typeface="Times New Roman" pitchFamily="18" charset="0"/>
              </a:rPr>
              <a:t>变化；甲</a:t>
            </a:r>
            <a:r>
              <a:rPr lang="zh-CN" altLang="en-US" sz="2400" b="1" dirty="0">
                <a:latin typeface="Times New Roman" pitchFamily="18" charset="0"/>
                <a:ea typeface="宋体" pitchFamily="2" charset="-122"/>
                <a:cs typeface="Times New Roman" pitchFamily="18" charset="0"/>
              </a:rPr>
              <a:t>线数据下降的原因是罗斯福</a:t>
            </a:r>
            <a:r>
              <a:rPr lang="zh-CN" altLang="en-US" sz="2400" b="1" dirty="0" smtClean="0">
                <a:latin typeface="Times New Roman" pitchFamily="18" charset="0"/>
                <a:ea typeface="宋体" pitchFamily="2" charset="-122"/>
                <a:cs typeface="Times New Roman" pitchFamily="18" charset="0"/>
              </a:rPr>
              <a:t>新政</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乙线是美国失业率的</a:t>
            </a:r>
            <a:r>
              <a:rPr lang="zh-CN" altLang="en-US" sz="2400" b="1" dirty="0" smtClean="0">
                <a:latin typeface="宋体" pitchFamily="2" charset="-122"/>
                <a:ea typeface="宋体" pitchFamily="2" charset="-122"/>
              </a:rPr>
              <a:t>变化；乙</a:t>
            </a:r>
            <a:r>
              <a:rPr lang="zh-CN" altLang="en-US" sz="2400" b="1" dirty="0">
                <a:latin typeface="宋体" pitchFamily="2" charset="-122"/>
                <a:ea typeface="宋体" pitchFamily="2" charset="-122"/>
              </a:rPr>
              <a:t>线数据增长的原因是经济大危机</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甲线是美国失业率的</a:t>
            </a:r>
            <a:r>
              <a:rPr lang="zh-CN" altLang="en-US" sz="2400" b="1" dirty="0" smtClean="0">
                <a:latin typeface="宋体" pitchFamily="2" charset="-122"/>
                <a:ea typeface="宋体" pitchFamily="2" charset="-122"/>
              </a:rPr>
              <a:t>变化；甲</a:t>
            </a:r>
            <a:r>
              <a:rPr lang="zh-CN" altLang="en-US" sz="2400" b="1" dirty="0">
                <a:latin typeface="宋体" pitchFamily="2" charset="-122"/>
                <a:ea typeface="宋体" pitchFamily="2" charset="-122"/>
              </a:rPr>
              <a:t>线数据增长的原因是罗斯福新政</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乙线是美国国内生产总值</a:t>
            </a:r>
            <a:r>
              <a:rPr lang="zh-CN" altLang="en-US" sz="2400" b="1" dirty="0" smtClean="0">
                <a:latin typeface="宋体" pitchFamily="2" charset="-122"/>
                <a:ea typeface="宋体" pitchFamily="2" charset="-122"/>
              </a:rPr>
              <a:t>变化；乙</a:t>
            </a:r>
            <a:r>
              <a:rPr lang="zh-CN" altLang="en-US" sz="2400" b="1" dirty="0">
                <a:latin typeface="宋体" pitchFamily="2" charset="-122"/>
                <a:ea typeface="宋体" pitchFamily="2" charset="-122"/>
              </a:rPr>
              <a:t>线数据下降的原因是经济大危机</a:t>
            </a:r>
            <a:endParaRPr lang="zh-CN" altLang="zh-CN" sz="2400" b="1" dirty="0">
              <a:latin typeface="宋体" pitchFamily="2" charset="-122"/>
              <a:ea typeface="宋体" pitchFamily="2" charset="-122"/>
            </a:endParaRPr>
          </a:p>
        </p:txBody>
      </p:sp>
      <p:sp>
        <p:nvSpPr>
          <p:cNvPr id="8" name="矩形 7"/>
          <p:cNvSpPr/>
          <p:nvPr/>
        </p:nvSpPr>
        <p:spPr>
          <a:xfrm>
            <a:off x="3402622" y="192421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91340" y="2645751"/>
            <a:ext cx="3669380" cy="17328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5852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117956"/>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掌</a:t>
            </a:r>
            <a:r>
              <a:rPr lang="zh-CN" altLang="en-US" sz="2400" b="1" dirty="0">
                <a:latin typeface="宋体" pitchFamily="2" charset="-122"/>
                <a:ea typeface="宋体" pitchFamily="2" charset="-122"/>
              </a:rPr>
              <a:t>控中考</a:t>
            </a:r>
            <a:r>
              <a:rPr lang="zh-CN" altLang="en-US" sz="2400" b="1" dirty="0" smtClean="0">
                <a:latin typeface="宋体" pitchFamily="2" charset="-122"/>
                <a:ea typeface="宋体" pitchFamily="2" charset="-122"/>
              </a:rPr>
              <a:t>模拟）资本主义</a:t>
            </a:r>
            <a:r>
              <a:rPr lang="zh-CN" altLang="en-US" sz="2400" b="1" dirty="0">
                <a:latin typeface="宋体" pitchFamily="2" charset="-122"/>
                <a:ea typeface="宋体" pitchFamily="2" charset="-122"/>
              </a:rPr>
              <a:t>经济在</a:t>
            </a:r>
            <a:r>
              <a:rPr lang="en-US" altLang="zh-CN" sz="2400" b="1" dirty="0">
                <a:latin typeface="宋体" pitchFamily="2" charset="-122"/>
                <a:ea typeface="宋体" pitchFamily="2" charset="-122"/>
              </a:rPr>
              <a:t>19</a:t>
            </a:r>
            <a:r>
              <a:rPr lang="zh-CN" altLang="en-US" sz="2400" b="1" dirty="0">
                <a:latin typeface="宋体" pitchFamily="2" charset="-122"/>
                <a:ea typeface="宋体" pitchFamily="2" charset="-122"/>
              </a:rPr>
              <a:t>世纪</a:t>
            </a:r>
            <a:r>
              <a:rPr lang="en-US" altLang="zh-CN" sz="2400" b="1" dirty="0">
                <a:latin typeface="宋体" pitchFamily="2" charset="-122"/>
                <a:ea typeface="宋体" pitchFamily="2" charset="-122"/>
              </a:rPr>
              <a:t>70</a:t>
            </a:r>
            <a:r>
              <a:rPr lang="zh-CN" altLang="en-US" sz="2400" b="1" dirty="0">
                <a:latin typeface="宋体" pitchFamily="2" charset="-122"/>
                <a:ea typeface="宋体" pitchFamily="2" charset="-122"/>
              </a:rPr>
              <a:t>年代</a:t>
            </a:r>
            <a:r>
              <a:rPr lang="en-US" altLang="zh-CN" sz="2400" b="1" dirty="0">
                <a:latin typeface="宋体" pitchFamily="2" charset="-122"/>
                <a:ea typeface="宋体" pitchFamily="2" charset="-122"/>
              </a:rPr>
              <a:t>—20</a:t>
            </a:r>
            <a:r>
              <a:rPr lang="zh-CN" altLang="en-US" sz="2400" b="1" dirty="0">
                <a:latin typeface="宋体" pitchFamily="2" charset="-122"/>
                <a:ea typeface="宋体" pitchFamily="2" charset="-122"/>
              </a:rPr>
              <a:t>世纪初、</a:t>
            </a:r>
            <a:r>
              <a:rPr lang="en-US" altLang="zh-CN" sz="2400" b="1" dirty="0">
                <a:latin typeface="宋体" pitchFamily="2" charset="-122"/>
                <a:ea typeface="宋体" pitchFamily="2" charset="-122"/>
              </a:rPr>
              <a:t>20</a:t>
            </a:r>
            <a:r>
              <a:rPr lang="zh-CN" altLang="en-US" sz="2400" b="1" dirty="0">
                <a:latin typeface="宋体" pitchFamily="2" charset="-122"/>
                <a:ea typeface="宋体" pitchFamily="2" charset="-122"/>
              </a:rPr>
              <a:t>世纪</a:t>
            </a:r>
            <a:r>
              <a:rPr lang="en-US" altLang="zh-CN" sz="2400" b="1" dirty="0">
                <a:latin typeface="宋体" pitchFamily="2" charset="-122"/>
                <a:ea typeface="宋体" pitchFamily="2" charset="-122"/>
              </a:rPr>
              <a:t>50</a:t>
            </a:r>
            <a:r>
              <a:rPr lang="zh-CN" altLang="en-US" sz="2400" b="1" dirty="0">
                <a:latin typeface="宋体" pitchFamily="2" charset="-122"/>
                <a:ea typeface="宋体" pitchFamily="2" charset="-122"/>
              </a:rPr>
              <a:t>年代初</a:t>
            </a:r>
            <a:r>
              <a:rPr lang="en-US" altLang="zh-CN" sz="2400" b="1" dirty="0">
                <a:latin typeface="宋体" pitchFamily="2" charset="-122"/>
                <a:ea typeface="宋体" pitchFamily="2" charset="-122"/>
              </a:rPr>
              <a:t>—70</a:t>
            </a:r>
            <a:r>
              <a:rPr lang="zh-CN" altLang="en-US" sz="2400" b="1" dirty="0">
                <a:latin typeface="宋体" pitchFamily="2" charset="-122"/>
                <a:ea typeface="宋体" pitchFamily="2" charset="-122"/>
              </a:rPr>
              <a:t>年代初出现过迅速发展时期。其共同原因是（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大量科技成果转化为生产力</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各国政府加强了对经济的干预</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资本主义世界殖民体系的形成</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不同社会制度的国家加强合作</a:t>
            </a:r>
            <a:endParaRPr lang="zh-CN" altLang="zh-CN" sz="2400" b="1" dirty="0">
              <a:latin typeface="宋体" pitchFamily="2" charset="-122"/>
              <a:ea typeface="宋体" pitchFamily="2" charset="-122"/>
            </a:endParaRPr>
          </a:p>
        </p:txBody>
      </p:sp>
      <p:sp>
        <p:nvSpPr>
          <p:cNvPr id="8" name="矩形 7"/>
          <p:cNvSpPr/>
          <p:nvPr/>
        </p:nvSpPr>
        <p:spPr>
          <a:xfrm>
            <a:off x="8994531" y="2645179"/>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373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95521"/>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探究问题。（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19</a:t>
            </a:r>
            <a:r>
              <a:rPr lang="zh-CN" altLang="en-US" sz="2400" b="1" dirty="0">
                <a:latin typeface="楷体" pitchFamily="49" charset="-122"/>
                <a:ea typeface="楷体" pitchFamily="49" charset="-122"/>
                <a:cs typeface="Times New Roman" pitchFamily="18" charset="0"/>
              </a:rPr>
              <a:t>世纪称得上是欧洲的</a:t>
            </a:r>
            <a:r>
              <a:rPr lang="zh-CN" altLang="en-US" sz="2400" b="1" dirty="0" smtClean="0">
                <a:latin typeface="楷体" pitchFamily="49" charset="-122"/>
                <a:ea typeface="楷体" pitchFamily="49" charset="-122"/>
                <a:cs typeface="Times New Roman" pitchFamily="18" charset="0"/>
              </a:rPr>
              <a:t>世纪，欧洲</a:t>
            </a:r>
            <a:r>
              <a:rPr lang="zh-CN" altLang="en-US" sz="2400" b="1" dirty="0">
                <a:latin typeface="楷体" pitchFamily="49" charset="-122"/>
                <a:ea typeface="楷体" pitchFamily="49" charset="-122"/>
                <a:cs typeface="Times New Roman" pitchFamily="18" charset="0"/>
              </a:rPr>
              <a:t>不仅是支配和改变世界的</a:t>
            </a:r>
            <a:r>
              <a:rPr lang="zh-CN" altLang="en-US" sz="2400" b="1" dirty="0" smtClean="0">
                <a:latin typeface="楷体" pitchFamily="49" charset="-122"/>
                <a:ea typeface="楷体" pitchFamily="49" charset="-122"/>
                <a:cs typeface="Times New Roman" pitchFamily="18" charset="0"/>
              </a:rPr>
              <a:t>核心，同时</a:t>
            </a:r>
            <a:r>
              <a:rPr lang="zh-CN" altLang="en-US" sz="2400" b="1" dirty="0">
                <a:latin typeface="楷体" pitchFamily="49" charset="-122"/>
                <a:ea typeface="楷体" pitchFamily="49" charset="-122"/>
                <a:cs typeface="Times New Roman" pitchFamily="18" charset="0"/>
              </a:rPr>
              <a:t>也是世界经济和资本主义社会最重要的组成部分。当时许多欧洲中心论者乐观地</a:t>
            </a:r>
            <a:r>
              <a:rPr lang="zh-CN" altLang="en-US" sz="2400" b="1" dirty="0" smtClean="0">
                <a:latin typeface="楷体" pitchFamily="49" charset="-122"/>
                <a:ea typeface="楷体" pitchFamily="49" charset="-122"/>
                <a:cs typeface="Times New Roman" pitchFamily="18" charset="0"/>
              </a:rPr>
              <a:t>认为，</a:t>
            </a:r>
            <a:r>
              <a:rPr lang="en-US" altLang="zh-CN" sz="2400" b="1" dirty="0" smtClean="0">
                <a:latin typeface="楷体" pitchFamily="49" charset="-122"/>
                <a:ea typeface="楷体" pitchFamily="49" charset="-122"/>
                <a:cs typeface="Times New Roman" pitchFamily="18" charset="0"/>
              </a:rPr>
              <a:t>20</a:t>
            </a:r>
            <a:r>
              <a:rPr lang="zh-CN" altLang="en-US" sz="2400" b="1" dirty="0" smtClean="0">
                <a:latin typeface="楷体" pitchFamily="49" charset="-122"/>
                <a:ea typeface="楷体" pitchFamily="49" charset="-122"/>
                <a:cs typeface="Times New Roman" pitchFamily="18" charset="0"/>
              </a:rPr>
              <a:t>世纪，还</a:t>
            </a:r>
            <a:r>
              <a:rPr lang="zh-CN" altLang="en-US" sz="2400" b="1" dirty="0">
                <a:latin typeface="楷体" pitchFamily="49" charset="-122"/>
                <a:ea typeface="楷体" pitchFamily="49" charset="-122"/>
                <a:cs typeface="Times New Roman" pitchFamily="18" charset="0"/>
              </a:rPr>
              <a:t>会是欧洲的世纪。</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霍布斯鲍姆</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帝国的</a:t>
            </a:r>
            <a:r>
              <a:rPr lang="zh-CN" altLang="en-US" sz="2400" b="1" dirty="0" smtClean="0">
                <a:latin typeface="楷体" pitchFamily="49" charset="-122"/>
                <a:ea typeface="楷体" pitchFamily="49" charset="-122"/>
                <a:cs typeface="Times New Roman" pitchFamily="18" charset="0"/>
              </a:rPr>
              <a:t>年代（</a:t>
            </a:r>
            <a:r>
              <a:rPr lang="en-US" altLang="zh-CN" sz="2400" b="1" dirty="0" smtClean="0">
                <a:latin typeface="楷体" pitchFamily="49" charset="-122"/>
                <a:ea typeface="楷体" pitchFamily="49" charset="-122"/>
                <a:cs typeface="Times New Roman" pitchFamily="18" charset="0"/>
              </a:rPr>
              <a:t>1875—1914</a:t>
            </a:r>
            <a:r>
              <a:rPr lang="zh-CN" altLang="en-US" sz="2400" b="1" dirty="0" smtClean="0">
                <a:latin typeface="楷体" pitchFamily="49" charset="-122"/>
                <a:ea typeface="楷体" pitchFamily="49" charset="-122"/>
                <a:cs typeface="Times New Roman" pitchFamily="18" charset="0"/>
              </a:rPr>
              <a:t>）</a:t>
            </a:r>
            <a:r>
              <a:rPr lang="en-US" altLang="zh-CN" sz="2400" b="1" dirty="0" smtClean="0">
                <a:latin typeface="楷体" pitchFamily="49" charset="-122"/>
                <a:ea typeface="楷体" pitchFamily="49" charset="-122"/>
                <a:cs typeface="Times New Roman" pitchFamily="18" charset="0"/>
              </a:rPr>
              <a:t>》</a:t>
            </a:r>
          </a:p>
          <a:p>
            <a:pPr>
              <a:lnSpc>
                <a:spcPct val="150000"/>
              </a:lnSpc>
            </a:pPr>
            <a:r>
              <a:rPr lang="zh-CN" altLang="en-US" sz="2400" b="1" dirty="0">
                <a:latin typeface="黑体" pitchFamily="49" charset="-122"/>
                <a:ea typeface="黑体" pitchFamily="49" charset="-122"/>
                <a:cs typeface="Times New Roman" pitchFamily="18" charset="0"/>
              </a:rPr>
              <a:t>材料二</a:t>
            </a:r>
            <a:r>
              <a:rPr lang="zh-CN" altLang="en-US" sz="2400" b="1" dirty="0">
                <a:latin typeface="楷体" pitchFamily="49" charset="-122"/>
                <a:ea typeface="楷体" pitchFamily="49" charset="-122"/>
                <a:cs typeface="Times New Roman" pitchFamily="18" charset="0"/>
              </a:rPr>
              <a:t>　人民在描述</a:t>
            </a:r>
            <a:r>
              <a:rPr lang="en-US" altLang="zh-CN" sz="2400" b="1" dirty="0">
                <a:latin typeface="楷体" pitchFamily="49" charset="-122"/>
                <a:ea typeface="楷体" pitchFamily="49" charset="-122"/>
                <a:cs typeface="Times New Roman" pitchFamily="18" charset="0"/>
              </a:rPr>
              <a:t>20</a:t>
            </a:r>
            <a:r>
              <a:rPr lang="zh-CN" altLang="en-US" sz="2400" b="1" dirty="0">
                <a:latin typeface="楷体" pitchFamily="49" charset="-122"/>
                <a:ea typeface="楷体" pitchFamily="49" charset="-122"/>
                <a:cs typeface="Times New Roman" pitchFamily="18" charset="0"/>
              </a:rPr>
              <a:t>世纪资本主义世界时常常使用“欧洲的衰落”这样的提法。</a:t>
            </a:r>
            <a:r>
              <a:rPr lang="zh-CN" altLang="en-US" sz="2400" b="1" dirty="0" smtClean="0">
                <a:latin typeface="楷体" pitchFamily="49" charset="-122"/>
                <a:ea typeface="楷体" pitchFamily="49" charset="-122"/>
                <a:cs typeface="Times New Roman" pitchFamily="18" charset="0"/>
              </a:rPr>
              <a:t>实际上，它</a:t>
            </a:r>
            <a:r>
              <a:rPr lang="zh-CN" altLang="en-US" sz="2400" b="1" dirty="0">
                <a:latin typeface="楷体" pitchFamily="49" charset="-122"/>
                <a:ea typeface="楷体" pitchFamily="49" charset="-122"/>
                <a:cs typeface="Times New Roman" pitchFamily="18" charset="0"/>
              </a:rPr>
              <a:t>指的是这样一个明显的</a:t>
            </a:r>
            <a:r>
              <a:rPr lang="zh-CN" altLang="en-US" sz="2400" b="1" dirty="0" smtClean="0">
                <a:latin typeface="楷体" pitchFamily="49" charset="-122"/>
                <a:ea typeface="楷体" pitchFamily="49" charset="-122"/>
                <a:cs typeface="Times New Roman" pitchFamily="18" charset="0"/>
              </a:rPr>
              <a:t>事实，即</a:t>
            </a:r>
            <a:r>
              <a:rPr lang="zh-CN" altLang="en-US" sz="2400" b="1" dirty="0">
                <a:latin typeface="楷体" pitchFamily="49" charset="-122"/>
                <a:ea typeface="楷体" pitchFamily="49" charset="-122"/>
                <a:cs typeface="Times New Roman" pitchFamily="18" charset="0"/>
              </a:rPr>
              <a:t>整个资本主义世界的政治经济中心由欧洲转移到了北美。</a:t>
            </a:r>
            <a:endParaRPr lang="en-US" altLang="zh-CN" sz="2400" b="1" dirty="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17220"/>
            <a:ext cx="10698480" cy="3970318"/>
          </a:xfrm>
          <a:prstGeom prst="rect">
            <a:avLst/>
          </a:prstGeom>
          <a:noFill/>
          <a:ln w="9525">
            <a:noFill/>
          </a:ln>
        </p:spPr>
        <p:txBody>
          <a:bodyPr wrap="square">
            <a:spAutoFit/>
          </a:bodyPr>
          <a:lstStyle/>
          <a:p>
            <a:pPr>
              <a:lnSpc>
                <a:spcPct val="150000"/>
              </a:lnSpc>
            </a:pPr>
            <a:r>
              <a:rPr lang="zh-CN" altLang="en-US" sz="2400" b="1" dirty="0">
                <a:latin typeface="黑体" pitchFamily="49" charset="-122"/>
                <a:ea typeface="黑体" pitchFamily="49" charset="-122"/>
                <a:cs typeface="Times New Roman" pitchFamily="18" charset="0"/>
              </a:rPr>
              <a:t>材料三</a:t>
            </a:r>
            <a:r>
              <a:rPr lang="zh-CN" altLang="en-US" sz="2400" b="1" dirty="0">
                <a:latin typeface="楷体" pitchFamily="49" charset="-122"/>
                <a:ea typeface="楷体" pitchFamily="49" charset="-122"/>
                <a:cs typeface="Times New Roman" pitchFamily="18" charset="0"/>
              </a:rPr>
              <a:t>　俄国十月革命和第一个社会主义国家的建立</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时刻向工人阶级展示着获得阶级解放的道路和对另一种生活方式的选择</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欧洲资产阶级更直接受到了冲击和震撼。</a:t>
            </a:r>
          </a:p>
          <a:p>
            <a:pPr>
              <a:lnSpc>
                <a:spcPct val="150000"/>
              </a:lnSpc>
            </a:pPr>
            <a:r>
              <a:rPr lang="zh-CN" altLang="en-US" sz="2400" b="1" dirty="0" smtClean="0">
                <a:latin typeface="楷体" pitchFamily="49" charset="-122"/>
                <a:ea typeface="楷体" pitchFamily="49" charset="-122"/>
                <a:cs typeface="Times New Roman" pitchFamily="18" charset="0"/>
              </a:rPr>
              <a:t>    在</a:t>
            </a:r>
            <a:r>
              <a:rPr lang="zh-CN" altLang="en-US" sz="2400" b="1" dirty="0">
                <a:latin typeface="楷体" pitchFamily="49" charset="-122"/>
                <a:ea typeface="楷体" pitchFamily="49" charset="-122"/>
                <a:cs typeface="Times New Roman" pitchFamily="18" charset="0"/>
              </a:rPr>
              <a:t>完成资本主义世界政治经济中心转移</a:t>
            </a:r>
            <a:r>
              <a:rPr lang="zh-CN" altLang="en-US" sz="2400" b="1" dirty="0" smtClean="0">
                <a:latin typeface="楷体" pitchFamily="49" charset="-122"/>
                <a:ea typeface="楷体" pitchFamily="49" charset="-122"/>
                <a:cs typeface="Times New Roman" pitchFamily="18" charset="0"/>
              </a:rPr>
              <a:t>上，第二次世界大战</a:t>
            </a:r>
            <a:r>
              <a:rPr lang="zh-CN" altLang="en-US" sz="2400" b="1" dirty="0">
                <a:latin typeface="楷体" pitchFamily="49" charset="-122"/>
                <a:ea typeface="楷体" pitchFamily="49" charset="-122"/>
                <a:cs typeface="Times New Roman" pitchFamily="18" charset="0"/>
              </a:rPr>
              <a:t>起了决定性作用。美国霸权地位的</a:t>
            </a:r>
            <a:r>
              <a:rPr lang="zh-CN" altLang="en-US" sz="2400" b="1" dirty="0" smtClean="0">
                <a:latin typeface="楷体" pitchFamily="49" charset="-122"/>
                <a:ea typeface="楷体" pitchFamily="49" charset="-122"/>
                <a:cs typeface="Times New Roman" pitchFamily="18" charset="0"/>
              </a:rPr>
              <a:t>确立，在</a:t>
            </a:r>
            <a:r>
              <a:rPr lang="zh-CN" altLang="en-US" sz="2400" b="1" dirty="0">
                <a:latin typeface="楷体" pitchFamily="49" charset="-122"/>
                <a:ea typeface="楷体" pitchFamily="49" charset="-122"/>
                <a:cs typeface="Times New Roman" pitchFamily="18" charset="0"/>
              </a:rPr>
              <a:t>这场战争后已经是一个不争的事实。</a:t>
            </a:r>
            <a:r>
              <a:rPr lang="en-US" altLang="zh-CN" sz="2400" b="1" dirty="0">
                <a:latin typeface="楷体" pitchFamily="49" charset="-122"/>
                <a:ea typeface="楷体" pitchFamily="49" charset="-122"/>
                <a:cs typeface="Times New Roman" pitchFamily="18" charset="0"/>
              </a:rPr>
              <a:t>……</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刘宗绪</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历史学科专题讲座</a:t>
            </a: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）材料一有人认为</a:t>
            </a:r>
            <a:r>
              <a:rPr lang="en-US" altLang="zh-CN" sz="2400" b="1" dirty="0" smtClean="0">
                <a:latin typeface="宋体" pitchFamily="2" charset="-122"/>
                <a:ea typeface="宋体" pitchFamily="2" charset="-122"/>
                <a:cs typeface="Times New Roman" pitchFamily="18" charset="0"/>
              </a:rPr>
              <a:t>20</a:t>
            </a:r>
            <a:r>
              <a:rPr lang="zh-CN" altLang="en-US" sz="2400" b="1" dirty="0" smtClean="0">
                <a:latin typeface="宋体" pitchFamily="2" charset="-122"/>
                <a:ea typeface="宋体" pitchFamily="2" charset="-122"/>
                <a:cs typeface="Times New Roman" pitchFamily="18" charset="0"/>
              </a:rPr>
              <a:t>世纪仍是欧洲的世纪，他们的依据是什么？（</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1046283" y="5569727"/>
            <a:ext cx="983859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依据：</a:t>
            </a:r>
            <a:r>
              <a:rPr lang="en-US" altLang="zh-CN" sz="2400" b="1" dirty="0" smtClean="0">
                <a:solidFill>
                  <a:srgbClr val="FF0000"/>
                </a:solidFill>
                <a:latin typeface="宋体" pitchFamily="2" charset="-122"/>
                <a:ea typeface="宋体" pitchFamily="2" charset="-122"/>
                <a:cs typeface="Times New Roman" pitchFamily="18" charset="0"/>
              </a:rPr>
              <a:t>19</a:t>
            </a:r>
            <a:r>
              <a:rPr lang="zh-CN" altLang="en-US" sz="2400" b="1" dirty="0">
                <a:solidFill>
                  <a:srgbClr val="FF0000"/>
                </a:solidFill>
                <a:latin typeface="宋体" pitchFamily="2" charset="-122"/>
                <a:ea typeface="宋体" pitchFamily="2" charset="-122"/>
                <a:cs typeface="Times New Roman" pitchFamily="18" charset="0"/>
              </a:rPr>
              <a:t>世纪的欧洲是世界的</a:t>
            </a:r>
            <a:r>
              <a:rPr lang="zh-CN" altLang="en-US" sz="2400" b="1" dirty="0" smtClean="0">
                <a:solidFill>
                  <a:srgbClr val="FF0000"/>
                </a:solidFill>
                <a:latin typeface="宋体" pitchFamily="2" charset="-122"/>
                <a:ea typeface="宋体" pitchFamily="2" charset="-122"/>
                <a:cs typeface="Times New Roman" pitchFamily="18" charset="0"/>
              </a:rPr>
              <a:t>核心，也</a:t>
            </a:r>
            <a:r>
              <a:rPr lang="zh-CN" altLang="en-US" sz="2400" b="1" dirty="0">
                <a:solidFill>
                  <a:srgbClr val="FF0000"/>
                </a:solidFill>
                <a:latin typeface="宋体" pitchFamily="2" charset="-122"/>
                <a:ea typeface="宋体" pitchFamily="2" charset="-122"/>
                <a:cs typeface="Times New Roman" pitchFamily="18" charset="0"/>
              </a:rPr>
              <a:t>是资本主义最主要的组成部分。</a:t>
            </a: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0461" y="1477895"/>
            <a:ext cx="8687386" cy="1113766"/>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）据材料二和材料三，概括导致欧洲中心地位被转移的因素是什么。（</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3448441" y="2786127"/>
            <a:ext cx="3682122"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因素：革命；世界大战。</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矩形 6"/>
          <p:cNvSpPr/>
          <p:nvPr/>
        </p:nvSpPr>
        <p:spPr>
          <a:xfrm>
            <a:off x="3481756" y="5090912"/>
            <a:ext cx="3648807"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欧洲世界中心地位的丧失。</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53698" y="4006915"/>
            <a:ext cx="9234463" cy="646331"/>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）据材料和以上问题，概括材料探究的主题。（</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2154943"/>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河北省九地市模拟）探究问题。（</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如果人们把整个人类社会的演进用</a:t>
            </a:r>
            <a:r>
              <a:rPr lang="en-US" altLang="zh-CN" sz="2400" b="1" dirty="0">
                <a:latin typeface="楷体" pitchFamily="49" charset="-122"/>
                <a:ea typeface="楷体" pitchFamily="49" charset="-122"/>
                <a:cs typeface="Times New Roman" pitchFamily="18" charset="0"/>
              </a:rPr>
              <a:t>12</a:t>
            </a:r>
            <a:r>
              <a:rPr lang="zh-CN" altLang="en-US" sz="2400" b="1" dirty="0">
                <a:latin typeface="楷体" pitchFamily="49" charset="-122"/>
                <a:ea typeface="楷体" pitchFamily="49" charset="-122"/>
                <a:cs typeface="Times New Roman" pitchFamily="18" charset="0"/>
              </a:rPr>
              <a:t>小时来</a:t>
            </a:r>
            <a:r>
              <a:rPr lang="zh-CN" altLang="en-US" sz="2400" b="1" dirty="0" smtClean="0">
                <a:latin typeface="楷体" pitchFamily="49" charset="-122"/>
                <a:ea typeface="楷体" pitchFamily="49" charset="-122"/>
                <a:cs typeface="Times New Roman" pitchFamily="18" charset="0"/>
              </a:rPr>
              <a:t>表示，那么</a:t>
            </a:r>
            <a:r>
              <a:rPr lang="zh-CN" altLang="en-US" sz="2400" b="1" dirty="0">
                <a:latin typeface="楷体" pitchFamily="49" charset="-122"/>
                <a:ea typeface="楷体" pitchFamily="49" charset="-122"/>
                <a:cs typeface="Times New Roman" pitchFamily="18" charset="0"/>
              </a:rPr>
              <a:t>现代工业时代只代表最后</a:t>
            </a:r>
            <a:r>
              <a:rPr lang="en-US" altLang="zh-CN" sz="2400" b="1" dirty="0">
                <a:latin typeface="楷体" pitchFamily="49" charset="-122"/>
                <a:ea typeface="楷体" pitchFamily="49" charset="-122"/>
                <a:cs typeface="Times New Roman" pitchFamily="18" charset="0"/>
              </a:rPr>
              <a:t>5</a:t>
            </a:r>
            <a:r>
              <a:rPr lang="zh-CN" altLang="en-US" sz="2400" b="1" dirty="0" smtClean="0">
                <a:latin typeface="楷体" pitchFamily="49" charset="-122"/>
                <a:ea typeface="楷体" pitchFamily="49" charset="-122"/>
                <a:cs typeface="Times New Roman" pitchFamily="18" charset="0"/>
              </a:rPr>
              <a:t>分钟，而</a:t>
            </a:r>
            <a:r>
              <a:rPr lang="zh-CN" altLang="en-US" sz="2400" b="1" dirty="0">
                <a:latin typeface="楷体" pitchFamily="49" charset="-122"/>
                <a:ea typeface="楷体" pitchFamily="49" charset="-122"/>
                <a:cs typeface="Times New Roman" pitchFamily="18" charset="0"/>
              </a:rPr>
              <a:t>不是更多。”</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a:t>
            </a:r>
            <a:r>
              <a:rPr lang="en-US" altLang="zh-CN" sz="2400" b="1" dirty="0" smtClean="0">
                <a:latin typeface="楷体" pitchFamily="49" charset="-122"/>
                <a:ea typeface="楷体" pitchFamily="49" charset="-122"/>
                <a:cs typeface="Times New Roman" pitchFamily="18" charset="0"/>
              </a:rPr>
              <a:t>5</a:t>
            </a:r>
            <a:r>
              <a:rPr lang="zh-CN" altLang="en-US" sz="2400" b="1" dirty="0">
                <a:latin typeface="楷体" pitchFamily="49" charset="-122"/>
                <a:ea typeface="楷体" pitchFamily="49" charset="-122"/>
                <a:cs typeface="Times New Roman" pitchFamily="18" charset="0"/>
              </a:rPr>
              <a:t>分钟</a:t>
            </a:r>
            <a:r>
              <a:rPr lang="zh-CN" altLang="en-US" sz="2400" b="1" dirty="0" smtClean="0">
                <a:latin typeface="楷体" pitchFamily="49" charset="-122"/>
                <a:ea typeface="楷体" pitchFamily="49" charset="-122"/>
                <a:cs typeface="Times New Roman" pitchFamily="18" charset="0"/>
              </a:rPr>
              <a:t>事件）使</a:t>
            </a:r>
            <a:r>
              <a:rPr lang="zh-CN" altLang="en-US" sz="2400" b="1" dirty="0">
                <a:latin typeface="楷体" pitchFamily="49" charset="-122"/>
                <a:ea typeface="楷体" pitchFamily="49" charset="-122"/>
                <a:cs typeface="Times New Roman" pitchFamily="18" charset="0"/>
              </a:rPr>
              <a:t>现代文明降临</a:t>
            </a:r>
            <a:r>
              <a:rPr lang="zh-CN" altLang="en-US" sz="2400" b="1" dirty="0" smtClean="0">
                <a:latin typeface="楷体" pitchFamily="49" charset="-122"/>
                <a:ea typeface="楷体" pitchFamily="49" charset="-122"/>
                <a:cs typeface="Times New Roman" pitchFamily="18" charset="0"/>
              </a:rPr>
              <a:t>人间，人类</a:t>
            </a:r>
            <a:r>
              <a:rPr lang="zh-CN" altLang="en-US" sz="2400" b="1" dirty="0">
                <a:latin typeface="楷体" pitchFamily="49" charset="-122"/>
                <a:ea typeface="楷体" pitchFamily="49" charset="-122"/>
                <a:cs typeface="Times New Roman" pitchFamily="18" charset="0"/>
              </a:rPr>
              <a:t>开始从农业文明向工业文明过渡。</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摘编自马克垚</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世界文明史</a:t>
            </a:r>
            <a:r>
              <a:rPr lang="en-US" altLang="zh-CN" sz="2400" b="1" dirty="0">
                <a:latin typeface="楷体" pitchFamily="49" charset="-122"/>
                <a:ea typeface="楷体" pitchFamily="49" charset="-122"/>
                <a:cs typeface="Times New Roman" pitchFamily="18" charset="0"/>
              </a:rPr>
              <a:t>》</a:t>
            </a:r>
          </a:p>
        </p:txBody>
      </p:sp>
    </p:spTree>
    <p:extLst>
      <p:ext uri="{BB962C8B-B14F-4D97-AF65-F5344CB8AC3E}">
        <p14:creationId xmlns:p14="http://schemas.microsoft.com/office/powerpoint/2010/main" xmlns="" val="35462045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169" y="1944757"/>
            <a:ext cx="10698480" cy="3416320"/>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r>
              <a:rPr lang="en-US" altLang="zh-CN" sz="2000" b="1" dirty="0" smtClean="0">
                <a:latin typeface="仿宋" pitchFamily="49" charset="-122"/>
                <a:ea typeface="仿宋" pitchFamily="49" charset="-122"/>
                <a:cs typeface="Times New Roman" pitchFamily="18" charset="0"/>
              </a:rPr>
              <a:t>          1861</a:t>
            </a:r>
            <a:r>
              <a:rPr lang="zh-CN" altLang="en-US" sz="2000" b="1" dirty="0" smtClean="0">
                <a:latin typeface="仿宋" pitchFamily="49" charset="-122"/>
                <a:ea typeface="仿宋" pitchFamily="49" charset="-122"/>
                <a:cs typeface="Times New Roman" pitchFamily="18" charset="0"/>
              </a:rPr>
              <a:t>年沙皇颁布解放农奴的法令    </a:t>
            </a:r>
            <a:r>
              <a:rPr lang="en-US" altLang="zh-CN" sz="2000" b="1" dirty="0" smtClean="0">
                <a:latin typeface="仿宋" pitchFamily="49" charset="-122"/>
                <a:ea typeface="仿宋" pitchFamily="49" charset="-122"/>
                <a:cs typeface="Times New Roman" pitchFamily="18" charset="0"/>
              </a:rPr>
              <a:t>1861</a:t>
            </a:r>
            <a:r>
              <a:rPr lang="zh-CN" altLang="en-US" sz="2000" b="1" dirty="0" smtClean="0">
                <a:latin typeface="仿宋" pitchFamily="49" charset="-122"/>
                <a:ea typeface="仿宋" pitchFamily="49" charset="-122"/>
                <a:cs typeface="Times New Roman" pitchFamily="18" charset="0"/>
              </a:rPr>
              <a:t>年美国南北战争爆发</a:t>
            </a:r>
            <a:endParaRPr lang="en-US" altLang="zh-CN" sz="2000" b="1" dirty="0" smtClean="0">
              <a:latin typeface="仿宋" pitchFamily="49" charset="-122"/>
              <a:ea typeface="仿宋" pitchFamily="49" charset="-122"/>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64912" y="2759506"/>
            <a:ext cx="2772020" cy="17868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23013" y="2759506"/>
            <a:ext cx="2662726" cy="1791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178525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169" y="2103019"/>
            <a:ext cx="10698480" cy="3416320"/>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材料三</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a:latin typeface="楷体" pitchFamily="49" charset="-122"/>
                <a:ea typeface="楷体" pitchFamily="49" charset="-122"/>
                <a:cs typeface="Times New Roman" pitchFamily="18" charset="0"/>
              </a:rPr>
              <a:t>工业革命改变了社会上所有人的生产和生活方式。</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大工业使世界经济走向一体化</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平民百姓有机会享受过去帝王将相也想象不到的文明、舒适生活。</a:t>
            </a:r>
            <a:r>
              <a:rPr lang="zh-CN" altLang="en-US" sz="2400" b="1" dirty="0" smtClean="0">
                <a:latin typeface="楷体" pitchFamily="49" charset="-122"/>
                <a:ea typeface="楷体" pitchFamily="49" charset="-122"/>
                <a:cs typeface="Times New Roman" pitchFamily="18" charset="0"/>
              </a:rPr>
              <a:t>但是，工业化</a:t>
            </a:r>
            <a:r>
              <a:rPr lang="zh-CN" altLang="en-US" sz="2400" b="1" dirty="0">
                <a:latin typeface="楷体" pitchFamily="49" charset="-122"/>
                <a:ea typeface="楷体" pitchFamily="49" charset="-122"/>
                <a:cs typeface="Times New Roman" pitchFamily="18" charset="0"/>
              </a:rPr>
              <a:t>逐渐、而且不可挽回地改变了</a:t>
            </a:r>
            <a:r>
              <a:rPr lang="zh-CN" altLang="en-US" sz="2400" b="1" dirty="0" smtClean="0">
                <a:latin typeface="楷体" pitchFamily="49" charset="-122"/>
                <a:ea typeface="楷体" pitchFamily="49" charset="-122"/>
                <a:cs typeface="Times New Roman" pitchFamily="18" charset="0"/>
              </a:rPr>
              <a:t>大自然，造成</a:t>
            </a:r>
            <a:r>
              <a:rPr lang="zh-CN" altLang="en-US" sz="2400" b="1" dirty="0">
                <a:latin typeface="楷体" pitchFamily="49" charset="-122"/>
                <a:ea typeface="楷体" pitchFamily="49" charset="-122"/>
                <a:cs typeface="Times New Roman" pitchFamily="18" charset="0"/>
              </a:rPr>
              <a:t>环境污染、资源枯竭和</a:t>
            </a:r>
            <a:r>
              <a:rPr lang="zh-CN" altLang="en-US" sz="2400" b="1" dirty="0" smtClean="0">
                <a:latin typeface="楷体" pitchFamily="49" charset="-122"/>
                <a:ea typeface="楷体" pitchFamily="49" charset="-122"/>
                <a:cs typeface="Times New Roman" pitchFamily="18" charset="0"/>
              </a:rPr>
              <a:t>生态危机，最</a:t>
            </a:r>
            <a:r>
              <a:rPr lang="zh-CN" altLang="en-US" sz="2400" b="1" dirty="0">
                <a:latin typeface="楷体" pitchFamily="49" charset="-122"/>
                <a:ea typeface="楷体" pitchFamily="49" charset="-122"/>
                <a:cs typeface="Times New Roman" pitchFamily="18" charset="0"/>
              </a:rPr>
              <a:t>突出的是全球气候变暖、臭氧层空洞、资源枯竭和公共卫生安全。人类社会面临经济增长与环境保护相矛盾的两难局面。</a:t>
            </a:r>
            <a:endParaRPr lang="en-US" altLang="zh-CN" sz="2400" b="1" dirty="0" smtClean="0">
              <a:latin typeface="楷体" pitchFamily="49" charset="-122"/>
              <a:ea typeface="楷体" pitchFamily="49" charset="-122"/>
              <a:cs typeface="Times New Roman" pitchFamily="18" charset="0"/>
            </a:endParaRPr>
          </a:p>
          <a:p>
            <a:pPr algn="r">
              <a:lnSpc>
                <a:spcPct val="150000"/>
              </a:lnSpc>
            </a:pPr>
            <a:r>
              <a:rPr lang="en-US" altLang="zh-CN" sz="2400" b="1" dirty="0" smtClean="0">
                <a:latin typeface="楷体" pitchFamily="49" charset="-122"/>
                <a:ea typeface="楷体" pitchFamily="49" charset="-122"/>
                <a:cs typeface="Times New Roman" pitchFamily="18" charset="0"/>
              </a:rPr>
              <a:t>                       ——</a:t>
            </a:r>
            <a:r>
              <a:rPr lang="zh-CN" altLang="en-US" sz="2400" b="1" dirty="0">
                <a:latin typeface="楷体" pitchFamily="49" charset="-122"/>
                <a:ea typeface="楷体" pitchFamily="49" charset="-122"/>
                <a:cs typeface="Times New Roman" pitchFamily="18" charset="0"/>
              </a:rPr>
              <a:t>摘编自张跃发</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近代文明史</a:t>
            </a:r>
            <a:r>
              <a:rPr lang="en-US" altLang="zh-CN" sz="2400" b="1" dirty="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12356919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62743" y="1626004"/>
            <a:ext cx="10603523"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）材料一的“</a:t>
            </a: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分钟事件”最早发生于哪个国家？结合所学知识，分析材料一和材料二之间的关系。（</a:t>
            </a: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42973" y="3081114"/>
            <a:ext cx="10443064" cy="2862322"/>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英国。工业革命</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俄国资本主义有了一定程度的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发展，但是</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农奴制严重阻碍了俄国资本主义的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发展，这</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推动了俄国颁布废除农奴制的法令。工业革命增强了美国北方资产阶级的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力量，但是</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南方种植园经济阻碍了美国资本主义的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发展，美国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爆发</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南北战争，废除</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奴隶制</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清除</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了资本主义发展的最大</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障碍。</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4457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251173" y="2320067"/>
            <a:ext cx="393287" cy="2896428"/>
            <a:chOff x="485110" y="2319700"/>
            <a:chExt cx="393287" cy="2896428"/>
          </a:xfrm>
        </p:grpSpPr>
        <p:grpSp>
          <p:nvGrpSpPr>
            <p:cNvPr id="13" name="组合 12"/>
            <p:cNvGrpSpPr/>
            <p:nvPr/>
          </p:nvGrpSpPr>
          <p:grpSpPr>
            <a:xfrm>
              <a:off x="485110" y="2319700"/>
              <a:ext cx="393287" cy="2304021"/>
              <a:chOff x="485110" y="2319700"/>
              <a:chExt cx="393287" cy="2304021"/>
            </a:xfrm>
          </p:grpSpPr>
          <p:grpSp>
            <p:nvGrpSpPr>
              <p:cNvPr id="2" name="组合 1"/>
              <p:cNvGrpSpPr/>
              <p:nvPr/>
            </p:nvGrpSpPr>
            <p:grpSpPr>
              <a:xfrm>
                <a:off x="485110" y="2319700"/>
                <a:ext cx="393287" cy="1650552"/>
                <a:chOff x="6371771" y="2272370"/>
                <a:chExt cx="393286" cy="1588301"/>
              </a:xfrm>
            </p:grpSpPr>
            <p:sp>
              <p:nvSpPr>
                <p:cNvPr id="10" name="椭圆 9"/>
                <p:cNvSpPr/>
                <p:nvPr/>
              </p:nvSpPr>
              <p:spPr>
                <a:xfrm>
                  <a:off x="6371771" y="2272370"/>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8372" y="2886065"/>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413902" y="3489831"/>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椭圆 18"/>
              <p:cNvSpPr/>
              <p:nvPr/>
            </p:nvSpPr>
            <p:spPr>
              <a:xfrm>
                <a:off x="518427" y="4238347"/>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椭圆 23"/>
            <p:cNvSpPr/>
            <p:nvPr/>
          </p:nvSpPr>
          <p:spPr>
            <a:xfrm>
              <a:off x="518427" y="4830754"/>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407329" y="2189221"/>
            <a:ext cx="6398416" cy="3157753"/>
            <a:chOff x="4331401" y="2351022"/>
            <a:chExt cx="6398416" cy="3157753"/>
          </a:xfrm>
        </p:grpSpPr>
        <p:grpSp>
          <p:nvGrpSpPr>
            <p:cNvPr id="9" name="组合 8"/>
            <p:cNvGrpSpPr/>
            <p:nvPr/>
          </p:nvGrpSpPr>
          <p:grpSpPr>
            <a:xfrm>
              <a:off x="4331401" y="2351022"/>
              <a:ext cx="6398416" cy="2521429"/>
              <a:chOff x="4331401" y="2351022"/>
              <a:chExt cx="6398416" cy="2521429"/>
            </a:xfrm>
          </p:grpSpPr>
          <p:grpSp>
            <p:nvGrpSpPr>
              <p:cNvPr id="16" name="组合 15"/>
              <p:cNvGrpSpPr/>
              <p:nvPr/>
            </p:nvGrpSpPr>
            <p:grpSpPr>
              <a:xfrm>
                <a:off x="4331401" y="2351022"/>
                <a:ext cx="6301701" cy="1889300"/>
                <a:chOff x="3451687" y="2921405"/>
                <a:chExt cx="5773224" cy="1888796"/>
              </a:xfrm>
            </p:grpSpPr>
            <p:sp>
              <p:nvSpPr>
                <p:cNvPr id="18" name="文本框 2">
                  <a:hlinkClick r:id="rId2" action="ppaction://hlinksldjump"/>
                </p:cNvPr>
                <p:cNvSpPr txBox="1"/>
                <p:nvPr/>
              </p:nvSpPr>
              <p:spPr>
                <a:xfrm>
                  <a:off x="3451688" y="2921405"/>
                  <a:ext cx="5339761" cy="646159"/>
                </a:xfrm>
                <a:prstGeom prst="rect">
                  <a:avLst/>
                </a:prstGeom>
                <a:noFill/>
                <a:ln w="9525">
                  <a:noFill/>
                </a:ln>
              </p:spPr>
              <p:txBody>
                <a:bodyPr wrap="square" anchor="t">
                  <a:spAutoFit/>
                </a:bodyPr>
                <a:lstStyle/>
                <a:p>
                  <a:pPr>
                    <a:lnSpc>
                      <a:spcPct val="150000"/>
                    </a:lnSpc>
                  </a:pP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资本主义的萌芽</a:t>
                  </a:r>
                </a:p>
              </p:txBody>
            </p:sp>
            <p:sp>
              <p:nvSpPr>
                <p:cNvPr id="20" name="文本框 2">
                  <a:hlinkClick r:id="rId3" action="ppaction://hlinksldjump"/>
                </p:cNvPr>
                <p:cNvSpPr txBox="1"/>
                <p:nvPr/>
              </p:nvSpPr>
              <p:spPr>
                <a:xfrm>
                  <a:off x="3451687" y="3512913"/>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资本主义的</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兴起与建立</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164042"/>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资本主义的巩固与扩大</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7" name="TextBox 6">
                <a:hlinkClick r:id="rId5" action="ppaction://hlinksldjump"/>
              </p:cNvPr>
              <p:cNvSpPr txBox="1"/>
              <p:nvPr/>
            </p:nvSpPr>
            <p:spPr>
              <a:xfrm>
                <a:off x="4524070" y="4226120"/>
                <a:ext cx="6205747"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四</a:t>
                </a:r>
                <a:r>
                  <a:rPr lang="zh-CN" altLang="en-US" sz="2400" b="1" dirty="0" smtClean="0">
                    <a:latin typeface="黑体" panose="02010609060101010101" pitchFamily="49" charset="-122"/>
                    <a:ea typeface="黑体" panose="02010609060101010101" pitchFamily="49" charset="-122"/>
                  </a:rPr>
                  <a:t>  资本主义的矛盾、危机与自我完善</a:t>
                </a:r>
                <a:endParaRPr lang="zh-CN" altLang="en-US" sz="2400" b="1" dirty="0">
                  <a:latin typeface="黑体" panose="02010609060101010101" pitchFamily="49" charset="-122"/>
                  <a:ea typeface="黑体" panose="02010609060101010101" pitchFamily="49" charset="-122"/>
                </a:endParaRPr>
              </a:p>
            </p:txBody>
          </p:sp>
        </p:grpSp>
        <p:sp>
          <p:nvSpPr>
            <p:cNvPr id="11" name="TextBox 10">
              <a:hlinkClick r:id="rId6" action="ppaction://hlinksldjump"/>
            </p:cNvPr>
            <p:cNvSpPr txBox="1"/>
            <p:nvPr/>
          </p:nvSpPr>
          <p:spPr>
            <a:xfrm>
              <a:off x="4524070" y="4862444"/>
              <a:ext cx="6109032"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五</a:t>
              </a:r>
              <a:r>
                <a:rPr lang="zh-CN" altLang="en-US" sz="2400" b="1" dirty="0" smtClean="0">
                  <a:latin typeface="黑体" panose="02010609060101010101" pitchFamily="49" charset="-122"/>
                  <a:ea typeface="黑体" panose="02010609060101010101" pitchFamily="49" charset="-122"/>
                </a:rPr>
                <a:t>  第二次世界大战后资本主义的发展</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514" y="1570390"/>
            <a:ext cx="10603523"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）结合三则材料，指出工业革命在推动人类文明发展时所起的作用。（</a:t>
            </a:r>
            <a:r>
              <a:rPr lang="en-US" altLang="zh-CN" sz="2400" b="1" dirty="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42972" y="2367510"/>
            <a:ext cx="10443064" cy="1684244"/>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政治</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上，工业革命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推动了政治制度的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变革</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促进</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了人类政治文明的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进步；经济上</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工业革命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极大地提高了</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生产力</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促进</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了社会经济的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发展；社会生活上，</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工业革命改变了人们的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生活方式，提高</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了人们的生活质量。</a:t>
            </a:r>
          </a:p>
        </p:txBody>
      </p:sp>
      <p:sp>
        <p:nvSpPr>
          <p:cNvPr id="4" name="文本框 99"/>
          <p:cNvSpPr txBox="1"/>
          <p:nvPr/>
        </p:nvSpPr>
        <p:spPr>
          <a:xfrm>
            <a:off x="862743" y="4167051"/>
            <a:ext cx="10603523"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）你认为面对“经济增长与环境保护相矛盾的两难局面”应如何做？（</a:t>
            </a:r>
            <a:r>
              <a:rPr lang="en-US" altLang="zh-CN" sz="2400" b="1" dirty="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5" name="矩形 4"/>
          <p:cNvSpPr/>
          <p:nvPr/>
        </p:nvSpPr>
        <p:spPr>
          <a:xfrm>
            <a:off x="1023202" y="4936474"/>
            <a:ext cx="7689975"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重视经济发展的同时要保护</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环境</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走</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可持续发展之路。</a:t>
            </a:r>
          </a:p>
        </p:txBody>
      </p:sp>
    </p:spTree>
    <p:extLst>
      <p:ext uri="{BB962C8B-B14F-4D97-AF65-F5344CB8AC3E}">
        <p14:creationId xmlns:p14="http://schemas.microsoft.com/office/powerpoint/2010/main" xmlns="" val="63795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399637"/>
            <a:ext cx="4162278"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探究题。（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r>
              <a:rPr lang="zh-CN" altLang="en-US" sz="2400" b="1" dirty="0">
                <a:latin typeface="楷体" pitchFamily="49" charset="-122"/>
                <a:ea typeface="楷体" pitchFamily="49" charset="-122"/>
                <a:cs typeface="Times New Roman" pitchFamily="18" charset="0"/>
              </a:rPr>
              <a:t>目录</a:t>
            </a:r>
          </a:p>
          <a:p>
            <a:pPr>
              <a:lnSpc>
                <a:spcPct val="150000"/>
              </a:lnSpc>
            </a:pPr>
            <a:r>
              <a:rPr lang="zh-CN" altLang="en-US" sz="2400" b="1" dirty="0">
                <a:latin typeface="楷体" pitchFamily="49" charset="-122"/>
                <a:ea typeface="楷体" pitchFamily="49" charset="-122"/>
                <a:cs typeface="Times New Roman" pitchFamily="18" charset="0"/>
              </a:rPr>
              <a:t>前言</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1</a:t>
            </a:r>
            <a:r>
              <a:rPr lang="zh-CN" altLang="en-US" sz="2400" b="1" dirty="0">
                <a:latin typeface="楷体" pitchFamily="49" charset="-122"/>
                <a:ea typeface="楷体" pitchFamily="49" charset="-122"/>
                <a:cs typeface="Times New Roman" pitchFamily="18" charset="0"/>
              </a:rPr>
              <a:t>章　荒野雄狮</a:t>
            </a:r>
          </a:p>
          <a:p>
            <a:pPr>
              <a:lnSpc>
                <a:spcPct val="150000"/>
              </a:lnSpc>
            </a:pP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4</a:t>
            </a:r>
            <a:r>
              <a:rPr lang="zh-CN" altLang="en-US" sz="2400" b="1" dirty="0">
                <a:latin typeface="楷体" pitchFamily="49" charset="-122"/>
                <a:ea typeface="楷体" pitchFamily="49" charset="-122"/>
                <a:cs typeface="Times New Roman" pitchFamily="18" charset="0"/>
              </a:rPr>
              <a:t>章　征意之战</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5</a:t>
            </a:r>
            <a:r>
              <a:rPr lang="zh-CN" altLang="en-US" sz="2400" b="1" dirty="0">
                <a:latin typeface="楷体" pitchFamily="49" charset="-122"/>
                <a:ea typeface="楷体" pitchFamily="49" charset="-122"/>
                <a:cs typeface="Times New Roman" pitchFamily="18" charset="0"/>
              </a:rPr>
              <a:t>章　远赴埃及</a:t>
            </a:r>
          </a:p>
          <a:p>
            <a:pPr>
              <a:lnSpc>
                <a:spcPct val="150000"/>
              </a:lnSpc>
            </a:pP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7</a:t>
            </a:r>
            <a:r>
              <a:rPr lang="zh-CN" altLang="en-US" sz="2400" b="1" dirty="0">
                <a:latin typeface="楷体" pitchFamily="49" charset="-122"/>
                <a:ea typeface="楷体" pitchFamily="49" charset="-122"/>
                <a:cs typeface="Times New Roman" pitchFamily="18" charset="0"/>
              </a:rPr>
              <a:t>章　第一</a:t>
            </a:r>
            <a:r>
              <a:rPr lang="zh-CN" altLang="en-US" sz="2400" b="1" dirty="0" smtClean="0">
                <a:latin typeface="楷体" pitchFamily="49" charset="-122"/>
                <a:ea typeface="楷体" pitchFamily="49" charset="-122"/>
                <a:cs typeface="Times New Roman" pitchFamily="18" charset="0"/>
              </a:rPr>
              <a:t>执政</a:t>
            </a:r>
            <a:endParaRPr lang="zh-CN" altLang="en-US" sz="2400" b="1" dirty="0">
              <a:latin typeface="楷体" pitchFamily="49" charset="-122"/>
              <a:ea typeface="楷体" pitchFamily="49" charset="-122"/>
              <a:cs typeface="Times New Roman" pitchFamily="18" charset="0"/>
            </a:endParaRPr>
          </a:p>
        </p:txBody>
      </p:sp>
      <p:sp>
        <p:nvSpPr>
          <p:cNvPr id="3" name="文本框 99"/>
          <p:cNvSpPr txBox="1"/>
          <p:nvPr/>
        </p:nvSpPr>
        <p:spPr>
          <a:xfrm>
            <a:off x="5649937" y="1999339"/>
            <a:ext cx="3441309" cy="4524315"/>
          </a:xfrm>
          <a:prstGeom prst="rect">
            <a:avLst/>
          </a:prstGeom>
          <a:noFill/>
          <a:ln w="9525">
            <a:noFill/>
          </a:ln>
        </p:spPr>
        <p:txBody>
          <a:bodyPr wrap="square">
            <a:spAutoFit/>
          </a:bodyPr>
          <a:lstStyle/>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8</a:t>
            </a:r>
            <a:r>
              <a:rPr lang="zh-CN" altLang="en-US" sz="2400" b="1" dirty="0">
                <a:latin typeface="楷体" pitchFamily="49" charset="-122"/>
                <a:ea typeface="楷体" pitchFamily="49" charset="-122"/>
                <a:cs typeface="Times New Roman" pitchFamily="18" charset="0"/>
              </a:rPr>
              <a:t>章　极盛巅峰</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9</a:t>
            </a:r>
            <a:r>
              <a:rPr lang="zh-CN" altLang="en-US" sz="2400" b="1" dirty="0">
                <a:latin typeface="楷体" pitchFamily="49" charset="-122"/>
                <a:ea typeface="楷体" pitchFamily="49" charset="-122"/>
                <a:cs typeface="Times New Roman" pitchFamily="18" charset="0"/>
              </a:rPr>
              <a:t>章　加冕称帝</a:t>
            </a:r>
          </a:p>
          <a:p>
            <a:pPr>
              <a:lnSpc>
                <a:spcPct val="150000"/>
              </a:lnSpc>
            </a:pPr>
            <a:r>
              <a:rPr lang="en-US" altLang="zh-CN" sz="2400" b="1" dirty="0" smtClean="0">
                <a:latin typeface="楷体" pitchFamily="49" charset="-122"/>
                <a:ea typeface="楷体" pitchFamily="49" charset="-122"/>
                <a:cs typeface="Times New Roman" pitchFamily="18" charset="0"/>
              </a:rPr>
              <a:t>……</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14</a:t>
            </a:r>
            <a:r>
              <a:rPr lang="zh-CN" altLang="en-US" sz="2400" b="1" dirty="0">
                <a:latin typeface="楷体" pitchFamily="49" charset="-122"/>
                <a:ea typeface="楷体" pitchFamily="49" charset="-122"/>
                <a:cs typeface="Times New Roman" pitchFamily="18" charset="0"/>
              </a:rPr>
              <a:t>章　法俄决裂</a:t>
            </a:r>
          </a:p>
          <a:p>
            <a:pPr>
              <a:lnSpc>
                <a:spcPct val="150000"/>
              </a:lnSpc>
            </a:pP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16</a:t>
            </a:r>
            <a:r>
              <a:rPr lang="zh-CN" altLang="en-US" sz="2400" b="1" dirty="0">
                <a:latin typeface="楷体" pitchFamily="49" charset="-122"/>
                <a:ea typeface="楷体" pitchFamily="49" charset="-122"/>
                <a:cs typeface="Times New Roman" pitchFamily="18" charset="0"/>
              </a:rPr>
              <a:t>章　首次流放</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17</a:t>
            </a:r>
            <a:r>
              <a:rPr lang="zh-CN" altLang="en-US" sz="2400" b="1" dirty="0">
                <a:latin typeface="楷体" pitchFamily="49" charset="-122"/>
                <a:ea typeface="楷体" pitchFamily="49" charset="-122"/>
                <a:cs typeface="Times New Roman" pitchFamily="18" charset="0"/>
              </a:rPr>
              <a:t>章　百日王朝</a:t>
            </a:r>
          </a:p>
          <a:p>
            <a:pPr>
              <a:lnSpc>
                <a:spcPct val="150000"/>
              </a:lnSpc>
            </a:pPr>
            <a:r>
              <a:rPr lang="zh-CN" altLang="en-US" sz="2400" b="1" dirty="0">
                <a:latin typeface="楷体" pitchFamily="49" charset="-122"/>
                <a:ea typeface="楷体" pitchFamily="49" charset="-122"/>
                <a:cs typeface="Times New Roman" pitchFamily="18" charset="0"/>
              </a:rPr>
              <a:t>第</a:t>
            </a:r>
            <a:r>
              <a:rPr lang="en-US" altLang="zh-CN" sz="2400" b="1" dirty="0">
                <a:latin typeface="楷体" pitchFamily="49" charset="-122"/>
                <a:ea typeface="楷体" pitchFamily="49" charset="-122"/>
                <a:cs typeface="Times New Roman" pitchFamily="18" charset="0"/>
              </a:rPr>
              <a:t>18</a:t>
            </a:r>
            <a:r>
              <a:rPr lang="zh-CN" altLang="en-US" sz="2400" b="1" dirty="0">
                <a:latin typeface="楷体" pitchFamily="49" charset="-122"/>
                <a:ea typeface="楷体" pitchFamily="49" charset="-122"/>
                <a:cs typeface="Times New Roman" pitchFamily="18" charset="0"/>
              </a:rPr>
              <a:t>章　生命</a:t>
            </a:r>
            <a:r>
              <a:rPr lang="zh-CN" altLang="en-US" sz="2400" b="1" dirty="0" smtClean="0">
                <a:latin typeface="楷体" pitchFamily="49" charset="-122"/>
                <a:ea typeface="楷体" pitchFamily="49" charset="-122"/>
                <a:cs typeface="Times New Roman" pitchFamily="18" charset="0"/>
              </a:rPr>
              <a:t>终结</a:t>
            </a:r>
            <a:endParaRPr lang="zh-CN" altLang="en-US"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29424534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399" y="1214999"/>
            <a:ext cx="4598378" cy="5078313"/>
          </a:xfrm>
          <a:prstGeom prst="rect">
            <a:avLst/>
          </a:prstGeom>
          <a:noFill/>
        </p:spPr>
        <p:txBody>
          <a:bodyPr wrap="square" rtlCol="0">
            <a:spAutoFit/>
          </a:bodyPr>
          <a:lstStyle/>
          <a:p>
            <a:pPr>
              <a:lnSpc>
                <a:spcPct val="150000"/>
              </a:lnSpc>
            </a:pPr>
            <a:r>
              <a:rPr lang="zh-CN" altLang="en-US" sz="2400" b="1" dirty="0">
                <a:latin typeface="楷体" pitchFamily="49" charset="-122"/>
                <a:ea typeface="楷体" pitchFamily="49" charset="-122"/>
                <a:cs typeface="Times New Roman" pitchFamily="18" charset="0"/>
              </a:rPr>
              <a:t>目录</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一</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青少年时</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二</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到圣彼得堡去</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三</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流放西伯利亚</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四</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火星报</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与社会民主工党</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五</a:t>
            </a:r>
            <a:r>
              <a:rPr lang="en-US" altLang="zh-CN" sz="2400" b="1" dirty="0">
                <a:latin typeface="楷体" pitchFamily="49" charset="-122"/>
                <a:ea typeface="楷体" pitchFamily="49" charset="-122"/>
                <a:cs typeface="Times New Roman" pitchFamily="18" charset="0"/>
              </a:rPr>
              <a:t>)1905</a:t>
            </a:r>
            <a:r>
              <a:rPr lang="zh-CN" altLang="en-US" sz="2400" b="1" dirty="0">
                <a:latin typeface="楷体" pitchFamily="49" charset="-122"/>
                <a:ea typeface="楷体" pitchFamily="49" charset="-122"/>
                <a:cs typeface="Times New Roman" pitchFamily="18" charset="0"/>
              </a:rPr>
              <a:t>年革命与武装起义</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六</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革命在向前发展</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七</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准备夺取胜利</a:t>
            </a:r>
          </a:p>
          <a:p>
            <a:pP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八</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为无产阶级革命导航</a:t>
            </a:r>
          </a:p>
        </p:txBody>
      </p:sp>
      <p:sp>
        <p:nvSpPr>
          <p:cNvPr id="3" name="TextBox 2"/>
          <p:cNvSpPr txBox="1"/>
          <p:nvPr/>
        </p:nvSpPr>
        <p:spPr>
          <a:xfrm>
            <a:off x="6330460" y="1214999"/>
            <a:ext cx="4026878" cy="4524315"/>
          </a:xfrm>
          <a:prstGeom prst="rect">
            <a:avLst/>
          </a:prstGeom>
          <a:noFill/>
        </p:spPr>
        <p:txBody>
          <a:bodyPr wrap="square" rtlCol="0">
            <a:spAutoFit/>
          </a:bodyPr>
          <a:lstStyle/>
          <a:p>
            <a:pPr>
              <a:lnSpc>
                <a:spcPct val="150000"/>
              </a:lnSpc>
            </a:pPr>
            <a:r>
              <a:rPr lang="zh-CN" altLang="en-US" sz="2400" b="1" dirty="0">
                <a:latin typeface="楷体" pitchFamily="49" charset="-122"/>
                <a:ea typeface="楷体" pitchFamily="49" charset="-122"/>
                <a:cs typeface="Times New Roman" pitchFamily="18" charset="0"/>
              </a:rPr>
              <a:t>目录</a:t>
            </a:r>
          </a:p>
          <a:p>
            <a:pPr>
              <a:lnSpc>
                <a:spcPct val="150000"/>
              </a:lnSpc>
            </a:pPr>
            <a:r>
              <a:rPr lang="zh-CN" altLang="en-US" sz="2400" b="1" dirty="0">
                <a:latin typeface="楷体" pitchFamily="49" charset="-122"/>
                <a:ea typeface="楷体" pitchFamily="49" charset="-122"/>
                <a:cs typeface="Times New Roman" pitchFamily="18" charset="0"/>
              </a:rPr>
              <a:t>一、富家子弟</a:t>
            </a:r>
          </a:p>
          <a:p>
            <a:pPr>
              <a:lnSpc>
                <a:spcPct val="150000"/>
              </a:lnSpc>
            </a:pPr>
            <a:r>
              <a:rPr lang="zh-CN" altLang="en-US" sz="2400" b="1" dirty="0">
                <a:latin typeface="楷体" pitchFamily="49" charset="-122"/>
                <a:ea typeface="楷体" pitchFamily="49" charset="-122"/>
                <a:cs typeface="Times New Roman" pitchFamily="18" charset="0"/>
              </a:rPr>
              <a:t>二、从律师到海军部长</a:t>
            </a:r>
          </a:p>
          <a:p>
            <a:pPr>
              <a:lnSpc>
                <a:spcPct val="150000"/>
              </a:lnSpc>
            </a:pPr>
            <a:r>
              <a:rPr lang="zh-CN" altLang="en-US" sz="2400" b="1" dirty="0">
                <a:latin typeface="楷体" pitchFamily="49" charset="-122"/>
                <a:ea typeface="楷体" pitchFamily="49" charset="-122"/>
                <a:cs typeface="Times New Roman" pitchFamily="18" charset="0"/>
              </a:rPr>
              <a:t>三、罗斯福是怎样的人</a:t>
            </a:r>
          </a:p>
          <a:p>
            <a:pPr>
              <a:lnSpc>
                <a:spcPct val="150000"/>
              </a:lnSpc>
            </a:pPr>
            <a:r>
              <a:rPr lang="zh-CN" altLang="en-US" sz="2400" b="1" dirty="0">
                <a:latin typeface="楷体" pitchFamily="49" charset="-122"/>
                <a:ea typeface="楷体" pitchFamily="49" charset="-122"/>
                <a:cs typeface="Times New Roman" pitchFamily="18" charset="0"/>
              </a:rPr>
              <a:t>四、竞选总统</a:t>
            </a:r>
          </a:p>
          <a:p>
            <a:pPr>
              <a:lnSpc>
                <a:spcPct val="150000"/>
              </a:lnSpc>
            </a:pPr>
            <a:r>
              <a:rPr lang="zh-CN" altLang="en-US" sz="2400" b="1" dirty="0">
                <a:latin typeface="楷体" pitchFamily="49" charset="-122"/>
                <a:ea typeface="楷体" pitchFamily="49" charset="-122"/>
                <a:cs typeface="Times New Roman" pitchFamily="18" charset="0"/>
              </a:rPr>
              <a:t>五、二战时期的罗斯福</a:t>
            </a:r>
          </a:p>
          <a:p>
            <a:pPr>
              <a:lnSpc>
                <a:spcPct val="150000"/>
              </a:lnSpc>
            </a:pPr>
            <a:r>
              <a:rPr lang="zh-CN" altLang="en-US" sz="2400" b="1" dirty="0">
                <a:latin typeface="楷体" pitchFamily="49" charset="-122"/>
                <a:ea typeface="楷体" pitchFamily="49" charset="-122"/>
                <a:cs typeface="Times New Roman" pitchFamily="18" charset="0"/>
              </a:rPr>
              <a:t>六、轮椅总统罗斯福</a:t>
            </a:r>
          </a:p>
          <a:p>
            <a:pPr>
              <a:lnSpc>
                <a:spcPct val="150000"/>
              </a:lnSpc>
            </a:pPr>
            <a:r>
              <a:rPr lang="zh-CN" altLang="en-US" sz="2400" b="1" dirty="0">
                <a:latin typeface="楷体" pitchFamily="49" charset="-122"/>
                <a:ea typeface="楷体" pitchFamily="49" charset="-122"/>
                <a:cs typeface="Times New Roman" pitchFamily="18" charset="0"/>
              </a:rPr>
              <a:t>七、伟人与家人的最后时光</a:t>
            </a:r>
          </a:p>
        </p:txBody>
      </p:sp>
    </p:spTree>
    <p:extLst>
      <p:ext uri="{BB962C8B-B14F-4D97-AF65-F5344CB8AC3E}">
        <p14:creationId xmlns:p14="http://schemas.microsoft.com/office/powerpoint/2010/main" xmlns="" val="20330285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601031"/>
            <a:ext cx="1069848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）据三个目录，指出分别出自哪位历史人物的传记。（</a:t>
            </a:r>
            <a:r>
              <a:rPr lang="en-US" altLang="zh-CN" sz="2400" b="1" dirty="0">
                <a:latin typeface="宋体" pitchFamily="2" charset="-122"/>
                <a:ea typeface="宋体" pitchFamily="2" charset="-122"/>
                <a:cs typeface="Times New Roman" pitchFamily="18" charset="0"/>
              </a:rPr>
              <a:t>6</a:t>
            </a:r>
            <a:r>
              <a:rPr lang="zh-CN" altLang="en-US" sz="2400" b="1" dirty="0" smtClean="0">
                <a:latin typeface="宋体" pitchFamily="2" charset="-122"/>
                <a:ea typeface="宋体" pitchFamily="2" charset="-122"/>
                <a:cs typeface="Times New Roman" pitchFamily="18" charset="0"/>
              </a:rPr>
              <a:t>分）他们一生中最重大的贡献分别是什么？（</a:t>
            </a:r>
            <a:r>
              <a:rPr lang="en-US" altLang="zh-CN" sz="2400" b="1" dirty="0" smtClean="0">
                <a:latin typeface="宋体" pitchFamily="2" charset="-122"/>
                <a:ea typeface="宋体" pitchFamily="2" charset="-122"/>
                <a:cs typeface="Times New Roman" pitchFamily="18" charset="0"/>
              </a:rPr>
              <a:t>6</a:t>
            </a:r>
            <a:r>
              <a:rPr lang="zh-CN" altLang="en-US" sz="2400" b="1" dirty="0" smtClean="0">
                <a:latin typeface="宋体" pitchFamily="2" charset="-122"/>
                <a:ea typeface="宋体" pitchFamily="2" charset="-122"/>
                <a:cs typeface="Times New Roman" pitchFamily="18" charset="0"/>
              </a:rPr>
              <a:t>分）</a:t>
            </a:r>
            <a:endParaRPr lang="zh-CN" altLang="en-US" sz="2400" b="1" dirty="0">
              <a:latin typeface="宋体" pitchFamily="2" charset="-122"/>
              <a:ea typeface="宋体" pitchFamily="2" charset="-122"/>
              <a:cs typeface="Times New Roman" pitchFamily="18" charset="0"/>
            </a:endParaRPr>
          </a:p>
        </p:txBody>
      </p:sp>
      <p:sp>
        <p:nvSpPr>
          <p:cNvPr id="3" name="矩形 2"/>
          <p:cNvSpPr/>
          <p:nvPr/>
        </p:nvSpPr>
        <p:spPr>
          <a:xfrm>
            <a:off x="972869" y="3008205"/>
            <a:ext cx="10035100" cy="2862322"/>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目录一是</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拿破仑；目录</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二是</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列宁；目录</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三是罗斯福。</a:t>
            </a:r>
          </a:p>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拿破仑的贡献是巩固了法国大革命的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胜利果实，颁布</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a:t>
            </a: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民法典</a:t>
            </a: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。列宁领导了</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十月革命，创建</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了世界上第一个社会主义国家。罗斯福在经济危机</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下，实行“新政”，使</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美国得以恢复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发展，开创</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了资本主义“国家干预经济”的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新模式</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领导</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美国进行反法西斯</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战争，取得胜利。</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81310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0461" y="2366953"/>
            <a:ext cx="8687386"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）根据材料和所学，概括他们的共同影响。（</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2289039" y="3775769"/>
            <a:ext cx="6164851"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共同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影响：推动</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了人类社会的进步与发展。</a:t>
            </a:r>
          </a:p>
        </p:txBody>
      </p:sp>
    </p:spTree>
    <p:extLst>
      <p:ext uri="{BB962C8B-B14F-4D97-AF65-F5344CB8AC3E}">
        <p14:creationId xmlns:p14="http://schemas.microsoft.com/office/powerpoint/2010/main" xmlns="" val="9153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4738807" cy="627895"/>
            <a:chOff x="1034884" y="629878"/>
            <a:chExt cx="5296061" cy="627895"/>
          </a:xfrm>
        </p:grpSpPr>
        <p:sp>
          <p:nvSpPr>
            <p:cNvPr id="17" name="圆角矩形 6"/>
            <p:cNvSpPr/>
            <p:nvPr>
              <p:custDataLst>
                <p:tags r:id="rId2"/>
              </p:custDataLst>
            </p:nvPr>
          </p:nvSpPr>
          <p:spPr>
            <a:xfrm flipH="1">
              <a:off x="2327857" y="629878"/>
              <a:ext cx="4003088"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a:latin typeface="黑体" panose="02010609060101010101" pitchFamily="49" charset="-122"/>
                  <a:ea typeface="黑体" panose="02010609060101010101" pitchFamily="49" charset="-122"/>
                  <a:sym typeface="宋体" panose="02010600030101010101" pitchFamily="2" charset="-122"/>
                </a:rPr>
                <a:t>资本主义</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的萌芽</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4235694654"/>
              </p:ext>
            </p:extLst>
          </p:nvPr>
        </p:nvGraphicFramePr>
        <p:xfrm>
          <a:off x="650878" y="3143137"/>
          <a:ext cx="10807977" cy="3275248"/>
        </p:xfrm>
        <a:graphic>
          <a:graphicData uri="http://schemas.openxmlformats.org/drawingml/2006/table">
            <a:tbl>
              <a:tblPr firstRow="1" bandRow="1">
                <a:tableStyleId>{5940675A-B579-460E-94D1-54222C63F5DA}</a:tableStyleId>
              </a:tblPr>
              <a:tblGrid>
                <a:gridCol w="782269"/>
                <a:gridCol w="1529861"/>
                <a:gridCol w="8495847"/>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主要事件</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主要内容</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0784">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思想基础</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文艺复兴</a:t>
                      </a:r>
                      <a:endParaRPr lang="en-US" altLang="zh-CN"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14—17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兴起于意大利的文艺复兴运动，是一场反对教会“神权至上”和提倡人文主义的新文化运动，促进了人们思想的大解放，推动了欧洲文化思想领域的繁荣，为欧洲资本主义社会的产生和发展奠定了思想文化基础</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320678976"/>
              </p:ext>
            </p:extLst>
          </p:nvPr>
        </p:nvGraphicFramePr>
        <p:xfrm>
          <a:off x="492369" y="1461429"/>
          <a:ext cx="11201401" cy="5030372"/>
        </p:xfrm>
        <a:graphic>
          <a:graphicData uri="http://schemas.openxmlformats.org/drawingml/2006/table">
            <a:tbl>
              <a:tblPr firstRow="1" bandRow="1">
                <a:tableStyleId>{5940675A-B579-460E-94D1-54222C63F5DA}</a:tableStyleId>
              </a:tblPr>
              <a:tblGrid>
                <a:gridCol w="756138"/>
                <a:gridCol w="1380393"/>
                <a:gridCol w="9064870"/>
              </a:tblGrid>
              <a:tr h="479474">
                <a:tc>
                  <a:txBody>
                    <a:bodyPr/>
                    <a:lstStyle/>
                    <a:p>
                      <a:pPr marL="0" indent="0" algn="ctr" defTabSz="914400" rtl="0" eaLnBrk="1" latinLnBrk="0" hangingPunct="1">
                        <a:lnSpc>
                          <a:spcPct val="130000"/>
                        </a:lnSpc>
                        <a:buNone/>
                      </a:pP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主要事件</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5633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思想基础</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启蒙运动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18</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纪开始的以法国为中心，波及欧洲其他国家的反对旧制度的启蒙运动，是继文艺复兴之后的又一场反封建、反教会的思想解放运动，其反对封建专制和宣传自由、平等和民主的思想成为资产阶级革命的思想武器，为法国大革命作了重要的理论准备</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981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物质基础</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新航路</a:t>
                      </a:r>
                      <a:endParaRPr lang="en-US" altLang="zh-CN" sz="2400" b="0" kern="1200" dirty="0" smtClean="0">
                        <a:solidFill>
                          <a:srgbClr val="000000"/>
                        </a:solidFill>
                        <a:latin typeface="黑体" panose="02010609060101010101" pitchFamily="49" charset="-122"/>
                        <a:ea typeface="黑体" panose="02010609060101010101" pitchFamily="49" charset="-122"/>
                        <a:cs typeface="NEU-BZ-S92" charset="0"/>
                      </a:endParaRPr>
                    </a:p>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开辟</a:t>
                      </a:r>
                      <a:endParaRPr lang="zh-CN" altLang="en-US"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15—17</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纪，新航路开辟以后，欧洲大西洋沿岸工商业经济繁荣起来，促进了资本主义的产生和发展。同时，欧洲与亚洲、非洲、美洲之间建立起了直接的商业联系，往来日益密切。世界开始连为一个整体，世界的观念也从此逐步确立起来</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世界市场开始形成</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706123659"/>
              </p:ext>
            </p:extLst>
          </p:nvPr>
        </p:nvGraphicFramePr>
        <p:xfrm>
          <a:off x="685800" y="1672444"/>
          <a:ext cx="10823331" cy="4713850"/>
        </p:xfrm>
        <a:graphic>
          <a:graphicData uri="http://schemas.openxmlformats.org/drawingml/2006/table">
            <a:tbl>
              <a:tblPr firstRow="1" bandRow="1">
                <a:tableStyleId>{5940675A-B579-460E-94D1-54222C63F5DA}</a:tableStyleId>
              </a:tblPr>
              <a:tblGrid>
                <a:gridCol w="518746"/>
                <a:gridCol w="1608993"/>
                <a:gridCol w="8695592"/>
              </a:tblGrid>
              <a:tr h="479474">
                <a:tc>
                  <a:txBody>
                    <a:bodyPr/>
                    <a:lstStyle/>
                    <a:p>
                      <a:pPr marL="0" indent="0" algn="ctr" defTabSz="914400" rtl="0" eaLnBrk="1" latinLnBrk="0" hangingPunct="1">
                        <a:lnSpc>
                          <a:spcPct val="130000"/>
                        </a:lnSpc>
                        <a:buNone/>
                      </a:pP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主要事件</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2442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物质基础</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“三角贸易”</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以欧洲、非洲、美洲为主体的“三角贸易”，使非洲丧失了大量的劳动力，奴隶贩子却大发横财，他们把从黑奴身上赚来的血腥资本投资于欧洲的工商业，促进了欧洲原始资本积累</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9816">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认识</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indent="0" algn="ctr" defTabSz="914400" rtl="0" eaLnBrk="1" latinLnBrk="0" hangingPunct="1">
                        <a:lnSpc>
                          <a:spcPct val="13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资本主义的产生是以思想解放为基础，以“民主、自由、平等”等资产阶级思想为指导；资本主义的原始资本积累以殖民掠夺和殖民扩张为手段，充满了血腥和暴力</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1356004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457919"/>
            <a:ext cx="5405185" cy="628500"/>
            <a:chOff x="944096" y="643213"/>
            <a:chExt cx="4363409" cy="628500"/>
          </a:xfrm>
        </p:grpSpPr>
        <p:sp>
          <p:nvSpPr>
            <p:cNvPr id="17" name="圆角矩形 6"/>
            <p:cNvSpPr/>
            <p:nvPr>
              <p:custDataLst>
                <p:tags r:id="rId2"/>
              </p:custDataLst>
            </p:nvPr>
          </p:nvSpPr>
          <p:spPr>
            <a:xfrm flipH="1">
              <a:off x="2055899" y="643213"/>
              <a:ext cx="3251606"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资本主义的兴起与建立</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320018641"/>
              </p:ext>
            </p:extLst>
          </p:nvPr>
        </p:nvGraphicFramePr>
        <p:xfrm>
          <a:off x="828561" y="2426679"/>
          <a:ext cx="10531101" cy="3840480"/>
        </p:xfrm>
        <a:graphic>
          <a:graphicData uri="http://schemas.openxmlformats.org/drawingml/2006/table">
            <a:tbl>
              <a:tblPr firstRow="1" bandRow="1">
                <a:tableStyleId>{5940675A-B579-460E-94D1-54222C63F5DA}</a:tableStyleId>
              </a:tblPr>
              <a:tblGrid>
                <a:gridCol w="1608992"/>
                <a:gridCol w="8922109"/>
              </a:tblGrid>
              <a:tr h="351692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英国资产阶级革命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）革命：</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1640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年议会的召开，掀开了英国资产阶级革命的序幕。</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1649—1688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年，英国资产阶级和新贵族等联合起来推翻了封建专制统治</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）成果：</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1689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年，议会通过了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权利法案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，英国逐渐确立君主立宪制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）影响：推翻了封建君主专制制度，确立了资产阶级的统治地位，为发展资本主义扫清了障碍，推动了世界历史的进程</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906754668"/>
              </p:ext>
            </p:extLst>
          </p:nvPr>
        </p:nvGraphicFramePr>
        <p:xfrm>
          <a:off x="837353" y="1951895"/>
          <a:ext cx="10531101" cy="4141175"/>
        </p:xfrm>
        <a:graphic>
          <a:graphicData uri="http://schemas.openxmlformats.org/drawingml/2006/table">
            <a:tbl>
              <a:tblPr firstRow="1" bandRow="1">
                <a:tableStyleId>{5940675A-B579-460E-94D1-54222C63F5DA}</a:tableStyleId>
              </a:tblPr>
              <a:tblGrid>
                <a:gridCol w="1325554"/>
                <a:gridCol w="9205547"/>
              </a:tblGrid>
              <a:tr h="414117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美国独立战争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）独立：</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1776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日，大陆会议通过了由杰斐逊起草的</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独立宣言</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，宣告北美</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个殖民地脱离英国而独立，标志着美国独立</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）结果：结束了英国的殖民统治，实现了国家独立。</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1787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年美国宪法的制定，标志着美国确立了联邦共和政体和三权分立原则，走上了资本主义发展道路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）影响：确立了比较民主的资产阶级政治体制，有利于美国资本主义的发展，对以后欧洲和拉丁美洲的革命也起到了推动作用</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4431414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2372</TotalTime>
  <Words>3480</Words>
  <Application>Microsoft Office PowerPoint</Application>
  <PresentationFormat>自定义</PresentationFormat>
  <Paragraphs>280</Paragraphs>
  <Slides>44</Slides>
  <Notes>1</Notes>
  <HiddenSlides>0</HiddenSlides>
  <MMClips>0</MMClips>
  <ScaleCrop>false</ScaleCrop>
  <HeadingPairs>
    <vt:vector size="4" baseType="variant">
      <vt:variant>
        <vt:lpstr>主题</vt:lpstr>
      </vt:variant>
      <vt:variant>
        <vt:i4>5</vt:i4>
      </vt:variant>
      <vt:variant>
        <vt:lpstr>幻灯片标题</vt:lpstr>
      </vt:variant>
      <vt:variant>
        <vt:i4>44</vt:i4>
      </vt:variant>
    </vt:vector>
  </HeadingPairs>
  <TitlesOfParts>
    <vt:vector size="49"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1261</cp:revision>
  <dcterms:created xsi:type="dcterms:W3CDTF">2020-07-19T08:35:00Z</dcterms:created>
  <dcterms:modified xsi:type="dcterms:W3CDTF">2022-02-25T16:11:05Z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