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tags/tag8.xml" ContentType="application/vnd.openxmlformats-officedocument.presentationml.tags+xml"/>
  <Override PartName="/ppt/tags/tag104.xml" ContentType="application/vnd.openxmlformats-officedocument.presentationml.tags+xml"/>
  <Override PartName="/ppt/slideLayouts/slideLayout57.xml" ContentType="application/vnd.openxmlformats-officedocument.presentationml.slideLayout+xml"/>
  <Override PartName="/ppt/theme/theme5.xml" ContentType="application/vnd.openxmlformats-officedocument.theme+xml"/>
  <Override PartName="/ppt/tags/tag140.xml" ContentType="application/vnd.openxmlformats-officedocument.presentationml.tags+xml"/>
  <Override PartName="/ppt/tags/tag151.xml" ContentType="application/vnd.openxmlformats-officedocument.presentationml.tags+xml"/>
  <Override PartName="/ppt/slides/slide36.xml" ContentType="application/vnd.openxmlformats-officedocument.presentationml.slide+xml"/>
  <Override PartName="/ppt/slideLayouts/slideLayout46.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tags/tag49.xml" ContentType="application/vnd.openxmlformats-officedocument.presentationml.tags+xml"/>
  <Override PartName="/ppt/slideLayouts/slideLayout35.xml" ContentType="application/vnd.openxmlformats-officedocument.presentationml.slideLayout+xml"/>
  <Override PartName="/ppt/tags/tag96.xml" ContentType="application/vnd.openxmlformats-officedocument.presentationml.tags+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ags/tag38.xml" ContentType="application/vnd.openxmlformats-officedocument.presentationml.tags+xml"/>
  <Override PartName="/ppt/tags/tag85.xml" ContentType="application/vnd.openxmlformats-officedocument.presentationml.tags+xml"/>
  <Override PartName="/ppt/slideLayouts/slideLayout60.xml" ContentType="application/vnd.openxmlformats-officedocument.presentationml.slideLayout+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tags/tag156.xml" ContentType="application/vnd.openxmlformats-officedocument.presentationml.tags+xml"/>
  <Override PartName="/ppt/tags/tag167.xml" ContentType="application/vnd.openxmlformats-officedocument.presentationml.tags+xml"/>
  <Override PartName="/ppt/tags/tag41.xml" ContentType="application/vnd.openxmlformats-officedocument.presentationml.tags+xml"/>
  <Override PartName="/ppt/tags/tag145.xml" ContentType="application/vnd.openxmlformats-officedocument.presentationml.tags+xml"/>
  <Override PartName="/ppt/tags/tag30.xml" ContentType="application/vnd.openxmlformats-officedocument.presentationml.tags+xml"/>
  <Override PartName="/ppt/tags/tag134.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ags/tag112.xml" ContentType="application/vnd.openxmlformats-officedocument.presentationml.tags+xml"/>
  <Override PartName="/ppt/tags/tag123.xml" ContentType="application/vnd.openxmlformats-officedocument.presentationml.tags+xml"/>
  <Default Extension="png" ContentType="image/png"/>
  <Override PartName="/ppt/tags/tag170.xml" ContentType="application/vnd.openxmlformats-officedocument.presentationml.tags+xml"/>
  <Override PartName="/ppt/slides/slide55.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tags/tag101.xml" ContentType="application/vnd.openxmlformats-officedocument.presentationml.tags+xml"/>
  <Override PartName="/ppt/slides/slide33.xml" ContentType="application/vnd.openxmlformats-officedocument.presentationml.slide+xml"/>
  <Override PartName="/ppt/slides/slide44.xml" ContentType="application/vnd.openxmlformats-officedocument.presentationml.slide+xml"/>
  <Override PartName="/ppt/tags/tag68.xml" ContentType="application/vnd.openxmlformats-officedocument.presentationml.tags+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tags/tag57.xml" ContentType="application/vnd.openxmlformats-officedocument.presentationml.tags+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tags/tag35.xml" ContentType="application/vnd.openxmlformats-officedocument.presentationml.tags+xml"/>
  <Override PartName="/ppt/tags/tag46.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75.xml" ContentType="application/vnd.openxmlformats-officedocument.presentationml.tags+xml"/>
  <Override PartName="/ppt/tags/tag13.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tags/tag164.xml" ContentType="application/vnd.openxmlformats-officedocument.presentationml.tags+xml"/>
  <Override PartName="/ppt/slideMasters/slideMaster5.xml" ContentType="application/vnd.openxmlformats-officedocument.presentationml.slideMaster+xml"/>
  <Override PartName="/ppt/slides/slide49.xml" ContentType="application/vnd.openxmlformats-officedocument.presentationml.slide+xml"/>
  <Override PartName="/ppt/tags/tag106.xml" ContentType="application/vnd.openxmlformats-officedocument.presentationml.tags+xml"/>
  <Override PartName="/ppt/slideLayouts/slideLayout59.xml" ContentType="application/vnd.openxmlformats-officedocument.presentationml.slideLayout+xml"/>
  <Override PartName="/ppt/theme/theme7.xml" ContentType="application/vnd.openxmlformats-officedocument.theme+xml"/>
  <Override PartName="/ppt/tags/tag142.xml" ContentType="application/vnd.openxmlformats-officedocument.presentationml.tags+xml"/>
  <Override PartName="/ppt/tags/tag153.xml" ContentType="application/vnd.openxmlformats-officedocument.presentationml.tags+xml"/>
  <Override PartName="/ppt/slides/slide38.xml" ContentType="application/vnd.openxmlformats-officedocument.presentationml.slide+xml"/>
  <Override PartName="/ppt/slideLayouts/slideLayout48.xml" ContentType="application/vnd.openxmlformats-officedocument.presentationml.slideLayout+xml"/>
  <Override PartName="/ppt/tags/tag131.xml" ContentType="application/vnd.openxmlformats-officedocument.presentationml.tags+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ags/tag98.xml" ContentType="application/vnd.openxmlformats-officedocument.presentationml.tags+xml"/>
  <Override PartName="/ppt/tags/tag120.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tags/tag87.xml" ContentType="application/vnd.openxmlformats-officedocument.presentationml.tags+xml"/>
  <Override PartName="/ppt/slides/slide41.xml" ContentType="application/vnd.openxmlformats-officedocument.presentationml.slide+xml"/>
  <Override PartName="/ppt/tags/tag29.xml" ContentType="application/vnd.openxmlformats-officedocument.presentationml.tags+xml"/>
  <Override PartName="/ppt/tags/tag76.xml" ContentType="application/vnd.openxmlformats-officedocument.presentationml.tags+xml"/>
  <Override PartName="/ppt/slideLayouts/slideLayout51.xml" ContentType="application/vnd.openxmlformats-officedocument.presentationml.slideLayout+xml"/>
  <Override PartName="/ppt/slides/slide30.xml" ContentType="application/vnd.openxmlformats-officedocument.presentationml.slide+xml"/>
  <Override PartName="/ppt/tags/tag18.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slideLayouts/slideLayout40.xml" ContentType="application/vnd.openxmlformats-officedocument.presentationml.slideLayout+xml"/>
  <Override PartName="/ppt/tags/tag158.xml" ContentType="application/vnd.openxmlformats-officedocument.presentationml.tags+xml"/>
  <Override PartName="/ppt/tags/tag169.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90.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tags/tag147.xml" ContentType="application/vnd.openxmlformats-officedocument.presentationml.tags+xml"/>
  <Override PartName="/ppt/tags/tag165.xml" ContentType="application/vnd.openxmlformats-officedocument.presentationml.tags+xml"/>
  <Override PartName="/ppt/tags/tag176.xml" ContentType="application/vnd.openxmlformats-officedocument.presentationml.tags+xml"/>
  <Override PartName="/ppt/tags/tag32.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tags/tag136.xml" ContentType="application/vnd.openxmlformats-officedocument.presentationml.tags+xml"/>
  <Override PartName="/ppt/tags/tag154.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tags/tag143.xml" ContentType="application/vnd.openxmlformats-officedocument.presentationml.tags+xml"/>
  <Override PartName="/ppt/tags/tag161.xml" ContentType="application/vnd.openxmlformats-officedocument.presentationml.tags+xml"/>
  <Override PartName="/ppt/tags/tag172.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tags/tag7.xml" ContentType="application/vnd.openxmlformats-officedocument.presentationml.tags+xml"/>
  <Override PartName="/ppt/slideLayouts/slideLayout38.xml" ContentType="application/vnd.openxmlformats-officedocument.presentationml.slideLayout+xml"/>
  <Override PartName="/ppt/tags/tag103.xml" ContentType="application/vnd.openxmlformats-officedocument.presentationml.tags+xml"/>
  <Override PartName="/ppt/slideLayouts/slideLayout49.xml" ContentType="application/vnd.openxmlformats-officedocument.presentationml.slideLayout+xml"/>
  <Override PartName="/ppt/theme/theme4.xml" ContentType="application/vnd.openxmlformats-officedocument.theme+xml"/>
  <Override PartName="/ppt/tags/tag132.xml" ContentType="application/vnd.openxmlformats-officedocument.presentationml.tags+xml"/>
  <Override PartName="/ppt/tags/tag150.xml" ContentType="application/vnd.openxmlformats-officedocument.presentationml.tags+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Layouts/slideLayout16.xml" ContentType="application/vnd.openxmlformats-officedocument.presentationml.slideLayout+xml"/>
  <Override PartName="/ppt/tags/tag3.xml" ContentType="application/vnd.openxmlformats-officedocument.presentationml.tags+xml"/>
  <Override PartName="/ppt/tags/tag59.xml" ContentType="application/vnd.openxmlformats-officedocument.presentationml.tags+xml"/>
  <Override PartName="/ppt/slideLayouts/slideLayout34.xml" ContentType="application/vnd.openxmlformats-officedocument.presentationml.slideLayout+xml"/>
  <Override PartName="/ppt/tags/tag77.xml" ContentType="application/vnd.openxmlformats-officedocument.presentationml.tags+xml"/>
  <Override PartName="/ppt/tags/tag88.xml" ContentType="application/vnd.openxmlformats-officedocument.presentationml.tags+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slideLayouts/slideLayout30.xml" ContentType="application/vnd.openxmlformats-officedocument.presentationml.slideLayout+xml"/>
  <Override PartName="/ppt/tags/tag73.xml" ContentType="application/vnd.openxmlformats-officedocument.presentationml.tags+xml"/>
  <Override PartName="/ppt/tags/tag159.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tags/tag137.xml" ContentType="application/vnd.openxmlformats-officedocument.presentationml.tags+xml"/>
  <Override PartName="/ppt/tags/tag148.xml" ContentType="application/vnd.openxmlformats-officedocument.presentationml.tags+xml"/>
  <Override PartName="/ppt/tags/tag166.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Override PartName="/ppt/tags/tag155.xml" ContentType="application/vnd.openxmlformats-officedocument.presentationml.tags+xml"/>
  <Override PartName="/ppt/tags/tag173.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33.xml" ContentType="application/vnd.openxmlformats-officedocument.presentationml.tags+xml"/>
  <Override PartName="/ppt/tags/tag144.xml" ContentType="application/vnd.openxmlformats-officedocument.presentationml.tags+xml"/>
  <Override PartName="/ppt/tags/tag162.xml" ContentType="application/vnd.openxmlformats-officedocument.presentationml.tags+xml"/>
  <Override PartName="/ppt/slides/slide29.xml" ContentType="application/vnd.openxmlformats-officedocument.presentationml.slide+xml"/>
  <Override PartName="/ppt/tags/tag122.xml" ContentType="application/vnd.openxmlformats-officedocument.presentationml.tags+xml"/>
  <Override PartName="/ppt/slideLayouts/slideLayout39.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slideLayouts/slideLayout28.xml" ContentType="application/vnd.openxmlformats-officedocument.presentationml.slideLayout+xml"/>
  <Override PartName="/ppt/tags/tag89.xml" ContentType="application/vnd.openxmlformats-officedocument.presentationml.tags+xml"/>
  <Override PartName="/ppt/tags/tag111.xml" ContentType="application/vnd.openxmlformats-officedocument.presentationml.tags+xml"/>
  <Override PartName="/ppt/slides/slide43.xml" ContentType="application/vnd.openxmlformats-officedocument.presentationml.slide+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slideLayouts/slideLayout53.xml" ContentType="application/vnd.openxmlformats-officedocument.presentationml.slideLayout+xml"/>
  <Override PartName="/ppt/slides/slide32.xml" ContentType="application/vnd.openxmlformats-officedocument.presentationml.slide+xml"/>
  <Override PartName="/ppt/tags/tag56.xml" ContentType="application/vnd.openxmlformats-officedocument.presentationml.tags+xml"/>
  <Override PartName="/ppt/tags/tag67.xml" ContentType="application/vnd.openxmlformats-officedocument.presentationml.tags+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tags/tag45.xml" ContentType="application/vnd.openxmlformats-officedocument.presentationml.tags+xml"/>
  <Override PartName="/ppt/slideLayouts/slideLayout31.xml" ContentType="application/vnd.openxmlformats-officedocument.presentationml.slideLayout+xml"/>
  <Override PartName="/ppt/tags/tag92.xml" ContentType="application/vnd.openxmlformats-officedocument.presentationml.tags+xml"/>
  <Override PartName="/ppt/tags/tag149.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tags/tag138.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tags/tag163.xml" ContentType="application/vnd.openxmlformats-officedocument.presentationml.tags+xml"/>
  <Override PartName="/ppt/tags/tag174.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theme/theme6.xml" ContentType="application/vnd.openxmlformats-officedocument.theme+xml"/>
  <Override PartName="/ppt/tags/tag152.xml" ContentType="application/vnd.openxmlformats-officedocument.presentationml.tags+xml"/>
  <Override PartName="/ppt/slides/slide48.xml" ContentType="application/vnd.openxmlformats-officedocument.presentationml.slide+xml"/>
  <Override PartName="/ppt/slideLayouts/slideLayout58.xml" ContentType="application/vnd.openxmlformats-officedocument.presentationml.slideLayout+xml"/>
  <Override PartName="/ppt/tags/tag141.xml" ContentType="application/vnd.openxmlformats-officedocument.presentationml.tags+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ags/tag130.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tags/tag39.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slides/slide51.xml" ContentType="application/vnd.openxmlformats-officedocument.presentationml.slide+xml"/>
  <Override PartName="/ppt/slideLayouts/slideLayout14.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Override PartName="/ppt/slides/slide40.xml" ContentType="application/vnd.openxmlformats-officedocument.presentationml.slide+xml"/>
  <Override PartName="/ppt/tags/tag17.xml" ContentType="application/vnd.openxmlformats-officedocument.presentationml.tags+xml"/>
  <Override PartName="/ppt/tags/tag64.xml" ContentType="application/vnd.openxmlformats-officedocument.presentationml.tags+xml"/>
  <Override PartName="/ppt/slideLayouts/slideLayout50.xml" ContentType="application/vnd.openxmlformats-officedocument.presentationml.slideLayout+xml"/>
  <Override PartName="/ppt/tags/tag168.xml" ContentType="application/vnd.openxmlformats-officedocument.presentationml.tags+xml"/>
  <Override PartName="/ppt/tags/tag53.xml" ContentType="application/vnd.openxmlformats-officedocument.presentationml.tags+xml"/>
  <Override PartName="/ppt/tags/tag157.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135.xml" ContentType="application/vnd.openxmlformats-officedocument.presentationml.tags+xml"/>
  <Override PartName="/ppt/tags/tag146.xml" ContentType="application/vnd.openxmlformats-officedocument.presentationml.tags+xml"/>
  <Override PartName="/ppt/handoutMasters/handoutMaster1.xml" ContentType="application/vnd.openxmlformats-officedocument.presentationml.handoutMaster+xml"/>
  <Override PartName="/ppt/tags/tag20.xml" ContentType="application/vnd.openxmlformats-officedocument.presentationml.tags+xml"/>
  <Override PartName="/ppt/tags/tag124.xml" ContentType="application/vnd.openxmlformats-officedocument.presentationml.tags+xml"/>
  <Override PartName="/ppt/tags/tag171.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tags/tag160.xml" ContentType="application/vnd.openxmlformats-officedocument.presentationml.tags+xml"/>
  <Override PartName="/ppt/slideMasters/slideMaster1.xml" ContentType="application/vnd.openxmlformats-officedocument.presentationml.slideMaster+xml"/>
  <Override PartName="/ppt/slides/slide45.xml" ContentType="application/vnd.openxmlformats-officedocument.presentationml.slide+xml"/>
  <Override PartName="/ppt/theme/theme3.xml" ContentType="application/vnd.openxmlformats-officedocument.theme+xml"/>
  <Override PartName="/ppt/tags/tag102.xml" ContentType="application/vnd.openxmlformats-officedocument.presentationml.tags+xml"/>
  <Override PartName="/ppt/slideLayouts/slideLayout55.xml" ContentType="application/vnd.openxmlformats-officedocument.presentationml.slideLayout+xml"/>
  <Override PartName="/ppt/slides/slide34.xml" ContentType="application/vnd.openxmlformats-officedocument.presentationml.slide+xml"/>
  <Override PartName="/ppt/tags/tag58.xml" ContentType="application/vnd.openxmlformats-officedocument.presentationml.tags+xml"/>
  <Override PartName="/ppt/tags/tag69.xml" ContentType="application/vnd.openxmlformats-officedocument.presentationml.tags+xml"/>
  <Override PartName="/ppt/slideLayouts/slideLayout44.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tags/tag47.xml" ContentType="application/vnd.openxmlformats-officedocument.presentationml.tags+xml"/>
  <Override PartName="/ppt/slideLayouts/slideLayout33.xml" ContentType="application/vnd.openxmlformats-officedocument.presentationml.slideLayout+xml"/>
  <Override PartName="/ppt/tags/tag94.xml" ContentType="application/vnd.openxmlformats-officedocument.presentationml.tags+xml"/>
  <Override PartName="/ppt/slides/slide12.xml" ContentType="application/vnd.openxmlformats-officedocument.presentationml.slide+xml"/>
  <Override PartName="/ppt/slideLayouts/slideLayout11.xml" ContentType="application/vnd.openxmlformats-officedocument.presentationml.slideLayout+xml"/>
  <Override PartName="/ppt/tags/tag36.xml" ContentType="application/vnd.openxmlformats-officedocument.presentationml.tags+xml"/>
  <Override PartName="/ppt/tags/tag83.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2"/>
    <p:sldMasterId id="2147483678" r:id="rId3"/>
    <p:sldMasterId id="2147483690" r:id="rId4"/>
    <p:sldMasterId id="2147483702" r:id="rId5"/>
  </p:sldMasterIdLst>
  <p:notesMasterIdLst>
    <p:notesMasterId r:id="rId61"/>
  </p:notesMasterIdLst>
  <p:handoutMasterIdLst>
    <p:handoutMasterId r:id="rId62"/>
  </p:handoutMasterIdLst>
  <p:sldIdLst>
    <p:sldId id="331" r:id="rId6"/>
    <p:sldId id="332" r:id="rId7"/>
    <p:sldId id="333" r:id="rId8"/>
    <p:sldId id="278" r:id="rId9"/>
    <p:sldId id="272" r:id="rId10"/>
    <p:sldId id="574" r:id="rId11"/>
    <p:sldId id="594" r:id="rId12"/>
    <p:sldId id="595" r:id="rId13"/>
    <p:sldId id="597" r:id="rId14"/>
    <p:sldId id="598" r:id="rId15"/>
    <p:sldId id="599" r:id="rId16"/>
    <p:sldId id="600" r:id="rId17"/>
    <p:sldId id="596" r:id="rId18"/>
    <p:sldId id="601" r:id="rId19"/>
    <p:sldId id="602" r:id="rId20"/>
    <p:sldId id="603" r:id="rId21"/>
    <p:sldId id="604" r:id="rId22"/>
    <p:sldId id="605" r:id="rId23"/>
    <p:sldId id="606" r:id="rId24"/>
    <p:sldId id="607" r:id="rId25"/>
    <p:sldId id="608" r:id="rId26"/>
    <p:sldId id="609" r:id="rId27"/>
    <p:sldId id="610" r:id="rId28"/>
    <p:sldId id="611" r:id="rId29"/>
    <p:sldId id="290" r:id="rId30"/>
    <p:sldId id="612" r:id="rId31"/>
    <p:sldId id="613" r:id="rId32"/>
    <p:sldId id="614" r:id="rId33"/>
    <p:sldId id="615" r:id="rId34"/>
    <p:sldId id="616" r:id="rId35"/>
    <p:sldId id="294" r:id="rId36"/>
    <p:sldId id="617" r:id="rId37"/>
    <p:sldId id="548" r:id="rId38"/>
    <p:sldId id="618" r:id="rId39"/>
    <p:sldId id="619" r:id="rId40"/>
    <p:sldId id="620" r:id="rId41"/>
    <p:sldId id="621" r:id="rId42"/>
    <p:sldId id="622" r:id="rId43"/>
    <p:sldId id="623" r:id="rId44"/>
    <p:sldId id="550" r:id="rId45"/>
    <p:sldId id="586" r:id="rId46"/>
    <p:sldId id="624" r:id="rId47"/>
    <p:sldId id="261" r:id="rId48"/>
    <p:sldId id="511" r:id="rId49"/>
    <p:sldId id="528" r:id="rId50"/>
    <p:sldId id="529" r:id="rId51"/>
    <p:sldId id="530" r:id="rId52"/>
    <p:sldId id="531" r:id="rId53"/>
    <p:sldId id="625" r:id="rId54"/>
    <p:sldId id="626" r:id="rId55"/>
    <p:sldId id="385" r:id="rId56"/>
    <p:sldId id="536" r:id="rId57"/>
    <p:sldId id="537" r:id="rId58"/>
    <p:sldId id="539" r:id="rId59"/>
    <p:sldId id="557" r:id="rId6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3399"/>
    <a:srgbClr val="01B0F0"/>
    <a:srgbClr val="FAB529"/>
    <a:srgbClr val="008BD6"/>
    <a:srgbClr val="FF6B00"/>
    <a:srgbClr val="E36B2A"/>
    <a:srgbClr val="D7A800"/>
    <a:srgbClr val="95411F"/>
    <a:srgbClr val="FF0066"/>
    <a:srgbClr val="FF505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1179"/>
    <p:restoredTop sz="94617"/>
  </p:normalViewPr>
  <p:slideViewPr>
    <p:cSldViewPr snapToGrid="0">
      <p:cViewPr varScale="1">
        <p:scale>
          <a:sx n="62" d="100"/>
          <a:sy n="62" d="100"/>
        </p:scale>
        <p:origin x="-592" y="-8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01" d="100"/>
          <a:sy n="101" d="100"/>
        </p:scale>
        <p:origin x="2712" y="200"/>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presProps" Target="presProp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61"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AB4ED5-D631-4E45-A588-D5036665C4BB}" type="datetimeFigureOut">
              <a:rPr kumimoji="1" lang="zh-CN" altLang="en-US" smtClean="0"/>
              <a:pPr/>
              <a:t>2022/2/26</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7EF320-0423-7242-A28E-55FBD17D617F}" type="slidenum">
              <a:rPr kumimoji="1" lang="zh-CN" altLang="en-US" smtClean="0"/>
              <a:pPr/>
              <a:t>‹#›</a:t>
            </a:fld>
            <a:endParaRPr kumimoji="1" lang="zh-CN" altLang="en-US"/>
          </a:p>
        </p:txBody>
      </p:sp>
    </p:spTree>
    <p:extLst>
      <p:ext uri="{BB962C8B-B14F-4D97-AF65-F5344CB8AC3E}">
        <p14:creationId xmlns:p14="http://schemas.microsoft.com/office/powerpoint/2010/main" xmlns="" val="18206448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D5BA0-58A9-468A-A6DC-E5C4BF13CF7A}" type="datetimeFigureOut">
              <a:rPr lang="zh-CN" altLang="en-US" smtClean="0"/>
              <a:pPr/>
              <a:t>2022/2/26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03EF8-77E2-42F8-A12D-7F7DA63747F5}" type="slidenum">
              <a:rPr lang="zh-CN" altLang="en-US" smtClean="0"/>
              <a:pPr/>
              <a:t>‹#›</a:t>
            </a:fld>
            <a:endParaRPr lang="zh-CN" altLang="en-US"/>
          </a:p>
        </p:txBody>
      </p:sp>
    </p:spTree>
    <p:extLst>
      <p:ext uri="{BB962C8B-B14F-4D97-AF65-F5344CB8AC3E}">
        <p14:creationId xmlns:p14="http://schemas.microsoft.com/office/powerpoint/2010/main" xmlns="" val="3605892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43</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2.xml"/><Relationship Id="rId5" Type="http://schemas.openxmlformats.org/officeDocument/2006/relationships/tags" Target="../tags/tag11.xml"/><Relationship Id="rId4" Type="http://schemas.openxmlformats.org/officeDocument/2006/relationships/tags" Target="../tags/tag10.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2.xml"/><Relationship Id="rId5" Type="http://schemas.openxmlformats.org/officeDocument/2006/relationships/tags" Target="../tags/tag16.xml"/><Relationship Id="rId4" Type="http://schemas.openxmlformats.org/officeDocument/2006/relationships/tags" Target="../tags/tag15.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2.xml"/><Relationship Id="rId5" Type="http://schemas.openxmlformats.org/officeDocument/2006/relationships/tags" Target="../tags/tag21.xml"/><Relationship Id="rId4" Type="http://schemas.openxmlformats.org/officeDocument/2006/relationships/tags" Target="../tags/tag20.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2.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21.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2.xml"/><Relationship Id="rId4" Type="http://schemas.openxmlformats.org/officeDocument/2006/relationships/tags" Target="../tags/tag39.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2.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2.xml"/><Relationship Id="rId5" Type="http://schemas.openxmlformats.org/officeDocument/2006/relationships/tags" Target="../tags/tag53.xml"/><Relationship Id="rId4" Type="http://schemas.openxmlformats.org/officeDocument/2006/relationships/tags" Target="../tags/tag52.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2.xml"/><Relationship Id="rId4" Type="http://schemas.openxmlformats.org/officeDocument/2006/relationships/tags" Target="../tags/tag57.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2.xml"/><Relationship Id="rId5" Type="http://schemas.openxmlformats.org/officeDocument/2006/relationships/tags" Target="../tags/tag62.xml"/><Relationship Id="rId4" Type="http://schemas.openxmlformats.org/officeDocument/2006/relationships/tags" Target="../tags/tag61.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slideMaster" Target="../slideMasters/slideMaster3.xml"/><Relationship Id="rId5" Type="http://schemas.openxmlformats.org/officeDocument/2006/relationships/tags" Target="../tags/tag73.xml"/><Relationship Id="rId4" Type="http://schemas.openxmlformats.org/officeDocument/2006/relationships/tags" Target="../tags/tag72.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slideMaster" Target="../slideMasters/slideMaster3.xml"/><Relationship Id="rId5" Type="http://schemas.openxmlformats.org/officeDocument/2006/relationships/tags" Target="../tags/tag78.xml"/><Relationship Id="rId4" Type="http://schemas.openxmlformats.org/officeDocument/2006/relationships/tags" Target="../tags/tag77.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slideMaster" Target="../slideMasters/slideMaster3.xml"/><Relationship Id="rId5" Type="http://schemas.openxmlformats.org/officeDocument/2006/relationships/tags" Target="../tags/tag83.xml"/><Relationship Id="rId4" Type="http://schemas.openxmlformats.org/officeDocument/2006/relationships/tags" Target="../tags/tag82.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86.xml"/><Relationship Id="rId7" Type="http://schemas.openxmlformats.org/officeDocument/2006/relationships/slideMaster" Target="../slideMasters/slideMaster3.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s>
</file>

<file path=ppt/slideLayouts/_rels/slideLayout32.xml.rels><?xml version="1.0" encoding="UTF-8" standalone="yes"?>
<Relationships xmlns="http://schemas.openxmlformats.org/package/2006/relationships"><Relationship Id="rId8" Type="http://schemas.openxmlformats.org/officeDocument/2006/relationships/tags" Target="../tags/tag97.xml"/><Relationship Id="rId3" Type="http://schemas.openxmlformats.org/officeDocument/2006/relationships/tags" Target="../tags/tag92.xml"/><Relationship Id="rId7" Type="http://schemas.openxmlformats.org/officeDocument/2006/relationships/tags" Target="../tags/tag96.xml"/><Relationship Id="rId2" Type="http://schemas.openxmlformats.org/officeDocument/2006/relationships/tags" Target="../tags/tag91.xml"/><Relationship Id="rId1" Type="http://schemas.openxmlformats.org/officeDocument/2006/relationships/tags" Target="../tags/tag90.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9"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 Id="rId5" Type="http://schemas.openxmlformats.org/officeDocument/2006/relationships/slideMaster" Target="../slideMasters/slideMaster3.xml"/><Relationship Id="rId4" Type="http://schemas.openxmlformats.org/officeDocument/2006/relationships/tags" Target="../tags/tag101.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 Id="rId4"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07.xml"/><Relationship Id="rId7" Type="http://schemas.openxmlformats.org/officeDocument/2006/relationships/slideMaster" Target="../slideMasters/slideMaster3.xml"/><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slideMaster" Target="../slideMasters/slideMaster3.xml"/><Relationship Id="rId5" Type="http://schemas.openxmlformats.org/officeDocument/2006/relationships/tags" Target="../tags/tag115.xml"/><Relationship Id="rId4" Type="http://schemas.openxmlformats.org/officeDocument/2006/relationships/tags" Target="../tags/tag114.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 Id="rId5" Type="http://schemas.openxmlformats.org/officeDocument/2006/relationships/slideMaster" Target="../slideMasters/slideMaster3.xml"/><Relationship Id="rId4" Type="http://schemas.openxmlformats.org/officeDocument/2006/relationships/tags" Target="../tags/tag119.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 Id="rId6" Type="http://schemas.openxmlformats.org/officeDocument/2006/relationships/slideMaster" Target="../slideMasters/slideMaster3.xml"/><Relationship Id="rId5" Type="http://schemas.openxmlformats.org/officeDocument/2006/relationships/tags" Target="../tags/tag124.xml"/><Relationship Id="rId4" Type="http://schemas.openxmlformats.org/officeDocument/2006/relationships/tags" Target="../tags/tag12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格式0">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89622" y="124667"/>
            <a:ext cx="11795380" cy="58477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专题十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中外的重要历史人物</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热点聚焦</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9060101010101" pitchFamily="49" charset="-122"/>
                <a:ea typeface="黑体" panose="02010609060101010101" pitchFamily="49" charset="-122"/>
              </a:rPr>
              <a:t>返回目录</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格式1">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111789" y="124667"/>
            <a:ext cx="11968422" cy="58477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专题十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中外的重要历史人物</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知识概括</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2022/2/26</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格式3">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76676" y="124345"/>
            <a:ext cx="12038648" cy="58477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专题十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中外的重要历史人物</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知识清单</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2022/2/26</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82262" y="99591"/>
            <a:ext cx="12109738" cy="58477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专题十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中外的重要历史人物</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题组演练</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tags" Target="../tags/tag1.xml"/><Relationship Id="rId18" Type="http://schemas.openxmlformats.org/officeDocument/2006/relationships/tags" Target="../tags/tag6.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17" Type="http://schemas.openxmlformats.org/officeDocument/2006/relationships/tags" Target="../tags/tag5.xml"/><Relationship Id="rId2" Type="http://schemas.openxmlformats.org/officeDocument/2006/relationships/slideLayout" Target="../slideLayouts/slideLayout18.xml"/><Relationship Id="rId16" Type="http://schemas.openxmlformats.org/officeDocument/2006/relationships/tags" Target="../tags/tag4.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tags" Target="../tags/tag3.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tags" Target="../tags/tag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tags" Target="../tags/tag63.xml"/><Relationship Id="rId18" Type="http://schemas.openxmlformats.org/officeDocument/2006/relationships/tags" Target="../tags/tag68.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3.xml"/><Relationship Id="rId17" Type="http://schemas.openxmlformats.org/officeDocument/2006/relationships/tags" Target="../tags/tag67.xml"/><Relationship Id="rId2" Type="http://schemas.openxmlformats.org/officeDocument/2006/relationships/slideLayout" Target="../slideLayouts/slideLayout29.xml"/><Relationship Id="rId16" Type="http://schemas.openxmlformats.org/officeDocument/2006/relationships/tags" Target="../tags/tag66.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tags" Target="../tags/tag65.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tags" Target="../tags/tag6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6.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theme" Target="../theme/theme4.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7.xml"/><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theme" Target="../theme/theme5.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0" Type="http://schemas.openxmlformats.org/officeDocument/2006/relationships/slideLayout" Target="../slideLayouts/slideLayout59.xml"/><Relationship Id="rId4" Type="http://schemas.openxmlformats.org/officeDocument/2006/relationships/slideLayout" Target="../slideLayouts/slideLayout53.xml"/><Relationship Id="rId9"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1"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 id="2147483663" r:id="rId14"/>
    <p:sldLayoutId id="2147483664" r:id="rId15"/>
    <p:sldLayoutId id="2147483665" r:id="rId16"/>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200DF-8F23-4D63-BD48-B4C00360F1D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132.xml"/><Relationship Id="rId13" Type="http://schemas.openxmlformats.org/officeDocument/2006/relationships/slide" Target="slide43.xml"/><Relationship Id="rId3" Type="http://schemas.openxmlformats.org/officeDocument/2006/relationships/tags" Target="../tags/tag127.xml"/><Relationship Id="rId7" Type="http://schemas.openxmlformats.org/officeDocument/2006/relationships/tags" Target="../tags/tag131.xml"/><Relationship Id="rId12" Type="http://schemas.openxmlformats.org/officeDocument/2006/relationships/slide" Target="slide2.xml"/><Relationship Id="rId2" Type="http://schemas.openxmlformats.org/officeDocument/2006/relationships/tags" Target="../tags/tag126.xml"/><Relationship Id="rId1" Type="http://schemas.openxmlformats.org/officeDocument/2006/relationships/tags" Target="../tags/tag125.xml"/><Relationship Id="rId6" Type="http://schemas.openxmlformats.org/officeDocument/2006/relationships/tags" Target="../tags/tag130.xml"/><Relationship Id="rId11" Type="http://schemas.openxmlformats.org/officeDocument/2006/relationships/slide" Target="slide4.xml"/><Relationship Id="rId5" Type="http://schemas.openxmlformats.org/officeDocument/2006/relationships/tags" Target="../tags/tag129.xml"/><Relationship Id="rId10" Type="http://schemas.openxmlformats.org/officeDocument/2006/relationships/slide" Target="slide3.xml"/><Relationship Id="rId4" Type="http://schemas.openxmlformats.org/officeDocument/2006/relationships/tags" Target="../tags/tag128.xml"/><Relationship Id="rId9" Type="http://schemas.openxmlformats.org/officeDocument/2006/relationships/slideLayout" Target="../slideLayouts/slideLayout45.xml"/></Relationships>
</file>

<file path=ppt/slides/_rels/slide1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40.xml"/></Relationships>
</file>

<file path=ppt/slides/_rels/slide1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41.xml"/></Relationships>
</file>

<file path=ppt/slides/_rels/slide1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42.xml"/></Relationships>
</file>

<file path=ppt/slides/_rels/slide1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43.xml"/></Relationships>
</file>

<file path=ppt/slides/_rels/slide1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44.xml"/></Relationships>
</file>

<file path=ppt/slides/_rels/slide1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45.xml"/></Relationships>
</file>

<file path=ppt/slides/_rels/slide1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46.xml"/></Relationships>
</file>

<file path=ppt/slides/_rels/slide1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47.xml"/></Relationships>
</file>

<file path=ppt/slides/_rels/slide1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48.xml"/></Relationships>
</file>

<file path=ppt/slides/_rels/slide1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4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50.xml"/></Relationships>
</file>

<file path=ppt/slides/_rels/slide2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51.xml"/></Relationships>
</file>

<file path=ppt/slides/_rels/slide2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52.xml"/></Relationships>
</file>

<file path=ppt/slides/_rels/slide2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53.xml"/></Relationships>
</file>

<file path=ppt/slides/_rels/slide2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54.xml"/></Relationships>
</file>

<file path=ppt/slides/_rels/slide25.xml.rels><?xml version="1.0" encoding="UTF-8" standalone="yes"?>
<Relationships xmlns="http://schemas.openxmlformats.org/package/2006/relationships"><Relationship Id="rId3" Type="http://schemas.openxmlformats.org/officeDocument/2006/relationships/tags" Target="../tags/tag157.xml"/><Relationship Id="rId2" Type="http://schemas.openxmlformats.org/officeDocument/2006/relationships/tags" Target="../tags/tag156.xml"/><Relationship Id="rId1" Type="http://schemas.openxmlformats.org/officeDocument/2006/relationships/tags" Target="../tags/tag155.xml"/><Relationship Id="rId5" Type="http://schemas.openxmlformats.org/officeDocument/2006/relationships/slide" Target="slide4.xml"/><Relationship Id="rId4"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58.xml"/></Relationships>
</file>

<file path=ppt/slides/_rels/slide2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59.xml"/></Relationships>
</file>

<file path=ppt/slides/_rels/slide2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60.xml"/></Relationships>
</file>

<file path=ppt/slides/_rels/slide2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61.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62.xml"/></Relationships>
</file>

<file path=ppt/slides/_rels/slide31.xml.rels><?xml version="1.0" encoding="UTF-8" standalone="yes"?>
<Relationships xmlns="http://schemas.openxmlformats.org/package/2006/relationships"><Relationship Id="rId3" Type="http://schemas.openxmlformats.org/officeDocument/2006/relationships/tags" Target="../tags/tag165.xml"/><Relationship Id="rId2" Type="http://schemas.openxmlformats.org/officeDocument/2006/relationships/tags" Target="../tags/tag164.xml"/><Relationship Id="rId1" Type="http://schemas.openxmlformats.org/officeDocument/2006/relationships/tags" Target="../tags/tag163.xml"/><Relationship Id="rId5" Type="http://schemas.openxmlformats.org/officeDocument/2006/relationships/slide" Target="slide4.xml"/><Relationship Id="rId4"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66.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68.xml"/><Relationship Id="rId1" Type="http://schemas.openxmlformats.org/officeDocument/2006/relationships/tags" Target="../tags/tag167.xml"/><Relationship Id="rId4" Type="http://schemas.openxmlformats.org/officeDocument/2006/relationships/slide" Target="slide4.xml"/></Relationships>
</file>

<file path=ppt/slides/_rels/slide3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69.xml"/></Relationships>
</file>

<file path=ppt/slides/_rels/slide3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70.xml"/></Relationships>
</file>

<file path=ppt/slides/_rels/slide3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71.xml"/></Relationships>
</file>

<file path=ppt/slides/_rels/slide3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72.xml"/></Relationships>
</file>

<file path=ppt/slides/_rels/slide3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73.xml"/></Relationships>
</file>

<file path=ppt/slides/_rels/slide3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74.xml"/></Relationships>
</file>

<file path=ppt/slides/_rels/slide4.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5.xml"/><Relationship Id="rId1" Type="http://schemas.openxmlformats.org/officeDocument/2006/relationships/slideLayout" Target="../slideLayouts/slideLayout3.xml"/><Relationship Id="rId6" Type="http://schemas.openxmlformats.org/officeDocument/2006/relationships/slide" Target="slide40.xml"/><Relationship Id="rId5" Type="http://schemas.openxmlformats.org/officeDocument/2006/relationships/slide" Target="slide33.xml"/><Relationship Id="rId4" Type="http://schemas.openxmlformats.org/officeDocument/2006/relationships/slide" Target="slide31.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76.xml"/><Relationship Id="rId1" Type="http://schemas.openxmlformats.org/officeDocument/2006/relationships/tags" Target="../tags/tag175.xml"/><Relationship Id="rId4" Type="http://schemas.openxmlformats.org/officeDocument/2006/relationships/slide" Target="slide4.xml"/></Relationships>
</file>

<file path=ppt/slides/_rels/slide41.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tags" Target="../tags/tag135.xml"/><Relationship Id="rId2" Type="http://schemas.openxmlformats.org/officeDocument/2006/relationships/tags" Target="../tags/tag134.xml"/><Relationship Id="rId1" Type="http://schemas.openxmlformats.org/officeDocument/2006/relationships/tags" Target="../tags/tag133.xml"/><Relationship Id="rId5" Type="http://schemas.openxmlformats.org/officeDocument/2006/relationships/slide" Target="slide4.xml"/><Relationship Id="rId4"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36.xml"/></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37.xm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38.xml"/></Relationships>
</file>

<file path=ppt/slides/_rels/slide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13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3013276" y="3224065"/>
            <a:ext cx="6228000" cy="799200"/>
            <a:chOff x="3027246" y="1986474"/>
            <a:chExt cx="5990707" cy="902160"/>
          </a:xfrm>
        </p:grpSpPr>
        <p:sp>
          <p:nvSpPr>
            <p:cNvPr id="38" name="圆角矩形 6">
              <a:hlinkClick r:id=""/>
            </p:cNvPr>
            <p:cNvSpPr/>
            <p:nvPr>
              <p:custDataLst>
                <p:tags r:id="rId7"/>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9" name="椭圆 7"/>
            <p:cNvSpPr>
              <a:spLocks noChangeAspect="1"/>
            </p:cNvSpPr>
            <p:nvPr>
              <p:custDataLst>
                <p:tags r:id="rId8"/>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2800" b="1" strike="noStrike" noProof="1">
                  <a:solidFill>
                    <a:schemeClr val="bg1"/>
                  </a:solidFill>
                  <a:latin typeface="FZDaHei-B02" panose="03000509000000000000" pitchFamily="66" charset="-122"/>
                  <a:ea typeface="FZDaHei-B02" panose="03000509000000000000" pitchFamily="66" charset="-122"/>
                </a:rPr>
                <a:t>2</a:t>
              </a:r>
            </a:p>
          </p:txBody>
        </p:sp>
        <p:sp>
          <p:nvSpPr>
            <p:cNvPr id="45" name="文本框 2">
              <a:hlinkClick r:id="rId10" action="ppaction://hlinksldjump"/>
            </p:cNvPr>
            <p:cNvSpPr txBox="1"/>
            <p:nvPr/>
          </p:nvSpPr>
          <p:spPr>
            <a:xfrm>
              <a:off x="4055472" y="1986474"/>
              <a:ext cx="4838313" cy="833825"/>
            </a:xfrm>
            <a:prstGeom prst="rect">
              <a:avLst/>
            </a:prstGeom>
            <a:noFill/>
            <a:ln w="9525">
              <a:noFill/>
            </a:ln>
          </p:spPr>
          <p:txBody>
            <a:bodyPr wrap="square" anchor="t">
              <a:spAutoFit/>
            </a:bodyPr>
            <a:lstStyle/>
            <a:p>
              <a:pPr algn="ctr">
                <a:lnSpc>
                  <a:spcPct val="150000"/>
                </a:lnSpc>
              </a:pPr>
              <a:r>
                <a:rPr lang="zh-CN" altLang="en-US" sz="2800" b="1" dirty="0" smtClean="0">
                  <a:solidFill>
                    <a:srgbClr val="01B0F0"/>
                  </a:solidFill>
                  <a:latin typeface="黑体" panose="02010609060101010101" pitchFamily="49" charset="-122"/>
                  <a:ea typeface="黑体" panose="02010609060101010101" pitchFamily="49" charset="-122"/>
                </a:rPr>
                <a:t>数据</a:t>
              </a:r>
              <a:r>
                <a:rPr lang="zh-CN" altLang="en-US" sz="2800" b="1" dirty="0">
                  <a:solidFill>
                    <a:srgbClr val="01B0F0"/>
                  </a:solidFill>
                  <a:latin typeface="黑体" panose="02010609060101010101" pitchFamily="49" charset="-122"/>
                  <a:ea typeface="黑体" panose="02010609060101010101" pitchFamily="49" charset="-122"/>
                </a:rPr>
                <a:t>盘点</a:t>
              </a:r>
              <a:r>
                <a:rPr lang="zh-CN" altLang="en-US" sz="2800" b="1" dirty="0" smtClean="0">
                  <a:solidFill>
                    <a:srgbClr val="01B0F0"/>
                  </a:solidFill>
                  <a:latin typeface="黑体" panose="02010609060101010101" pitchFamily="49" charset="-122"/>
                  <a:ea typeface="黑体" panose="02010609060101010101" pitchFamily="49" charset="-122"/>
                </a:rPr>
                <a:t>  知识概括</a:t>
              </a:r>
              <a:endParaRPr lang="zh-CN" altLang="en-US" sz="2800" b="1" dirty="0">
                <a:solidFill>
                  <a:srgbClr val="01B0F0"/>
                </a:solidFill>
                <a:latin typeface="黑体" panose="02010609060101010101" pitchFamily="49" charset="-122"/>
                <a:ea typeface="黑体" panose="02010609060101010101" pitchFamily="49" charset="-122"/>
              </a:endParaRPr>
            </a:p>
          </p:txBody>
        </p:sp>
        <p:sp>
          <p:nvSpPr>
            <p:cNvPr id="62" name="圆角矩形 61"/>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67" name="组合 66"/>
          <p:cNvGrpSpPr/>
          <p:nvPr/>
        </p:nvGrpSpPr>
        <p:grpSpPr>
          <a:xfrm>
            <a:off x="3001217" y="4288870"/>
            <a:ext cx="6228000" cy="799200"/>
            <a:chOff x="3043127" y="3212301"/>
            <a:chExt cx="5992288" cy="912996"/>
          </a:xfrm>
        </p:grpSpPr>
        <p:sp>
          <p:nvSpPr>
            <p:cNvPr id="42" name="圆角矩形 6">
              <a:hlinkClick r:id="" action="ppaction://noaction"/>
            </p:cNvPr>
            <p:cNvSpPr/>
            <p:nvPr>
              <p:custDataLst>
                <p:tags r:id="rId5"/>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3" name="椭圆 7"/>
            <p:cNvSpPr>
              <a:spLocks noChangeAspect="1"/>
            </p:cNvSpPr>
            <p:nvPr>
              <p:custDataLst>
                <p:tags r:id="rId6"/>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3</a:t>
              </a:r>
            </a:p>
          </p:txBody>
        </p:sp>
        <p:sp>
          <p:nvSpPr>
            <p:cNvPr id="46" name="文本框 16">
              <a:hlinkClick r:id="rId11" action="ppaction://hlinksldjump"/>
            </p:cNvPr>
            <p:cNvSpPr txBox="1"/>
            <p:nvPr/>
          </p:nvSpPr>
          <p:spPr>
            <a:xfrm>
              <a:off x="4326508" y="3212301"/>
              <a:ext cx="4329600" cy="843840"/>
            </a:xfrm>
            <a:prstGeom prst="rect">
              <a:avLst/>
            </a:prstGeom>
            <a:noFill/>
            <a:ln w="9525">
              <a:noFill/>
            </a:ln>
          </p:spPr>
          <p:txBody>
            <a:bodyPr wrap="square" anchor="t">
              <a:spAutoFit/>
            </a:bodyPr>
            <a:lstStyle/>
            <a:p>
              <a:pPr algn="ctr">
                <a:lnSpc>
                  <a:spcPct val="150000"/>
                </a:lnSpc>
              </a:pPr>
              <a:r>
                <a:rPr lang="zh-CN" altLang="en-US" sz="2800" b="1" dirty="0" smtClean="0">
                  <a:solidFill>
                    <a:srgbClr val="01B0F0"/>
                  </a:solidFill>
                  <a:latin typeface="黑体" panose="02010609060101010101" pitchFamily="49" charset="-122"/>
                  <a:ea typeface="黑体" panose="02010609060101010101" pitchFamily="49" charset="-122"/>
                  <a:sym typeface="宋体" panose="02010600030101010101" pitchFamily="2" charset="-122"/>
                </a:rPr>
                <a:t>数据透视  知识清单</a:t>
              </a:r>
              <a:endPar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endParaRPr>
            </a:p>
          </p:txBody>
        </p:sp>
        <p:sp>
          <p:nvSpPr>
            <p:cNvPr id="63" name="圆角矩形 6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sp>
        <p:nvSpPr>
          <p:cNvPr id="70" name="文本框 5"/>
          <p:cNvSpPr txBox="1"/>
          <p:nvPr/>
        </p:nvSpPr>
        <p:spPr>
          <a:xfrm>
            <a:off x="1035745" y="1083945"/>
            <a:ext cx="11043225" cy="923330"/>
          </a:xfrm>
          <a:prstGeom prst="rect">
            <a:avLst/>
          </a:prstGeom>
          <a:noFill/>
          <a:ln w="9525">
            <a:noFill/>
          </a:ln>
        </p:spPr>
        <p:txBody>
          <a:bodyPr wrap="square" anchor="t">
            <a:spAutoFit/>
          </a:bodyPr>
          <a:lstStyle/>
          <a:p>
            <a:pPr algn="ctr">
              <a:lnSpc>
                <a:spcPct val="150000"/>
              </a:lnSpc>
            </a:pPr>
            <a:r>
              <a:rPr lang="zh-CN" altLang="en-US" sz="36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专题十  中外的重要历史人物</a:t>
            </a:r>
            <a:endParaRPr lang="zh-CN" altLang="en-US" sz="32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p:txBody>
      </p:sp>
      <p:sp>
        <p:nvSpPr>
          <p:cNvPr id="3" name="矩形 2"/>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4" name="矩形 73"/>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4" name="矩形 3"/>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 name="组合 1"/>
          <p:cNvGrpSpPr/>
          <p:nvPr/>
        </p:nvGrpSpPr>
        <p:grpSpPr>
          <a:xfrm>
            <a:off x="3027246" y="2173886"/>
            <a:ext cx="6228000" cy="797912"/>
            <a:chOff x="3027246" y="1967738"/>
            <a:chExt cx="5990707" cy="920896"/>
          </a:xfrm>
        </p:grpSpPr>
        <p:sp>
          <p:nvSpPr>
            <p:cNvPr id="5" name="圆角矩形 6">
              <a:hlinkClick r:id=""/>
            </p:cNvPr>
            <p:cNvSpPr/>
            <p:nvPr>
              <p:custDataLst>
                <p:tags r:id="rId3"/>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6" name="椭圆 7"/>
            <p:cNvSpPr>
              <a:spLocks noChangeAspect="1"/>
            </p:cNvSpPr>
            <p:nvPr>
              <p:custDataLst>
                <p:tags r:id="rId4"/>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2800" b="1" strike="noStrike" noProof="1">
                  <a:solidFill>
                    <a:schemeClr val="bg1"/>
                  </a:solidFill>
                  <a:latin typeface="FZDaHei-B02" panose="03000509000000000000" pitchFamily="66" charset="-122"/>
                  <a:ea typeface="FZDaHei-B02" panose="03000509000000000000" pitchFamily="66" charset="-122"/>
                </a:rPr>
                <a:t>1</a:t>
              </a:r>
            </a:p>
          </p:txBody>
        </p:sp>
        <p:sp>
          <p:nvSpPr>
            <p:cNvPr id="7" name="文本框 2">
              <a:hlinkClick r:id="rId12" action="ppaction://hlinksldjump"/>
            </p:cNvPr>
            <p:cNvSpPr txBox="1"/>
            <p:nvPr/>
          </p:nvSpPr>
          <p:spPr>
            <a:xfrm>
              <a:off x="4055472" y="1967738"/>
              <a:ext cx="4838313" cy="735961"/>
            </a:xfrm>
            <a:prstGeom prst="rect">
              <a:avLst/>
            </a:prstGeom>
            <a:noFill/>
            <a:ln w="9525">
              <a:noFill/>
            </a:ln>
          </p:spPr>
          <p:txBody>
            <a:bodyPr wrap="square" anchor="t">
              <a:spAutoFit/>
            </a:bodyPr>
            <a:lstStyle/>
            <a:p>
              <a:pPr algn="ctr">
                <a:lnSpc>
                  <a:spcPct val="150000"/>
                </a:lnSpc>
              </a:pPr>
              <a:r>
                <a:rPr lang="zh-CN" altLang="en-US" sz="2800" b="1" dirty="0" smtClean="0">
                  <a:solidFill>
                    <a:srgbClr val="01B0F0"/>
                  </a:solidFill>
                  <a:latin typeface="黑体" panose="02010609060101010101" pitchFamily="49" charset="-122"/>
                  <a:ea typeface="黑体" panose="02010609060101010101" pitchFamily="49" charset="-122"/>
                </a:rPr>
                <a:t>数据共享  热点聚焦</a:t>
              </a:r>
              <a:endParaRPr lang="zh-CN" altLang="en-US" sz="2800" b="1" dirty="0">
                <a:solidFill>
                  <a:srgbClr val="01B0F0"/>
                </a:solidFill>
                <a:latin typeface="黑体" panose="02010609060101010101" pitchFamily="49" charset="-122"/>
                <a:ea typeface="黑体" panose="02010609060101010101" pitchFamily="49" charset="-122"/>
              </a:endParaRPr>
            </a:p>
          </p:txBody>
        </p:sp>
        <p:sp>
          <p:nvSpPr>
            <p:cNvPr id="8" name="圆角矩形 7"/>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9" name="组合 8"/>
          <p:cNvGrpSpPr/>
          <p:nvPr/>
        </p:nvGrpSpPr>
        <p:grpSpPr>
          <a:xfrm>
            <a:off x="3016457" y="5344246"/>
            <a:ext cx="6228000" cy="799200"/>
            <a:chOff x="3043127" y="3212301"/>
            <a:chExt cx="5992288" cy="912996"/>
          </a:xfrm>
        </p:grpSpPr>
        <p:sp>
          <p:nvSpPr>
            <p:cNvPr id="10" name="圆角矩形 6">
              <a:hlinkClick r:id="" action="ppaction://noaction"/>
            </p:cNvPr>
            <p:cNvSpPr/>
            <p:nvPr>
              <p:custDataLst>
                <p:tags r:id="rId1"/>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1" name="椭圆 7"/>
            <p:cNvSpPr>
              <a:spLocks noChangeAspect="1"/>
            </p:cNvSpPr>
            <p:nvPr>
              <p:custDataLst>
                <p:tags r:id="rId2"/>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4</a:t>
              </a:r>
            </a:p>
          </p:txBody>
        </p:sp>
        <p:sp>
          <p:nvSpPr>
            <p:cNvPr id="12" name="文本框 16">
              <a:hlinkClick r:id="rId13" action="ppaction://hlinksldjump"/>
            </p:cNvPr>
            <p:cNvSpPr txBox="1"/>
            <p:nvPr/>
          </p:nvSpPr>
          <p:spPr>
            <a:xfrm>
              <a:off x="4299626" y="3212301"/>
              <a:ext cx="4329600" cy="843840"/>
            </a:xfrm>
            <a:prstGeom prst="rect">
              <a:avLst/>
            </a:prstGeom>
            <a:noFill/>
            <a:ln w="9525">
              <a:noFill/>
            </a:ln>
          </p:spPr>
          <p:txBody>
            <a:bodyPr wrap="square" anchor="t">
              <a:spAutoFit/>
            </a:bodyPr>
            <a:lstStyle/>
            <a:p>
              <a:pPr algn="ctr">
                <a:lnSpc>
                  <a:spcPct val="150000"/>
                </a:lnSpc>
              </a:pPr>
              <a:r>
                <a:rPr lang="zh-CN" altLang="en-US" sz="2800" b="1" dirty="0" smtClean="0">
                  <a:solidFill>
                    <a:srgbClr val="01B0F0"/>
                  </a:solidFill>
                  <a:latin typeface="黑体" panose="02010609060101010101" pitchFamily="49" charset="-122"/>
                  <a:ea typeface="黑体" panose="02010609060101010101" pitchFamily="49" charset="-122"/>
                  <a:sym typeface="宋体" panose="02010600030101010101" pitchFamily="2" charset="-122"/>
                </a:rPr>
                <a:t>数据分类  题组演练</a:t>
              </a:r>
              <a:endPar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endParaRPr>
            </a:p>
          </p:txBody>
        </p:sp>
        <p:sp>
          <p:nvSpPr>
            <p:cNvPr id="13" name="圆角矩形 1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p:nvPr>
            <p:custDataLst>
              <p:tags r:id="rId1"/>
            </p:custDataLst>
            <p:extLst>
              <p:ext uri="{D42A27DB-BD31-4B8C-83A1-F6EECF244321}">
                <p14:modId xmlns:p14="http://schemas.microsoft.com/office/powerpoint/2010/main" xmlns="" val="3213024793"/>
              </p:ext>
            </p:extLst>
          </p:nvPr>
        </p:nvGraphicFramePr>
        <p:xfrm>
          <a:off x="474781" y="1397022"/>
          <a:ext cx="11254156" cy="5002823"/>
        </p:xfrm>
        <a:graphic>
          <a:graphicData uri="http://schemas.openxmlformats.org/drawingml/2006/table">
            <a:tbl>
              <a:tblPr firstRow="1" bandRow="1">
                <a:tableStyleId>{5940675A-B579-460E-94D1-54222C63F5DA}</a:tableStyleId>
              </a:tblPr>
              <a:tblGrid>
                <a:gridCol w="562711"/>
                <a:gridCol w="10691445"/>
              </a:tblGrid>
              <a:tr h="5002823">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毛泽东</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⑦</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1947</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年，转战陕北，指挥解放战争</a:t>
                      </a: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⑧</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1949</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9</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月，出席中国人民政治协商会议第一届全体会议，当选为中央人民政府主席；</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1949</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10</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月</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日，主持开国大典，宣告中华人民共和国成立</a:t>
                      </a: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⑨</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1972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月，会见美国总统尼克松，中美关系开始走向正常化</a:t>
                      </a: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）理论：将马克思主义的普遍原理与中国革命的具体实际相结合，开创了农村包围城市、武装夺取政权的工农武装割据理论</a:t>
                      </a: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）评价：无产阶级伟大的领袖和导师，新中国的开创者，领导中国新民主主义革命取得胜利，是毛泽东思想的主要创立者；被视为世界现代历史中最重要的人物之一；</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时代</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杂志周刊将他评选为“</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20</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世纪最具影响力的</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100</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人之一”</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383056102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p:nvPr>
            <p:custDataLst>
              <p:tags r:id="rId1"/>
            </p:custDataLst>
            <p:extLst>
              <p:ext uri="{D42A27DB-BD31-4B8C-83A1-F6EECF244321}">
                <p14:modId xmlns:p14="http://schemas.microsoft.com/office/powerpoint/2010/main" xmlns="" val="2604637401"/>
              </p:ext>
            </p:extLst>
          </p:nvPr>
        </p:nvGraphicFramePr>
        <p:xfrm>
          <a:off x="571497" y="1397022"/>
          <a:ext cx="11095896" cy="5135663"/>
        </p:xfrm>
        <a:graphic>
          <a:graphicData uri="http://schemas.openxmlformats.org/drawingml/2006/table">
            <a:tbl>
              <a:tblPr firstRow="1" bandRow="1">
                <a:tableStyleId>{5940675A-B579-460E-94D1-54222C63F5DA}</a:tableStyleId>
              </a:tblPr>
              <a:tblGrid>
                <a:gridCol w="1195757"/>
                <a:gridCol w="9900139"/>
              </a:tblGrid>
              <a:tr h="5135663">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周恩来</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）事迹：</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①</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1921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年，在巴黎参与创建旅欧共产党早期组织，成为中国共产党最早的党员之一</a:t>
                      </a: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②</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1924</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年，任黄埔军校政治部主任</a:t>
                      </a: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③</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1927</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8</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月，领导南昌起义</a:t>
                      </a: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④</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1935</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年，在遵义会议上，坚定支持毛泽东同志的正确主张</a:t>
                      </a: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⑤</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1936</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年，作为中国共产党代表奔赴西安，促成西安事变和平解决</a:t>
                      </a: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⑥</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1945</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8</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月，陪毛泽东参加重庆谈判</a:t>
                      </a: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⑦</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1953</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年底，接见印度代表团时，首次提出和平共处五项基本原则</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284138767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p:nvPr>
            <p:custDataLst>
              <p:tags r:id="rId1"/>
            </p:custDataLst>
            <p:extLst>
              <p:ext uri="{D42A27DB-BD31-4B8C-83A1-F6EECF244321}">
                <p14:modId xmlns:p14="http://schemas.microsoft.com/office/powerpoint/2010/main" xmlns="" val="2731048877"/>
              </p:ext>
            </p:extLst>
          </p:nvPr>
        </p:nvGraphicFramePr>
        <p:xfrm>
          <a:off x="808889" y="1933353"/>
          <a:ext cx="10515603" cy="3966286"/>
        </p:xfrm>
        <a:graphic>
          <a:graphicData uri="http://schemas.openxmlformats.org/drawingml/2006/table">
            <a:tbl>
              <a:tblPr firstRow="1" bandRow="1">
                <a:tableStyleId>{5940675A-B579-460E-94D1-54222C63F5DA}</a:tableStyleId>
              </a:tblPr>
              <a:tblGrid>
                <a:gridCol w="1195757"/>
                <a:gridCol w="9319846"/>
              </a:tblGrid>
              <a:tr h="3966286">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周恩来</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⑧</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1954</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月，参加日内瓦会议</a:t>
                      </a: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⑨</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1955</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年，率团出席万隆会议，提出“求同存异”的方针</a:t>
                      </a: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）评价：中国无产阶级革命家、政治家、军事家、外交家；党和国家主要领导人之一，中国人民解放军主要创建人之一；中华人民共和国开国元勋，是以毛泽东同志为核心的党的第一代中央领导集体的重要成员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227792631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p:nvPr>
            <p:custDataLst>
              <p:tags r:id="rId1"/>
            </p:custDataLst>
            <p:extLst>
              <p:ext uri="{D42A27DB-BD31-4B8C-83A1-F6EECF244321}">
                <p14:modId xmlns:p14="http://schemas.microsoft.com/office/powerpoint/2010/main" xmlns="" val="355752401"/>
              </p:ext>
            </p:extLst>
          </p:nvPr>
        </p:nvGraphicFramePr>
        <p:xfrm>
          <a:off x="580290" y="1433474"/>
          <a:ext cx="10999179" cy="4932157"/>
        </p:xfrm>
        <a:graphic>
          <a:graphicData uri="http://schemas.openxmlformats.org/drawingml/2006/table">
            <a:tbl>
              <a:tblPr firstRow="1" bandRow="1">
                <a:tableStyleId>{5940675A-B579-460E-94D1-54222C63F5DA}</a:tableStyleId>
              </a:tblPr>
              <a:tblGrid>
                <a:gridCol w="1160585"/>
                <a:gridCol w="9838594"/>
              </a:tblGrid>
              <a:tr h="1916395">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李宗仁</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）事迹：抗日战争时期任第五战区司令长官，指挥抗战以来中国正面战场取得的最大的一场胜仗</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台儿庄战役（最大功绩）</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）评价：反抗外来侵略的杰出人物</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15762">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彭德怀</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1</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）事迹：指挥抗日战争时期敌后战场上的主要战役</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百团大战，并取得胜利；抗美援朝战争时期，率领中国人民志愿军同朝鲜军民一起抗击美国侵略者，最终取得胜利</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2</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）评价：无产阶级革命家、军事家、政治家；是中国共产党、中华人民共和国与中国人民解放军的卓越的领导人之一</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57252014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p:nvPr>
            <p:custDataLst>
              <p:tags r:id="rId1"/>
            </p:custDataLst>
            <p:extLst>
              <p:ext uri="{D42A27DB-BD31-4B8C-83A1-F6EECF244321}">
                <p14:modId xmlns:p14="http://schemas.microsoft.com/office/powerpoint/2010/main" xmlns="" val="4200054554"/>
              </p:ext>
            </p:extLst>
          </p:nvPr>
        </p:nvGraphicFramePr>
        <p:xfrm>
          <a:off x="439612" y="1502531"/>
          <a:ext cx="11262949" cy="4937760"/>
        </p:xfrm>
        <a:graphic>
          <a:graphicData uri="http://schemas.openxmlformats.org/drawingml/2006/table">
            <a:tbl>
              <a:tblPr firstRow="1" bandRow="1">
                <a:tableStyleId>{5940675A-B579-460E-94D1-54222C63F5DA}</a:tableStyleId>
              </a:tblPr>
              <a:tblGrid>
                <a:gridCol w="597880"/>
                <a:gridCol w="10665069"/>
              </a:tblGrid>
              <a:tr h="3966286">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邓小平</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）事迹：</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①新民主主义革命时期：</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1947</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年夏，刘、邓大军跃进大别山，揭开了人民解放军战略进攻的序幕；参与指挥淮海战役和渡江战役，促进了解放战争的胜利</a:t>
                      </a: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②社会主义现代化建设时期：</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1978</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年，在中共十一届三中全会上提出改革开放的伟大决策；中共十一届三中全会后，坚持解放思想，实事求是，创立和发展了中国特色社会主义理论，为我国社会主义现代化建设指明了方向；</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1992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年，发表了南方谈话，提出“发展才是硬道理”的著名论断；</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1992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年，在党的十四大上提出建立社会主义市场经济体制；提出“一国两制”的伟大构想，促成了香港和澳门的回归，使祖国统一大业取得重大进展</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17117802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p:nvPr>
            <p:custDataLst>
              <p:tags r:id="rId1"/>
            </p:custDataLst>
            <p:extLst>
              <p:ext uri="{D42A27DB-BD31-4B8C-83A1-F6EECF244321}">
                <p14:modId xmlns:p14="http://schemas.microsoft.com/office/powerpoint/2010/main" xmlns="" val="2778798018"/>
              </p:ext>
            </p:extLst>
          </p:nvPr>
        </p:nvGraphicFramePr>
        <p:xfrm>
          <a:off x="606667" y="1706036"/>
          <a:ext cx="10999179" cy="4492541"/>
        </p:xfrm>
        <a:graphic>
          <a:graphicData uri="http://schemas.openxmlformats.org/drawingml/2006/table">
            <a:tbl>
              <a:tblPr firstRow="1" bandRow="1">
                <a:tableStyleId>{5940675A-B579-460E-94D1-54222C63F5DA}</a:tableStyleId>
              </a:tblPr>
              <a:tblGrid>
                <a:gridCol w="1160585"/>
                <a:gridCol w="9838594"/>
              </a:tblGrid>
              <a:tr h="1679003">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邓小平</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）评价：中国改革开放和现代化建设的总设计师，其思想主张在发展中形成了邓小平理论，是中国共产党第二代领导集体的核心人物</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13538">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哥伦布</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1</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）事迹：“发现”美洲新大陆，并把当地的土著居民称为印第安人，开辟了通往美洲的航线</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2</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）评价：对促使世界连成一个整体作出了巨大贡献；促进了西方对美洲的殖民活动，给当地居民带来了深重的灾难</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376020242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p:nvPr>
            <p:custDataLst>
              <p:tags r:id="rId1"/>
            </p:custDataLst>
            <p:extLst>
              <p:ext uri="{D42A27DB-BD31-4B8C-83A1-F6EECF244321}">
                <p14:modId xmlns:p14="http://schemas.microsoft.com/office/powerpoint/2010/main" xmlns="" val="540134849"/>
              </p:ext>
            </p:extLst>
          </p:nvPr>
        </p:nvGraphicFramePr>
        <p:xfrm>
          <a:off x="404444" y="1389513"/>
          <a:ext cx="11377249" cy="5081625"/>
        </p:xfrm>
        <a:graphic>
          <a:graphicData uri="http://schemas.openxmlformats.org/drawingml/2006/table">
            <a:tbl>
              <a:tblPr firstRow="1" bandRow="1">
                <a:tableStyleId>{5940675A-B579-460E-94D1-54222C63F5DA}</a:tableStyleId>
              </a:tblPr>
              <a:tblGrid>
                <a:gridCol w="589087"/>
                <a:gridCol w="10788162"/>
              </a:tblGrid>
              <a:tr h="2830795">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华盛顿</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）事迹：①领导了美国独立战争，赢得了国家独立，使美国走上资本主义发展道路（最大功绩）；</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②</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领导制定了</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1787</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年宪法，确立美国为共和政体，开创了民主政治先河；</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③1789</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年，当选为美国第一任总统，开创了美国总统任期不超过两届的先例</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）评价：美国杰出的资产阶级政治家、军事家</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250830">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拿破仑</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1</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）事迹：①</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1799</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年发动政变，组成了一个新政府；</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②1804</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年，加冕称帝，开始了法兰西第一帝国的统治时期；</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③</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在位期间，对内巩固资产阶级统治，颁布了</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拿破仑法典</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（最大功绩）；对外多次打败欧洲反法联盟的军队，乘胜扩大了法国的疆域，打击了欧洲的封建势力，也损害了被侵略国家人民的利益，</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56772414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p:nvPr>
            <p:custDataLst>
              <p:tags r:id="rId1"/>
            </p:custDataLst>
            <p:extLst>
              <p:ext uri="{D42A27DB-BD31-4B8C-83A1-F6EECF244321}">
                <p14:modId xmlns:p14="http://schemas.microsoft.com/office/powerpoint/2010/main" xmlns="" val="1907371622"/>
              </p:ext>
            </p:extLst>
          </p:nvPr>
        </p:nvGraphicFramePr>
        <p:xfrm>
          <a:off x="606667" y="1574152"/>
          <a:ext cx="10920048" cy="4677179"/>
        </p:xfrm>
        <a:graphic>
          <a:graphicData uri="http://schemas.openxmlformats.org/drawingml/2006/table">
            <a:tbl>
              <a:tblPr firstRow="1" bandRow="1">
                <a:tableStyleId>{5940675A-B579-460E-94D1-54222C63F5DA}</a:tableStyleId>
              </a:tblPr>
              <a:tblGrid>
                <a:gridCol w="1248510"/>
                <a:gridCol w="9671538"/>
              </a:tblGrid>
              <a:tr h="1459195">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拿破仑</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最终导致帝国灭亡；④</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1815</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年，滑铁卢战败，拿破仑帝国覆灭，被流放</a:t>
                      </a: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）评价：法国杰出的资产阶级政治家、军事家</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837592">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玻利</a:t>
                      </a:r>
                      <a:endParaRPr lang="en-US" altLang="zh-CN"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瓦尔</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1</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）事迹：率领起义队伍解放了西班牙在南美洲的许多殖民地</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2</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）评价：拉丁美洲独立运动的领导人，被誉为南美的“解放者”；反抗外来侵略的杰出人物</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380392">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章西</a:t>
                      </a:r>
                      <a:endParaRPr lang="en-US" altLang="zh-CN"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女王</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1</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）事迹：</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1857—1859</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年，领导印度民族大起义</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2</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）评价：印度民族英雄；反抗外来侵略的杰出人物</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57628737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p:nvPr>
            <p:custDataLst>
              <p:tags r:id="rId1"/>
            </p:custDataLst>
            <p:extLst>
              <p:ext uri="{D42A27DB-BD31-4B8C-83A1-F6EECF244321}">
                <p14:modId xmlns:p14="http://schemas.microsoft.com/office/powerpoint/2010/main" xmlns="" val="789581751"/>
              </p:ext>
            </p:extLst>
          </p:nvPr>
        </p:nvGraphicFramePr>
        <p:xfrm>
          <a:off x="404444" y="1626905"/>
          <a:ext cx="11289325" cy="4712349"/>
        </p:xfrm>
        <a:graphic>
          <a:graphicData uri="http://schemas.openxmlformats.org/drawingml/2006/table">
            <a:tbl>
              <a:tblPr firstRow="1" bandRow="1">
                <a:tableStyleId>{5940675A-B579-460E-94D1-54222C63F5DA}</a:tableStyleId>
              </a:tblPr>
              <a:tblGrid>
                <a:gridCol w="1178171"/>
                <a:gridCol w="10111154"/>
              </a:tblGrid>
              <a:tr h="1635041">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亚历山大二世</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俄国沙皇，颁布了废除农奴制的法令，领导了</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1861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年农奴制改革，推动俄国走上了资本主义的道路</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77308">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林肯</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1</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）事迹：①领导了美国南北战争取得胜利，维护了国家的统一；</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②1862</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年颁布了</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宅地法</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和</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解放黑人奴隶宣言</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，废除了黑人奴隶制度，为美国资本主义的发展扫清了障碍，为美国后来成为世界强国奠定了基础</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2</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）评价：美国杰出的资产阶级政治家、军事家，美国历史上著名的总统之一</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306740131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p:nvPr>
            <p:custDataLst>
              <p:tags r:id="rId1"/>
            </p:custDataLst>
            <p:extLst>
              <p:ext uri="{D42A27DB-BD31-4B8C-83A1-F6EECF244321}">
                <p14:modId xmlns:p14="http://schemas.microsoft.com/office/powerpoint/2010/main" xmlns="" val="731438734"/>
              </p:ext>
            </p:extLst>
          </p:nvPr>
        </p:nvGraphicFramePr>
        <p:xfrm>
          <a:off x="404444" y="1626905"/>
          <a:ext cx="11289325" cy="4712349"/>
        </p:xfrm>
        <a:graphic>
          <a:graphicData uri="http://schemas.openxmlformats.org/drawingml/2006/table">
            <a:tbl>
              <a:tblPr firstRow="1" bandRow="1">
                <a:tableStyleId>{5940675A-B579-460E-94D1-54222C63F5DA}</a:tableStyleId>
              </a:tblPr>
              <a:tblGrid>
                <a:gridCol w="1178171"/>
                <a:gridCol w="10111154"/>
              </a:tblGrid>
              <a:tr h="1635041">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明治</a:t>
                      </a:r>
                      <a:endParaRPr lang="en-US" altLang="zh-CN"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天皇</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1868</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年，开始领导实行明治维新（最大功绩），学习西方先进科技、思想、文化等，促使日本迅速走上了发展资本主义的道路</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77308">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列宁</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1</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）事迹：①</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1917</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年，领导俄国十月革命取得胜利，使俄国走上了社会主义道路（最大功绩）；</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②1921</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年，实施新经济政策，促使国民经济得到恢复与发展，开创了在社会主义国家中实行市场经济的先例</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2</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）评价：无产阶级革命家，被共产主义者认为是“国际无产阶级革命的伟大导师和精神领袖”</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419471612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499483" y="1443516"/>
            <a:ext cx="6874510" cy="850965"/>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数据共享  热点聚焦</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1</a:t>
              </a:r>
              <a:endParaRPr kumimoji="1" lang="zh-CN" altLang="en-US" sz="3600" b="1" dirty="0">
                <a:latin typeface="黑体" panose="02010609060101010101" pitchFamily="49" charset="-122"/>
                <a:ea typeface="黑体" panose="02010609060101010101" pitchFamily="49" charset="-122"/>
              </a:endParaRPr>
            </a:p>
          </p:txBody>
        </p:sp>
      </p:grpSp>
      <p:sp>
        <p:nvSpPr>
          <p:cNvPr id="3" name="TextBox 2"/>
          <p:cNvSpPr txBox="1"/>
          <p:nvPr/>
        </p:nvSpPr>
        <p:spPr>
          <a:xfrm>
            <a:off x="756944" y="2690180"/>
            <a:ext cx="10647485" cy="3416320"/>
          </a:xfrm>
          <a:prstGeom prst="rect">
            <a:avLst/>
          </a:prstGeom>
          <a:noFill/>
        </p:spPr>
        <p:txBody>
          <a:bodyPr wrap="square" rtlCol="0">
            <a:spAutoFit/>
          </a:bodyPr>
          <a:lstStyle/>
          <a:p>
            <a:pPr>
              <a:lnSpc>
                <a:spcPct val="150000"/>
              </a:lnSpc>
            </a:pPr>
            <a:r>
              <a:rPr lang="zh-CN" altLang="en-US" sz="2400" dirty="0" smtClean="0">
                <a:latin typeface="宋体" pitchFamily="2" charset="-122"/>
                <a:ea typeface="宋体" pitchFamily="2" charset="-122"/>
              </a:rPr>
              <a:t>    </a:t>
            </a:r>
            <a:r>
              <a:rPr lang="en-US" altLang="zh-CN" sz="2400" dirty="0">
                <a:latin typeface="宋体" pitchFamily="2" charset="-122"/>
                <a:ea typeface="宋体" pitchFamily="2" charset="-122"/>
              </a:rPr>
              <a:t>2021</a:t>
            </a:r>
            <a:r>
              <a:rPr lang="zh-CN" altLang="en-US" sz="2400" dirty="0">
                <a:latin typeface="宋体" pitchFamily="2" charset="-122"/>
                <a:ea typeface="宋体" pitchFamily="2" charset="-122"/>
              </a:rPr>
              <a:t>年是中国民主革命伟大先行者孙中山先生</a:t>
            </a:r>
            <a:r>
              <a:rPr lang="en-US" altLang="zh-CN" sz="2400" dirty="0">
                <a:latin typeface="宋体" pitchFamily="2" charset="-122"/>
                <a:ea typeface="宋体" pitchFamily="2" charset="-122"/>
              </a:rPr>
              <a:t>155</a:t>
            </a:r>
            <a:r>
              <a:rPr lang="zh-CN" altLang="en-US" sz="2400" dirty="0">
                <a:latin typeface="宋体" pitchFamily="2" charset="-122"/>
                <a:ea typeface="宋体" pitchFamily="2" charset="-122"/>
              </a:rPr>
              <a:t>周年诞辰。</a:t>
            </a:r>
          </a:p>
          <a:p>
            <a:pPr>
              <a:lnSpc>
                <a:spcPct val="150000"/>
              </a:lnSpc>
            </a:pPr>
            <a:r>
              <a:rPr lang="zh-CN" altLang="en-US" sz="2400" dirty="0" smtClean="0">
                <a:latin typeface="宋体" pitchFamily="2" charset="-122"/>
                <a:ea typeface="宋体" pitchFamily="2" charset="-122"/>
              </a:rPr>
              <a:t>    孙中山</a:t>
            </a:r>
            <a:r>
              <a:rPr lang="zh-CN" altLang="en-US" sz="2400" dirty="0">
                <a:latin typeface="宋体" pitchFamily="2" charset="-122"/>
                <a:ea typeface="宋体" pitchFamily="2" charset="-122"/>
              </a:rPr>
              <a:t>先生是伟大的民族英雄、伟大的爱国主义者、中国民主革命的伟大</a:t>
            </a:r>
            <a:r>
              <a:rPr lang="zh-CN" altLang="en-US" sz="2400" dirty="0" smtClean="0">
                <a:latin typeface="宋体" pitchFamily="2" charset="-122"/>
                <a:ea typeface="宋体" pitchFamily="2" charset="-122"/>
              </a:rPr>
              <a:t>先驱，他</a:t>
            </a:r>
            <a:r>
              <a:rPr lang="zh-CN" altLang="en-US" sz="2400" dirty="0">
                <a:latin typeface="宋体" pitchFamily="2" charset="-122"/>
                <a:ea typeface="宋体" pitchFamily="2" charset="-122"/>
              </a:rPr>
              <a:t>为民族独立、社会进步、人民幸福作出了重大贡献。他创立的三民主义即民族、民权、民生</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是其思想的</a:t>
            </a:r>
            <a:r>
              <a:rPr lang="zh-CN" altLang="en-US" sz="2400" dirty="0" smtClean="0">
                <a:latin typeface="宋体" pitchFamily="2" charset="-122"/>
                <a:ea typeface="宋体" pitchFamily="2" charset="-122"/>
              </a:rPr>
              <a:t>核心，对</a:t>
            </a:r>
            <a:r>
              <a:rPr lang="zh-CN" altLang="en-US" sz="2400" dirty="0">
                <a:latin typeface="宋体" pitchFamily="2" charset="-122"/>
                <a:ea typeface="宋体" pitchFamily="2" charset="-122"/>
              </a:rPr>
              <a:t>中华民族、中国社会的影响</a:t>
            </a:r>
            <a:r>
              <a:rPr lang="zh-CN" altLang="en-US" sz="2400" dirty="0" smtClean="0">
                <a:latin typeface="宋体" pitchFamily="2" charset="-122"/>
                <a:ea typeface="宋体" pitchFamily="2" charset="-122"/>
              </a:rPr>
              <a:t>深远；他</a:t>
            </a:r>
            <a:r>
              <a:rPr lang="zh-CN" altLang="en-US" sz="2400" dirty="0">
                <a:latin typeface="宋体" pitchFamily="2" charset="-122"/>
                <a:ea typeface="宋体" pitchFamily="2" charset="-122"/>
              </a:rPr>
              <a:t>领导的</a:t>
            </a:r>
            <a:r>
              <a:rPr lang="zh-CN" altLang="en-US" sz="2400" dirty="0" smtClean="0">
                <a:latin typeface="宋体" pitchFamily="2" charset="-122"/>
                <a:ea typeface="宋体" pitchFamily="2" charset="-122"/>
              </a:rPr>
              <a:t>辛亥革命，结束</a:t>
            </a:r>
            <a:r>
              <a:rPr lang="zh-CN" altLang="en-US" sz="2400" dirty="0">
                <a:latin typeface="宋体" pitchFamily="2" charset="-122"/>
                <a:ea typeface="宋体" pitchFamily="2" charset="-122"/>
              </a:rPr>
              <a:t>了在中国延续几千年的君主专制</a:t>
            </a:r>
            <a:r>
              <a:rPr lang="zh-CN" altLang="en-US" sz="2400" dirty="0" smtClean="0">
                <a:latin typeface="宋体" pitchFamily="2" charset="-122"/>
                <a:ea typeface="宋体" pitchFamily="2" charset="-122"/>
              </a:rPr>
              <a:t>制度，为</a:t>
            </a:r>
            <a:r>
              <a:rPr lang="zh-CN" altLang="en-US" sz="2400" dirty="0">
                <a:latin typeface="宋体" pitchFamily="2" charset="-122"/>
                <a:ea typeface="宋体" pitchFamily="2" charset="-122"/>
              </a:rPr>
              <a:t>中国的进步打开了</a:t>
            </a:r>
            <a:r>
              <a:rPr lang="zh-CN" altLang="en-US" sz="2400" dirty="0" smtClean="0">
                <a:latin typeface="宋体" pitchFamily="2" charset="-122"/>
                <a:ea typeface="宋体" pitchFamily="2" charset="-122"/>
              </a:rPr>
              <a:t>闸门。</a:t>
            </a:r>
            <a:endParaRPr lang="zh-CN" altLang="en-US" sz="2400" dirty="0">
              <a:latin typeface="宋体" pitchFamily="2" charset="-122"/>
              <a:ea typeface="宋体" pitchFamily="2"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p:nvPr>
            <p:custDataLst>
              <p:tags r:id="rId1"/>
            </p:custDataLst>
            <p:extLst>
              <p:ext uri="{D42A27DB-BD31-4B8C-83A1-F6EECF244321}">
                <p14:modId xmlns:p14="http://schemas.microsoft.com/office/powerpoint/2010/main" xmlns="" val="1744017627"/>
              </p:ext>
            </p:extLst>
          </p:nvPr>
        </p:nvGraphicFramePr>
        <p:xfrm>
          <a:off x="606667" y="1574152"/>
          <a:ext cx="10920048" cy="4914571"/>
        </p:xfrm>
        <a:graphic>
          <a:graphicData uri="http://schemas.openxmlformats.org/drawingml/2006/table">
            <a:tbl>
              <a:tblPr firstRow="1" bandRow="1">
                <a:tableStyleId>{5940675A-B579-460E-94D1-54222C63F5DA}</a:tableStyleId>
              </a:tblPr>
              <a:tblGrid>
                <a:gridCol w="1248510"/>
                <a:gridCol w="9671538"/>
              </a:tblGrid>
              <a:tr h="1353686">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墨索</a:t>
                      </a:r>
                      <a:endParaRPr lang="en-US" altLang="zh-CN"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里尼</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1922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年，法西斯党徒向罗马进军，标志着墨索里尼法西斯政权在意大利建立起来。意大利法西斯政权对内实行独裁统治，对外进行侵略扩张</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301262">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甘地</a:t>
                      </a:r>
                      <a:endParaRPr lang="en-US" altLang="zh-CN"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领导了印度的非暴力不合作运动，打击了英国的殖民统治，增强了印度人民的民族自尊心和自信心；同时，也保证了资产阶级对运动的领导权</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259623">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扎格</a:t>
                      </a:r>
                      <a:endParaRPr lang="en-US" altLang="zh-CN"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鲁尔</a:t>
                      </a:r>
                      <a:endParaRPr lang="en-US" altLang="zh-CN"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第一次世界大战后，英国在埃及的统治激起了埃及人民的强烈反对。扎格鲁尔等人发展为华夫脱党，领导了埃及人民进行反英斗争，</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1922</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年，英国政府被迫有条件地承认埃及独立，为埃及民族民主运动的进一步发展奠定了基础</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35936268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p:nvPr>
            <p:custDataLst>
              <p:tags r:id="rId1"/>
            </p:custDataLst>
            <p:extLst>
              <p:ext uri="{D42A27DB-BD31-4B8C-83A1-F6EECF244321}">
                <p14:modId xmlns:p14="http://schemas.microsoft.com/office/powerpoint/2010/main" xmlns="" val="4093614451"/>
              </p:ext>
            </p:extLst>
          </p:nvPr>
        </p:nvGraphicFramePr>
        <p:xfrm>
          <a:off x="641836" y="1793959"/>
          <a:ext cx="10805748" cy="4272733"/>
        </p:xfrm>
        <a:graphic>
          <a:graphicData uri="http://schemas.openxmlformats.org/drawingml/2006/table">
            <a:tbl>
              <a:tblPr firstRow="1" bandRow="1">
                <a:tableStyleId>{5940675A-B579-460E-94D1-54222C63F5DA}</a:tableStyleId>
              </a:tblPr>
              <a:tblGrid>
                <a:gridCol w="1178171"/>
                <a:gridCol w="9627577"/>
              </a:tblGrid>
              <a:tr h="4272733">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斯大林</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1</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）领导苏联进行社会主义建设，实现了工业化和农业集体化，同时形成了苏联模式，给苏联社会主义建设带来重大影响</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2</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领导苏联人民参加世界反法西斯战争，取得了莫斯科保卫战的胜利；参与建立国际反法西斯联盟，并取得了斯大林格勒保卫战的胜利，参加雅尔塔会议，为世界反法西斯战争的胜利作出了巨大贡献；积极支持中国人民的抗日战争</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3</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）进行冷战，与美国对峙</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32802939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p:nvPr>
            <p:custDataLst>
              <p:tags r:id="rId1"/>
            </p:custDataLst>
            <p:extLst>
              <p:ext uri="{D42A27DB-BD31-4B8C-83A1-F6EECF244321}">
                <p14:modId xmlns:p14="http://schemas.microsoft.com/office/powerpoint/2010/main" xmlns="" val="639123698"/>
              </p:ext>
            </p:extLst>
          </p:nvPr>
        </p:nvGraphicFramePr>
        <p:xfrm>
          <a:off x="386859" y="1338629"/>
          <a:ext cx="11403626" cy="5229225"/>
        </p:xfrm>
        <a:graphic>
          <a:graphicData uri="http://schemas.openxmlformats.org/drawingml/2006/table">
            <a:tbl>
              <a:tblPr firstRow="1" bandRow="1">
                <a:tableStyleId>{5940675A-B579-460E-94D1-54222C63F5DA}</a:tableStyleId>
              </a:tblPr>
              <a:tblGrid>
                <a:gridCol w="1248510"/>
                <a:gridCol w="10155116"/>
              </a:tblGrid>
              <a:tr h="1483702">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希特勒</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1933</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年，出任德国总理，建立了德国法西斯专政；制造“国会纵火案”，打击德国共产党和进步人士；焚烧进步书籍，迫害犹太人；大力发展军事工业，积极扩军备战</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444576">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卡德</a:t>
                      </a:r>
                      <a:endParaRPr lang="en-US" altLang="zh-CN"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纳斯</a:t>
                      </a:r>
                      <a:endParaRPr lang="en-US" altLang="zh-CN"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1934</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年，卡德纳斯当选墨西哥总统。为改变墨西哥的落后状况，保证宪法的实施，他推动进行了一系列改革，巩固了墨西哥资产阶级革命的成果，为墨西哥社会、经济的发展奠定了基础</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82458">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罗斯福</a:t>
                      </a:r>
                      <a:endParaRPr lang="en-US" altLang="zh-CN"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1</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1933</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年，为应对经济大危机而实行新政，开创了国家干预经济发展的新模式，缓解了经济危机，巩固了资本主义统治</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2</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）领导美国人民参加世界反法西斯战争，参与建立国际反法西斯联盟；参加雅尔塔会议，为世界反法西斯战争的胜利作出了巨大贡献</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330993376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p:nvPr>
            <p:custDataLst>
              <p:tags r:id="rId1"/>
            </p:custDataLst>
            <p:extLst>
              <p:ext uri="{D42A27DB-BD31-4B8C-83A1-F6EECF244321}">
                <p14:modId xmlns:p14="http://schemas.microsoft.com/office/powerpoint/2010/main" xmlns="" val="31792474"/>
              </p:ext>
            </p:extLst>
          </p:nvPr>
        </p:nvGraphicFramePr>
        <p:xfrm>
          <a:off x="606667" y="1576022"/>
          <a:ext cx="10928841" cy="4640140"/>
        </p:xfrm>
        <a:graphic>
          <a:graphicData uri="http://schemas.openxmlformats.org/drawingml/2006/table">
            <a:tbl>
              <a:tblPr firstRow="1" bandRow="1">
                <a:tableStyleId>{5940675A-B579-460E-94D1-54222C63F5DA}</a:tableStyleId>
              </a:tblPr>
              <a:tblGrid>
                <a:gridCol w="1248510"/>
                <a:gridCol w="9680331"/>
              </a:tblGrid>
              <a:tr h="1773848">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丘吉尔</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）领导英国人民参加世界反法西斯战争，为世界反法西斯战争的胜利作出了巨大的贡献（最大功绩）</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1946</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年，发表“铁幕”演说，揭开了冷战的序幕</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397977">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杜鲁门</a:t>
                      </a:r>
                      <a:endParaRPr lang="en-US" altLang="zh-CN"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1947</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年，提出“杜鲁门主义”，标志着美、苏冷战开始；实施马歇尔计划、成立北约、发动朝鲜战争、参与成立联合国</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468315">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赫鲁</a:t>
                      </a:r>
                      <a:endParaRPr lang="en-US" altLang="zh-CN"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晓夫</a:t>
                      </a:r>
                      <a:endParaRPr lang="en-US" altLang="zh-CN"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1953</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年，当选苏共中央第一书记，并进行了一系列改革，在一定程度上冲击了苏联高度集中的政治经济体制</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222642387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p:nvPr>
            <p:custDataLst>
              <p:tags r:id="rId1"/>
            </p:custDataLst>
            <p:extLst>
              <p:ext uri="{D42A27DB-BD31-4B8C-83A1-F6EECF244321}">
                <p14:modId xmlns:p14="http://schemas.microsoft.com/office/powerpoint/2010/main" xmlns="" val="3948418028"/>
              </p:ext>
            </p:extLst>
          </p:nvPr>
        </p:nvGraphicFramePr>
        <p:xfrm>
          <a:off x="633044" y="1417761"/>
          <a:ext cx="10928841" cy="5238457"/>
        </p:xfrm>
        <a:graphic>
          <a:graphicData uri="http://schemas.openxmlformats.org/drawingml/2006/table">
            <a:tbl>
              <a:tblPr firstRow="1" bandRow="1">
                <a:tableStyleId>{5940675A-B579-460E-94D1-54222C63F5DA}</a:tableStyleId>
              </a:tblPr>
              <a:tblGrid>
                <a:gridCol w="1248510"/>
                <a:gridCol w="9680331"/>
              </a:tblGrid>
              <a:tr h="1773848">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纳赛尔</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1952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年，埃及爆发革命，以纳赛尔为首的“自由军官组织”发动起义，推翻英国扶持的封建王朝；</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1953</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年，埃及共和国成立；</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1956</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年，埃及总统纳赛尔宣布将苏伊士运河收归国有，极大地维护了埃及的民族利益和国家政权</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397977">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卡斯</a:t>
                      </a:r>
                      <a:endParaRPr lang="en-US" altLang="zh-CN"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特罗</a:t>
                      </a:r>
                      <a:endParaRPr lang="en-US" altLang="zh-CN"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领导古巴人民进行武装斗争，</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1959</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年推翻了美国支持的独裁政权，建立革命政府（最大功绩）；后来，走上了社会主义发展道路</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468315">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戈尔</a:t>
                      </a:r>
                      <a:endParaRPr lang="en-US" altLang="zh-CN"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巴乔夫</a:t>
                      </a:r>
                      <a:endParaRPr lang="en-US" altLang="zh-CN"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1985</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年，开始进行改革，经济上提出加速发展社会主义经济，政治上实行多党制，倡导“公开性”和“政治多元化”，其改革直接导致了苏联解体</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365652383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468076" y="1282722"/>
            <a:ext cx="3629138" cy="628500"/>
            <a:chOff x="944096" y="643213"/>
            <a:chExt cx="2929671" cy="628500"/>
          </a:xfrm>
        </p:grpSpPr>
        <p:sp>
          <p:nvSpPr>
            <p:cNvPr id="17" name="圆角矩形 6"/>
            <p:cNvSpPr/>
            <p:nvPr>
              <p:custDataLst>
                <p:tags r:id="rId2"/>
              </p:custDataLst>
            </p:nvPr>
          </p:nvSpPr>
          <p:spPr>
            <a:xfrm flipH="1">
              <a:off x="2055897" y="643213"/>
              <a:ext cx="1817870" cy="62850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4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科技人物</a:t>
              </a:r>
              <a:endParaRPr lang="zh-CN" altLang="en-US" sz="24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3"/>
              </p:custDataLst>
            </p:nvPr>
          </p:nvSpPr>
          <p:spPr>
            <a:xfrm>
              <a:off x="944096" y="643818"/>
              <a:ext cx="935217"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二</a:t>
              </a:r>
              <a:endParaRPr lang="zh-CN" altLang="en-US" sz="2800" b="1" strike="noStrike" noProof="1">
                <a:solidFill>
                  <a:schemeClr val="bg1"/>
                </a:solidFill>
              </a:endParaRPr>
            </a:p>
          </p:txBody>
        </p:sp>
        <p:sp>
          <p:nvSpPr>
            <p:cNvPr id="19" name="圆角矩形 18"/>
            <p:cNvSpPr/>
            <p:nvPr/>
          </p:nvSpPr>
          <p:spPr bwMode="auto">
            <a:xfrm rot="16200000">
              <a:off x="1929902" y="836982"/>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a:hlinkClick r:id="rId5"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10" name="表格 9"/>
          <p:cNvGraphicFramePr/>
          <p:nvPr>
            <p:custDataLst>
              <p:tags r:id="rId1"/>
            </p:custDataLst>
            <p:extLst>
              <p:ext uri="{D42A27DB-BD31-4B8C-83A1-F6EECF244321}">
                <p14:modId xmlns:p14="http://schemas.microsoft.com/office/powerpoint/2010/main" xmlns="" val="3509099565"/>
              </p:ext>
            </p:extLst>
          </p:nvPr>
        </p:nvGraphicFramePr>
        <p:xfrm>
          <a:off x="659422" y="2210160"/>
          <a:ext cx="10928841" cy="4260978"/>
        </p:xfrm>
        <a:graphic>
          <a:graphicData uri="http://schemas.openxmlformats.org/drawingml/2006/table">
            <a:tbl>
              <a:tblPr firstRow="1" bandRow="1">
                <a:tableStyleId>{5940675A-B579-460E-94D1-54222C63F5DA}</a:tableStyleId>
              </a:tblPr>
              <a:tblGrid>
                <a:gridCol w="1248510"/>
                <a:gridCol w="9680331"/>
              </a:tblGrid>
              <a:tr h="1658455">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詹天佑</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）事迹：中国近代杰出的铁路工程师，主持设计、修建京张铁路（最大功绩），设计出“人”字形路轨</a:t>
                      </a: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）评价：被称为“中国近代铁路之父”</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44062">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冯如</a:t>
                      </a:r>
                      <a:endParaRPr lang="en-US" altLang="zh-CN"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20</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世纪初，制造出了先进的飞机，被誉为“中国始创飞行大家”</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758461">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钱学森</a:t>
                      </a:r>
                      <a:endParaRPr lang="en-US" altLang="zh-CN"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邓稼先</a:t>
                      </a:r>
                      <a:endParaRPr lang="en-US" altLang="zh-CN"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1</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）事迹：为我国火箭、原子弹和氢弹的研制作出了巨大贡献（最大功绩）</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2</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）评价：分别被誉为“中国航天之父”和“两弹元勋”</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p:nvPr>
            <p:custDataLst>
              <p:tags r:id="rId1"/>
            </p:custDataLst>
            <p:extLst>
              <p:ext uri="{D42A27DB-BD31-4B8C-83A1-F6EECF244321}">
                <p14:modId xmlns:p14="http://schemas.microsoft.com/office/powerpoint/2010/main" xmlns="" val="22195157"/>
              </p:ext>
            </p:extLst>
          </p:nvPr>
        </p:nvGraphicFramePr>
        <p:xfrm>
          <a:off x="641836" y="1391384"/>
          <a:ext cx="10999179" cy="5065688"/>
        </p:xfrm>
        <a:graphic>
          <a:graphicData uri="http://schemas.openxmlformats.org/drawingml/2006/table">
            <a:tbl>
              <a:tblPr firstRow="1" bandRow="1">
                <a:tableStyleId>{5940675A-B579-460E-94D1-54222C63F5DA}</a:tableStyleId>
              </a:tblPr>
              <a:tblGrid>
                <a:gridCol w="1248510"/>
                <a:gridCol w="9750669"/>
              </a:tblGrid>
              <a:tr h="1773848">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袁隆平</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）事迹：</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20</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世纪</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70</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年代，成功培育出籼型杂交水稻（最大功绩），我国将首届最高科学技术奖授予了袁隆平</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）评价：被誉为“杂交水稻之父”</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397977">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屠呦呦</a:t>
                      </a:r>
                      <a:endParaRPr lang="en-US" altLang="zh-CN"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1</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）事迹：领导科研团队，在</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20</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世纪</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70</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年代初发现了能够有效抵抗疟疾的青蒿素</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2</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）评价：中国药学家，获得</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2015</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年诺贝尔生理学或医学奖</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468315">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哈格</a:t>
                      </a:r>
                      <a:endParaRPr lang="en-US" altLang="zh-CN"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里夫斯</a:t>
                      </a:r>
                      <a:endParaRPr lang="en-US" altLang="zh-CN"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1</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）事迹：</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1765</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年，发明了纺纱机，将它命名为“珍妮机”</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2</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）评价：他的发明大大提高了生产效率，带动了其他生产部门的发明制造</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421003469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p:nvPr>
            <p:custDataLst>
              <p:tags r:id="rId1"/>
            </p:custDataLst>
            <p:extLst>
              <p:ext uri="{D42A27DB-BD31-4B8C-83A1-F6EECF244321}">
                <p14:modId xmlns:p14="http://schemas.microsoft.com/office/powerpoint/2010/main" xmlns="" val="129348952"/>
              </p:ext>
            </p:extLst>
          </p:nvPr>
        </p:nvGraphicFramePr>
        <p:xfrm>
          <a:off x="641836" y="1391384"/>
          <a:ext cx="10999179" cy="5099098"/>
        </p:xfrm>
        <a:graphic>
          <a:graphicData uri="http://schemas.openxmlformats.org/drawingml/2006/table">
            <a:tbl>
              <a:tblPr firstRow="1" bandRow="1">
                <a:tableStyleId>{5940675A-B579-460E-94D1-54222C63F5DA}</a:tableStyleId>
              </a:tblPr>
              <a:tblGrid>
                <a:gridCol w="1248510"/>
                <a:gridCol w="9750669"/>
              </a:tblGrid>
              <a:tr h="1773848">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瓦特</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）事迹：</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1785</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年，瓦特改进的蒸汽机首先在纺织部门投入使用（最大功绩）</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）评价：第一次工业革命时期英国主要的发明家</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679330">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斯蒂</a:t>
                      </a:r>
                      <a:endParaRPr lang="en-US" altLang="zh-CN"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芬森</a:t>
                      </a:r>
                      <a:endParaRPr lang="en-US" altLang="zh-CN"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1</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）事迹：</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1825</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年，斯蒂芬森设计的蒸汽机车正式试车，标志着铁路时代的开始</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2</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）评价：第一次工业革命时期英国工程师，被誉为“铁路机车之父”</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644161">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爱迪生</a:t>
                      </a:r>
                      <a:endParaRPr lang="en-US" altLang="zh-CN"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1</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）事迹：发明了耐用的白炽灯泡（最大功绩）、碱性蓄电池、电影摄影机和放映机等</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2</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）评价：美国发明家、“发明大王”</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338707901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p:nvPr>
            <p:custDataLst>
              <p:tags r:id="rId1"/>
            </p:custDataLst>
            <p:extLst>
              <p:ext uri="{D42A27DB-BD31-4B8C-83A1-F6EECF244321}">
                <p14:modId xmlns:p14="http://schemas.microsoft.com/office/powerpoint/2010/main" xmlns="" val="2482819000"/>
              </p:ext>
            </p:extLst>
          </p:nvPr>
        </p:nvGraphicFramePr>
        <p:xfrm>
          <a:off x="483574" y="1707907"/>
          <a:ext cx="11148649" cy="4622554"/>
        </p:xfrm>
        <a:graphic>
          <a:graphicData uri="http://schemas.openxmlformats.org/drawingml/2006/table">
            <a:tbl>
              <a:tblPr firstRow="1" bandRow="1">
                <a:tableStyleId>{5940675A-B579-460E-94D1-54222C63F5DA}</a:tableStyleId>
              </a:tblPr>
              <a:tblGrid>
                <a:gridCol w="1248510"/>
                <a:gridCol w="9900139"/>
              </a:tblGrid>
              <a:tr h="1545247">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本茨</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）事迹：</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世纪</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80</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年代，制造出一辆由内燃机驱动的汽车（最大功绩）</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）评价：德国发明家、“汽车之父”</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433146">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福特</a:t>
                      </a:r>
                      <a:endParaRPr lang="en-US" altLang="zh-CN"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1913</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年，美国的福特汽车公司使用流水线生产汽车，带来了汽车制造业的革命</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644161">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莱特</a:t>
                      </a:r>
                      <a:endParaRPr lang="en-US" altLang="zh-CN"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兄弟</a:t>
                      </a:r>
                      <a:endParaRPr lang="en-US" altLang="zh-CN"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1</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）事迹：</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1903</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年，制成飞机并试飞成功，实现了人类翱翔蓝天的梦想</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2</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）评价：美国发明家</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228467327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p:nvPr>
            <p:custDataLst>
              <p:tags r:id="rId1"/>
            </p:custDataLst>
            <p:extLst>
              <p:ext uri="{D42A27DB-BD31-4B8C-83A1-F6EECF244321}">
                <p14:modId xmlns:p14="http://schemas.microsoft.com/office/powerpoint/2010/main" xmlns="" val="3076081410"/>
              </p:ext>
            </p:extLst>
          </p:nvPr>
        </p:nvGraphicFramePr>
        <p:xfrm>
          <a:off x="413236" y="1549646"/>
          <a:ext cx="11333287" cy="4882807"/>
        </p:xfrm>
        <a:graphic>
          <a:graphicData uri="http://schemas.openxmlformats.org/drawingml/2006/table">
            <a:tbl>
              <a:tblPr firstRow="1" bandRow="1">
                <a:tableStyleId>{5940675A-B579-460E-94D1-54222C63F5DA}</a:tableStyleId>
              </a:tblPr>
              <a:tblGrid>
                <a:gridCol w="1459526"/>
                <a:gridCol w="9873761"/>
              </a:tblGrid>
              <a:tr h="1263893">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诺贝尔</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）事迹：</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1867</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年，发明了现代炸药；后来又研制出无烟炸药</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）评价：瑞典化学家、工程师和实业家；设诺贝尔奖</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29762">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海厄特</a:t>
                      </a:r>
                      <a:endParaRPr lang="en-US" altLang="zh-CN"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1869</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年，发明了赛璐珞的制造技术，现代塑料工业由此诞生</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94592">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夏尔多内</a:t>
                      </a:r>
                      <a:endParaRPr lang="en-US" altLang="zh-CN"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1884</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年，发明了人造纤维，开辟了新的纺织品生产领域</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22081">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牛顿</a:t>
                      </a:r>
                      <a:endParaRPr lang="en-US" altLang="zh-CN"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1</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）事迹：在天文学、数学、力学等领域都有杰出贡献；万有引力定律、光学分析和微积分学是他的三大成就；</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1687</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年，他的具有划时代意义的科学巨著</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自然哲学的数学原理</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出版，物理学成为一门独立的学科</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2</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）评价：英国科学家，近代自然科学的奠基人之一</a:t>
                      </a:r>
                      <a:endParaRPr lang="zh-CN" altLang="en-US" sz="2400" b="0" kern="1200" dirty="0">
                        <a:solidFill>
                          <a:schemeClr val="tx1">
                            <a:lumMod val="95000"/>
                            <a:lumOff val="5000"/>
                          </a:schemeClr>
                        </a:solidFill>
                        <a:latin typeface="宋体" pitchFamily="2" charset="-122"/>
                        <a:ea typeface="宋体"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387301968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499483" y="1261150"/>
            <a:ext cx="6874510" cy="850965"/>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数据盘点  知识概括</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2</a:t>
              </a:r>
              <a:endParaRPr kumimoji="1" lang="zh-CN" altLang="en-US" sz="3600" b="1" dirty="0">
                <a:latin typeface="黑体" panose="02010609060101010101" pitchFamily="49" charset="-122"/>
                <a:ea typeface="黑体" panose="02010609060101010101" pitchFamily="49" charset="-122"/>
              </a:endParaRPr>
            </a:p>
          </p:txBody>
        </p:sp>
      </p:grpSp>
      <p:pic>
        <p:nvPicPr>
          <p:cNvPr id="102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499482" y="2357315"/>
            <a:ext cx="7110509" cy="4211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p:nvPr>
            <p:custDataLst>
              <p:tags r:id="rId1"/>
            </p:custDataLst>
            <p:extLst>
              <p:ext uri="{D42A27DB-BD31-4B8C-83A1-F6EECF244321}">
                <p14:modId xmlns:p14="http://schemas.microsoft.com/office/powerpoint/2010/main" xmlns="" val="4139906052"/>
              </p:ext>
            </p:extLst>
          </p:nvPr>
        </p:nvGraphicFramePr>
        <p:xfrm>
          <a:off x="905605" y="1830999"/>
          <a:ext cx="10445264" cy="4197006"/>
        </p:xfrm>
        <a:graphic>
          <a:graphicData uri="http://schemas.openxmlformats.org/drawingml/2006/table">
            <a:tbl>
              <a:tblPr firstRow="1" bandRow="1">
                <a:tableStyleId>{5940675A-B579-460E-94D1-54222C63F5DA}</a:tableStyleId>
              </a:tblPr>
              <a:tblGrid>
                <a:gridCol w="1459526"/>
                <a:gridCol w="8985738"/>
              </a:tblGrid>
              <a:tr h="2002446">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达尔文</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）事迹：</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1859</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年，出版了</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物种起源</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，提出了进化论的观点（最大功绩）；在生物科学领域掀起了一场伟大革命</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）评价：英国科学家、生物学家</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31023">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爱因斯坦</a:t>
                      </a:r>
                      <a:endParaRPr lang="en-US" altLang="zh-CN"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1</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）事迹：</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20</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世纪初，提出“相对论”（最大功绩），推动了整个物理学理论的革命，为原子弹的发明和原子能的应用提供了理论基础</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2</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）评价：</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20</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世纪伟大的科学家之一、杰出的物理学家</a:t>
                      </a:r>
                      <a:endParaRPr lang="zh-CN" altLang="en-US" sz="2400" b="0" kern="1200" dirty="0">
                        <a:solidFill>
                          <a:schemeClr val="tx1">
                            <a:lumMod val="95000"/>
                            <a:lumOff val="5000"/>
                          </a:schemeClr>
                        </a:solidFill>
                        <a:latin typeface="宋体" pitchFamily="2" charset="-122"/>
                        <a:ea typeface="宋体"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222684854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01602" y="1625426"/>
            <a:ext cx="4149528" cy="642691"/>
            <a:chOff x="1261925" y="629878"/>
            <a:chExt cx="3571353" cy="642691"/>
          </a:xfrm>
        </p:grpSpPr>
        <p:sp>
          <p:nvSpPr>
            <p:cNvPr id="17" name="圆角矩形 6"/>
            <p:cNvSpPr/>
            <p:nvPr>
              <p:custDataLst>
                <p:tags r:id="rId2"/>
              </p:custDataLst>
            </p:nvPr>
          </p:nvSpPr>
          <p:spPr>
            <a:xfrm flipH="1">
              <a:off x="2455864" y="678963"/>
              <a:ext cx="2377414" cy="593606"/>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经济人物</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3"/>
              </p:custDataLst>
            </p:nvPr>
          </p:nvSpPr>
          <p:spPr>
            <a:xfrm>
              <a:off x="1261925" y="629878"/>
              <a:ext cx="1029144"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三</a:t>
              </a:r>
              <a:endParaRPr lang="zh-CN" altLang="en-US" sz="2800" b="1" strike="noStrike" noProof="1">
                <a:solidFill>
                  <a:schemeClr val="bg1"/>
                </a:solidFill>
              </a:endParaRPr>
            </a:p>
          </p:txBody>
        </p:sp>
        <p:sp>
          <p:nvSpPr>
            <p:cNvPr id="19" name="圆角矩形 18"/>
            <p:cNvSpPr/>
            <p:nvPr/>
          </p:nvSpPr>
          <p:spPr bwMode="auto">
            <a:xfrm rot="16200000">
              <a:off x="2329866" y="849765"/>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10" name="表格 9"/>
          <p:cNvGraphicFramePr/>
          <p:nvPr>
            <p:custDataLst>
              <p:tags r:id="rId1"/>
            </p:custDataLst>
            <p:extLst>
              <p:ext uri="{D42A27DB-BD31-4B8C-83A1-F6EECF244321}">
                <p14:modId xmlns:p14="http://schemas.microsoft.com/office/powerpoint/2010/main" xmlns="" val="453914015"/>
              </p:ext>
            </p:extLst>
          </p:nvPr>
        </p:nvGraphicFramePr>
        <p:xfrm>
          <a:off x="931982" y="2710230"/>
          <a:ext cx="10445264" cy="3470762"/>
        </p:xfrm>
        <a:graphic>
          <a:graphicData uri="http://schemas.openxmlformats.org/drawingml/2006/table">
            <a:tbl>
              <a:tblPr firstRow="1" bandRow="1">
                <a:tableStyleId>{5940675A-B579-460E-94D1-54222C63F5DA}</a:tableStyleId>
              </a:tblPr>
              <a:tblGrid>
                <a:gridCol w="1239718"/>
                <a:gridCol w="9205546"/>
              </a:tblGrid>
              <a:tr h="1439739">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左宗棠</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）相关史实：创办福州船政局等近代企业</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）评价：封建地主阶级、洋务派的代表人物</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31023">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曾国藩</a:t>
                      </a:r>
                      <a:endParaRPr lang="en-US" altLang="zh-CN"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1</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）事迹：创办安庆内军械所，印刷翻译了第一批西方书籍，安排了第一批赴美留学生</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2</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）评价：封建地主阶级、洋务运动的代表人物</a:t>
                      </a:r>
                      <a:endParaRPr lang="zh-CN" altLang="en-US" sz="2400" b="0" kern="1200" dirty="0">
                        <a:solidFill>
                          <a:schemeClr val="tx1">
                            <a:lumMod val="95000"/>
                            <a:lumOff val="5000"/>
                          </a:schemeClr>
                        </a:solidFill>
                        <a:latin typeface="宋体" pitchFamily="2" charset="-122"/>
                        <a:ea typeface="宋体"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10" name="表格 9"/>
          <p:cNvGraphicFramePr/>
          <p:nvPr>
            <p:custDataLst>
              <p:tags r:id="rId1"/>
            </p:custDataLst>
            <p:extLst>
              <p:ext uri="{D42A27DB-BD31-4B8C-83A1-F6EECF244321}">
                <p14:modId xmlns:p14="http://schemas.microsoft.com/office/powerpoint/2010/main" xmlns="" val="2694396825"/>
              </p:ext>
            </p:extLst>
          </p:nvPr>
        </p:nvGraphicFramePr>
        <p:xfrm>
          <a:off x="413235" y="1373799"/>
          <a:ext cx="11333288" cy="5185263"/>
        </p:xfrm>
        <a:graphic>
          <a:graphicData uri="http://schemas.openxmlformats.org/drawingml/2006/table">
            <a:tbl>
              <a:tblPr firstRow="1" bandRow="1">
                <a:tableStyleId>{5940675A-B579-460E-94D1-54222C63F5DA}</a:tableStyleId>
              </a:tblPr>
              <a:tblGrid>
                <a:gridCol w="1239718"/>
                <a:gridCol w="10093570"/>
              </a:tblGrid>
              <a:tr h="2275009">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李鸿章</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）相关史实：创办军事工业</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江南机器制造总局；创办民用企业</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轮船招商局；代表清政府签订了一系列不平等条约；镇压太平天国运动；设翻译馆，翻译西方先进书籍刊物，推动了中国的近代化进程</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）评价：封建地主阶级、洋务运动和迈出中国近代化第一步的代表人物</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222130">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张之洞</a:t>
                      </a:r>
                      <a:endParaRPr lang="en-US" altLang="zh-CN"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1</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）事迹：创办汉阳铁厂、湖北织布局等；兴办新式学校</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2</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）评价：封建地主阶级、洋务运动的代表人物</a:t>
                      </a:r>
                      <a:endParaRPr lang="zh-CN" altLang="en-US" sz="2400" b="0" kern="1200" dirty="0">
                        <a:solidFill>
                          <a:schemeClr val="tx1">
                            <a:lumMod val="95000"/>
                            <a:lumOff val="5000"/>
                          </a:schemeClr>
                        </a:solidFill>
                        <a:latin typeface="宋体" pitchFamily="2" charset="-122"/>
                        <a:ea typeface="宋体"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688124">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张謇</a:t>
                      </a:r>
                      <a:endParaRPr lang="en-US" altLang="zh-CN"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1</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）事迹：主张“实业救国”，创办大生纱厂等一系列企业；创办了中国历史上最早的博物馆</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南通博物苑；兴办文化和公益事业</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2</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）评价：中国近代实业家，被誉为“状元实业家”</a:t>
                      </a:r>
                      <a:endParaRPr lang="zh-CN" altLang="en-US" sz="2400" b="0" kern="1200" dirty="0">
                        <a:solidFill>
                          <a:schemeClr val="tx1">
                            <a:lumMod val="95000"/>
                            <a:lumOff val="5000"/>
                          </a:schemeClr>
                        </a:solidFill>
                        <a:latin typeface="宋体" pitchFamily="2" charset="-122"/>
                        <a:ea typeface="宋体"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145466917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01602" y="1493542"/>
            <a:ext cx="4650690" cy="642691"/>
            <a:chOff x="1261925" y="629878"/>
            <a:chExt cx="4002686" cy="642691"/>
          </a:xfrm>
        </p:grpSpPr>
        <p:sp>
          <p:nvSpPr>
            <p:cNvPr id="17" name="圆角矩形 6"/>
            <p:cNvSpPr/>
            <p:nvPr>
              <p:custDataLst>
                <p:tags r:id="rId1"/>
              </p:custDataLst>
            </p:nvPr>
          </p:nvSpPr>
          <p:spPr>
            <a:xfrm flipH="1">
              <a:off x="2455865" y="678963"/>
              <a:ext cx="2808746" cy="593606"/>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思想文化人物</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2"/>
              </p:custDataLst>
            </p:nvPr>
          </p:nvSpPr>
          <p:spPr>
            <a:xfrm>
              <a:off x="1261925" y="629878"/>
              <a:ext cx="1029144"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strike="noStrike" noProof="1" smtClean="0">
                  <a:solidFill>
                    <a:schemeClr val="bg1"/>
                  </a:solidFill>
                </a:rPr>
                <a:t>四</a:t>
              </a:r>
              <a:endParaRPr lang="zh-CN" altLang="en-US" sz="2800" b="1" strike="noStrike" noProof="1">
                <a:solidFill>
                  <a:schemeClr val="bg1"/>
                </a:solidFill>
              </a:endParaRPr>
            </a:p>
          </p:txBody>
        </p:sp>
        <p:sp>
          <p:nvSpPr>
            <p:cNvPr id="19" name="圆角矩形 18"/>
            <p:cNvSpPr/>
            <p:nvPr/>
          </p:nvSpPr>
          <p:spPr bwMode="auto">
            <a:xfrm rot="16200000">
              <a:off x="2329866" y="849765"/>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a:hlinkClick r:id="rId4"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3678783887"/>
              </p:ext>
            </p:extLst>
          </p:nvPr>
        </p:nvGraphicFramePr>
        <p:xfrm>
          <a:off x="342854" y="2530882"/>
          <a:ext cx="11438838" cy="3773203"/>
        </p:xfrm>
        <a:graphic>
          <a:graphicData uri="http://schemas.openxmlformats.org/drawingml/2006/table">
            <a:tbl>
              <a:tblPr firstRow="1" bandRow="1">
                <a:tableStyleId>{5940675A-B579-460E-94D1-54222C63F5DA}</a:tableStyleId>
              </a:tblPr>
              <a:tblGrid>
                <a:gridCol w="1116669"/>
                <a:gridCol w="10322169"/>
              </a:tblGrid>
              <a:tr h="1856480">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魏源</a:t>
                      </a: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1</a:t>
                      </a:r>
                      <a:r>
                        <a:rPr lang="zh-CN" altLang="en-US" sz="2400" kern="1200" dirty="0" smtClean="0">
                          <a:solidFill>
                            <a:schemeClr val="tx1"/>
                          </a:solidFill>
                          <a:latin typeface="宋体" pitchFamily="2" charset="-122"/>
                          <a:ea typeface="宋体" pitchFamily="2" charset="-122"/>
                          <a:cs typeface="+mn-cs"/>
                        </a:rPr>
                        <a:t>）事迹：编著</a:t>
                      </a:r>
                      <a:r>
                        <a:rPr lang="en-US" altLang="zh-CN" sz="2400" kern="1200" dirty="0" smtClean="0">
                          <a:solidFill>
                            <a:schemeClr val="tx1"/>
                          </a:solidFill>
                          <a:latin typeface="宋体" pitchFamily="2" charset="-122"/>
                          <a:ea typeface="宋体" pitchFamily="2" charset="-122"/>
                          <a:cs typeface="+mn-cs"/>
                        </a:rPr>
                        <a:t>《</a:t>
                      </a:r>
                      <a:r>
                        <a:rPr lang="zh-CN" altLang="en-US" sz="2400" kern="1200" dirty="0" smtClean="0">
                          <a:solidFill>
                            <a:schemeClr val="tx1"/>
                          </a:solidFill>
                          <a:latin typeface="宋体" pitchFamily="2" charset="-122"/>
                          <a:ea typeface="宋体" pitchFamily="2" charset="-122"/>
                          <a:cs typeface="+mn-cs"/>
                        </a:rPr>
                        <a:t>海国图志</a:t>
                      </a:r>
                      <a:r>
                        <a:rPr lang="en-US" altLang="zh-CN" sz="2400" kern="1200" dirty="0" smtClean="0">
                          <a:solidFill>
                            <a:schemeClr val="tx1"/>
                          </a:solidFill>
                          <a:latin typeface="宋体" pitchFamily="2" charset="-122"/>
                          <a:ea typeface="宋体" pitchFamily="2" charset="-122"/>
                          <a:cs typeface="+mn-cs"/>
                        </a:rPr>
                        <a:t>》</a:t>
                      </a:r>
                      <a:r>
                        <a:rPr lang="zh-CN" altLang="en-US" sz="2400" kern="1200" dirty="0" smtClean="0">
                          <a:solidFill>
                            <a:schemeClr val="tx1"/>
                          </a:solidFill>
                          <a:latin typeface="宋体" pitchFamily="2" charset="-122"/>
                          <a:ea typeface="宋体" pitchFamily="2" charset="-122"/>
                          <a:cs typeface="+mn-cs"/>
                        </a:rPr>
                        <a:t>，介绍西方的历史地理和科学技术，提出“师夷长技以制夷”的思想；其思想实践于洋务运动中</a:t>
                      </a:r>
                      <a:endParaRPr lang="en-US" altLang="zh-CN" sz="2400" kern="1200" dirty="0" smtClean="0">
                        <a:solidFill>
                          <a:schemeClr val="tx1"/>
                        </a:solidFill>
                        <a:latin typeface="宋体" pitchFamily="2" charset="-122"/>
                        <a:ea typeface="宋体" pitchFamily="2" charset="-122"/>
                        <a:cs typeface="+mn-cs"/>
                      </a:endParaRPr>
                    </a:p>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2</a:t>
                      </a:r>
                      <a:r>
                        <a:rPr lang="zh-CN" altLang="en-US" sz="2400" kern="1200" dirty="0" smtClean="0">
                          <a:solidFill>
                            <a:schemeClr val="tx1"/>
                          </a:solidFill>
                          <a:latin typeface="宋体" pitchFamily="2" charset="-122"/>
                          <a:ea typeface="宋体" pitchFamily="2" charset="-122"/>
                          <a:cs typeface="+mn-cs"/>
                        </a:rPr>
                        <a:t>）评价：中国近代最早开眼看世界的思想家之一</a:t>
                      </a:r>
                      <a:endParaRPr lang="zh-CN" altLang="en-US" sz="2400" kern="1200" dirty="0">
                        <a:solidFill>
                          <a:schemeClr val="tx1"/>
                        </a:solidFill>
                        <a:latin typeface="宋体" pitchFamily="2" charset="-122"/>
                        <a:ea typeface="宋体" pitchFamily="2" charset="-122"/>
                        <a:cs typeface="+mn-cs"/>
                      </a:endParaRPr>
                    </a:p>
                  </a:txBody>
                  <a:tcPr anchor="ctr"/>
                </a:tc>
              </a:tr>
              <a:tr h="1916723">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严复</a:t>
                      </a: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1</a:t>
                      </a:r>
                      <a:r>
                        <a:rPr lang="zh-CN" altLang="en-US" sz="2400" kern="1200" dirty="0" smtClean="0">
                          <a:solidFill>
                            <a:schemeClr val="tx1"/>
                          </a:solidFill>
                          <a:latin typeface="宋体" pitchFamily="2" charset="-122"/>
                          <a:ea typeface="宋体" pitchFamily="2" charset="-122"/>
                          <a:cs typeface="+mn-cs"/>
                        </a:rPr>
                        <a:t>）事迹：主持</a:t>
                      </a:r>
                      <a:r>
                        <a:rPr lang="en-US" altLang="zh-CN" sz="2400" kern="1200" dirty="0" smtClean="0">
                          <a:solidFill>
                            <a:schemeClr val="tx1"/>
                          </a:solidFill>
                          <a:latin typeface="宋体" pitchFamily="2" charset="-122"/>
                          <a:ea typeface="宋体" pitchFamily="2" charset="-122"/>
                          <a:cs typeface="+mn-cs"/>
                        </a:rPr>
                        <a:t>《</a:t>
                      </a:r>
                      <a:r>
                        <a:rPr lang="zh-CN" altLang="en-US" sz="2400" kern="1200" dirty="0" smtClean="0">
                          <a:solidFill>
                            <a:schemeClr val="tx1"/>
                          </a:solidFill>
                          <a:latin typeface="宋体" pitchFamily="2" charset="-122"/>
                          <a:ea typeface="宋体" pitchFamily="2" charset="-122"/>
                          <a:cs typeface="+mn-cs"/>
                        </a:rPr>
                        <a:t>国闻报</a:t>
                      </a:r>
                      <a:r>
                        <a:rPr lang="en-US" altLang="zh-CN" sz="2400" kern="1200" dirty="0" smtClean="0">
                          <a:solidFill>
                            <a:schemeClr val="tx1"/>
                          </a:solidFill>
                          <a:latin typeface="宋体" pitchFamily="2" charset="-122"/>
                          <a:ea typeface="宋体" pitchFamily="2" charset="-122"/>
                          <a:cs typeface="+mn-cs"/>
                        </a:rPr>
                        <a:t>》</a:t>
                      </a:r>
                      <a:r>
                        <a:rPr lang="zh-CN" altLang="en-US" sz="2400" kern="1200" dirty="0" smtClean="0">
                          <a:solidFill>
                            <a:schemeClr val="tx1"/>
                          </a:solidFill>
                          <a:latin typeface="宋体" pitchFamily="2" charset="-122"/>
                          <a:ea typeface="宋体" pitchFamily="2" charset="-122"/>
                          <a:cs typeface="+mn-cs"/>
                        </a:rPr>
                        <a:t>，宣传维新变法思想；译著</a:t>
                      </a:r>
                      <a:r>
                        <a:rPr lang="en-US" altLang="zh-CN" sz="2400" kern="1200" dirty="0" smtClean="0">
                          <a:solidFill>
                            <a:schemeClr val="tx1"/>
                          </a:solidFill>
                          <a:latin typeface="宋体" pitchFamily="2" charset="-122"/>
                          <a:ea typeface="宋体" pitchFamily="2" charset="-122"/>
                          <a:cs typeface="+mn-cs"/>
                        </a:rPr>
                        <a:t>《</a:t>
                      </a:r>
                      <a:r>
                        <a:rPr lang="zh-CN" altLang="en-US" sz="2400" kern="1200" dirty="0" smtClean="0">
                          <a:solidFill>
                            <a:schemeClr val="tx1"/>
                          </a:solidFill>
                          <a:latin typeface="宋体" pitchFamily="2" charset="-122"/>
                          <a:ea typeface="宋体" pitchFamily="2" charset="-122"/>
                          <a:cs typeface="+mn-cs"/>
                        </a:rPr>
                        <a:t>天演论</a:t>
                      </a:r>
                      <a:r>
                        <a:rPr lang="en-US" altLang="zh-CN" sz="2400" kern="1200" dirty="0" smtClean="0">
                          <a:solidFill>
                            <a:schemeClr val="tx1"/>
                          </a:solidFill>
                          <a:latin typeface="宋体" pitchFamily="2" charset="-122"/>
                          <a:ea typeface="宋体" pitchFamily="2" charset="-122"/>
                          <a:cs typeface="+mn-cs"/>
                        </a:rPr>
                        <a:t>》</a:t>
                      </a:r>
                      <a:r>
                        <a:rPr lang="zh-CN" altLang="en-US" sz="2400" kern="1200" dirty="0" smtClean="0">
                          <a:solidFill>
                            <a:schemeClr val="tx1"/>
                          </a:solidFill>
                          <a:latin typeface="宋体" pitchFamily="2" charset="-122"/>
                          <a:ea typeface="宋体" pitchFamily="2" charset="-122"/>
                          <a:cs typeface="+mn-cs"/>
                        </a:rPr>
                        <a:t>，宣传“物竞天择”“适者生存”的生物进化理论；其思想实践于维新变法运动中</a:t>
                      </a:r>
                      <a:endParaRPr lang="en-US" altLang="zh-CN" sz="2400" kern="1200" dirty="0" smtClean="0">
                        <a:solidFill>
                          <a:schemeClr val="tx1"/>
                        </a:solidFill>
                        <a:latin typeface="宋体" pitchFamily="2" charset="-122"/>
                        <a:ea typeface="宋体" pitchFamily="2" charset="-122"/>
                        <a:cs typeface="+mn-cs"/>
                      </a:endParaRPr>
                    </a:p>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2</a:t>
                      </a:r>
                      <a:r>
                        <a:rPr lang="zh-CN" altLang="en-US" sz="2400" kern="1200" dirty="0" smtClean="0">
                          <a:solidFill>
                            <a:schemeClr val="tx1"/>
                          </a:solidFill>
                          <a:latin typeface="宋体" pitchFamily="2" charset="-122"/>
                          <a:ea typeface="宋体" pitchFamily="2" charset="-122"/>
                          <a:cs typeface="+mn-cs"/>
                        </a:rPr>
                        <a:t>）评价：中国近代资产阶级启蒙思想家</a:t>
                      </a:r>
                      <a:endParaRPr lang="zh-CN" altLang="en-US" sz="2400" kern="1200" dirty="0">
                        <a:solidFill>
                          <a:schemeClr val="tx1"/>
                        </a:solidFill>
                        <a:latin typeface="宋体" pitchFamily="2" charset="-122"/>
                        <a:ea typeface="宋体" pitchFamily="2" charset="-122"/>
                        <a:cs typeface="+mn-cs"/>
                      </a:endParaRPr>
                    </a:p>
                  </a:txBody>
                  <a:tcPr anchor="ctr"/>
                </a:tc>
              </a:tr>
            </a:tbl>
          </a:graphicData>
        </a:graphic>
      </p:graphicFrame>
    </p:spTree>
    <p:extLst>
      <p:ext uri="{BB962C8B-B14F-4D97-AF65-F5344CB8AC3E}">
        <p14:creationId xmlns:p14="http://schemas.microsoft.com/office/powerpoint/2010/main" xmlns="" val="59154739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10" name="表格 9"/>
          <p:cNvGraphicFramePr/>
          <p:nvPr>
            <p:custDataLst>
              <p:tags r:id="rId1"/>
            </p:custDataLst>
            <p:extLst>
              <p:ext uri="{D42A27DB-BD31-4B8C-83A1-F6EECF244321}">
                <p14:modId xmlns:p14="http://schemas.microsoft.com/office/powerpoint/2010/main" xmlns="" val="62555808"/>
              </p:ext>
            </p:extLst>
          </p:nvPr>
        </p:nvGraphicFramePr>
        <p:xfrm>
          <a:off x="298935" y="1426554"/>
          <a:ext cx="11561888" cy="5093822"/>
        </p:xfrm>
        <a:graphic>
          <a:graphicData uri="http://schemas.openxmlformats.org/drawingml/2006/table">
            <a:tbl>
              <a:tblPr firstRow="1" bandRow="1">
                <a:tableStyleId>{5940675A-B579-460E-94D1-54222C63F5DA}</a:tableStyleId>
              </a:tblPr>
              <a:tblGrid>
                <a:gridCol w="1063873"/>
                <a:gridCol w="10498015"/>
              </a:tblGrid>
              <a:tr h="1747470">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陈独秀</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）事迹：</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1915</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年创办</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青年杂志</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（后改名为</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新青年</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），提倡民主与科学，掀起了新文化运动（最大功绩）；</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1921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年中共一大上当选为中央局书记</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）评价：中国近代史上伟大的爱国者、启蒙思想家</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151792">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胡适</a:t>
                      </a:r>
                      <a:endParaRPr lang="en-US" altLang="zh-CN"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新文化运动的主要代表人物之一，</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1917</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年在</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新青年</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上发表了</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文学改良刍议</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，倡导用白话文代替文言文</a:t>
                      </a:r>
                      <a:endParaRPr lang="zh-CN" altLang="en-US" sz="2400" b="0" kern="1200" dirty="0">
                        <a:solidFill>
                          <a:schemeClr val="tx1">
                            <a:lumMod val="95000"/>
                            <a:lumOff val="5000"/>
                          </a:schemeClr>
                        </a:solidFill>
                        <a:latin typeface="宋体" pitchFamily="2" charset="-122"/>
                        <a:ea typeface="宋体"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688124">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李大钊</a:t>
                      </a:r>
                      <a:endParaRPr lang="en-US" altLang="zh-CN"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1</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）事迹：</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①参与、领导了新文化运动</a:t>
                      </a: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②十月革命后为中国引进了马克思主义并积极宣传（最大功绩），著有</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庶民的胜利</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布尔什维主义的胜利</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我的马克思主义观</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等</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250871998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10" name="表格 9"/>
          <p:cNvGraphicFramePr/>
          <p:nvPr>
            <p:custDataLst>
              <p:tags r:id="rId1"/>
            </p:custDataLst>
            <p:extLst>
              <p:ext uri="{D42A27DB-BD31-4B8C-83A1-F6EECF244321}">
                <p14:modId xmlns:p14="http://schemas.microsoft.com/office/powerpoint/2010/main" xmlns="" val="701476651"/>
              </p:ext>
            </p:extLst>
          </p:nvPr>
        </p:nvGraphicFramePr>
        <p:xfrm>
          <a:off x="562704" y="1444139"/>
          <a:ext cx="11104688" cy="5019966"/>
        </p:xfrm>
        <a:graphic>
          <a:graphicData uri="http://schemas.openxmlformats.org/drawingml/2006/table">
            <a:tbl>
              <a:tblPr firstRow="1" bandRow="1">
                <a:tableStyleId>{5940675A-B579-460E-94D1-54222C63F5DA}</a:tableStyleId>
              </a:tblPr>
              <a:tblGrid>
                <a:gridCol w="1063873"/>
                <a:gridCol w="10040815"/>
              </a:tblGrid>
              <a:tr h="1747470">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李大钊</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③</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1921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7</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月，中国共产党成立，成为中国共产党的主要创始人之一</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）评价：伟大的马克思主义者、杰出的无产阶级革命家；新文化运动和五四运动的主要领导人；最早在中国宣传马克思主义的人</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12176">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鲁迅</a:t>
                      </a:r>
                      <a:endParaRPr lang="en-US" altLang="zh-CN"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新文化运动的代表人物之一，代表作有</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狂人日记</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等</a:t>
                      </a:r>
                      <a:endParaRPr lang="zh-CN" altLang="en-US" sz="2400" b="0" kern="1200" dirty="0">
                        <a:solidFill>
                          <a:schemeClr val="tx1">
                            <a:lumMod val="95000"/>
                            <a:lumOff val="5000"/>
                          </a:schemeClr>
                        </a:solidFill>
                        <a:latin typeface="宋体" pitchFamily="2" charset="-122"/>
                        <a:ea typeface="宋体"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31520">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徐悲鸿</a:t>
                      </a:r>
                      <a:endParaRPr lang="en-US" altLang="zh-CN"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中国近代著名画家，代表作有</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田横五百士</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愚公移山</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等</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31520">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聂耳</a:t>
                      </a:r>
                      <a:endParaRPr lang="en-US" altLang="zh-CN"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中国音乐家，其创作的</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义勇军进行曲</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1949</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年被确定为代国歌，</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1982</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年被定为国歌</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31520">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冼星海</a:t>
                      </a:r>
                      <a:endParaRPr lang="en-US" altLang="zh-CN"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中国近代著名的作曲家，代表作有</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黄河大合唱</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等</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261370361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10" name="表格 9"/>
          <p:cNvGraphicFramePr/>
          <p:nvPr>
            <p:custDataLst>
              <p:tags r:id="rId1"/>
            </p:custDataLst>
            <p:extLst>
              <p:ext uri="{D42A27DB-BD31-4B8C-83A1-F6EECF244321}">
                <p14:modId xmlns:p14="http://schemas.microsoft.com/office/powerpoint/2010/main" xmlns="" val="1156089530"/>
              </p:ext>
            </p:extLst>
          </p:nvPr>
        </p:nvGraphicFramePr>
        <p:xfrm>
          <a:off x="501158" y="1549647"/>
          <a:ext cx="11104688" cy="4763230"/>
        </p:xfrm>
        <a:graphic>
          <a:graphicData uri="http://schemas.openxmlformats.org/drawingml/2006/table">
            <a:tbl>
              <a:tblPr firstRow="1" bandRow="1">
                <a:tableStyleId>{5940675A-B579-460E-94D1-54222C63F5DA}</a:tableStyleId>
              </a:tblPr>
              <a:tblGrid>
                <a:gridCol w="1503488"/>
                <a:gridCol w="9601200"/>
              </a:tblGrid>
              <a:tr h="2336553">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但丁</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）事迹：对教会率先进行批判，代表作有</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神曲</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）评价：文艺复兴先驱，被誉为“旧时代的最后一位诗人，同时又是新时代的最初一位诗人”；与彼特拉克、薄伽丘并称为文艺复兴“文学三杰”</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26677">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达</a:t>
                      </a:r>
                      <a:r>
                        <a:rPr lang="en-US" altLang="zh-CN"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a:t>
                      </a: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芬奇</a:t>
                      </a:r>
                      <a:endParaRPr lang="en-US" altLang="zh-CN"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1</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）事迹：把艺术创作和科学探索结合起来，体现了人文主义精神，代表作有</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蒙娜丽莎</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和</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最后的晚餐</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等</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2</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）评价：文艺复兴时期意大利伟大的艺术大师，与拉斐尔、米开朗琪罗并称为文艺复兴“美术三杰”</a:t>
                      </a:r>
                      <a:endParaRPr lang="zh-CN" altLang="en-US" sz="2400" b="0" kern="1200" dirty="0">
                        <a:solidFill>
                          <a:schemeClr val="tx1">
                            <a:lumMod val="95000"/>
                            <a:lumOff val="5000"/>
                          </a:schemeClr>
                        </a:solidFill>
                        <a:latin typeface="宋体" pitchFamily="2" charset="-122"/>
                        <a:ea typeface="宋体"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286784122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10" name="表格 9"/>
          <p:cNvGraphicFramePr/>
          <p:nvPr>
            <p:custDataLst>
              <p:tags r:id="rId1"/>
            </p:custDataLst>
            <p:extLst>
              <p:ext uri="{D42A27DB-BD31-4B8C-83A1-F6EECF244321}">
                <p14:modId xmlns:p14="http://schemas.microsoft.com/office/powerpoint/2010/main" xmlns="" val="2315011555"/>
              </p:ext>
            </p:extLst>
          </p:nvPr>
        </p:nvGraphicFramePr>
        <p:xfrm>
          <a:off x="562704" y="1672740"/>
          <a:ext cx="11104688" cy="4657722"/>
        </p:xfrm>
        <a:graphic>
          <a:graphicData uri="http://schemas.openxmlformats.org/drawingml/2006/table">
            <a:tbl>
              <a:tblPr firstRow="1" bandRow="1">
                <a:tableStyleId>{5940675A-B579-460E-94D1-54222C63F5DA}</a:tableStyleId>
              </a:tblPr>
              <a:tblGrid>
                <a:gridCol w="1503488"/>
                <a:gridCol w="9601200"/>
              </a:tblGrid>
              <a:tr h="2336553">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莎士比亚</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）事迹：批判封建道德伦理观念和社会陋习，体现了人文主义者的生活理想，代表作有</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哈姆雷特</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罗密欧与朱丽叶</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）评价：文艺复兴时期英国的文学巨匠</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321169">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伏尔泰</a:t>
                      </a:r>
                      <a:endParaRPr lang="en-US" altLang="zh-CN"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1</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）事迹：强调天赋人权，反对封建专制制度，强调资产阶级自由与平等，推崇英国政治制度</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2</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）评价：启蒙运动的旗手，法国启蒙思想家</a:t>
                      </a:r>
                      <a:endParaRPr lang="zh-CN" altLang="en-US" sz="2400" b="0" kern="1200" dirty="0">
                        <a:solidFill>
                          <a:schemeClr val="tx1">
                            <a:lumMod val="95000"/>
                            <a:lumOff val="5000"/>
                          </a:schemeClr>
                        </a:solidFill>
                        <a:latin typeface="宋体" pitchFamily="2" charset="-122"/>
                        <a:ea typeface="宋体"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61588995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10" name="表格 9"/>
          <p:cNvGraphicFramePr/>
          <p:nvPr>
            <p:custDataLst>
              <p:tags r:id="rId1"/>
            </p:custDataLst>
            <p:extLst>
              <p:ext uri="{D42A27DB-BD31-4B8C-83A1-F6EECF244321}">
                <p14:modId xmlns:p14="http://schemas.microsoft.com/office/powerpoint/2010/main" xmlns="" val="1152614061"/>
              </p:ext>
            </p:extLst>
          </p:nvPr>
        </p:nvGraphicFramePr>
        <p:xfrm>
          <a:off x="430819" y="1962886"/>
          <a:ext cx="11298119" cy="4246242"/>
        </p:xfrm>
        <a:graphic>
          <a:graphicData uri="http://schemas.openxmlformats.org/drawingml/2006/table">
            <a:tbl>
              <a:tblPr firstRow="1" bandRow="1">
                <a:tableStyleId>{5940675A-B579-460E-94D1-54222C63F5DA}</a:tableStyleId>
              </a:tblPr>
              <a:tblGrid>
                <a:gridCol w="1503488"/>
                <a:gridCol w="9794631"/>
              </a:tblGrid>
              <a:tr h="1439737">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马克思</a:t>
                      </a:r>
                      <a:endParaRPr lang="en-US" altLang="zh-CN"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恩格斯</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）事迹：</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1848</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年联合发表</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共产党宣言</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，标志着马克思主义的诞生</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）评价：全世界无产阶级和劳动人民的伟大导师、无产阶级思想家</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160585">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巴尔扎克</a:t>
                      </a:r>
                      <a:endParaRPr lang="en-US" altLang="zh-CN"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1</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）事迹：完成小说集“人间喜剧”，其中的经典之作是</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欧也妮</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葛朗台</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高老头</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等</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2</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）评价：</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19</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世纪法国著名作家</a:t>
                      </a:r>
                      <a:endParaRPr lang="zh-CN" altLang="en-US" sz="2400" b="0" kern="1200" dirty="0">
                        <a:solidFill>
                          <a:schemeClr val="tx1">
                            <a:lumMod val="95000"/>
                            <a:lumOff val="5000"/>
                          </a:schemeClr>
                        </a:solidFill>
                        <a:latin typeface="宋体" pitchFamily="2" charset="-122"/>
                        <a:ea typeface="宋体"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160585">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列夫</a:t>
                      </a:r>
                      <a:r>
                        <a:rPr lang="en-US" altLang="zh-CN"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a:t>
                      </a: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托尔斯泰</a:t>
                      </a:r>
                      <a:endParaRPr lang="en-US" altLang="zh-CN"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俄国伟大作家，代表作有</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战争与和平</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安娜</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卡列尼娜</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复活</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等，被列宁称为“俄国革命的镜子”</a:t>
                      </a:r>
                      <a:endParaRPr lang="zh-CN" altLang="en-US" sz="2400" b="0" kern="1200" dirty="0">
                        <a:solidFill>
                          <a:schemeClr val="tx1">
                            <a:lumMod val="95000"/>
                            <a:lumOff val="5000"/>
                          </a:schemeClr>
                        </a:solidFill>
                        <a:latin typeface="宋体" pitchFamily="2" charset="-122"/>
                        <a:ea typeface="宋体"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57830869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10" name="表格 9"/>
          <p:cNvGraphicFramePr/>
          <p:nvPr>
            <p:custDataLst>
              <p:tags r:id="rId1"/>
            </p:custDataLst>
            <p:extLst>
              <p:ext uri="{D42A27DB-BD31-4B8C-83A1-F6EECF244321}">
                <p14:modId xmlns:p14="http://schemas.microsoft.com/office/powerpoint/2010/main" xmlns="" val="1208990638"/>
              </p:ext>
            </p:extLst>
          </p:nvPr>
        </p:nvGraphicFramePr>
        <p:xfrm>
          <a:off x="562705" y="1892547"/>
          <a:ext cx="11104688" cy="4156560"/>
        </p:xfrm>
        <a:graphic>
          <a:graphicData uri="http://schemas.openxmlformats.org/drawingml/2006/table">
            <a:tbl>
              <a:tblPr firstRow="1" bandRow="1">
                <a:tableStyleId>{5940675A-B579-460E-94D1-54222C63F5DA}</a:tableStyleId>
              </a:tblPr>
              <a:tblGrid>
                <a:gridCol w="1503488"/>
                <a:gridCol w="9601200"/>
              </a:tblGrid>
              <a:tr h="2758583">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贝多芬</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）事迹：</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1804</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年，创作了第三交响曲</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英雄交响曲</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，是一部反映重大社会题材的作品，标志着贝多芬在思想上和艺术上的成熟</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）评价：德国的天才作曲家；集古典主义音乐之大成，开浪漫主义音乐之先河</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397977">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梵高</a:t>
                      </a:r>
                      <a:endParaRPr lang="en-US" altLang="zh-CN"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荷兰杰出的画家，代表作有</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夜间的咖啡馆</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向日葵</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等</a:t>
                      </a:r>
                      <a:endParaRPr lang="zh-CN" altLang="en-US" sz="2400" b="0" kern="1200" dirty="0">
                        <a:solidFill>
                          <a:schemeClr val="tx1">
                            <a:lumMod val="95000"/>
                            <a:lumOff val="5000"/>
                          </a:schemeClr>
                        </a:solidFill>
                        <a:latin typeface="宋体" pitchFamily="2" charset="-122"/>
                        <a:ea typeface="宋体"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405164378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5251173" y="2320067"/>
            <a:ext cx="393287" cy="2896428"/>
            <a:chOff x="485110" y="2319700"/>
            <a:chExt cx="393287" cy="2896428"/>
          </a:xfrm>
        </p:grpSpPr>
        <p:grpSp>
          <p:nvGrpSpPr>
            <p:cNvPr id="13" name="组合 12"/>
            <p:cNvGrpSpPr/>
            <p:nvPr/>
          </p:nvGrpSpPr>
          <p:grpSpPr>
            <a:xfrm>
              <a:off x="485110" y="2319700"/>
              <a:ext cx="393287" cy="2304021"/>
              <a:chOff x="485110" y="2319700"/>
              <a:chExt cx="393287" cy="2304021"/>
            </a:xfrm>
          </p:grpSpPr>
          <p:grpSp>
            <p:nvGrpSpPr>
              <p:cNvPr id="2" name="组合 1"/>
              <p:cNvGrpSpPr/>
              <p:nvPr/>
            </p:nvGrpSpPr>
            <p:grpSpPr>
              <a:xfrm>
                <a:off x="485110" y="2319700"/>
                <a:ext cx="393287" cy="1650552"/>
                <a:chOff x="6371771" y="2272370"/>
                <a:chExt cx="393286" cy="1588301"/>
              </a:xfrm>
            </p:grpSpPr>
            <p:sp>
              <p:nvSpPr>
                <p:cNvPr id="10" name="椭圆 9"/>
                <p:cNvSpPr/>
                <p:nvPr/>
              </p:nvSpPr>
              <p:spPr>
                <a:xfrm>
                  <a:off x="6371771" y="2272370"/>
                  <a:ext cx="350520" cy="37084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椭圆 20"/>
                <p:cNvSpPr/>
                <p:nvPr/>
              </p:nvSpPr>
              <p:spPr>
                <a:xfrm>
                  <a:off x="6378372" y="2886065"/>
                  <a:ext cx="350520" cy="36068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2" name="椭圆 21"/>
                <p:cNvSpPr/>
                <p:nvPr/>
              </p:nvSpPr>
              <p:spPr>
                <a:xfrm>
                  <a:off x="6413902" y="3489831"/>
                  <a:ext cx="351155" cy="37084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19" name="椭圆 18"/>
              <p:cNvSpPr/>
              <p:nvPr/>
            </p:nvSpPr>
            <p:spPr>
              <a:xfrm>
                <a:off x="518427" y="4238347"/>
                <a:ext cx="351156" cy="385374"/>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24" name="椭圆 23"/>
            <p:cNvSpPr/>
            <p:nvPr/>
          </p:nvSpPr>
          <p:spPr>
            <a:xfrm>
              <a:off x="518427" y="4830754"/>
              <a:ext cx="351156" cy="385374"/>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 name="圆角矩形 2"/>
          <p:cNvSpPr/>
          <p:nvPr/>
        </p:nvSpPr>
        <p:spPr>
          <a:xfrm>
            <a:off x="1047240"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302427"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数据透视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知识清单</a:t>
            </a:r>
          </a:p>
        </p:txBody>
      </p:sp>
      <p:sp>
        <p:nvSpPr>
          <p:cNvPr id="4" name="圆角矩形 3"/>
          <p:cNvSpPr/>
          <p:nvPr/>
        </p:nvSpPr>
        <p:spPr>
          <a:xfrm>
            <a:off x="4442241" y="1638470"/>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4225309" y="1087044"/>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2" name="组合 11"/>
          <p:cNvGrpSpPr/>
          <p:nvPr/>
        </p:nvGrpSpPr>
        <p:grpSpPr>
          <a:xfrm>
            <a:off x="4407329" y="2189221"/>
            <a:ext cx="6547886" cy="3157753"/>
            <a:chOff x="4331401" y="2351022"/>
            <a:chExt cx="6547886" cy="3157753"/>
          </a:xfrm>
        </p:grpSpPr>
        <p:grpSp>
          <p:nvGrpSpPr>
            <p:cNvPr id="9" name="组合 8"/>
            <p:cNvGrpSpPr/>
            <p:nvPr/>
          </p:nvGrpSpPr>
          <p:grpSpPr>
            <a:xfrm>
              <a:off x="4331401" y="2351022"/>
              <a:ext cx="6547886" cy="2521429"/>
              <a:chOff x="4331401" y="2351022"/>
              <a:chExt cx="6547886" cy="2521429"/>
            </a:xfrm>
          </p:grpSpPr>
          <p:grpSp>
            <p:nvGrpSpPr>
              <p:cNvPr id="16" name="组合 15"/>
              <p:cNvGrpSpPr/>
              <p:nvPr/>
            </p:nvGrpSpPr>
            <p:grpSpPr>
              <a:xfrm>
                <a:off x="4331401" y="2351022"/>
                <a:ext cx="6301701" cy="1889300"/>
                <a:chOff x="3451687" y="2921405"/>
                <a:chExt cx="5773224" cy="1888796"/>
              </a:xfrm>
            </p:grpSpPr>
            <p:sp>
              <p:nvSpPr>
                <p:cNvPr id="18" name="文本框 2">
                  <a:hlinkClick r:id="rId2" action="ppaction://hlinksldjump"/>
                </p:cNvPr>
                <p:cNvSpPr txBox="1"/>
                <p:nvPr/>
              </p:nvSpPr>
              <p:spPr>
                <a:xfrm>
                  <a:off x="3451688" y="2921405"/>
                  <a:ext cx="5339761" cy="646159"/>
                </a:xfrm>
                <a:prstGeom prst="rect">
                  <a:avLst/>
                </a:prstGeom>
                <a:noFill/>
                <a:ln w="9525">
                  <a:noFill/>
                </a:ln>
              </p:spPr>
              <p:txBody>
                <a:bodyPr wrap="square" anchor="t">
                  <a:spAutoFit/>
                </a:bodyPr>
                <a:lstStyle/>
                <a:p>
                  <a:pPr>
                    <a:lnSpc>
                      <a:spcPct val="150000"/>
                    </a:lnSpc>
                  </a:pP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一</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政治人物</a:t>
                  </a:r>
                </a:p>
              </p:txBody>
            </p:sp>
            <p:sp>
              <p:nvSpPr>
                <p:cNvPr id="20" name="文本框 2">
                  <a:hlinkClick r:id="rId3" action="ppaction://hlinksldjump"/>
                </p:cNvPr>
                <p:cNvSpPr txBox="1"/>
                <p:nvPr/>
              </p:nvSpPr>
              <p:spPr>
                <a:xfrm>
                  <a:off x="3451687" y="3512913"/>
                  <a:ext cx="5773224" cy="646159"/>
                </a:xfrm>
                <a:prstGeom prst="rect">
                  <a:avLst/>
                </a:prstGeom>
                <a:noFill/>
                <a:ln w="9525">
                  <a:noFill/>
                </a:ln>
              </p:spPr>
              <p:txBody>
                <a:bodyPr wrap="square" anchor="t">
                  <a:spAutoFit/>
                </a:bodyPr>
                <a:lstStyle/>
                <a:p>
                  <a:pPr>
                    <a:lnSpc>
                      <a:spcPct val="150000"/>
                    </a:lnSpc>
                  </a:pPr>
                  <a:r>
                    <a:rPr lang="zh-CN" altLang="en-US" sz="2400" b="1" dirty="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二</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科技人物</a:t>
                  </a:r>
                  <a:endParaRPr lang="en-US" altLang="zh-CN" sz="2400" b="1" dirty="0" smtClean="0">
                    <a:latin typeface="黑体" panose="02010609060101010101" pitchFamily="49" charset="-122"/>
                    <a:ea typeface="黑体" panose="02010609060101010101" pitchFamily="49" charset="-122"/>
                    <a:sym typeface="宋体" panose="02010600030101010101" pitchFamily="2" charset="-122"/>
                  </a:endParaRPr>
                </a:p>
              </p:txBody>
            </p:sp>
            <p:sp>
              <p:nvSpPr>
                <p:cNvPr id="23" name="文本框 2">
                  <a:hlinkClick r:id="rId4" action="ppaction://hlinksldjump"/>
                </p:cNvPr>
                <p:cNvSpPr txBox="1"/>
                <p:nvPr/>
              </p:nvSpPr>
              <p:spPr>
                <a:xfrm>
                  <a:off x="3483672" y="4164042"/>
                  <a:ext cx="5410751" cy="646159"/>
                </a:xfrm>
                <a:prstGeom prst="rect">
                  <a:avLst/>
                </a:prstGeom>
                <a:noFill/>
                <a:ln w="9525">
                  <a:noFill/>
                </a:ln>
              </p:spPr>
              <p:txBody>
                <a:bodyPr wrap="square" anchor="t">
                  <a:spAutoFit/>
                </a:bodyPr>
                <a:lstStyle/>
                <a:p>
                  <a:pPr>
                    <a:lnSpc>
                      <a:spcPct val="150000"/>
                    </a:lnSpc>
                  </a:pP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三</a:t>
                  </a:r>
                  <a:r>
                    <a:rPr lang="zh-CN" altLang="en-US" sz="2400" b="1" dirty="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经济人物</a:t>
                  </a:r>
                  <a:endParaRPr lang="en-US" altLang="zh-CN" sz="2400" b="1" dirty="0" smtClean="0">
                    <a:latin typeface="黑体" panose="02010609060101010101" pitchFamily="49" charset="-122"/>
                    <a:ea typeface="黑体" panose="02010609060101010101" pitchFamily="49" charset="-122"/>
                    <a:sym typeface="宋体" panose="02010600030101010101" pitchFamily="2" charset="-122"/>
                  </a:endParaRPr>
                </a:p>
              </p:txBody>
            </p:sp>
          </p:grpSp>
          <p:sp>
            <p:nvSpPr>
              <p:cNvPr id="7" name="TextBox 6">
                <a:hlinkClick r:id="rId5" action="ppaction://hlinksldjump"/>
              </p:cNvPr>
              <p:cNvSpPr txBox="1"/>
              <p:nvPr/>
            </p:nvSpPr>
            <p:spPr>
              <a:xfrm>
                <a:off x="4524070" y="4226120"/>
                <a:ext cx="6355217" cy="646331"/>
              </a:xfrm>
              <a:prstGeom prst="rect">
                <a:avLst/>
              </a:prstGeom>
              <a:noFill/>
            </p:spPr>
            <p:txBody>
              <a:bodyPr wrap="square" rtlCol="0">
                <a:spAutoFit/>
              </a:bodyPr>
              <a:lstStyle/>
              <a:p>
                <a:pPr>
                  <a:lnSpc>
                    <a:spcPct val="150000"/>
                  </a:lnSpc>
                </a:pPr>
                <a:r>
                  <a:rPr lang="zh-CN" altLang="en-US" sz="2400" b="1" dirty="0" smtClean="0">
                    <a:latin typeface="黑体" panose="02010609060101010101" pitchFamily="49" charset="-122"/>
                    <a:ea typeface="黑体" panose="02010609060101010101" pitchFamily="49" charset="-122"/>
                  </a:rPr>
                  <a:t>    </a:t>
                </a:r>
                <a:r>
                  <a:rPr lang="zh-CN" altLang="en-US" sz="2400" b="1" dirty="0" smtClean="0">
                    <a:solidFill>
                      <a:schemeClr val="bg1"/>
                    </a:solidFill>
                    <a:latin typeface="黑体" panose="02010609060101010101" pitchFamily="49" charset="-122"/>
                    <a:ea typeface="黑体" panose="02010609060101010101" pitchFamily="49" charset="-122"/>
                  </a:rPr>
                  <a:t>四</a:t>
                </a:r>
                <a:r>
                  <a:rPr lang="zh-CN" altLang="en-US" sz="2400" b="1" dirty="0" smtClean="0">
                    <a:latin typeface="黑体" panose="02010609060101010101" pitchFamily="49" charset="-122"/>
                    <a:ea typeface="黑体" panose="02010609060101010101" pitchFamily="49" charset="-122"/>
                  </a:rPr>
                  <a:t>  思想文化人物</a:t>
                </a:r>
                <a:endParaRPr lang="zh-CN" altLang="en-US" sz="2400" b="1" dirty="0">
                  <a:latin typeface="黑体" panose="02010609060101010101" pitchFamily="49" charset="-122"/>
                  <a:ea typeface="黑体" panose="02010609060101010101" pitchFamily="49" charset="-122"/>
                </a:endParaRPr>
              </a:p>
            </p:txBody>
          </p:sp>
        </p:grpSp>
        <p:sp>
          <p:nvSpPr>
            <p:cNvPr id="11" name="TextBox 10">
              <a:hlinkClick r:id="rId6" action="ppaction://hlinksldjump"/>
            </p:cNvPr>
            <p:cNvSpPr txBox="1"/>
            <p:nvPr/>
          </p:nvSpPr>
          <p:spPr>
            <a:xfrm>
              <a:off x="4524070" y="4862444"/>
              <a:ext cx="6109032" cy="646331"/>
            </a:xfrm>
            <a:prstGeom prst="rect">
              <a:avLst/>
            </a:prstGeom>
            <a:noFill/>
          </p:spPr>
          <p:txBody>
            <a:bodyPr wrap="square" rtlCol="0">
              <a:spAutoFit/>
            </a:bodyPr>
            <a:lstStyle/>
            <a:p>
              <a:pPr>
                <a:lnSpc>
                  <a:spcPct val="150000"/>
                </a:lnSpc>
              </a:pPr>
              <a:r>
                <a:rPr lang="zh-CN" altLang="en-US" sz="2400" b="1" dirty="0" smtClean="0">
                  <a:latin typeface="黑体" panose="02010609060101010101" pitchFamily="49" charset="-122"/>
                  <a:ea typeface="黑体" panose="02010609060101010101" pitchFamily="49" charset="-122"/>
                </a:rPr>
                <a:t>    </a:t>
              </a:r>
              <a:r>
                <a:rPr lang="zh-CN" altLang="en-US" sz="2400" b="1" dirty="0" smtClean="0">
                  <a:solidFill>
                    <a:schemeClr val="bg1"/>
                  </a:solidFill>
                  <a:latin typeface="黑体" panose="02010609060101010101" pitchFamily="49" charset="-122"/>
                  <a:ea typeface="黑体" panose="02010609060101010101" pitchFamily="49" charset="-122"/>
                </a:rPr>
                <a:t>五</a:t>
              </a:r>
              <a:r>
                <a:rPr lang="zh-CN" altLang="en-US" sz="2400" b="1" dirty="0" smtClean="0">
                  <a:latin typeface="黑体" panose="02010609060101010101" pitchFamily="49" charset="-122"/>
                  <a:ea typeface="黑体" panose="02010609060101010101" pitchFamily="49" charset="-122"/>
                </a:rPr>
                <a:t>  中国历史上的英雄模范人物</a:t>
              </a:r>
              <a:endParaRPr lang="zh-CN" altLang="en-US" sz="2400" b="1"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01602" y="1493542"/>
            <a:ext cx="6602582" cy="642691"/>
            <a:chOff x="1261925" y="629878"/>
            <a:chExt cx="5682611" cy="642691"/>
          </a:xfrm>
        </p:grpSpPr>
        <p:sp>
          <p:nvSpPr>
            <p:cNvPr id="17" name="圆角矩形 6"/>
            <p:cNvSpPr/>
            <p:nvPr>
              <p:custDataLst>
                <p:tags r:id="rId1"/>
              </p:custDataLst>
            </p:nvPr>
          </p:nvSpPr>
          <p:spPr>
            <a:xfrm flipH="1">
              <a:off x="2455864" y="678963"/>
              <a:ext cx="4488672" cy="593606"/>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中国历史上的英雄模范人物</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2"/>
              </p:custDataLst>
            </p:nvPr>
          </p:nvSpPr>
          <p:spPr>
            <a:xfrm>
              <a:off x="1261925" y="629878"/>
              <a:ext cx="1029144"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strike="noStrike" noProof="1" smtClean="0">
                  <a:solidFill>
                    <a:schemeClr val="bg1"/>
                  </a:solidFill>
                </a:rPr>
                <a:t>五</a:t>
              </a:r>
              <a:endParaRPr lang="zh-CN" altLang="en-US" sz="2800" b="1" strike="noStrike" noProof="1">
                <a:solidFill>
                  <a:schemeClr val="bg1"/>
                </a:solidFill>
              </a:endParaRPr>
            </a:p>
          </p:txBody>
        </p:sp>
        <p:sp>
          <p:nvSpPr>
            <p:cNvPr id="19" name="圆角矩形 18"/>
            <p:cNvSpPr/>
            <p:nvPr/>
          </p:nvSpPr>
          <p:spPr bwMode="auto">
            <a:xfrm rot="16200000">
              <a:off x="2329866" y="849765"/>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765515595"/>
              </p:ext>
            </p:extLst>
          </p:nvPr>
        </p:nvGraphicFramePr>
        <p:xfrm>
          <a:off x="650631" y="2435470"/>
          <a:ext cx="10867780" cy="4035669"/>
        </p:xfrm>
        <a:graphic>
          <a:graphicData uri="http://schemas.openxmlformats.org/drawingml/2006/table">
            <a:tbl>
              <a:tblPr firstRow="1" bandRow="1">
                <a:tableStyleId>{5940675A-B579-460E-94D1-54222C63F5DA}</a:tableStyleId>
              </a:tblPr>
              <a:tblGrid>
                <a:gridCol w="1257300"/>
                <a:gridCol w="9610480"/>
              </a:tblGrid>
              <a:tr h="2268415">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佟麟阁赵登禹</a:t>
                      </a: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1</a:t>
                      </a:r>
                      <a:r>
                        <a:rPr lang="zh-CN" altLang="en-US" sz="2400" kern="1200" dirty="0" smtClean="0">
                          <a:solidFill>
                            <a:schemeClr val="tx1"/>
                          </a:solidFill>
                          <a:latin typeface="宋体" pitchFamily="2" charset="-122"/>
                          <a:ea typeface="宋体" pitchFamily="2" charset="-122"/>
                          <a:cs typeface="+mn-cs"/>
                        </a:rPr>
                        <a:t>）事迹：七七事变时，保卫北平的战斗异常激烈，赵登禹、佟麟阁将军指挥部队奋勇抗击日军，壮烈殉国</a:t>
                      </a:r>
                      <a:endParaRPr lang="en-US" altLang="zh-CN" sz="2400" kern="1200" dirty="0" smtClean="0">
                        <a:solidFill>
                          <a:schemeClr val="tx1"/>
                        </a:solidFill>
                        <a:latin typeface="宋体" pitchFamily="2" charset="-122"/>
                        <a:ea typeface="宋体" pitchFamily="2" charset="-122"/>
                        <a:cs typeface="+mn-cs"/>
                      </a:endParaRPr>
                    </a:p>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2</a:t>
                      </a:r>
                      <a:r>
                        <a:rPr lang="zh-CN" altLang="en-US" sz="2400" kern="1200" dirty="0" smtClean="0">
                          <a:solidFill>
                            <a:schemeClr val="tx1"/>
                          </a:solidFill>
                          <a:latin typeface="宋体" pitchFamily="2" charset="-122"/>
                          <a:ea typeface="宋体" pitchFamily="2" charset="-122"/>
                          <a:cs typeface="+mn-cs"/>
                        </a:rPr>
                        <a:t>）评价：反抗外来侵略的杰出人物；是日本全面侵华战争中为国捐躯的两位高级将领</a:t>
                      </a:r>
                      <a:endParaRPr lang="zh-CN" altLang="en-US" sz="2400" kern="1200" dirty="0">
                        <a:solidFill>
                          <a:schemeClr val="tx1"/>
                        </a:solidFill>
                        <a:latin typeface="宋体" pitchFamily="2" charset="-122"/>
                        <a:ea typeface="宋体" pitchFamily="2" charset="-122"/>
                        <a:cs typeface="+mn-cs"/>
                      </a:endParaRPr>
                    </a:p>
                  </a:txBody>
                  <a:tcPr anchor="ctr"/>
                </a:tc>
              </a:tr>
              <a:tr h="1749669">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黄继光</a:t>
                      </a: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1</a:t>
                      </a:r>
                      <a:r>
                        <a:rPr lang="zh-CN" altLang="en-US" sz="2400" kern="1200" dirty="0" smtClean="0">
                          <a:solidFill>
                            <a:schemeClr val="tx1"/>
                          </a:solidFill>
                          <a:latin typeface="宋体" pitchFamily="2" charset="-122"/>
                          <a:ea typeface="宋体" pitchFamily="2" charset="-122"/>
                          <a:cs typeface="+mn-cs"/>
                        </a:rPr>
                        <a:t>）事迹：在抗美援朝战争的上甘岭战役中，用身躯堵住敌人的枪口，保证部队完成任务，英勇牺牲</a:t>
                      </a:r>
                      <a:endParaRPr lang="en-US" altLang="zh-CN" sz="2400" kern="1200" dirty="0" smtClean="0">
                        <a:solidFill>
                          <a:schemeClr val="tx1"/>
                        </a:solidFill>
                        <a:latin typeface="宋体" pitchFamily="2" charset="-122"/>
                        <a:ea typeface="宋体" pitchFamily="2" charset="-122"/>
                        <a:cs typeface="+mn-cs"/>
                      </a:endParaRPr>
                    </a:p>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2</a:t>
                      </a:r>
                      <a:r>
                        <a:rPr lang="zh-CN" altLang="en-US" sz="2400" kern="1200" dirty="0" smtClean="0">
                          <a:solidFill>
                            <a:schemeClr val="tx1"/>
                          </a:solidFill>
                          <a:latin typeface="宋体" pitchFamily="2" charset="-122"/>
                          <a:ea typeface="宋体" pitchFamily="2" charset="-122"/>
                          <a:cs typeface="+mn-cs"/>
                        </a:rPr>
                        <a:t>）评价：抗美援朝战争中的英雄人物</a:t>
                      </a:r>
                      <a:endParaRPr lang="zh-CN" altLang="en-US" sz="2400" kern="1200" dirty="0">
                        <a:solidFill>
                          <a:schemeClr val="tx1"/>
                        </a:solidFill>
                        <a:latin typeface="宋体" pitchFamily="2" charset="-122"/>
                        <a:ea typeface="宋体" pitchFamily="2" charset="-122"/>
                        <a:cs typeface="+mn-cs"/>
                      </a:endParaRPr>
                    </a:p>
                  </a:txBody>
                  <a:tcPr anchor="ctr"/>
                </a:tc>
              </a:tr>
            </a:tbl>
          </a:graphicData>
        </a:graphic>
      </p:graphicFrame>
    </p:spTree>
    <p:extLst>
      <p:ext uri="{BB962C8B-B14F-4D97-AF65-F5344CB8AC3E}">
        <p14:creationId xmlns:p14="http://schemas.microsoft.com/office/powerpoint/2010/main" xmlns="" val="123858395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2579661110"/>
              </p:ext>
            </p:extLst>
          </p:nvPr>
        </p:nvGraphicFramePr>
        <p:xfrm>
          <a:off x="703384" y="2031022"/>
          <a:ext cx="10867780" cy="3958300"/>
        </p:xfrm>
        <a:graphic>
          <a:graphicData uri="http://schemas.openxmlformats.org/drawingml/2006/table">
            <a:tbl>
              <a:tblPr firstRow="1" bandRow="1">
                <a:tableStyleId>{5940675A-B579-460E-94D1-54222C63F5DA}</a:tableStyleId>
              </a:tblPr>
              <a:tblGrid>
                <a:gridCol w="1239715"/>
                <a:gridCol w="9628065"/>
              </a:tblGrid>
              <a:tr h="2066194">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邱少云</a:t>
                      </a: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1</a:t>
                      </a:r>
                      <a:r>
                        <a:rPr lang="zh-CN" altLang="en-US" sz="2400" kern="1200" dirty="0" smtClean="0">
                          <a:solidFill>
                            <a:schemeClr val="tx1"/>
                          </a:solidFill>
                          <a:latin typeface="宋体" pitchFamily="2" charset="-122"/>
                          <a:ea typeface="宋体" pitchFamily="2" charset="-122"/>
                          <a:cs typeface="+mn-cs"/>
                        </a:rPr>
                        <a:t>）事迹：抗美援朝战争中，为保证战斗的胜利和潜伏部队的安全，严守潜伏纪律，烈火焚身，纹丝不动，壮烈牺牲</a:t>
                      </a:r>
                      <a:endParaRPr lang="en-US" altLang="zh-CN" sz="2400" kern="1200" dirty="0" smtClean="0">
                        <a:solidFill>
                          <a:schemeClr val="tx1"/>
                        </a:solidFill>
                        <a:latin typeface="宋体" pitchFamily="2" charset="-122"/>
                        <a:ea typeface="宋体" pitchFamily="2" charset="-122"/>
                        <a:cs typeface="+mn-cs"/>
                      </a:endParaRPr>
                    </a:p>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2</a:t>
                      </a:r>
                      <a:r>
                        <a:rPr lang="zh-CN" altLang="en-US" sz="2400" kern="1200" dirty="0" smtClean="0">
                          <a:solidFill>
                            <a:schemeClr val="tx1"/>
                          </a:solidFill>
                          <a:latin typeface="宋体" pitchFamily="2" charset="-122"/>
                          <a:ea typeface="宋体" pitchFamily="2" charset="-122"/>
                          <a:cs typeface="+mn-cs"/>
                        </a:rPr>
                        <a:t>）评价：抗美援朝战争中的英雄人物</a:t>
                      </a:r>
                      <a:endParaRPr lang="zh-CN" altLang="en-US" sz="2400" kern="1200" dirty="0">
                        <a:solidFill>
                          <a:schemeClr val="tx1"/>
                        </a:solidFill>
                        <a:latin typeface="宋体" pitchFamily="2" charset="-122"/>
                        <a:ea typeface="宋体" pitchFamily="2" charset="-122"/>
                        <a:cs typeface="+mn-cs"/>
                      </a:endParaRPr>
                    </a:p>
                  </a:txBody>
                  <a:tcPr anchor="ctr"/>
                </a:tc>
              </a:tr>
              <a:tr h="1892106">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焦裕禄</a:t>
                      </a: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1</a:t>
                      </a:r>
                      <a:r>
                        <a:rPr lang="zh-CN" altLang="en-US" sz="2400" kern="1200" dirty="0" smtClean="0">
                          <a:solidFill>
                            <a:schemeClr val="tx1"/>
                          </a:solidFill>
                          <a:latin typeface="宋体" pitchFamily="2" charset="-122"/>
                          <a:ea typeface="宋体" pitchFamily="2" charset="-122"/>
                          <a:cs typeface="+mn-cs"/>
                        </a:rPr>
                        <a:t>）事迹：河南兰考县委书记，全心全意为人民服务</a:t>
                      </a:r>
                      <a:endParaRPr lang="en-US" altLang="zh-CN" sz="2400" kern="1200" dirty="0" smtClean="0">
                        <a:solidFill>
                          <a:schemeClr val="tx1"/>
                        </a:solidFill>
                        <a:latin typeface="宋体" pitchFamily="2" charset="-122"/>
                        <a:ea typeface="宋体" pitchFamily="2" charset="-122"/>
                        <a:cs typeface="+mn-cs"/>
                      </a:endParaRPr>
                    </a:p>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2</a:t>
                      </a:r>
                      <a:r>
                        <a:rPr lang="zh-CN" altLang="en-US" sz="2400" kern="1200" dirty="0" smtClean="0">
                          <a:solidFill>
                            <a:schemeClr val="tx1"/>
                          </a:solidFill>
                          <a:latin typeface="宋体" pitchFamily="2" charset="-122"/>
                          <a:ea typeface="宋体" pitchFamily="2" charset="-122"/>
                          <a:cs typeface="+mn-cs"/>
                        </a:rPr>
                        <a:t>）评价：“党的好干部”“县委书记的好榜样”</a:t>
                      </a:r>
                      <a:endParaRPr lang="zh-CN" altLang="en-US" sz="2400" kern="1200" dirty="0">
                        <a:solidFill>
                          <a:schemeClr val="tx1"/>
                        </a:solidFill>
                        <a:latin typeface="宋体" pitchFamily="2" charset="-122"/>
                        <a:ea typeface="宋体" pitchFamily="2" charset="-122"/>
                        <a:cs typeface="+mn-cs"/>
                      </a:endParaRPr>
                    </a:p>
                  </a:txBody>
                  <a:tcPr anchor="ctr"/>
                </a:tc>
              </a:tr>
            </a:tbl>
          </a:graphicData>
        </a:graphic>
      </p:graphicFrame>
    </p:spTree>
    <p:extLst>
      <p:ext uri="{BB962C8B-B14F-4D97-AF65-F5344CB8AC3E}">
        <p14:creationId xmlns:p14="http://schemas.microsoft.com/office/powerpoint/2010/main" xmlns="" val="86632414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a:graphicFrameLocks noGrp="1"/>
          </p:cNvGraphicFramePr>
          <p:nvPr>
            <p:extLst>
              <p:ext uri="{D42A27DB-BD31-4B8C-83A1-F6EECF244321}">
                <p14:modId xmlns:p14="http://schemas.microsoft.com/office/powerpoint/2010/main" xmlns="" val="304846231"/>
              </p:ext>
            </p:extLst>
          </p:nvPr>
        </p:nvGraphicFramePr>
        <p:xfrm>
          <a:off x="685800" y="1960684"/>
          <a:ext cx="10867780" cy="4158763"/>
        </p:xfrm>
        <a:graphic>
          <a:graphicData uri="http://schemas.openxmlformats.org/drawingml/2006/table">
            <a:tbl>
              <a:tblPr firstRow="1" bandRow="1">
                <a:tableStyleId>{5940675A-B579-460E-94D1-54222C63F5DA}</a:tableStyleId>
              </a:tblPr>
              <a:tblGrid>
                <a:gridCol w="1239715"/>
                <a:gridCol w="9628065"/>
              </a:tblGrid>
              <a:tr h="2066194">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雷锋</a:t>
                      </a: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1</a:t>
                      </a:r>
                      <a:r>
                        <a:rPr lang="zh-CN" altLang="en-US" sz="2400" kern="1200" dirty="0" smtClean="0">
                          <a:solidFill>
                            <a:schemeClr val="tx1"/>
                          </a:solidFill>
                          <a:latin typeface="宋体" pitchFamily="2" charset="-122"/>
                          <a:ea typeface="宋体" pitchFamily="2" charset="-122"/>
                          <a:cs typeface="+mn-cs"/>
                        </a:rPr>
                        <a:t>）事迹：中国人民解放军战士，坚持全心全意为人民服务，</a:t>
                      </a:r>
                      <a:r>
                        <a:rPr lang="en-US" altLang="zh-CN" sz="2400" kern="1200" dirty="0" smtClean="0">
                          <a:solidFill>
                            <a:schemeClr val="tx1"/>
                          </a:solidFill>
                          <a:latin typeface="宋体" pitchFamily="2" charset="-122"/>
                          <a:ea typeface="宋体" pitchFamily="2" charset="-122"/>
                          <a:cs typeface="+mn-cs"/>
                        </a:rPr>
                        <a:t>1962</a:t>
                      </a:r>
                      <a:r>
                        <a:rPr lang="zh-CN" altLang="en-US" sz="2400" kern="1200" dirty="0" smtClean="0">
                          <a:solidFill>
                            <a:schemeClr val="tx1"/>
                          </a:solidFill>
                          <a:latin typeface="宋体" pitchFamily="2" charset="-122"/>
                          <a:ea typeface="宋体" pitchFamily="2" charset="-122"/>
                          <a:cs typeface="+mn-cs"/>
                        </a:rPr>
                        <a:t>年，因公殉职，毛泽东题词“向雷锋同志学习”</a:t>
                      </a:r>
                      <a:endParaRPr lang="en-US" altLang="zh-CN" sz="2400" kern="1200" dirty="0" smtClean="0">
                        <a:solidFill>
                          <a:schemeClr val="tx1"/>
                        </a:solidFill>
                        <a:latin typeface="宋体" pitchFamily="2" charset="-122"/>
                        <a:ea typeface="宋体" pitchFamily="2" charset="-122"/>
                        <a:cs typeface="+mn-cs"/>
                      </a:endParaRPr>
                    </a:p>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2</a:t>
                      </a:r>
                      <a:r>
                        <a:rPr lang="zh-CN" altLang="en-US" sz="2400" kern="1200" dirty="0" smtClean="0">
                          <a:solidFill>
                            <a:schemeClr val="tx1"/>
                          </a:solidFill>
                          <a:latin typeface="宋体" pitchFamily="2" charset="-122"/>
                          <a:ea typeface="宋体" pitchFamily="2" charset="-122"/>
                          <a:cs typeface="+mn-cs"/>
                        </a:rPr>
                        <a:t>）评价：一位伟大的共产主义战士、全心全意为人民服务的楷模</a:t>
                      </a:r>
                      <a:endParaRPr lang="zh-CN" altLang="en-US" sz="2400" kern="1200" dirty="0">
                        <a:solidFill>
                          <a:schemeClr val="tx1"/>
                        </a:solidFill>
                        <a:latin typeface="宋体" pitchFamily="2" charset="-122"/>
                        <a:ea typeface="宋体" pitchFamily="2" charset="-122"/>
                        <a:cs typeface="+mn-cs"/>
                      </a:endParaRPr>
                    </a:p>
                  </a:txBody>
                  <a:tcPr anchor="ctr"/>
                </a:tc>
              </a:tr>
              <a:tr h="2092569">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王进喜</a:t>
                      </a:r>
                    </a:p>
                  </a:txBody>
                  <a:tcPr anchor="ct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1</a:t>
                      </a:r>
                      <a:r>
                        <a:rPr lang="zh-CN" altLang="en-US" sz="2400" kern="1200" dirty="0" smtClean="0">
                          <a:solidFill>
                            <a:schemeClr val="tx1"/>
                          </a:solidFill>
                          <a:latin typeface="宋体" pitchFamily="2" charset="-122"/>
                          <a:ea typeface="宋体" pitchFamily="2" charset="-122"/>
                          <a:cs typeface="+mn-cs"/>
                        </a:rPr>
                        <a:t>）事迹：油田工人，为我国石油工业作出了突出贡献，在他身上充分体现了艰苦奋斗精神，被誉为“铁人精神”</a:t>
                      </a:r>
                      <a:endParaRPr lang="en-US" altLang="zh-CN" sz="2400" kern="1200" dirty="0" smtClean="0">
                        <a:solidFill>
                          <a:schemeClr val="tx1"/>
                        </a:solidFill>
                        <a:latin typeface="宋体" pitchFamily="2" charset="-122"/>
                        <a:ea typeface="宋体" pitchFamily="2" charset="-122"/>
                        <a:cs typeface="+mn-cs"/>
                      </a:endParaRPr>
                    </a:p>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2</a:t>
                      </a:r>
                      <a:r>
                        <a:rPr lang="zh-CN" altLang="en-US" sz="2400" kern="1200" dirty="0" smtClean="0">
                          <a:solidFill>
                            <a:schemeClr val="tx1"/>
                          </a:solidFill>
                          <a:latin typeface="宋体" pitchFamily="2" charset="-122"/>
                          <a:ea typeface="宋体" pitchFamily="2" charset="-122"/>
                          <a:cs typeface="+mn-cs"/>
                        </a:rPr>
                        <a:t>）评价：被誉为“铁人”、社会主义经济建设中的模范人物</a:t>
                      </a:r>
                      <a:endParaRPr lang="zh-CN" altLang="en-US" sz="2400" kern="1200" dirty="0">
                        <a:solidFill>
                          <a:schemeClr val="tx1"/>
                        </a:solidFill>
                        <a:latin typeface="宋体" pitchFamily="2" charset="-122"/>
                        <a:ea typeface="宋体" pitchFamily="2" charset="-122"/>
                        <a:cs typeface="+mn-cs"/>
                      </a:endParaRPr>
                    </a:p>
                  </a:txBody>
                  <a:tcPr anchor="ctr"/>
                </a:tc>
              </a:tr>
            </a:tbl>
          </a:graphicData>
        </a:graphic>
      </p:graphicFrame>
    </p:spTree>
    <p:extLst>
      <p:ext uri="{BB962C8B-B14F-4D97-AF65-F5344CB8AC3E}">
        <p14:creationId xmlns:p14="http://schemas.microsoft.com/office/powerpoint/2010/main" xmlns="" val="294969415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966809" y="2116815"/>
            <a:ext cx="10269759" cy="45243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itchFamily="2" charset="-122"/>
                <a:ea typeface="宋体" pitchFamily="2" charset="-122"/>
              </a:rPr>
              <a:t>1.</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2021·</a:t>
            </a:r>
            <a:r>
              <a:rPr lang="zh-CN" altLang="en-US" sz="2400" b="1" dirty="0" smtClean="0">
                <a:latin typeface="宋体" pitchFamily="2" charset="-122"/>
                <a:ea typeface="宋体" pitchFamily="2" charset="-122"/>
              </a:rPr>
              <a:t>保定</a:t>
            </a:r>
            <a:r>
              <a:rPr lang="zh-CN" altLang="en-US" sz="2400" b="1" dirty="0">
                <a:latin typeface="宋体" pitchFamily="2" charset="-122"/>
                <a:ea typeface="宋体" pitchFamily="2" charset="-122"/>
              </a:rPr>
              <a:t>模拟）孙中山起草的</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兴中会章程</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中写</a:t>
            </a:r>
            <a:r>
              <a:rPr lang="zh-CN" altLang="en-US" sz="2400" b="1" dirty="0" smtClean="0">
                <a:latin typeface="宋体" pitchFamily="2" charset="-122"/>
                <a:ea typeface="宋体" pitchFamily="2" charset="-122"/>
              </a:rPr>
              <a:t>道：</a:t>
            </a:r>
            <a:r>
              <a:rPr lang="en-US" altLang="zh-CN" sz="2400" b="1" dirty="0" smtClean="0">
                <a:latin typeface="宋体" pitchFamily="2" charset="-122"/>
                <a:ea typeface="宋体" pitchFamily="2" charset="-122"/>
              </a:rPr>
              <a:t>“</a:t>
            </a:r>
            <a:r>
              <a:rPr lang="zh-CN" altLang="en-US" sz="2400" b="1" dirty="0">
                <a:latin typeface="宋体" pitchFamily="2" charset="-122"/>
                <a:ea typeface="宋体" pitchFamily="2" charset="-122"/>
              </a:rPr>
              <a:t>方今强邻</a:t>
            </a:r>
            <a:r>
              <a:rPr lang="zh-CN" altLang="en-US" sz="2400" b="1" dirty="0" smtClean="0">
                <a:latin typeface="宋体" pitchFamily="2" charset="-122"/>
                <a:ea typeface="宋体" pitchFamily="2" charset="-122"/>
              </a:rPr>
              <a:t>环列，虎视</a:t>
            </a:r>
            <a:r>
              <a:rPr lang="zh-CN" altLang="en-US" sz="2400" b="1" dirty="0">
                <a:latin typeface="宋体" pitchFamily="2" charset="-122"/>
                <a:ea typeface="宋体" pitchFamily="2" charset="-122"/>
              </a:rPr>
              <a:t>鹰</a:t>
            </a:r>
            <a:r>
              <a:rPr lang="zh-CN" altLang="en-US" sz="2400" b="1" dirty="0" smtClean="0">
                <a:latin typeface="宋体" pitchFamily="2" charset="-122"/>
                <a:ea typeface="宋体" pitchFamily="2" charset="-122"/>
              </a:rPr>
              <a:t>瞵，久</a:t>
            </a:r>
            <a:r>
              <a:rPr lang="zh-CN" altLang="en-US" sz="2400" b="1" dirty="0">
                <a:latin typeface="宋体" pitchFamily="2" charset="-122"/>
                <a:ea typeface="宋体" pitchFamily="2" charset="-122"/>
              </a:rPr>
              <a:t>垂涎于中华五金之</a:t>
            </a:r>
            <a:r>
              <a:rPr lang="zh-CN" altLang="en-US" sz="2400" b="1" dirty="0" smtClean="0">
                <a:latin typeface="宋体" pitchFamily="2" charset="-122"/>
                <a:ea typeface="宋体" pitchFamily="2" charset="-122"/>
              </a:rPr>
              <a:t>富，物产</a:t>
            </a:r>
            <a:r>
              <a:rPr lang="zh-CN" altLang="en-US" sz="2400" b="1" dirty="0">
                <a:latin typeface="宋体" pitchFamily="2" charset="-122"/>
                <a:ea typeface="宋体" pitchFamily="2" charset="-122"/>
              </a:rPr>
              <a:t>之饶。</a:t>
            </a:r>
            <a:r>
              <a:rPr lang="zh-CN" altLang="en-US" sz="2400" b="1" dirty="0" smtClean="0">
                <a:latin typeface="宋体" pitchFamily="2" charset="-122"/>
                <a:ea typeface="宋体" pitchFamily="2" charset="-122"/>
              </a:rPr>
              <a:t>蚕食鲸吞，已</a:t>
            </a:r>
            <a:r>
              <a:rPr lang="zh-CN" altLang="en-US" sz="2400" b="1" dirty="0">
                <a:latin typeface="宋体" pitchFamily="2" charset="-122"/>
                <a:ea typeface="宋体" pitchFamily="2" charset="-122"/>
              </a:rPr>
              <a:t>效尤于</a:t>
            </a:r>
            <a:r>
              <a:rPr lang="zh-CN" altLang="en-US" sz="2400" b="1" dirty="0" smtClean="0">
                <a:latin typeface="宋体" pitchFamily="2" charset="-122"/>
                <a:ea typeface="宋体" pitchFamily="2" charset="-122"/>
              </a:rPr>
              <a:t>接踵；瓜分</a:t>
            </a:r>
            <a:r>
              <a:rPr lang="zh-CN" altLang="en-US" sz="2400" b="1" dirty="0">
                <a:latin typeface="宋体" pitchFamily="2" charset="-122"/>
                <a:ea typeface="宋体" pitchFamily="2" charset="-122"/>
              </a:rPr>
              <a:t>豆</a:t>
            </a:r>
            <a:r>
              <a:rPr lang="zh-CN" altLang="en-US" sz="2400" b="1" dirty="0" smtClean="0">
                <a:latin typeface="宋体" pitchFamily="2" charset="-122"/>
                <a:ea typeface="宋体" pitchFamily="2" charset="-122"/>
              </a:rPr>
              <a:t>剖，实</a:t>
            </a:r>
            <a:r>
              <a:rPr lang="zh-CN" altLang="en-US" sz="2400" b="1" dirty="0">
                <a:latin typeface="宋体" pitchFamily="2" charset="-122"/>
                <a:ea typeface="宋体" pitchFamily="2" charset="-122"/>
              </a:rPr>
              <a:t>堪虑于目前。”对该段材料相关史实表述不正确的是（</a:t>
            </a:r>
            <a:r>
              <a:rPr lang="zh-CN" altLang="zh-CN" sz="2400" b="1" dirty="0">
                <a:latin typeface="宋体" pitchFamily="2" charset="-122"/>
                <a:ea typeface="宋体" pitchFamily="2" charset="-122"/>
              </a:rPr>
              <a:t>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a:latin typeface="宋体" pitchFamily="2" charset="-122"/>
                <a:ea typeface="宋体" pitchFamily="2" charset="-122"/>
              </a:rPr>
              <a:t>孙中山认识到了帝国主义对中国的侵略</a:t>
            </a:r>
          </a:p>
          <a:p>
            <a:pPr>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smtClean="0">
                <a:latin typeface="宋体" pitchFamily="2" charset="-122"/>
                <a:ea typeface="宋体" pitchFamily="2" charset="-122"/>
              </a:rPr>
              <a:t>中国</a:t>
            </a:r>
            <a:r>
              <a:rPr lang="zh-CN" altLang="en-US" sz="2400" b="1" dirty="0">
                <a:latin typeface="宋体" pitchFamily="2" charset="-122"/>
                <a:ea typeface="宋体" pitchFamily="2" charset="-122"/>
              </a:rPr>
              <a:t>正面临严重的民族危机</a:t>
            </a:r>
          </a:p>
          <a:p>
            <a:pPr>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smtClean="0">
                <a:latin typeface="宋体" pitchFamily="2" charset="-122"/>
                <a:ea typeface="宋体" pitchFamily="2" charset="-122"/>
              </a:rPr>
              <a:t>资产阶级革命</a:t>
            </a:r>
            <a:r>
              <a:rPr lang="zh-CN" altLang="en-US" sz="2400" b="1" dirty="0">
                <a:latin typeface="宋体" pitchFamily="2" charset="-122"/>
                <a:ea typeface="宋体" pitchFamily="2" charset="-122"/>
              </a:rPr>
              <a:t>派提出了明确的反帝纲领</a:t>
            </a:r>
          </a:p>
          <a:p>
            <a:pPr>
              <a:lnSpc>
                <a:spcPct val="150000"/>
              </a:lnSpc>
            </a:pPr>
            <a:r>
              <a:rPr lang="en-US" altLang="zh-CN" sz="2400" b="1" dirty="0" smtClean="0">
                <a:latin typeface="Times New Roman" pitchFamily="18" charset="0"/>
                <a:ea typeface="宋体" pitchFamily="2" charset="-122"/>
                <a:cs typeface="Times New Roman" pitchFamily="18" charset="0"/>
              </a:rPr>
              <a:t>D</a:t>
            </a:r>
            <a:r>
              <a:rPr lang="en-US" altLang="zh-CN" sz="2400" b="1" dirty="0">
                <a:latin typeface="Times New Roman" pitchFamily="18" charset="0"/>
                <a:ea typeface="宋体" pitchFamily="2" charset="-122"/>
                <a:cs typeface="Times New Roman" pitchFamily="18" charset="0"/>
              </a:rPr>
              <a:t>.</a:t>
            </a:r>
            <a:r>
              <a:rPr lang="zh-CN" altLang="en-US" sz="2400" b="1" dirty="0" smtClean="0">
                <a:latin typeface="宋体" pitchFamily="2" charset="-122"/>
                <a:ea typeface="宋体" pitchFamily="2" charset="-122"/>
              </a:rPr>
              <a:t>列强</a:t>
            </a:r>
            <a:r>
              <a:rPr lang="zh-CN" altLang="en-US" sz="2400" b="1" dirty="0">
                <a:latin typeface="宋体" pitchFamily="2" charset="-122"/>
                <a:ea typeface="宋体" pitchFamily="2" charset="-122"/>
              </a:rPr>
              <a:t>对中国的侵略逐渐</a:t>
            </a:r>
            <a:r>
              <a:rPr lang="zh-CN" altLang="en-US" sz="2400" b="1" dirty="0" smtClean="0">
                <a:latin typeface="宋体" pitchFamily="2" charset="-122"/>
                <a:ea typeface="宋体" pitchFamily="2" charset="-122"/>
              </a:rPr>
              <a:t>加深</a:t>
            </a:r>
            <a:endParaRPr lang="zh-CN" altLang="en-US" sz="2400" b="1" dirty="0">
              <a:latin typeface="宋体" pitchFamily="2" charset="-122"/>
              <a:ea typeface="宋体" pitchFamily="2" charset="-122"/>
            </a:endParaRPr>
          </a:p>
        </p:txBody>
      </p:sp>
      <p:sp>
        <p:nvSpPr>
          <p:cNvPr id="8" name="矩形 7"/>
          <p:cNvSpPr/>
          <p:nvPr/>
        </p:nvSpPr>
        <p:spPr>
          <a:xfrm>
            <a:off x="1697723" y="3912612"/>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en-US" sz="2400" dirty="0">
              <a:latin typeface="Times New Roman" panose="02020603050405020304" pitchFamily="18" charset="0"/>
              <a:cs typeface="Times New Roman" panose="02020603050405020304" pitchFamily="18" charset="0"/>
            </a:endParaRPr>
          </a:p>
        </p:txBody>
      </p:sp>
      <p:grpSp>
        <p:nvGrpSpPr>
          <p:cNvPr id="14" name="组合 13"/>
          <p:cNvGrpSpPr/>
          <p:nvPr/>
        </p:nvGrpSpPr>
        <p:grpSpPr>
          <a:xfrm>
            <a:off x="2499483" y="1265850"/>
            <a:ext cx="6901815" cy="850965"/>
            <a:chOff x="2291138" y="2250040"/>
            <a:chExt cx="6062538"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6" name="矩形 15"/>
            <p:cNvSpPr/>
            <p:nvPr/>
          </p:nvSpPr>
          <p:spPr>
            <a:xfrm>
              <a:off x="2963824" y="2351286"/>
              <a:ext cx="5389852" cy="538892"/>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数据分类  题组演练</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a:latin typeface="黑体" panose="02010609060101010101" pitchFamily="49" charset="-122"/>
                  <a:ea typeface="黑体" panose="02010609060101010101" pitchFamily="49" charset="-122"/>
                </a:rPr>
                <a:t>4</a:t>
              </a:r>
              <a:endParaRPr kumimoji="1" lang="zh-CN" altLang="en-US" sz="3600" b="1"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2473" y="2122504"/>
            <a:ext cx="11336803" cy="3416320"/>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2021·</a:t>
            </a:r>
            <a:r>
              <a:rPr lang="zh-CN" altLang="en-US" sz="2400" b="1" dirty="0" smtClean="0">
                <a:latin typeface="宋体" pitchFamily="2" charset="-122"/>
                <a:ea typeface="宋体" pitchFamily="2" charset="-122"/>
              </a:rPr>
              <a:t>石家庄模拟</a:t>
            </a:r>
            <a:r>
              <a:rPr lang="zh-CN" altLang="en-US" sz="2400" b="1" dirty="0">
                <a:latin typeface="宋体" pitchFamily="2" charset="-122"/>
                <a:ea typeface="宋体" pitchFamily="2" charset="-122"/>
              </a:rPr>
              <a:t>）在改革开放的呼声愈来愈强烈</a:t>
            </a:r>
            <a:r>
              <a:rPr lang="zh-CN" altLang="en-US" sz="2400" b="1" dirty="0" smtClean="0">
                <a:latin typeface="宋体" pitchFamily="2" charset="-122"/>
                <a:ea typeface="宋体" pitchFamily="2" charset="-122"/>
              </a:rPr>
              <a:t>时，邓小平</a:t>
            </a:r>
            <a:r>
              <a:rPr lang="zh-CN" altLang="en-US" sz="2400" b="1" dirty="0">
                <a:latin typeface="宋体" pitchFamily="2" charset="-122"/>
                <a:ea typeface="宋体" pitchFamily="2" charset="-122"/>
              </a:rPr>
              <a:t>于</a:t>
            </a:r>
            <a:r>
              <a:rPr lang="en-US" altLang="zh-CN" sz="2400" b="1" dirty="0">
                <a:latin typeface="宋体" pitchFamily="2" charset="-122"/>
                <a:ea typeface="宋体" pitchFamily="2" charset="-122"/>
              </a:rPr>
              <a:t>1978</a:t>
            </a:r>
            <a:r>
              <a:rPr lang="zh-CN" altLang="en-US" sz="2400" b="1" dirty="0">
                <a:latin typeface="宋体" pitchFamily="2" charset="-122"/>
                <a:ea typeface="宋体" pitchFamily="2" charset="-122"/>
              </a:rPr>
              <a:t>年</a:t>
            </a:r>
            <a:r>
              <a:rPr lang="en-US" altLang="zh-CN" sz="2400" b="1" dirty="0">
                <a:latin typeface="宋体" pitchFamily="2" charset="-122"/>
                <a:ea typeface="宋体" pitchFamily="2" charset="-122"/>
              </a:rPr>
              <a:t>9</a:t>
            </a:r>
            <a:r>
              <a:rPr lang="zh-CN" altLang="en-US" sz="2400" b="1" dirty="0">
                <a:latin typeface="宋体" pitchFamily="2" charset="-122"/>
                <a:ea typeface="宋体" pitchFamily="2" charset="-122"/>
              </a:rPr>
              <a:t>月到东北三省</a:t>
            </a:r>
            <a:r>
              <a:rPr lang="zh-CN" altLang="en-US" sz="2400" b="1" dirty="0" smtClean="0">
                <a:latin typeface="宋体" pitchFamily="2" charset="-122"/>
                <a:ea typeface="宋体" pitchFamily="2" charset="-122"/>
              </a:rPr>
              <a:t>视察，并</a:t>
            </a:r>
            <a:r>
              <a:rPr lang="zh-CN" altLang="en-US" sz="2400" b="1" dirty="0">
                <a:latin typeface="宋体" pitchFamily="2" charset="-122"/>
                <a:ea typeface="宋体" pitchFamily="2" charset="-122"/>
              </a:rPr>
              <a:t>发表了一系列重要谈话。下列属于这次谈话内容的是（    </a:t>
            </a:r>
            <a:r>
              <a:rPr lang="zh-CN" altLang="en-US" sz="2400" b="1" dirty="0" smtClean="0">
                <a:latin typeface="宋体" pitchFamily="2" charset="-122"/>
                <a:ea typeface="宋体" pitchFamily="2" charset="-122"/>
              </a:rPr>
              <a:t>）</a:t>
            </a:r>
            <a:endParaRPr lang="en-US" altLang="zh-CN" sz="2400" b="1" dirty="0">
              <a:latin typeface="Times New Roman" pitchFamily="18" charset="0"/>
              <a:ea typeface="宋体" pitchFamily="2" charset="-122"/>
              <a:cs typeface="Times New Roman" pitchFamily="18" charset="0"/>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特区是个</a:t>
            </a:r>
            <a:r>
              <a:rPr lang="zh-CN" altLang="en-US" sz="2400" b="1" dirty="0" smtClean="0">
                <a:latin typeface="Times New Roman" pitchFamily="18" charset="0"/>
                <a:ea typeface="宋体" pitchFamily="2" charset="-122"/>
                <a:cs typeface="Times New Roman" pitchFamily="18" charset="0"/>
              </a:rPr>
              <a:t>窗口，是</a:t>
            </a:r>
            <a:r>
              <a:rPr lang="zh-CN" altLang="en-US" sz="2400" b="1" dirty="0">
                <a:latin typeface="Times New Roman" pitchFamily="18" charset="0"/>
                <a:ea typeface="宋体" pitchFamily="2" charset="-122"/>
                <a:cs typeface="Times New Roman" pitchFamily="18" charset="0"/>
              </a:rPr>
              <a:t>技术的</a:t>
            </a:r>
            <a:r>
              <a:rPr lang="zh-CN" altLang="en-US" sz="2400" b="1" dirty="0" smtClean="0">
                <a:latin typeface="Times New Roman" pitchFamily="18" charset="0"/>
                <a:ea typeface="宋体" pitchFamily="2" charset="-122"/>
                <a:cs typeface="Times New Roman" pitchFamily="18" charset="0"/>
              </a:rPr>
              <a:t>窗口，管理</a:t>
            </a:r>
            <a:r>
              <a:rPr lang="zh-CN" altLang="en-US" sz="2400" b="1" dirty="0">
                <a:latin typeface="Times New Roman" pitchFamily="18" charset="0"/>
                <a:ea typeface="宋体" pitchFamily="2" charset="-122"/>
                <a:cs typeface="Times New Roman" pitchFamily="18" charset="0"/>
              </a:rPr>
              <a:t>的窗口</a:t>
            </a:r>
          </a:p>
          <a:p>
            <a:pPr>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解放</a:t>
            </a:r>
            <a:r>
              <a:rPr lang="zh-CN" altLang="en-US" sz="2400" b="1" dirty="0" smtClean="0">
                <a:latin typeface="Times New Roman" pitchFamily="18" charset="0"/>
                <a:ea typeface="宋体" pitchFamily="2" charset="-122"/>
                <a:cs typeface="Times New Roman" pitchFamily="18" charset="0"/>
              </a:rPr>
              <a:t>思想，开动机器，不要</a:t>
            </a:r>
            <a:r>
              <a:rPr lang="zh-CN" altLang="en-US" sz="2400" b="1" dirty="0">
                <a:latin typeface="Times New Roman" pitchFamily="18" charset="0"/>
                <a:ea typeface="宋体" pitchFamily="2" charset="-122"/>
                <a:cs typeface="Times New Roman" pitchFamily="18" charset="0"/>
              </a:rPr>
              <a:t>当</a:t>
            </a:r>
            <a:r>
              <a:rPr lang="zh-CN" altLang="en-US" sz="2400" b="1" dirty="0" smtClean="0">
                <a:latin typeface="Times New Roman" pitchFamily="18" charset="0"/>
                <a:ea typeface="宋体" pitchFamily="2" charset="-122"/>
                <a:cs typeface="Times New Roman" pitchFamily="18" charset="0"/>
              </a:rPr>
              <a:t>懒汉，要</a:t>
            </a:r>
            <a:r>
              <a:rPr lang="zh-CN" altLang="en-US" sz="2400" b="1" dirty="0">
                <a:latin typeface="Times New Roman" pitchFamily="18" charset="0"/>
                <a:ea typeface="宋体" pitchFamily="2" charset="-122"/>
                <a:cs typeface="Times New Roman" pitchFamily="18" charset="0"/>
              </a:rPr>
              <a:t>从实际出发</a:t>
            </a:r>
          </a:p>
          <a:p>
            <a:pPr>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计划经济和市场都是经济手段</a:t>
            </a:r>
          </a:p>
          <a:p>
            <a:pPr>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改革开放胆子要大</a:t>
            </a:r>
            <a:r>
              <a:rPr lang="zh-CN" altLang="en-US" sz="2400" b="1" dirty="0" smtClean="0">
                <a:latin typeface="Times New Roman" pitchFamily="18" charset="0"/>
                <a:ea typeface="宋体" pitchFamily="2" charset="-122"/>
                <a:cs typeface="Times New Roman" pitchFamily="18" charset="0"/>
              </a:rPr>
              <a:t>一些，敢于试验</a:t>
            </a:r>
            <a:endParaRPr lang="zh-CN" altLang="en-US" sz="2400" b="1" dirty="0">
              <a:latin typeface="Times New Roman" pitchFamily="18" charset="0"/>
              <a:ea typeface="宋体" pitchFamily="2" charset="-122"/>
              <a:cs typeface="Times New Roman" pitchFamily="18" charset="0"/>
            </a:endParaRPr>
          </a:p>
        </p:txBody>
      </p:sp>
      <p:sp>
        <p:nvSpPr>
          <p:cNvPr id="8" name="矩形 7"/>
          <p:cNvSpPr/>
          <p:nvPr/>
        </p:nvSpPr>
        <p:spPr>
          <a:xfrm>
            <a:off x="10476913" y="2667953"/>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603919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903849" y="2285397"/>
            <a:ext cx="10473395" cy="2862322"/>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3.</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2021·</a:t>
            </a:r>
            <a:r>
              <a:rPr lang="zh-CN" altLang="en-US" sz="2400" b="1" dirty="0" smtClean="0">
                <a:latin typeface="宋体" pitchFamily="2" charset="-122"/>
                <a:ea typeface="宋体" pitchFamily="2" charset="-122"/>
              </a:rPr>
              <a:t>唐山模拟</a:t>
            </a:r>
            <a:r>
              <a:rPr lang="zh-CN" altLang="en-US" sz="2400" b="1" dirty="0">
                <a:latin typeface="宋体" pitchFamily="2" charset="-122"/>
                <a:ea typeface="宋体" pitchFamily="2" charset="-122"/>
              </a:rPr>
              <a:t>）右图的著作（    </a:t>
            </a:r>
            <a:r>
              <a:rPr lang="zh-CN" altLang="en-US" sz="2400" b="1" dirty="0" smtClean="0">
                <a:latin typeface="宋体" pitchFamily="2" charset="-122"/>
                <a:ea typeface="宋体" pitchFamily="2" charset="-122"/>
              </a:rPr>
              <a:t>）</a:t>
            </a:r>
            <a:endParaRPr lang="en-US" altLang="zh-CN" sz="2400" b="1" dirty="0">
              <a:latin typeface="Times New Roman" pitchFamily="18" charset="0"/>
              <a:ea typeface="宋体" pitchFamily="2" charset="-122"/>
              <a:cs typeface="Times New Roman" pitchFamily="18" charset="0"/>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较为系统地介绍了马克思主义</a:t>
            </a:r>
          </a:p>
          <a:p>
            <a:pPr>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突出了“政权是由枪杆子中取得”的著名论断</a:t>
            </a:r>
          </a:p>
          <a:p>
            <a:pPr>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驳斥了国内流行的“亡国论”和“速胜论”</a:t>
            </a:r>
          </a:p>
          <a:p>
            <a:pPr>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提出“一切反动派都是纸老虎”的著名</a:t>
            </a:r>
            <a:r>
              <a:rPr lang="zh-CN" altLang="en-US" sz="2400" b="1" dirty="0" smtClean="0">
                <a:latin typeface="Times New Roman" pitchFamily="18" charset="0"/>
                <a:ea typeface="宋体" pitchFamily="2" charset="-122"/>
                <a:cs typeface="Times New Roman" pitchFamily="18" charset="0"/>
              </a:rPr>
              <a:t>论断</a:t>
            </a:r>
            <a:endParaRPr lang="zh-CN" altLang="en-US" sz="2400" b="1" dirty="0">
              <a:latin typeface="Times New Roman" pitchFamily="18" charset="0"/>
              <a:ea typeface="宋体" pitchFamily="2" charset="-122"/>
              <a:cs typeface="Times New Roman" pitchFamily="18" charset="0"/>
            </a:endParaRPr>
          </a:p>
        </p:txBody>
      </p:sp>
      <p:sp>
        <p:nvSpPr>
          <p:cNvPr id="8" name="矩形 7"/>
          <p:cNvSpPr/>
          <p:nvPr/>
        </p:nvSpPr>
        <p:spPr>
          <a:xfrm>
            <a:off x="5992838" y="2285397"/>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en-US" sz="2400" dirty="0">
              <a:latin typeface="Times New Roman" panose="02020603050405020304" pitchFamily="18" charset="0"/>
              <a:cs typeface="Times New Roman" panose="02020603050405020304" pitchFamily="18" charset="0"/>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8256829" y="2404736"/>
            <a:ext cx="1898283" cy="262364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90532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22960" y="2125757"/>
            <a:ext cx="10698480" cy="3416320"/>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4.</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2021·</a:t>
            </a:r>
            <a:r>
              <a:rPr lang="zh-CN" altLang="en-US" sz="2400" b="1" dirty="0" smtClean="0">
                <a:latin typeface="宋体" pitchFamily="2" charset="-122"/>
                <a:ea typeface="宋体" pitchFamily="2" charset="-122"/>
              </a:rPr>
              <a:t>保定</a:t>
            </a:r>
            <a:r>
              <a:rPr lang="zh-CN" altLang="en-US" sz="2400" b="1" dirty="0">
                <a:latin typeface="宋体" pitchFamily="2" charset="-122"/>
                <a:ea typeface="宋体" pitchFamily="2" charset="-122"/>
              </a:rPr>
              <a:t>模拟）“哥伦布发现美洲</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给欧洲人送去了新世界的</a:t>
            </a:r>
            <a:r>
              <a:rPr lang="zh-CN" altLang="en-US" sz="2400" b="1" dirty="0" smtClean="0">
                <a:latin typeface="宋体" pitchFamily="2" charset="-122"/>
                <a:ea typeface="宋体" pitchFamily="2" charset="-122"/>
              </a:rPr>
              <a:t>文明，还</a:t>
            </a:r>
            <a:r>
              <a:rPr lang="zh-CN" altLang="en-US" sz="2400" b="1" dirty="0">
                <a:latin typeface="宋体" pitchFamily="2" charset="-122"/>
                <a:ea typeface="宋体" pitchFamily="2" charset="-122"/>
              </a:rPr>
              <a:t>使新旧大陆的物产得以交换和传播</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东西两半球的不同文化圈的大</a:t>
            </a:r>
            <a:r>
              <a:rPr lang="zh-CN" altLang="en-US" sz="2400" b="1" dirty="0" smtClean="0">
                <a:latin typeface="宋体" pitchFamily="2" charset="-122"/>
                <a:ea typeface="宋体" pitchFamily="2" charset="-122"/>
              </a:rPr>
              <a:t>汇合，加速</a:t>
            </a:r>
            <a:r>
              <a:rPr lang="zh-CN" altLang="en-US" sz="2400" b="1" dirty="0">
                <a:latin typeface="宋体" pitchFamily="2" charset="-122"/>
                <a:ea typeface="宋体" pitchFamily="2" charset="-122"/>
              </a:rPr>
              <a:t>了人类从传统农耕文明向现代工业文明转变的过程。”材料叙述了哥伦布发现美洲的（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a:latin typeface="宋体" pitchFamily="2" charset="-122"/>
                <a:ea typeface="宋体" pitchFamily="2" charset="-122"/>
              </a:rPr>
              <a:t>背景　　　　　　　　　</a:t>
            </a:r>
            <a:r>
              <a:rPr lang="zh-CN" altLang="en-US" sz="2400" b="1" dirty="0" smtClean="0">
                <a:latin typeface="宋体" pitchFamily="2" charset="-122"/>
                <a:ea typeface="宋体" pitchFamily="2" charset="-122"/>
              </a:rPr>
              <a:t>            </a:t>
            </a:r>
            <a:r>
              <a:rPr lang="en-US" altLang="zh-CN" sz="2400" b="1" dirty="0" smtClean="0">
                <a:latin typeface="Times New Roman" pitchFamily="18" charset="0"/>
                <a:ea typeface="宋体" pitchFamily="2" charset="-122"/>
                <a:cs typeface="Times New Roman" pitchFamily="18" charset="0"/>
              </a:rPr>
              <a:t>B</a:t>
            </a:r>
            <a:r>
              <a:rPr lang="en-US" altLang="zh-CN" sz="2400" b="1" dirty="0">
                <a:latin typeface="Times New Roman" pitchFamily="18" charset="0"/>
                <a:ea typeface="宋体" pitchFamily="2" charset="-122"/>
                <a:cs typeface="Times New Roman" pitchFamily="18" charset="0"/>
              </a:rPr>
              <a:t>.</a:t>
            </a:r>
            <a:r>
              <a:rPr lang="zh-CN" altLang="en-US" sz="2400" b="1" dirty="0" smtClean="0">
                <a:latin typeface="宋体" pitchFamily="2" charset="-122"/>
                <a:ea typeface="宋体" pitchFamily="2" charset="-122"/>
              </a:rPr>
              <a:t>过程</a:t>
            </a:r>
            <a:endParaRPr lang="zh-CN" altLang="en-US" sz="2400" b="1" dirty="0">
              <a:latin typeface="宋体" pitchFamily="2" charset="-122"/>
              <a:ea typeface="宋体" pitchFamily="2" charset="-122"/>
            </a:endParaRPr>
          </a:p>
          <a:p>
            <a:pPr>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smtClean="0">
                <a:latin typeface="宋体" pitchFamily="2" charset="-122"/>
                <a:ea typeface="宋体" pitchFamily="2" charset="-122"/>
              </a:rPr>
              <a:t>影响</a:t>
            </a:r>
            <a:r>
              <a:rPr lang="zh-CN" altLang="en-US" sz="2400" b="1" dirty="0">
                <a:latin typeface="宋体" pitchFamily="2" charset="-122"/>
                <a:ea typeface="宋体" pitchFamily="2" charset="-122"/>
              </a:rPr>
              <a:t>　　　	</a:t>
            </a:r>
            <a:r>
              <a:rPr lang="zh-CN" altLang="en-US" sz="2400" b="1" dirty="0" smtClean="0">
                <a:latin typeface="宋体" pitchFamily="2" charset="-122"/>
                <a:ea typeface="宋体" pitchFamily="2" charset="-122"/>
              </a:rPr>
              <a:t>                  </a:t>
            </a:r>
            <a:r>
              <a:rPr lang="en-US" altLang="zh-CN" sz="2400" b="1" dirty="0" smtClean="0">
                <a:latin typeface="Times New Roman" pitchFamily="18" charset="0"/>
                <a:ea typeface="宋体" pitchFamily="2" charset="-122"/>
                <a:cs typeface="Times New Roman" pitchFamily="18" charset="0"/>
              </a:rPr>
              <a:t>D</a:t>
            </a:r>
            <a:r>
              <a:rPr lang="en-US" altLang="zh-CN" sz="2400" b="1" dirty="0">
                <a:latin typeface="Times New Roman" pitchFamily="18" charset="0"/>
                <a:ea typeface="宋体" pitchFamily="2" charset="-122"/>
                <a:cs typeface="Times New Roman" pitchFamily="18" charset="0"/>
              </a:rPr>
              <a:t>.</a:t>
            </a:r>
            <a:r>
              <a:rPr lang="zh-CN" altLang="en-US" sz="2400" b="1" dirty="0" smtClean="0">
                <a:latin typeface="宋体" pitchFamily="2" charset="-122"/>
                <a:ea typeface="宋体" pitchFamily="2" charset="-122"/>
              </a:rPr>
              <a:t>目的</a:t>
            </a:r>
            <a:endParaRPr lang="zh-CN" altLang="en-US" sz="2400" b="1" dirty="0">
              <a:latin typeface="宋体" pitchFamily="2" charset="-122"/>
              <a:ea typeface="宋体" pitchFamily="2" charset="-122"/>
            </a:endParaRPr>
          </a:p>
        </p:txBody>
      </p:sp>
      <p:sp>
        <p:nvSpPr>
          <p:cNvPr id="8" name="矩形 7"/>
          <p:cNvSpPr/>
          <p:nvPr/>
        </p:nvSpPr>
        <p:spPr>
          <a:xfrm>
            <a:off x="2880359" y="3745410"/>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385700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52621" y="2208006"/>
            <a:ext cx="10698480" cy="2862322"/>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5.</a:t>
            </a:r>
            <a:r>
              <a:rPr lang="zh-CN" altLang="en-US" sz="2400" b="1" dirty="0">
                <a:latin typeface="宋体" pitchFamily="2" charset="-122"/>
                <a:ea typeface="宋体" pitchFamily="2" charset="-122"/>
              </a:rPr>
              <a:t>他上台之</a:t>
            </a:r>
            <a:r>
              <a:rPr lang="zh-CN" altLang="en-US" sz="2400" b="1" dirty="0" smtClean="0">
                <a:latin typeface="宋体" pitchFamily="2" charset="-122"/>
                <a:ea typeface="宋体" pitchFamily="2" charset="-122"/>
              </a:rPr>
              <a:t>初，俄国</a:t>
            </a:r>
            <a:r>
              <a:rPr lang="zh-CN" altLang="en-US" sz="2400" b="1" dirty="0">
                <a:latin typeface="宋体" pitchFamily="2" charset="-122"/>
                <a:ea typeface="宋体" pitchFamily="2" charset="-122"/>
              </a:rPr>
              <a:t>只有</a:t>
            </a:r>
            <a:r>
              <a:rPr lang="en-US" altLang="zh-CN" sz="2400" b="1" dirty="0">
                <a:latin typeface="宋体" pitchFamily="2" charset="-122"/>
                <a:ea typeface="宋体" pitchFamily="2" charset="-122"/>
              </a:rPr>
              <a:t>20</a:t>
            </a:r>
            <a:r>
              <a:rPr lang="zh-CN" altLang="en-US" sz="2400" b="1" dirty="0">
                <a:latin typeface="宋体" pitchFamily="2" charset="-122"/>
                <a:ea typeface="宋体" pitchFamily="2" charset="-122"/>
              </a:rPr>
              <a:t>多个手工</a:t>
            </a:r>
            <a:r>
              <a:rPr lang="zh-CN" altLang="en-US" sz="2400" b="1" dirty="0" smtClean="0">
                <a:latin typeface="宋体" pitchFamily="2" charset="-122"/>
                <a:ea typeface="宋体" pitchFamily="2" charset="-122"/>
              </a:rPr>
              <a:t>工场，到</a:t>
            </a:r>
            <a:r>
              <a:rPr lang="zh-CN" altLang="en-US" sz="2400" b="1" dirty="0">
                <a:latin typeface="宋体" pitchFamily="2" charset="-122"/>
                <a:ea typeface="宋体" pitchFamily="2" charset="-122"/>
              </a:rPr>
              <a:t>他去世</a:t>
            </a:r>
            <a:r>
              <a:rPr lang="zh-CN" altLang="en-US" sz="2400" b="1" dirty="0" smtClean="0">
                <a:latin typeface="宋体" pitchFamily="2" charset="-122"/>
                <a:ea typeface="宋体" pitchFamily="2" charset="-122"/>
              </a:rPr>
              <a:t>时，俄国</a:t>
            </a:r>
            <a:r>
              <a:rPr lang="zh-CN" altLang="en-US" sz="2400" b="1" dirty="0">
                <a:latin typeface="宋体" pitchFamily="2" charset="-122"/>
                <a:ea typeface="宋体" pitchFamily="2" charset="-122"/>
              </a:rPr>
              <a:t>已建成</a:t>
            </a:r>
            <a:r>
              <a:rPr lang="en-US" altLang="zh-CN" sz="2400" b="1" dirty="0">
                <a:latin typeface="宋体" pitchFamily="2" charset="-122"/>
                <a:ea typeface="宋体" pitchFamily="2" charset="-122"/>
              </a:rPr>
              <a:t>240</a:t>
            </a:r>
            <a:r>
              <a:rPr lang="zh-CN" altLang="en-US" sz="2400" b="1" dirty="0">
                <a:latin typeface="宋体" pitchFamily="2" charset="-122"/>
                <a:ea typeface="宋体" pitchFamily="2" charset="-122"/>
              </a:rPr>
              <a:t>多个手工</a:t>
            </a:r>
            <a:r>
              <a:rPr lang="zh-CN" altLang="en-US" sz="2400" b="1" dirty="0" smtClean="0">
                <a:latin typeface="宋体" pitchFamily="2" charset="-122"/>
                <a:ea typeface="宋体" pitchFamily="2" charset="-122"/>
              </a:rPr>
              <a:t>工场，俄国</a:t>
            </a:r>
            <a:r>
              <a:rPr lang="zh-CN" altLang="en-US" sz="2400" b="1" dirty="0">
                <a:latin typeface="宋体" pitchFamily="2" charset="-122"/>
                <a:ea typeface="宋体" pitchFamily="2" charset="-122"/>
              </a:rPr>
              <a:t>生产的铁和麻布已输出到英国市场。他的</a:t>
            </a:r>
            <a:r>
              <a:rPr lang="zh-CN" altLang="en-US" sz="2400" b="1" dirty="0" smtClean="0">
                <a:latin typeface="宋体" pitchFamily="2" charset="-122"/>
                <a:ea typeface="宋体" pitchFamily="2" charset="-122"/>
              </a:rPr>
              <a:t>努力，使</a:t>
            </a:r>
            <a:r>
              <a:rPr lang="zh-CN" altLang="en-US" sz="2400" b="1" dirty="0">
                <a:latin typeface="宋体" pitchFamily="2" charset="-122"/>
                <a:ea typeface="宋体" pitchFamily="2" charset="-122"/>
              </a:rPr>
              <a:t>俄国开始跻身欧洲强国之列。“他”是（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smtClean="0">
                <a:latin typeface="Times New Roman" pitchFamily="18" charset="0"/>
                <a:ea typeface="宋体" pitchFamily="2" charset="-122"/>
                <a:cs typeface="Times New Roman" pitchFamily="18" charset="0"/>
              </a:rPr>
              <a:t>彼得一世                                       </a:t>
            </a:r>
            <a:r>
              <a:rPr lang="en-US" altLang="zh-CN" sz="2400" b="1" dirty="0" smtClean="0">
                <a:latin typeface="Times New Roman" pitchFamily="18" charset="0"/>
                <a:ea typeface="宋体" pitchFamily="2" charset="-122"/>
                <a:cs typeface="Times New Roman" pitchFamily="18" charset="0"/>
              </a:rPr>
              <a:t>B.</a:t>
            </a:r>
            <a:r>
              <a:rPr lang="zh-CN" altLang="en-US" sz="2400" b="1" dirty="0" smtClean="0">
                <a:latin typeface="Times New Roman" pitchFamily="18" charset="0"/>
                <a:ea typeface="宋体" pitchFamily="2" charset="-122"/>
                <a:cs typeface="Times New Roman" pitchFamily="18" charset="0"/>
              </a:rPr>
              <a:t>亚历山大二世</a:t>
            </a:r>
            <a:endParaRPr lang="zh-CN" altLang="en-US" sz="2400" b="1" dirty="0">
              <a:latin typeface="宋体" pitchFamily="2" charset="-122"/>
              <a:ea typeface="宋体" pitchFamily="2" charset="-122"/>
            </a:endParaRPr>
          </a:p>
          <a:p>
            <a:pPr>
              <a:lnSpc>
                <a:spcPct val="150000"/>
              </a:lnSpc>
            </a:pPr>
            <a:r>
              <a:rPr lang="en-US" altLang="zh-CN" sz="2400" b="1" dirty="0">
                <a:latin typeface="Times New Roman" pitchFamily="18" charset="0"/>
                <a:ea typeface="宋体" pitchFamily="2" charset="-122"/>
                <a:cs typeface="Times New Roman" pitchFamily="18" charset="0"/>
              </a:rPr>
              <a:t>C</a:t>
            </a:r>
            <a:r>
              <a:rPr lang="en-US" altLang="zh-CN" sz="2400" b="1" dirty="0" smtClean="0">
                <a:latin typeface="Times New Roman" pitchFamily="18" charset="0"/>
                <a:ea typeface="宋体" pitchFamily="2" charset="-122"/>
                <a:cs typeface="Times New Roman" pitchFamily="18" charset="0"/>
              </a:rPr>
              <a:t>.</a:t>
            </a:r>
            <a:r>
              <a:rPr lang="zh-CN" altLang="en-US" sz="2400" b="1" dirty="0" smtClean="0">
                <a:latin typeface="Times New Roman" pitchFamily="18" charset="0"/>
                <a:ea typeface="宋体" pitchFamily="2" charset="-122"/>
                <a:cs typeface="Times New Roman" pitchFamily="18" charset="0"/>
              </a:rPr>
              <a:t>列宁                                               </a:t>
            </a:r>
            <a:r>
              <a:rPr lang="en-US" altLang="zh-CN" sz="2400" b="1" dirty="0" smtClean="0">
                <a:latin typeface="Times New Roman" pitchFamily="18" charset="0"/>
                <a:ea typeface="宋体" pitchFamily="2" charset="-122"/>
                <a:cs typeface="Times New Roman" pitchFamily="18" charset="0"/>
              </a:rPr>
              <a:t>D.</a:t>
            </a:r>
            <a:r>
              <a:rPr lang="zh-CN" altLang="en-US" sz="2400" b="1" dirty="0" smtClean="0">
                <a:latin typeface="Times New Roman" pitchFamily="18" charset="0"/>
                <a:ea typeface="宋体" pitchFamily="2" charset="-122"/>
                <a:cs typeface="Times New Roman" pitchFamily="18" charset="0"/>
              </a:rPr>
              <a:t>斯大林</a:t>
            </a:r>
            <a:endParaRPr lang="zh-CN" altLang="en-US" sz="2400" b="1" dirty="0">
              <a:latin typeface="宋体" pitchFamily="2" charset="-122"/>
              <a:ea typeface="宋体" pitchFamily="2" charset="-122"/>
            </a:endParaRPr>
          </a:p>
        </p:txBody>
      </p:sp>
      <p:sp>
        <p:nvSpPr>
          <p:cNvPr id="8" name="矩形 7"/>
          <p:cNvSpPr/>
          <p:nvPr/>
        </p:nvSpPr>
        <p:spPr>
          <a:xfrm>
            <a:off x="4950068" y="3263409"/>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377840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3594" y="2126061"/>
            <a:ext cx="10927083" cy="3416320"/>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6.</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2021·</a:t>
            </a:r>
            <a:r>
              <a:rPr lang="zh-CN" altLang="en-US" sz="2400" b="1" dirty="0" smtClean="0">
                <a:latin typeface="宋体" pitchFamily="2" charset="-122"/>
                <a:ea typeface="宋体" pitchFamily="2" charset="-122"/>
              </a:rPr>
              <a:t>石家庄</a:t>
            </a:r>
            <a:r>
              <a:rPr lang="zh-CN" altLang="en-US" sz="2400" b="1" dirty="0">
                <a:latin typeface="宋体" pitchFamily="2" charset="-122"/>
                <a:ea typeface="宋体" pitchFamily="2" charset="-122"/>
              </a:rPr>
              <a:t>模拟）文艺复兴</a:t>
            </a:r>
            <a:r>
              <a:rPr lang="zh-CN" altLang="en-US" sz="2400" b="1" dirty="0" smtClean="0">
                <a:latin typeface="宋体" pitchFamily="2" charset="-122"/>
                <a:ea typeface="宋体" pitchFamily="2" charset="-122"/>
              </a:rPr>
              <a:t>时期，诗人</a:t>
            </a:r>
            <a:r>
              <a:rPr lang="zh-CN" altLang="en-US" sz="2400" b="1" dirty="0">
                <a:latin typeface="宋体" pitchFamily="2" charset="-122"/>
                <a:ea typeface="宋体" pitchFamily="2" charset="-122"/>
              </a:rPr>
              <a:t>但丁在其作品</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神曲</a:t>
            </a:r>
            <a:r>
              <a:rPr lang="en-US" altLang="zh-CN" sz="2400" b="1" dirty="0">
                <a:latin typeface="宋体" pitchFamily="2" charset="-122"/>
                <a:ea typeface="宋体" pitchFamily="2" charset="-122"/>
              </a:rPr>
              <a:t>》</a:t>
            </a:r>
            <a:r>
              <a:rPr lang="zh-CN" altLang="en-US" sz="2400" b="1" dirty="0" smtClean="0">
                <a:latin typeface="宋体" pitchFamily="2" charset="-122"/>
                <a:ea typeface="宋体" pitchFamily="2" charset="-122"/>
              </a:rPr>
              <a:t>中，为</a:t>
            </a:r>
            <a:r>
              <a:rPr lang="zh-CN" altLang="en-US" sz="2400" b="1" dirty="0">
                <a:latin typeface="宋体" pitchFamily="2" charset="-122"/>
                <a:ea typeface="宋体" pitchFamily="2" charset="-122"/>
              </a:rPr>
              <a:t>当时的教皇在“地狱”火窟里留了一个</a:t>
            </a:r>
            <a:r>
              <a:rPr lang="zh-CN" altLang="en-US" sz="2400" b="1" dirty="0" smtClean="0">
                <a:latin typeface="宋体" pitchFamily="2" charset="-122"/>
                <a:ea typeface="宋体" pitchFamily="2" charset="-122"/>
              </a:rPr>
              <a:t>位置，而</a:t>
            </a:r>
            <a:r>
              <a:rPr lang="zh-CN" altLang="en-US" sz="2400" b="1" dirty="0">
                <a:latin typeface="宋体" pitchFamily="2" charset="-122"/>
                <a:ea typeface="宋体" pitchFamily="2" charset="-122"/>
              </a:rPr>
              <a:t>最后引导他走出罪恶森林、走向天堂的导师是智者</a:t>
            </a:r>
            <a:r>
              <a:rPr lang="zh-CN" altLang="en-US" sz="2400" b="1" dirty="0" smtClean="0">
                <a:latin typeface="宋体" pitchFamily="2" charset="-122"/>
                <a:ea typeface="宋体" pitchFamily="2" charset="-122"/>
              </a:rPr>
              <a:t>维吉尔，这</a:t>
            </a:r>
            <a:r>
              <a:rPr lang="zh-CN" altLang="en-US" sz="2400" b="1" dirty="0">
                <a:latin typeface="宋体" pitchFamily="2" charset="-122"/>
                <a:ea typeface="宋体" pitchFamily="2" charset="-122"/>
              </a:rPr>
              <a:t>反映了但丁（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zh-CN" altLang="en-US" sz="2400" b="1" dirty="0">
                <a:latin typeface="宋体" pitchFamily="2" charset="-122"/>
                <a:ea typeface="宋体" pitchFamily="2" charset="-122"/>
              </a:rPr>
              <a:t>①追求知识与美德　②长于神话</a:t>
            </a:r>
            <a:r>
              <a:rPr lang="zh-CN" altLang="en-US" sz="2400" b="1" dirty="0" smtClean="0">
                <a:latin typeface="宋体" pitchFamily="2" charset="-122"/>
                <a:ea typeface="宋体" pitchFamily="2" charset="-122"/>
              </a:rPr>
              <a:t>创作  ③</a:t>
            </a:r>
            <a:r>
              <a:rPr lang="zh-CN" altLang="en-US" sz="2400" b="1" dirty="0">
                <a:latin typeface="宋体" pitchFamily="2" charset="-122"/>
                <a:ea typeface="宋体" pitchFamily="2" charset="-122"/>
              </a:rPr>
              <a:t>弘扬古典</a:t>
            </a:r>
            <a:r>
              <a:rPr lang="zh-CN" altLang="en-US" sz="2400" b="1" dirty="0" smtClean="0">
                <a:latin typeface="宋体" pitchFamily="2" charset="-122"/>
                <a:ea typeface="宋体" pitchFamily="2" charset="-122"/>
              </a:rPr>
              <a:t>文化  ④</a:t>
            </a:r>
            <a:r>
              <a:rPr lang="zh-CN" altLang="en-US" sz="2400" b="1" dirty="0">
                <a:latin typeface="宋体" pitchFamily="2" charset="-122"/>
                <a:ea typeface="宋体" pitchFamily="2" charset="-122"/>
              </a:rPr>
              <a:t>抨击</a:t>
            </a:r>
            <a:r>
              <a:rPr lang="zh-CN" altLang="en-US" sz="2400" b="1" dirty="0" smtClean="0">
                <a:latin typeface="宋体" pitchFamily="2" charset="-122"/>
                <a:ea typeface="宋体" pitchFamily="2" charset="-122"/>
              </a:rPr>
              <a:t>教会</a:t>
            </a:r>
            <a:endParaRPr lang="en-US" altLang="zh-CN" sz="2400" b="1" dirty="0" smtClean="0">
              <a:latin typeface="宋体" pitchFamily="2" charset="-122"/>
              <a:ea typeface="宋体" pitchFamily="2" charset="-122"/>
            </a:endParaRPr>
          </a:p>
          <a:p>
            <a:pPr marL="457200" indent="-457200">
              <a:lnSpc>
                <a:spcPct val="150000"/>
              </a:lnSpc>
              <a:buAutoNum type="alphaUcPeriod"/>
            </a:pPr>
            <a:r>
              <a:rPr lang="en-US" altLang="zh-CN" sz="2400" b="1" dirty="0">
                <a:latin typeface="Times New Roman" pitchFamily="18" charset="0"/>
                <a:ea typeface="宋体" pitchFamily="2" charset="-122"/>
                <a:cs typeface="Times New Roman" pitchFamily="18" charset="0"/>
              </a:rPr>
              <a:t>③④</a:t>
            </a:r>
            <a:r>
              <a:rPr lang="zh-CN" altLang="en-US" sz="2400" b="1" dirty="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B</a:t>
            </a:r>
            <a:r>
              <a:rPr lang="en-US" altLang="zh-CN" sz="2400" b="1" dirty="0">
                <a:latin typeface="Times New Roman" pitchFamily="18" charset="0"/>
                <a:ea typeface="宋体" pitchFamily="2" charset="-122"/>
                <a:cs typeface="Times New Roman" pitchFamily="18" charset="0"/>
              </a:rPr>
              <a:t>.①②</a:t>
            </a:r>
          </a:p>
          <a:p>
            <a:pPr>
              <a:lnSpc>
                <a:spcPct val="150000"/>
              </a:lnSpc>
            </a:pPr>
            <a:r>
              <a:rPr lang="en-US" altLang="zh-CN" sz="2400" b="1" dirty="0">
                <a:latin typeface="Times New Roman" pitchFamily="18" charset="0"/>
                <a:ea typeface="宋体" pitchFamily="2" charset="-122"/>
                <a:cs typeface="Times New Roman" pitchFamily="18" charset="0"/>
              </a:rPr>
              <a:t>C.②③</a:t>
            </a:r>
            <a:r>
              <a:rPr lang="zh-CN" altLang="en-US" sz="2400" b="1" dirty="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D</a:t>
            </a:r>
            <a:r>
              <a:rPr lang="en-US" altLang="zh-CN" sz="2400" b="1" dirty="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①④ </a:t>
            </a:r>
            <a:endParaRPr lang="en-US" altLang="zh-CN" sz="2400" b="1" dirty="0">
              <a:latin typeface="Times New Roman" pitchFamily="18" charset="0"/>
              <a:ea typeface="宋体" pitchFamily="2" charset="-122"/>
              <a:cs typeface="Times New Roman" pitchFamily="18" charset="0"/>
            </a:endParaRPr>
          </a:p>
        </p:txBody>
      </p:sp>
      <p:sp>
        <p:nvSpPr>
          <p:cNvPr id="8" name="矩形 7"/>
          <p:cNvSpPr/>
          <p:nvPr/>
        </p:nvSpPr>
        <p:spPr>
          <a:xfrm>
            <a:off x="6026248" y="3183916"/>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111556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3594" y="2345869"/>
            <a:ext cx="10927083" cy="2308324"/>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7.</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2020·</a:t>
            </a:r>
            <a:r>
              <a:rPr lang="zh-CN" altLang="en-US" sz="2400" b="1" dirty="0" smtClean="0">
                <a:latin typeface="宋体" pitchFamily="2" charset="-122"/>
                <a:ea typeface="宋体" pitchFamily="2" charset="-122"/>
              </a:rPr>
              <a:t>石家庄新华区</a:t>
            </a:r>
            <a:r>
              <a:rPr lang="zh-CN" altLang="en-US" sz="2400" b="1" dirty="0">
                <a:latin typeface="宋体" pitchFamily="2" charset="-122"/>
                <a:ea typeface="宋体" pitchFamily="2" charset="-122"/>
              </a:rPr>
              <a:t>模拟）“周恩来、甘地、卡斯特罗、曼德拉”都是著名的（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smtClean="0">
                <a:latin typeface="Times New Roman" pitchFamily="18" charset="0"/>
                <a:ea typeface="宋体" pitchFamily="2" charset="-122"/>
                <a:cs typeface="Times New Roman" pitchFamily="18" charset="0"/>
              </a:rPr>
              <a:t>科学家</a:t>
            </a:r>
            <a:r>
              <a:rPr lang="zh-CN" altLang="en-US" sz="2400" b="1" dirty="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政治家</a:t>
            </a:r>
            <a:endParaRPr lang="en-US" altLang="zh-CN" sz="2400" b="1" dirty="0">
              <a:latin typeface="Times New Roman" pitchFamily="18" charset="0"/>
              <a:ea typeface="宋体" pitchFamily="2" charset="-122"/>
              <a:cs typeface="Times New Roman" pitchFamily="18" charset="0"/>
            </a:endParaRPr>
          </a:p>
          <a:p>
            <a:pPr>
              <a:lnSpc>
                <a:spcPct val="150000"/>
              </a:lnSpc>
            </a:pPr>
            <a:r>
              <a:rPr lang="en-US" altLang="zh-CN" sz="2400" b="1" dirty="0">
                <a:latin typeface="Times New Roman" pitchFamily="18" charset="0"/>
                <a:ea typeface="宋体" pitchFamily="2" charset="-122"/>
                <a:cs typeface="Times New Roman" pitchFamily="18" charset="0"/>
              </a:rPr>
              <a:t>C</a:t>
            </a:r>
            <a:r>
              <a:rPr lang="en-US" altLang="zh-CN"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思想家　　　	</a:t>
            </a:r>
            <a:r>
              <a:rPr lang="zh-CN" altLang="en-US" sz="2400" b="1" dirty="0" smtClean="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军事家</a:t>
            </a:r>
            <a:endParaRPr lang="en-US" altLang="zh-CN" sz="2400" b="1" dirty="0">
              <a:latin typeface="Times New Roman" pitchFamily="18" charset="0"/>
              <a:ea typeface="宋体" pitchFamily="2" charset="-122"/>
              <a:cs typeface="Times New Roman" pitchFamily="18" charset="0"/>
            </a:endParaRPr>
          </a:p>
        </p:txBody>
      </p:sp>
      <p:sp>
        <p:nvSpPr>
          <p:cNvPr id="8" name="矩形 7"/>
          <p:cNvSpPr/>
          <p:nvPr/>
        </p:nvSpPr>
        <p:spPr>
          <a:xfrm>
            <a:off x="1450731" y="2903580"/>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638124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80539" y="2348168"/>
            <a:ext cx="5301514" cy="627895"/>
            <a:chOff x="1034884" y="629878"/>
            <a:chExt cx="5924939" cy="627895"/>
          </a:xfrm>
        </p:grpSpPr>
        <p:sp>
          <p:nvSpPr>
            <p:cNvPr id="17" name="圆角矩形 6"/>
            <p:cNvSpPr/>
            <p:nvPr>
              <p:custDataLst>
                <p:tags r:id="rId2"/>
              </p:custDataLst>
            </p:nvPr>
          </p:nvSpPr>
          <p:spPr>
            <a:xfrm flipH="1">
              <a:off x="2327855" y="629878"/>
              <a:ext cx="4631968" cy="602021"/>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近代列强的侵华战争</a:t>
              </a:r>
            </a:p>
          </p:txBody>
        </p:sp>
        <p:sp>
          <p:nvSpPr>
            <p:cNvPr id="18" name="椭圆 7"/>
            <p:cNvSpPr>
              <a:spLocks noChangeAspect="1"/>
            </p:cNvSpPr>
            <p:nvPr>
              <p:custDataLst>
                <p:tags r:id="rId3"/>
              </p:custDataLst>
            </p:nvPr>
          </p:nvSpPr>
          <p:spPr>
            <a:xfrm>
              <a:off x="1034884" y="629878"/>
              <a:ext cx="1110088"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一</a:t>
              </a:r>
              <a:endParaRPr lang="zh-CN" altLang="en-US" sz="2800" b="1" strike="noStrike" noProof="1">
                <a:solidFill>
                  <a:schemeClr val="bg1"/>
                </a:solidFill>
              </a:endParaRPr>
            </a:p>
          </p:txBody>
        </p:sp>
        <p:sp>
          <p:nvSpPr>
            <p:cNvPr id="19" name="圆角矩形 18"/>
            <p:cNvSpPr/>
            <p:nvPr/>
          </p:nvSpPr>
          <p:spPr bwMode="auto">
            <a:xfrm rot="16200000">
              <a:off x="2201860" y="857018"/>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13" name="组合 12"/>
          <p:cNvGrpSpPr/>
          <p:nvPr/>
        </p:nvGrpSpPr>
        <p:grpSpPr>
          <a:xfrm>
            <a:off x="2476906" y="1340621"/>
            <a:ext cx="6901929" cy="850965"/>
            <a:chOff x="2291138" y="2250040"/>
            <a:chExt cx="6062638" cy="729465"/>
          </a:xfrm>
        </p:grpSpPr>
        <p:sp>
          <p:nvSpPr>
            <p:cNvPr id="14" name="圆角矩形 13"/>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0" name="矩形 19"/>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数据透视  知识清单</a:t>
              </a:r>
              <a:endParaRPr kumimoji="1" lang="zh-CN" altLang="en-US" sz="3600" b="1" dirty="0">
                <a:latin typeface="黑体" panose="02010609060101010101" pitchFamily="49" charset="-122"/>
                <a:ea typeface="黑体" panose="02010609060101010101" pitchFamily="49" charset="-122"/>
              </a:endParaRPr>
            </a:p>
          </p:txBody>
        </p:sp>
        <p:sp>
          <p:nvSpPr>
            <p:cNvPr id="21" name="椭圆 20"/>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a:latin typeface="黑体" panose="02010609060101010101" pitchFamily="49" charset="-122"/>
                  <a:ea typeface="黑体" panose="02010609060101010101" pitchFamily="49" charset="-122"/>
                </a:rPr>
                <a:t>3</a:t>
              </a:r>
              <a:endParaRPr kumimoji="1" lang="zh-CN" altLang="en-US" sz="3600" b="1" dirty="0">
                <a:latin typeface="黑体" panose="02010609060101010101" pitchFamily="49" charset="-122"/>
                <a:ea typeface="黑体" panose="02010609060101010101" pitchFamily="49" charset="-122"/>
              </a:endParaRPr>
            </a:p>
          </p:txBody>
        </p:sp>
      </p:grpSp>
      <p:graphicFrame>
        <p:nvGraphicFramePr>
          <p:cNvPr id="4" name="表格 3"/>
          <p:cNvGraphicFramePr/>
          <p:nvPr>
            <p:custDataLst>
              <p:tags r:id="rId1"/>
            </p:custDataLst>
            <p:extLst>
              <p:ext uri="{D42A27DB-BD31-4B8C-83A1-F6EECF244321}">
                <p14:modId xmlns:p14="http://schemas.microsoft.com/office/powerpoint/2010/main" xmlns="" val="2329150895"/>
              </p:ext>
            </p:extLst>
          </p:nvPr>
        </p:nvGraphicFramePr>
        <p:xfrm>
          <a:off x="712177" y="3191934"/>
          <a:ext cx="10709031" cy="3261619"/>
        </p:xfrm>
        <a:graphic>
          <a:graphicData uri="http://schemas.openxmlformats.org/drawingml/2006/table">
            <a:tbl>
              <a:tblPr firstRow="1" bandRow="1">
                <a:tableStyleId>{5940675A-B579-460E-94D1-54222C63F5DA}</a:tableStyleId>
              </a:tblPr>
              <a:tblGrid>
                <a:gridCol w="1354015"/>
                <a:gridCol w="9355016"/>
              </a:tblGrid>
              <a:tr h="2276881">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林则徐</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gn="l">
                        <a:lnSpc>
                          <a:spcPct val="150000"/>
                        </a:lnSpc>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1</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）事迹：领导了虎门销烟（最大功绩）；主张学习西方先进技术，主持编译</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四洲志</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p>
                    <a:p>
                      <a:pPr algn="l">
                        <a:lnSpc>
                          <a:spcPct val="150000"/>
                        </a:lnSpc>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2</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）评价：反抗外来侵略的杰出人物；中国近代的民族英雄；被称为中国近代“睁眼看世界的第一人”</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84738">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左宗棠</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成功收复新疆；洋务运动的主要代表人物之一</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3594" y="2345869"/>
            <a:ext cx="10927083" cy="2862322"/>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8.</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2020·</a:t>
            </a:r>
            <a:r>
              <a:rPr lang="zh-CN" altLang="en-US" sz="2400" b="1" dirty="0" smtClean="0">
                <a:latin typeface="宋体" pitchFamily="2" charset="-122"/>
                <a:ea typeface="宋体" pitchFamily="2" charset="-122"/>
              </a:rPr>
              <a:t>四川成都中考</a:t>
            </a:r>
            <a:r>
              <a:rPr lang="zh-CN" altLang="en-US" sz="2400" b="1" dirty="0">
                <a:latin typeface="宋体" pitchFamily="2" charset="-122"/>
                <a:ea typeface="宋体" pitchFamily="2" charset="-122"/>
              </a:rPr>
              <a:t>）在共和国历史的丰碑</a:t>
            </a:r>
            <a:r>
              <a:rPr lang="zh-CN" altLang="en-US" sz="2400" b="1" dirty="0" smtClean="0">
                <a:latin typeface="宋体" pitchFamily="2" charset="-122"/>
                <a:ea typeface="宋体" pitchFamily="2" charset="-122"/>
              </a:rPr>
              <a:t>上，镌刻</a:t>
            </a:r>
            <a:r>
              <a:rPr lang="zh-CN" altLang="en-US" sz="2400" b="1" dirty="0">
                <a:latin typeface="宋体" pitchFamily="2" charset="-122"/>
                <a:ea typeface="宋体" pitchFamily="2" charset="-122"/>
              </a:rPr>
              <a:t>着黄继光、邱少云等耀眼的</a:t>
            </a:r>
            <a:r>
              <a:rPr lang="zh-CN" altLang="en-US" sz="2400" b="1" dirty="0" smtClean="0">
                <a:latin typeface="宋体" pitchFamily="2" charset="-122"/>
                <a:ea typeface="宋体" pitchFamily="2" charset="-122"/>
              </a:rPr>
              <a:t>名字，他们</a:t>
            </a:r>
            <a:r>
              <a:rPr lang="zh-CN" altLang="en-US" sz="2400" b="1" dirty="0">
                <a:latin typeface="宋体" pitchFamily="2" charset="-122"/>
                <a:ea typeface="宋体" pitchFamily="2" charset="-122"/>
              </a:rPr>
              <a:t>的精神激励着一代代的中国青年为实现中华民族的伟大复兴而不懈奋斗。下列与他们的英雄事迹有直接关联的时代流行语是（    </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中国人站起来了	</a:t>
            </a:r>
            <a:r>
              <a:rPr lang="zh-CN" altLang="en-US" sz="2400" b="1" dirty="0" smtClean="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B</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抗美援朝</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保家卫国</a:t>
            </a:r>
          </a:p>
          <a:p>
            <a:pPr>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鼓足干劲</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力争上游	</a:t>
            </a:r>
            <a:r>
              <a:rPr lang="zh-CN" altLang="en-US" sz="2400" b="1" dirty="0" smtClean="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D</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解放思想</a:t>
            </a:r>
            <a:r>
              <a:rPr lang="en-US" altLang="zh-CN" sz="2400" b="1" dirty="0">
                <a:latin typeface="Times New Roman" pitchFamily="18" charset="0"/>
                <a:ea typeface="宋体" pitchFamily="2" charset="-122"/>
                <a:cs typeface="Times New Roman" pitchFamily="18" charset="0"/>
              </a:rPr>
              <a:t>,</a:t>
            </a:r>
            <a:r>
              <a:rPr lang="zh-CN" altLang="en-US" sz="2400" b="1" dirty="0" smtClean="0">
                <a:latin typeface="Times New Roman" pitchFamily="18" charset="0"/>
                <a:ea typeface="宋体" pitchFamily="2" charset="-122"/>
                <a:cs typeface="Times New Roman" pitchFamily="18" charset="0"/>
              </a:rPr>
              <a:t>实事求是</a:t>
            </a:r>
            <a:endParaRPr lang="zh-CN" altLang="en-US" sz="2400" b="1" dirty="0">
              <a:latin typeface="Times New Roman" pitchFamily="18" charset="0"/>
              <a:ea typeface="宋体" pitchFamily="2" charset="-122"/>
              <a:cs typeface="Times New Roman" pitchFamily="18" charset="0"/>
            </a:endParaRPr>
          </a:p>
        </p:txBody>
      </p:sp>
      <p:sp>
        <p:nvSpPr>
          <p:cNvPr id="8" name="矩形 7"/>
          <p:cNvSpPr/>
          <p:nvPr/>
        </p:nvSpPr>
        <p:spPr>
          <a:xfrm>
            <a:off x="9073662" y="3395949"/>
            <a:ext cx="460718" cy="579967"/>
          </a:xfrm>
          <a:prstGeom prst="rect">
            <a:avLst/>
          </a:prstGeom>
        </p:spPr>
        <p:txBody>
          <a:bodyPr wrap="square">
            <a:spAutoFit/>
          </a:bodyPr>
          <a:lstStyle/>
          <a:p>
            <a:pPr>
              <a:lnSpc>
                <a:spcPct val="150000"/>
              </a:lnSpc>
            </a:pP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731421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17453" y="1495521"/>
            <a:ext cx="10698480" cy="3970318"/>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9.</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2021·</a:t>
            </a:r>
            <a:r>
              <a:rPr lang="zh-CN" altLang="en-US" sz="2400" b="1" dirty="0" smtClean="0">
                <a:latin typeface="宋体" pitchFamily="2" charset="-122"/>
                <a:ea typeface="宋体" pitchFamily="2" charset="-122"/>
              </a:rPr>
              <a:t>河北模拟）阅读材料，回答问题。（</a:t>
            </a:r>
            <a:r>
              <a:rPr lang="en-US" altLang="zh-CN" sz="2400" b="1" dirty="0" smtClean="0">
                <a:latin typeface="宋体" pitchFamily="2" charset="-122"/>
                <a:ea typeface="宋体" pitchFamily="2" charset="-122"/>
              </a:rPr>
              <a:t>9</a:t>
            </a:r>
            <a:r>
              <a:rPr lang="zh-CN" altLang="en-US" sz="2400" b="1" dirty="0" smtClean="0">
                <a:latin typeface="宋体" pitchFamily="2" charset="-122"/>
                <a:ea typeface="宋体" pitchFamily="2" charset="-122"/>
              </a:rPr>
              <a:t>分）</a:t>
            </a:r>
            <a:endParaRPr lang="zh-CN" altLang="en-US" sz="2400" b="1" dirty="0">
              <a:latin typeface="宋体" pitchFamily="2" charset="-122"/>
              <a:ea typeface="宋体" pitchFamily="2" charset="-122"/>
            </a:endParaRPr>
          </a:p>
          <a:p>
            <a:pPr>
              <a:lnSpc>
                <a:spcPct val="150000"/>
              </a:lnSpc>
            </a:pPr>
            <a:r>
              <a:rPr lang="zh-CN" altLang="en-US" sz="2400" b="1" dirty="0" smtClean="0">
                <a:latin typeface="黑体" pitchFamily="49" charset="-122"/>
                <a:ea typeface="黑体" pitchFamily="49" charset="-122"/>
                <a:cs typeface="Times New Roman" pitchFamily="18" charset="0"/>
              </a:rPr>
              <a:t>材料一</a:t>
            </a:r>
            <a:r>
              <a:rPr lang="zh-CN" altLang="en-US" sz="2400" b="1" dirty="0">
                <a:latin typeface="Times New Roman" pitchFamily="18" charset="0"/>
                <a:ea typeface="宋体" panose="02010600030101010101" pitchFamily="2" charset="-122"/>
                <a:cs typeface="Times New Roman" pitchFamily="18" charset="0"/>
              </a:rPr>
              <a:t>　</a:t>
            </a:r>
            <a:r>
              <a:rPr lang="zh-CN" altLang="en-US" sz="2400" b="1" dirty="0" smtClean="0">
                <a:latin typeface="楷体" pitchFamily="49" charset="-122"/>
                <a:ea typeface="楷体" pitchFamily="49" charset="-122"/>
                <a:cs typeface="Times New Roman" pitchFamily="18" charset="0"/>
              </a:rPr>
              <a:t>大革命</a:t>
            </a:r>
            <a:r>
              <a:rPr lang="zh-CN" altLang="en-US" sz="2400" b="1" dirty="0">
                <a:latin typeface="楷体" pitchFamily="49" charset="-122"/>
                <a:ea typeface="楷体" pitchFamily="49" charset="-122"/>
                <a:cs typeface="Times New Roman" pitchFamily="18" charset="0"/>
              </a:rPr>
              <a:t>失败</a:t>
            </a:r>
            <a:r>
              <a:rPr lang="zh-CN" altLang="en-US" sz="2400" b="1" dirty="0" smtClean="0">
                <a:latin typeface="楷体" pitchFamily="49" charset="-122"/>
                <a:ea typeface="楷体" pitchFamily="49" charset="-122"/>
                <a:cs typeface="Times New Roman" pitchFamily="18" charset="0"/>
              </a:rPr>
              <a:t>后，中共中央</a:t>
            </a:r>
            <a:r>
              <a:rPr lang="zh-CN" altLang="en-US" sz="2400" b="1" dirty="0">
                <a:latin typeface="楷体" pitchFamily="49" charset="-122"/>
                <a:ea typeface="楷体" pitchFamily="49" charset="-122"/>
                <a:cs typeface="Times New Roman" pitchFamily="18" charset="0"/>
              </a:rPr>
              <a:t>在汉口召开紧急</a:t>
            </a:r>
            <a:r>
              <a:rPr lang="zh-CN" altLang="en-US" sz="2400" b="1" dirty="0" smtClean="0">
                <a:latin typeface="楷体" pitchFamily="49" charset="-122"/>
                <a:ea typeface="楷体" pitchFamily="49" charset="-122"/>
                <a:cs typeface="Times New Roman" pitchFamily="18" charset="0"/>
              </a:rPr>
              <a:t>会议，即</a:t>
            </a:r>
            <a:r>
              <a:rPr lang="zh-CN" altLang="en-US" sz="2400" b="1" dirty="0">
                <a:latin typeface="楷体" pitchFamily="49" charset="-122"/>
                <a:ea typeface="楷体" pitchFamily="49" charset="-122"/>
                <a:cs typeface="Times New Roman" pitchFamily="18" charset="0"/>
              </a:rPr>
              <a:t>“八七会议”。在</a:t>
            </a:r>
            <a:r>
              <a:rPr lang="zh-CN" altLang="en-US" sz="2400" b="1" dirty="0" smtClean="0">
                <a:latin typeface="楷体" pitchFamily="49" charset="-122"/>
                <a:ea typeface="楷体" pitchFamily="49" charset="-122"/>
                <a:cs typeface="Times New Roman" pitchFamily="18" charset="0"/>
              </a:rPr>
              <a:t>会上，毛泽东</a:t>
            </a:r>
            <a:r>
              <a:rPr lang="zh-CN" altLang="en-US" sz="2400" b="1" dirty="0">
                <a:latin typeface="楷体" pitchFamily="49" charset="-122"/>
                <a:ea typeface="楷体" pitchFamily="49" charset="-122"/>
                <a:cs typeface="Times New Roman" pitchFamily="18" charset="0"/>
              </a:rPr>
              <a:t>提出了“政权是由枪杆子中取得”的著名论断。</a:t>
            </a:r>
          </a:p>
          <a:p>
            <a:pPr>
              <a:lnSpc>
                <a:spcPct val="150000"/>
              </a:lnSpc>
            </a:pPr>
            <a:r>
              <a:rPr lang="zh-CN" altLang="en-US" sz="2400" b="1" dirty="0" smtClean="0">
                <a:latin typeface="黑体" pitchFamily="49" charset="-122"/>
                <a:ea typeface="黑体" pitchFamily="49" charset="-122"/>
                <a:cs typeface="Times New Roman" pitchFamily="18" charset="0"/>
              </a:rPr>
              <a:t>材料</a:t>
            </a:r>
            <a:r>
              <a:rPr lang="zh-CN" altLang="en-US" sz="2400" b="1" dirty="0">
                <a:latin typeface="黑体" pitchFamily="49" charset="-122"/>
                <a:ea typeface="黑体" pitchFamily="49" charset="-122"/>
                <a:cs typeface="Times New Roman" pitchFamily="18" charset="0"/>
              </a:rPr>
              <a:t>二</a:t>
            </a:r>
            <a:r>
              <a:rPr lang="zh-CN" altLang="en-US" sz="2400" b="1" dirty="0">
                <a:latin typeface="楷体" pitchFamily="49" charset="-122"/>
                <a:ea typeface="楷体" pitchFamily="49" charset="-122"/>
                <a:cs typeface="Times New Roman" pitchFamily="18" charset="0"/>
              </a:rPr>
              <a:t>　</a:t>
            </a:r>
            <a:r>
              <a:rPr lang="zh-CN" altLang="en-US" sz="2400" b="1" dirty="0" smtClean="0">
                <a:latin typeface="楷体" pitchFamily="49" charset="-122"/>
                <a:ea typeface="楷体" pitchFamily="49" charset="-122"/>
                <a:cs typeface="Times New Roman" pitchFamily="18" charset="0"/>
              </a:rPr>
              <a:t>毛泽东</a:t>
            </a:r>
            <a:r>
              <a:rPr lang="zh-CN" altLang="en-US" sz="2400" b="1" dirty="0">
                <a:latin typeface="楷体" pitchFamily="49" charset="-122"/>
                <a:ea typeface="楷体" pitchFamily="49" charset="-122"/>
                <a:cs typeface="Times New Roman" pitchFamily="18" charset="0"/>
              </a:rPr>
              <a:t>发表</a:t>
            </a: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论持久战</a:t>
            </a:r>
            <a:r>
              <a:rPr lang="en-US" altLang="zh-CN" sz="2400" b="1" dirty="0">
                <a:latin typeface="楷体" pitchFamily="49" charset="-122"/>
                <a:ea typeface="楷体" pitchFamily="49" charset="-122"/>
                <a:cs typeface="Times New Roman" pitchFamily="18" charset="0"/>
              </a:rPr>
              <a:t>》</a:t>
            </a:r>
            <a:r>
              <a:rPr lang="zh-CN" altLang="en-US" sz="2400" b="1" dirty="0" smtClean="0">
                <a:latin typeface="楷体" pitchFamily="49" charset="-122"/>
                <a:ea typeface="楷体" pitchFamily="49" charset="-122"/>
                <a:cs typeface="Times New Roman" pitchFamily="18" charset="0"/>
              </a:rPr>
              <a:t>指出：抗日战争</a:t>
            </a:r>
            <a:r>
              <a:rPr lang="zh-CN" altLang="en-US" sz="2400" b="1" dirty="0">
                <a:latin typeface="楷体" pitchFamily="49" charset="-122"/>
                <a:ea typeface="楷体" pitchFamily="49" charset="-122"/>
                <a:cs typeface="Times New Roman" pitchFamily="18" charset="0"/>
              </a:rPr>
              <a:t>是</a:t>
            </a:r>
            <a:r>
              <a:rPr lang="zh-CN" altLang="en-US" sz="2400" b="1" dirty="0" smtClean="0">
                <a:latin typeface="楷体" pitchFamily="49" charset="-122"/>
                <a:ea typeface="楷体" pitchFamily="49" charset="-122"/>
                <a:cs typeface="Times New Roman" pitchFamily="18" charset="0"/>
              </a:rPr>
              <a:t>持久战，战争</a:t>
            </a:r>
            <a:r>
              <a:rPr lang="zh-CN" altLang="en-US" sz="2400" b="1" dirty="0">
                <a:latin typeface="楷体" pitchFamily="49" charset="-122"/>
                <a:ea typeface="楷体" pitchFamily="49" charset="-122"/>
                <a:cs typeface="Times New Roman" pitchFamily="18" charset="0"/>
              </a:rPr>
              <a:t>的伟力之最深厚的</a:t>
            </a:r>
            <a:r>
              <a:rPr lang="zh-CN" altLang="en-US" sz="2400" b="1" dirty="0" smtClean="0">
                <a:latin typeface="楷体" pitchFamily="49" charset="-122"/>
                <a:ea typeface="楷体" pitchFamily="49" charset="-122"/>
                <a:cs typeface="Times New Roman" pitchFamily="18" charset="0"/>
              </a:rPr>
              <a:t>根源，存在</a:t>
            </a:r>
            <a:r>
              <a:rPr lang="zh-CN" altLang="en-US" sz="2400" b="1" dirty="0">
                <a:latin typeface="楷体" pitchFamily="49" charset="-122"/>
                <a:ea typeface="楷体" pitchFamily="49" charset="-122"/>
                <a:cs typeface="Times New Roman" pitchFamily="18" charset="0"/>
              </a:rPr>
              <a:t>于民众之中</a:t>
            </a:r>
            <a:r>
              <a:rPr lang="zh-CN" altLang="en-US" sz="2400" b="1" dirty="0" smtClean="0">
                <a:latin typeface="楷体" pitchFamily="49" charset="-122"/>
                <a:ea typeface="楷体" pitchFamily="49" charset="-122"/>
                <a:cs typeface="Times New Roman" pitchFamily="18" charset="0"/>
              </a:rPr>
              <a:t>。</a:t>
            </a:r>
            <a:endParaRPr lang="en-US" altLang="zh-CN" sz="2400" b="1" dirty="0" smtClean="0">
              <a:latin typeface="楷体" pitchFamily="49" charset="-122"/>
              <a:ea typeface="楷体" pitchFamily="49" charset="-122"/>
              <a:cs typeface="Times New Roman" pitchFamily="18" charset="0"/>
            </a:endParaRPr>
          </a:p>
          <a:p>
            <a:pPr>
              <a:lnSpc>
                <a:spcPct val="150000"/>
              </a:lnSpc>
            </a:pPr>
            <a:r>
              <a:rPr lang="zh-CN" altLang="en-US" sz="2400" b="1" dirty="0">
                <a:latin typeface="黑体" pitchFamily="49" charset="-122"/>
                <a:ea typeface="黑体" pitchFamily="49" charset="-122"/>
                <a:cs typeface="Times New Roman" pitchFamily="18" charset="0"/>
              </a:rPr>
              <a:t>材料三</a:t>
            </a:r>
            <a:r>
              <a:rPr lang="zh-CN" altLang="en-US" sz="2400" b="1" dirty="0" smtClean="0">
                <a:latin typeface="楷体" pitchFamily="49" charset="-122"/>
                <a:ea typeface="楷体" pitchFamily="49" charset="-122"/>
                <a:cs typeface="Times New Roman" pitchFamily="18" charset="0"/>
              </a:rPr>
              <a:t>  面对</a:t>
            </a:r>
            <a:r>
              <a:rPr lang="zh-CN" altLang="en-US" sz="2400" b="1" dirty="0">
                <a:latin typeface="楷体" pitchFamily="49" charset="-122"/>
                <a:ea typeface="楷体" pitchFamily="49" charset="-122"/>
                <a:cs typeface="Times New Roman" pitchFamily="18" charset="0"/>
              </a:rPr>
              <a:t>国民党军队的疯狂进攻和敌强我弱的</a:t>
            </a:r>
            <a:r>
              <a:rPr lang="zh-CN" altLang="en-US" sz="2400" b="1" dirty="0" smtClean="0">
                <a:latin typeface="楷体" pitchFamily="49" charset="-122"/>
                <a:ea typeface="楷体" pitchFamily="49" charset="-122"/>
                <a:cs typeface="Times New Roman" pitchFamily="18" charset="0"/>
              </a:rPr>
              <a:t>实际情况，毛泽东</a:t>
            </a:r>
            <a:r>
              <a:rPr lang="zh-CN" altLang="en-US" sz="2400" b="1" dirty="0">
                <a:latin typeface="楷体" pitchFamily="49" charset="-122"/>
                <a:ea typeface="楷体" pitchFamily="49" charset="-122"/>
                <a:cs typeface="Times New Roman" pitchFamily="18" charset="0"/>
              </a:rPr>
              <a:t>提出了“一切反动派都是纸老虎”的著名论断。</a:t>
            </a:r>
            <a:endParaRPr lang="en-US" altLang="zh-CN" sz="2400" b="1" dirty="0" smtClean="0">
              <a:latin typeface="楷体" pitchFamily="49" charset="-122"/>
              <a:ea typeface="楷体" pitchFamily="49" charset="-122"/>
              <a:cs typeface="Times New Roman" pitchFamily="18" charset="0"/>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209822" y="1330955"/>
            <a:ext cx="9754185" cy="1200329"/>
          </a:xfrm>
          <a:prstGeom prst="rect">
            <a:avLst/>
          </a:prstGeom>
          <a:noFill/>
          <a:ln w="9525">
            <a:noFill/>
          </a:ln>
        </p:spPr>
        <p:txBody>
          <a:bodyPr wrap="square">
            <a:spAutoFit/>
          </a:bodyPr>
          <a:lstStyle/>
          <a:p>
            <a:pPr>
              <a:lnSpc>
                <a:spcPct val="150000"/>
              </a:lnSpc>
            </a:pPr>
            <a:r>
              <a:rPr lang="zh-CN" altLang="en-US" sz="2400" b="1" dirty="0" smtClean="0">
                <a:latin typeface="宋体" pitchFamily="2" charset="-122"/>
                <a:ea typeface="宋体" pitchFamily="2" charset="-122"/>
                <a:cs typeface="Times New Roman" pitchFamily="18" charset="0"/>
              </a:rPr>
              <a:t>（</a:t>
            </a:r>
            <a:r>
              <a:rPr lang="en-US" altLang="zh-CN" sz="2400" b="1" dirty="0" smtClean="0">
                <a:latin typeface="宋体" pitchFamily="2" charset="-122"/>
                <a:ea typeface="宋体" pitchFamily="2" charset="-122"/>
                <a:cs typeface="Times New Roman" pitchFamily="18" charset="0"/>
              </a:rPr>
              <a:t>1</a:t>
            </a:r>
            <a:r>
              <a:rPr lang="zh-CN" altLang="en-US" sz="2400" b="1" dirty="0" smtClean="0">
                <a:latin typeface="宋体" pitchFamily="2" charset="-122"/>
                <a:ea typeface="宋体" pitchFamily="2" charset="-122"/>
                <a:cs typeface="Times New Roman" pitchFamily="18" charset="0"/>
              </a:rPr>
              <a:t>）据材料一，指出毛泽东认为“大革命失败”的教训是什么。（</a:t>
            </a:r>
            <a:r>
              <a:rPr lang="en-US" altLang="zh-CN" sz="2400" b="1" dirty="0" smtClean="0">
                <a:latin typeface="宋体" pitchFamily="2" charset="-122"/>
                <a:ea typeface="宋体" pitchFamily="2" charset="-122"/>
                <a:cs typeface="Times New Roman" pitchFamily="18" charset="0"/>
              </a:rPr>
              <a:t>2</a:t>
            </a:r>
            <a:r>
              <a:rPr lang="zh-CN" altLang="en-US" sz="2400" b="1" dirty="0" smtClean="0">
                <a:latin typeface="宋体" pitchFamily="2" charset="-122"/>
                <a:ea typeface="宋体" pitchFamily="2" charset="-122"/>
                <a:cs typeface="Times New Roman" pitchFamily="18" charset="0"/>
              </a:rPr>
              <a:t>分）为此，他的革命实践是什么？（</a:t>
            </a:r>
            <a:r>
              <a:rPr lang="en-US" altLang="zh-CN" sz="2400" b="1" dirty="0" smtClean="0">
                <a:latin typeface="宋体" pitchFamily="2" charset="-122"/>
                <a:ea typeface="宋体" pitchFamily="2" charset="-122"/>
                <a:cs typeface="Times New Roman" pitchFamily="18" charset="0"/>
              </a:rPr>
              <a:t>2</a:t>
            </a:r>
            <a:r>
              <a:rPr lang="zh-CN" altLang="en-US" sz="2400" b="1" dirty="0" smtClean="0">
                <a:latin typeface="宋体" pitchFamily="2" charset="-122"/>
                <a:ea typeface="宋体" pitchFamily="2" charset="-122"/>
                <a:cs typeface="Times New Roman" pitchFamily="18" charset="0"/>
              </a:rPr>
              <a:t>分）</a:t>
            </a:r>
            <a:endParaRPr lang="en-US" altLang="zh-CN" sz="2400" b="1" dirty="0" smtClean="0">
              <a:latin typeface="宋体" pitchFamily="2" charset="-122"/>
              <a:ea typeface="宋体" pitchFamily="2" charset="-122"/>
              <a:cs typeface="Times New Roman" pitchFamily="18" charset="0"/>
            </a:endParaRPr>
          </a:p>
        </p:txBody>
      </p:sp>
      <p:sp>
        <p:nvSpPr>
          <p:cNvPr id="2" name="TextBox 1"/>
          <p:cNvSpPr txBox="1"/>
          <p:nvPr/>
        </p:nvSpPr>
        <p:spPr>
          <a:xfrm>
            <a:off x="2637690" y="2531284"/>
            <a:ext cx="6224955"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cs typeface="Times New Roman" pitchFamily="18" charset="0"/>
              </a:rPr>
              <a:t>革命没有建立革命武装。发动秋收起义。</a:t>
            </a:r>
            <a:endParaRPr lang="zh-CN" altLang="en-US" sz="2400" b="1" dirty="0">
              <a:solidFill>
                <a:srgbClr val="FF0000"/>
              </a:solidFill>
              <a:latin typeface="宋体" pitchFamily="2" charset="-122"/>
              <a:ea typeface="宋体" pitchFamily="2" charset="-122"/>
              <a:cs typeface="Times New Roman" pitchFamily="18" charset="0"/>
            </a:endParaRPr>
          </a:p>
        </p:txBody>
      </p:sp>
      <p:sp>
        <p:nvSpPr>
          <p:cNvPr id="3" name="TextBox 2"/>
          <p:cNvSpPr txBox="1"/>
          <p:nvPr/>
        </p:nvSpPr>
        <p:spPr>
          <a:xfrm>
            <a:off x="1209822" y="3005676"/>
            <a:ext cx="10061916" cy="1200329"/>
          </a:xfrm>
          <a:prstGeom prst="rect">
            <a:avLst/>
          </a:prstGeom>
          <a:noFill/>
        </p:spPr>
        <p:txBody>
          <a:bodyPr wrap="square" rtlCol="0">
            <a:spAutoFit/>
          </a:bodyPr>
          <a:lstStyle/>
          <a:p>
            <a:pPr>
              <a:lnSpc>
                <a:spcPct val="150000"/>
              </a:lnSpc>
            </a:pPr>
            <a:r>
              <a:rPr lang="zh-CN" altLang="en-US" sz="2400" b="1" dirty="0">
                <a:latin typeface="宋体" pitchFamily="2" charset="-122"/>
                <a:ea typeface="宋体" pitchFamily="2" charset="-122"/>
                <a:cs typeface="Times New Roman" pitchFamily="18" charset="0"/>
              </a:rPr>
              <a:t>（</a:t>
            </a:r>
            <a:r>
              <a:rPr lang="en-US" altLang="zh-CN" sz="2400" b="1" dirty="0">
                <a:latin typeface="宋体" pitchFamily="2" charset="-122"/>
                <a:ea typeface="宋体" pitchFamily="2" charset="-122"/>
                <a:cs typeface="Times New Roman" pitchFamily="18" charset="0"/>
              </a:rPr>
              <a:t>2</a:t>
            </a:r>
            <a:r>
              <a:rPr lang="zh-CN" altLang="en-US" sz="2400" b="1" dirty="0" smtClean="0">
                <a:latin typeface="宋体" pitchFamily="2" charset="-122"/>
                <a:ea typeface="宋体" pitchFamily="2" charset="-122"/>
                <a:cs typeface="Times New Roman" pitchFamily="18" charset="0"/>
              </a:rPr>
              <a:t>）结合所学知识，指出材料二、三中毛泽东的革命理论产生的相同影响。（</a:t>
            </a:r>
            <a:r>
              <a:rPr lang="en-US" altLang="zh-CN" sz="2400" b="1" dirty="0">
                <a:latin typeface="宋体" pitchFamily="2" charset="-122"/>
                <a:ea typeface="宋体" pitchFamily="2" charset="-122"/>
                <a:cs typeface="Times New Roman" pitchFamily="18" charset="0"/>
              </a:rPr>
              <a:t>2</a:t>
            </a:r>
            <a:r>
              <a:rPr lang="zh-CN" altLang="en-US" sz="2400" b="1" dirty="0" smtClean="0">
                <a:latin typeface="宋体" pitchFamily="2" charset="-122"/>
                <a:ea typeface="宋体" pitchFamily="2" charset="-122"/>
                <a:cs typeface="Times New Roman" pitchFamily="18" charset="0"/>
              </a:rPr>
              <a:t>分</a:t>
            </a:r>
            <a:r>
              <a:rPr lang="zh-CN" altLang="en-US" sz="2400" b="1" dirty="0">
                <a:latin typeface="宋体" pitchFamily="2" charset="-122"/>
                <a:ea typeface="宋体" pitchFamily="2" charset="-122"/>
                <a:cs typeface="Times New Roman" pitchFamily="18" charset="0"/>
              </a:rPr>
              <a:t>）</a:t>
            </a:r>
          </a:p>
        </p:txBody>
      </p:sp>
      <p:sp>
        <p:nvSpPr>
          <p:cNvPr id="5" name="TextBox 4"/>
          <p:cNvSpPr txBox="1"/>
          <p:nvPr/>
        </p:nvSpPr>
        <p:spPr>
          <a:xfrm>
            <a:off x="2637690" y="4243678"/>
            <a:ext cx="4607173"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cs typeface="Times New Roman" pitchFamily="18" charset="0"/>
              </a:rPr>
              <a:t>取得了新民主主义革命的胜利。</a:t>
            </a:r>
            <a:endParaRPr lang="zh-CN" altLang="en-US" sz="2400" b="1" dirty="0">
              <a:solidFill>
                <a:srgbClr val="FF0000"/>
              </a:solidFill>
              <a:latin typeface="宋体" pitchFamily="2" charset="-122"/>
              <a:ea typeface="宋体" pitchFamily="2" charset="-122"/>
              <a:cs typeface="Times New Roman" pitchFamily="18" charset="0"/>
            </a:endParaRPr>
          </a:p>
        </p:txBody>
      </p:sp>
      <p:sp>
        <p:nvSpPr>
          <p:cNvPr id="6" name="TextBox 5"/>
          <p:cNvSpPr txBox="1"/>
          <p:nvPr/>
        </p:nvSpPr>
        <p:spPr>
          <a:xfrm>
            <a:off x="1209822" y="4705344"/>
            <a:ext cx="9938824" cy="1200329"/>
          </a:xfrm>
          <a:prstGeom prst="rect">
            <a:avLst/>
          </a:prstGeom>
          <a:noFill/>
        </p:spPr>
        <p:txBody>
          <a:bodyPr wrap="square" rtlCol="0">
            <a:spAutoFit/>
          </a:bodyPr>
          <a:lstStyle/>
          <a:p>
            <a:pPr>
              <a:lnSpc>
                <a:spcPct val="150000"/>
              </a:lnSpc>
            </a:pPr>
            <a:r>
              <a:rPr lang="zh-CN" altLang="en-US" sz="2400" b="1" dirty="0" smtClean="0">
                <a:latin typeface="宋体" pitchFamily="2" charset="-122"/>
                <a:ea typeface="宋体" pitchFamily="2" charset="-122"/>
                <a:cs typeface="Times New Roman" pitchFamily="18" charset="0"/>
              </a:rPr>
              <a:t>（</a:t>
            </a:r>
            <a:r>
              <a:rPr lang="en-US" altLang="zh-CN" sz="2400" b="1" dirty="0" smtClean="0">
                <a:latin typeface="宋体" pitchFamily="2" charset="-122"/>
                <a:ea typeface="宋体" pitchFamily="2" charset="-122"/>
                <a:cs typeface="Times New Roman" pitchFamily="18" charset="0"/>
              </a:rPr>
              <a:t>3</a:t>
            </a:r>
            <a:r>
              <a:rPr lang="zh-CN" altLang="en-US" sz="2400" b="1" dirty="0" smtClean="0">
                <a:latin typeface="宋体" pitchFamily="2" charset="-122"/>
                <a:ea typeface="宋体" pitchFamily="2" charset="-122"/>
                <a:cs typeface="Times New Roman" pitchFamily="18" charset="0"/>
              </a:rPr>
              <a:t>）据材料</a:t>
            </a:r>
            <a:r>
              <a:rPr lang="zh-CN" altLang="en-US" sz="2400" b="1" dirty="0">
                <a:latin typeface="宋体" pitchFamily="2" charset="-122"/>
                <a:ea typeface="宋体" pitchFamily="2" charset="-122"/>
                <a:cs typeface="Times New Roman" pitchFamily="18" charset="0"/>
              </a:rPr>
              <a:t>、</a:t>
            </a:r>
            <a:r>
              <a:rPr lang="zh-CN" altLang="en-US" sz="2400" b="1" dirty="0" smtClean="0">
                <a:latin typeface="宋体" pitchFamily="2" charset="-122"/>
                <a:ea typeface="宋体" pitchFamily="2" charset="-122"/>
                <a:cs typeface="Times New Roman" pitchFamily="18" charset="0"/>
              </a:rPr>
              <a:t>问题和所学知识，概括毛泽东以上革命理论创新与革命实践活动完成的历史使命。（</a:t>
            </a:r>
            <a:r>
              <a:rPr lang="en-US" altLang="zh-CN" sz="2400" b="1" dirty="0" smtClean="0">
                <a:latin typeface="宋体" pitchFamily="2" charset="-122"/>
                <a:ea typeface="宋体" pitchFamily="2" charset="-122"/>
                <a:cs typeface="Times New Roman" pitchFamily="18" charset="0"/>
              </a:rPr>
              <a:t>3</a:t>
            </a:r>
            <a:r>
              <a:rPr lang="zh-CN" altLang="en-US" sz="2400" b="1" dirty="0" smtClean="0">
                <a:latin typeface="宋体" pitchFamily="2" charset="-122"/>
                <a:ea typeface="宋体" pitchFamily="2" charset="-122"/>
                <a:cs typeface="Times New Roman" pitchFamily="18" charset="0"/>
              </a:rPr>
              <a:t>分</a:t>
            </a:r>
            <a:r>
              <a:rPr lang="zh-CN" altLang="en-US" sz="2400" b="1" dirty="0">
                <a:latin typeface="宋体" pitchFamily="2" charset="-122"/>
                <a:ea typeface="宋体" pitchFamily="2" charset="-122"/>
                <a:cs typeface="Times New Roman" pitchFamily="18" charset="0"/>
              </a:rPr>
              <a:t>）</a:t>
            </a:r>
          </a:p>
        </p:txBody>
      </p:sp>
      <p:sp>
        <p:nvSpPr>
          <p:cNvPr id="7" name="TextBox 6"/>
          <p:cNvSpPr txBox="1"/>
          <p:nvPr/>
        </p:nvSpPr>
        <p:spPr>
          <a:xfrm>
            <a:off x="2637691" y="5824434"/>
            <a:ext cx="6866794"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cs typeface="Times New Roman" pitchFamily="18" charset="0"/>
              </a:rPr>
              <a:t>实现民族独立自由解放，实现中华民族伟大复兴。</a:t>
            </a:r>
            <a:endParaRPr lang="zh-CN" altLang="en-US" sz="2400" b="1" dirty="0">
              <a:solidFill>
                <a:srgbClr val="FF0000"/>
              </a:solidFill>
              <a:latin typeface="宋体" pitchFamily="2" charset="-122"/>
              <a:ea typeface="宋体" pitchFamily="2" charset="-122"/>
              <a:cs typeface="Times New Roman" pitchFamily="18" charset="0"/>
            </a:endParaRPr>
          </a:p>
        </p:txBody>
      </p:sp>
    </p:spTree>
    <p:extLst>
      <p:ext uri="{BB962C8B-B14F-4D97-AF65-F5344CB8AC3E}">
        <p14:creationId xmlns:p14="http://schemas.microsoft.com/office/powerpoint/2010/main" xmlns="" val="1434240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7"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17453" y="1519460"/>
            <a:ext cx="10698480" cy="4801314"/>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10.</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2021·</a:t>
            </a:r>
            <a:r>
              <a:rPr lang="zh-CN" altLang="en-US" sz="2400" b="1" dirty="0" smtClean="0">
                <a:latin typeface="宋体" pitchFamily="2" charset="-122"/>
                <a:ea typeface="宋体" pitchFamily="2" charset="-122"/>
              </a:rPr>
              <a:t>唐山模拟）观察图片，探究问题。（</a:t>
            </a:r>
            <a:r>
              <a:rPr lang="en-US" altLang="zh-CN" sz="2400" b="1" dirty="0" smtClean="0">
                <a:latin typeface="宋体" pitchFamily="2" charset="-122"/>
                <a:ea typeface="宋体" pitchFamily="2" charset="-122"/>
              </a:rPr>
              <a:t>15</a:t>
            </a:r>
            <a:r>
              <a:rPr lang="zh-CN" altLang="en-US" sz="2400" b="1" dirty="0" smtClean="0">
                <a:latin typeface="宋体" pitchFamily="2" charset="-122"/>
                <a:ea typeface="宋体" pitchFamily="2" charset="-122"/>
              </a:rPr>
              <a:t>分）</a:t>
            </a:r>
            <a:endParaRPr lang="en-US" altLang="zh-CN" sz="2400" b="1" dirty="0" smtClean="0">
              <a:latin typeface="宋体" pitchFamily="2" charset="-122"/>
              <a:ea typeface="宋体" pitchFamily="2" charset="-122"/>
            </a:endParaRPr>
          </a:p>
          <a:p>
            <a:pPr>
              <a:lnSpc>
                <a:spcPct val="150000"/>
              </a:lnSpc>
            </a:pPr>
            <a:endParaRPr lang="en-US" altLang="zh-CN" sz="2400" b="1" dirty="0">
              <a:latin typeface="宋体" pitchFamily="2" charset="-122"/>
              <a:ea typeface="宋体" pitchFamily="2" charset="-122"/>
            </a:endParaRPr>
          </a:p>
          <a:p>
            <a:pPr>
              <a:lnSpc>
                <a:spcPct val="150000"/>
              </a:lnSpc>
            </a:pPr>
            <a:endParaRPr lang="en-US" altLang="zh-CN" sz="2400" b="1" dirty="0" smtClean="0">
              <a:latin typeface="宋体" pitchFamily="2" charset="-122"/>
              <a:ea typeface="宋体" pitchFamily="2" charset="-122"/>
            </a:endParaRPr>
          </a:p>
          <a:p>
            <a:pPr>
              <a:lnSpc>
                <a:spcPct val="150000"/>
              </a:lnSpc>
            </a:pPr>
            <a:endParaRPr lang="en-US" altLang="zh-CN" sz="2400" b="1" dirty="0">
              <a:latin typeface="宋体" pitchFamily="2" charset="-122"/>
              <a:ea typeface="宋体" pitchFamily="2" charset="-122"/>
            </a:endParaRPr>
          </a:p>
          <a:p>
            <a:pPr>
              <a:lnSpc>
                <a:spcPct val="150000"/>
              </a:lnSpc>
            </a:pPr>
            <a:endParaRPr lang="en-US" altLang="zh-CN" sz="2400" b="1" dirty="0" smtClean="0">
              <a:latin typeface="宋体" pitchFamily="2" charset="-122"/>
              <a:ea typeface="宋体" pitchFamily="2" charset="-122"/>
            </a:endParaRPr>
          </a:p>
          <a:p>
            <a:pPr>
              <a:lnSpc>
                <a:spcPct val="150000"/>
              </a:lnSpc>
            </a:pPr>
            <a:endParaRPr lang="en-US" altLang="zh-CN" sz="2400" b="1" dirty="0">
              <a:latin typeface="宋体" pitchFamily="2" charset="-122"/>
              <a:ea typeface="宋体" pitchFamily="2" charset="-122"/>
            </a:endParaRPr>
          </a:p>
          <a:p>
            <a:pPr>
              <a:lnSpc>
                <a:spcPct val="150000"/>
              </a:lnSpc>
            </a:pPr>
            <a:r>
              <a:rPr lang="zh-CN" altLang="en-US" sz="2000" b="1" dirty="0" smtClean="0">
                <a:latin typeface="仿宋" pitchFamily="49" charset="-122"/>
                <a:ea typeface="仿宋" pitchFamily="49" charset="-122"/>
              </a:rPr>
              <a:t> 图一为创作于</a:t>
            </a:r>
            <a:r>
              <a:rPr lang="en-US" altLang="zh-CN" sz="2000" b="1" dirty="0" smtClean="0">
                <a:latin typeface="仿宋" pitchFamily="49" charset="-122"/>
                <a:ea typeface="仿宋" pitchFamily="49" charset="-122"/>
              </a:rPr>
              <a:t>1921</a:t>
            </a:r>
            <a:r>
              <a:rPr lang="zh-CN" altLang="en-US" sz="2000" b="1" dirty="0" smtClean="0">
                <a:latin typeface="仿宋" pitchFamily="49" charset="-122"/>
                <a:ea typeface="仿宋" pitchFamily="49" charset="-122"/>
              </a:rPr>
              <a:t>年的       图二漫画中罗斯福作为       图三为电视剧</a:t>
            </a:r>
            <a:r>
              <a:rPr lang="en-US" altLang="zh-CN" sz="2000" b="1" dirty="0" smtClean="0">
                <a:latin typeface="仿宋" pitchFamily="49" charset="-122"/>
                <a:ea typeface="仿宋" pitchFamily="49" charset="-122"/>
              </a:rPr>
              <a:t>《</a:t>
            </a:r>
            <a:r>
              <a:rPr lang="zh-CN" altLang="en-US" sz="2000" b="1" dirty="0" smtClean="0">
                <a:latin typeface="仿宋" pitchFamily="49" charset="-122"/>
                <a:ea typeface="仿宋" pitchFamily="49" charset="-122"/>
              </a:rPr>
              <a:t>历史</a:t>
            </a:r>
            <a:endParaRPr lang="en-US" altLang="zh-CN" sz="2000" b="1" dirty="0" smtClean="0">
              <a:latin typeface="仿宋" pitchFamily="49" charset="-122"/>
              <a:ea typeface="仿宋" pitchFamily="49" charset="-122"/>
            </a:endParaRPr>
          </a:p>
          <a:p>
            <a:pPr>
              <a:lnSpc>
                <a:spcPct val="150000"/>
              </a:lnSpc>
            </a:pPr>
            <a:r>
              <a:rPr lang="zh-CN" altLang="en-US" sz="2000" b="1" dirty="0" smtClean="0">
                <a:latin typeface="仿宋" pitchFamily="49" charset="-122"/>
                <a:ea typeface="仿宋" pitchFamily="49" charset="-122"/>
              </a:rPr>
              <a:t>油画</a:t>
            </a:r>
            <a:r>
              <a:rPr lang="en-US" altLang="zh-CN" sz="2000" b="1" dirty="0" smtClean="0">
                <a:latin typeface="仿宋" pitchFamily="49" charset="-122"/>
                <a:ea typeface="仿宋" pitchFamily="49" charset="-122"/>
              </a:rPr>
              <a:t>《</a:t>
            </a:r>
            <a:r>
              <a:rPr lang="zh-CN" altLang="en-US" sz="2000" b="1" dirty="0" smtClean="0">
                <a:latin typeface="仿宋" pitchFamily="49" charset="-122"/>
                <a:ea typeface="仿宋" pitchFamily="49" charset="-122"/>
              </a:rPr>
              <a:t>列宁会见上访农民</a:t>
            </a:r>
            <a:r>
              <a:rPr lang="en-US" altLang="zh-CN" sz="2000" b="1" dirty="0" smtClean="0">
                <a:latin typeface="仿宋" pitchFamily="49" charset="-122"/>
                <a:ea typeface="仿宋" pitchFamily="49" charset="-122"/>
              </a:rPr>
              <a:t>》    </a:t>
            </a:r>
            <a:r>
              <a:rPr lang="zh-CN" altLang="en-US" sz="2000" b="1" dirty="0" smtClean="0">
                <a:latin typeface="仿宋" pitchFamily="49" charset="-122"/>
                <a:ea typeface="仿宋" pitchFamily="49" charset="-122"/>
              </a:rPr>
              <a:t>医生，试图拯救生病的       转折中的邓小平</a:t>
            </a:r>
            <a:r>
              <a:rPr lang="en-US" altLang="zh-CN" sz="2000" b="1" dirty="0" smtClean="0">
                <a:latin typeface="仿宋" pitchFamily="49" charset="-122"/>
                <a:ea typeface="仿宋" pitchFamily="49" charset="-122"/>
              </a:rPr>
              <a:t>》</a:t>
            </a:r>
          </a:p>
          <a:p>
            <a:pPr>
              <a:lnSpc>
                <a:spcPct val="150000"/>
              </a:lnSpc>
            </a:pPr>
            <a:r>
              <a:rPr lang="en-US" altLang="zh-CN" sz="2000" b="1" dirty="0">
                <a:latin typeface="仿宋" pitchFamily="49" charset="-122"/>
                <a:ea typeface="仿宋" pitchFamily="49" charset="-122"/>
              </a:rPr>
              <a:t> </a:t>
            </a:r>
            <a:r>
              <a:rPr lang="en-US" altLang="zh-CN" sz="2000" b="1" dirty="0" smtClean="0">
                <a:latin typeface="仿宋" pitchFamily="49" charset="-122"/>
                <a:ea typeface="仿宋" pitchFamily="49" charset="-122"/>
              </a:rPr>
              <a:t>                           </a:t>
            </a:r>
            <a:r>
              <a:rPr lang="zh-CN" altLang="en-US" sz="2000" b="1" dirty="0" smtClean="0">
                <a:latin typeface="仿宋" pitchFamily="49" charset="-122"/>
                <a:ea typeface="仿宋" pitchFamily="49" charset="-122"/>
              </a:rPr>
              <a:t>“山姆大叔”</a:t>
            </a:r>
            <a:endParaRPr lang="en-US" altLang="zh-CN" sz="2000" b="1" dirty="0" smtClean="0">
              <a:latin typeface="仿宋" pitchFamily="49" charset="-122"/>
              <a:ea typeface="仿宋" pitchFamily="49" charset="-122"/>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126516" y="2661565"/>
            <a:ext cx="2055230" cy="211265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608269" y="2661565"/>
            <a:ext cx="1985962" cy="204145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7958136" y="2661565"/>
            <a:ext cx="2090645" cy="204145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54620451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05540" y="1361662"/>
            <a:ext cx="11411321" cy="1754326"/>
          </a:xfrm>
          <a:prstGeom prst="rect">
            <a:avLst/>
          </a:prstGeom>
          <a:noFill/>
          <a:ln w="9525">
            <a:noFill/>
          </a:ln>
        </p:spPr>
        <p:txBody>
          <a:bodyPr wrap="square">
            <a:spAutoFit/>
          </a:bodyPr>
          <a:lstStyle/>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1</a:t>
            </a:r>
            <a:r>
              <a:rPr lang="zh-CN" altLang="en-US" sz="2400" b="1" dirty="0">
                <a:latin typeface="宋体" pitchFamily="2" charset="-122"/>
                <a:ea typeface="宋体" pitchFamily="2" charset="-122"/>
              </a:rPr>
              <a:t>）据图片和所学</a:t>
            </a:r>
            <a:r>
              <a:rPr lang="zh-CN" altLang="en-US" sz="2400" b="1" dirty="0" smtClean="0">
                <a:latin typeface="宋体" pitchFamily="2" charset="-122"/>
                <a:ea typeface="宋体" pitchFamily="2" charset="-122"/>
              </a:rPr>
              <a:t>知识，指出</a:t>
            </a:r>
            <a:r>
              <a:rPr lang="zh-CN" altLang="en-US" sz="2400" b="1" dirty="0">
                <a:latin typeface="宋体" pitchFamily="2" charset="-122"/>
                <a:ea typeface="宋体" pitchFamily="2" charset="-122"/>
              </a:rPr>
              <a:t>列宁、罗斯福、邓小平在政府中担任的相同角色并概括他们当时急需解决的主要问题分别是什么</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6</a:t>
            </a:r>
            <a:r>
              <a:rPr lang="zh-CN" altLang="en-US" sz="2400" b="1" dirty="0" smtClean="0">
                <a:latin typeface="宋体" pitchFamily="2" charset="-122"/>
                <a:ea typeface="宋体" pitchFamily="2" charset="-122"/>
              </a:rPr>
              <a:t>分）他们</a:t>
            </a:r>
            <a:r>
              <a:rPr lang="zh-CN" altLang="en-US" sz="2400" b="1" dirty="0">
                <a:latin typeface="宋体" pitchFamily="2" charset="-122"/>
                <a:ea typeface="宋体" pitchFamily="2" charset="-122"/>
              </a:rPr>
              <a:t>分别采取的对策是</a:t>
            </a:r>
            <a:r>
              <a:rPr lang="zh-CN" altLang="en-US" sz="2400" b="1" dirty="0" smtClean="0">
                <a:latin typeface="宋体" pitchFamily="2" charset="-122"/>
                <a:ea typeface="宋体" pitchFamily="2" charset="-122"/>
              </a:rPr>
              <a:t>什么</a:t>
            </a:r>
            <a:r>
              <a:rPr lang="zh-CN" altLang="en-US" sz="2400" b="1" dirty="0">
                <a:latin typeface="宋体" pitchFamily="2" charset="-122"/>
                <a:ea typeface="宋体" pitchFamily="2" charset="-122"/>
              </a:rPr>
              <a:t>？</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6</a:t>
            </a:r>
            <a:r>
              <a:rPr lang="zh-CN" altLang="en-US" sz="2400" b="1" dirty="0" smtClean="0">
                <a:latin typeface="宋体" pitchFamily="2" charset="-122"/>
                <a:ea typeface="宋体" pitchFamily="2" charset="-122"/>
              </a:rPr>
              <a:t>分</a:t>
            </a:r>
            <a:r>
              <a:rPr lang="zh-CN" altLang="en-US" sz="2400" b="1" dirty="0">
                <a:latin typeface="宋体" pitchFamily="2" charset="-122"/>
                <a:ea typeface="宋体" pitchFamily="2" charset="-122"/>
              </a:rPr>
              <a:t>）</a:t>
            </a:r>
            <a:endParaRPr lang="en-US" altLang="zh-CN" sz="2400" b="1" dirty="0" smtClean="0">
              <a:latin typeface="宋体" pitchFamily="2" charset="-122"/>
              <a:ea typeface="宋体" pitchFamily="2" charset="-122"/>
            </a:endParaRPr>
          </a:p>
        </p:txBody>
      </p:sp>
      <p:sp>
        <p:nvSpPr>
          <p:cNvPr id="8" name="矩形 7"/>
          <p:cNvSpPr/>
          <p:nvPr/>
        </p:nvSpPr>
        <p:spPr>
          <a:xfrm>
            <a:off x="1547446" y="2689739"/>
            <a:ext cx="9882554" cy="3970318"/>
          </a:xfrm>
          <a:prstGeom prst="rect">
            <a:avLst/>
          </a:prstGeom>
        </p:spPr>
        <p:txBody>
          <a:bodyPr wrap="square">
            <a:spAutoFit/>
          </a:bodyPr>
          <a:lstStyle/>
          <a:p>
            <a:pPr>
              <a:lnSpc>
                <a:spcPct val="150000"/>
              </a:lnSpc>
            </a:pP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角色：国家</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领导人。</a:t>
            </a:r>
          </a:p>
          <a:p>
            <a:pPr>
              <a:lnSpc>
                <a:spcPct val="150000"/>
              </a:lnSpc>
            </a:pP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问题：列宁：战时</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共产主义政策带来了新的经济和社会</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危机；</a:t>
            </a:r>
            <a:endParaRPr lang="en-US" altLang="zh-CN"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罗斯福：</a:t>
            </a: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1929—1933</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年经济大危机危及美国</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资本主义制度；</a:t>
            </a:r>
            <a:endParaRPr lang="en-US" altLang="zh-CN"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邓小平：</a:t>
            </a: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文化大革命”的错误还没有</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解决，国家</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政治经济问题严重。</a:t>
            </a:r>
          </a:p>
          <a:p>
            <a:pPr>
              <a:lnSpc>
                <a:spcPct val="150000"/>
              </a:lnSpc>
            </a:pP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对策：列宁：实行</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新经济</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政策；</a:t>
            </a:r>
            <a:endParaRPr lang="en-US" altLang="zh-CN"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罗斯福：实行</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“新政”</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改革，用</a:t>
            </a:r>
            <a:r>
              <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国家干预经济的办法解决</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危机；</a:t>
            </a:r>
            <a:endParaRPr lang="en-US" altLang="zh-CN"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邓小平：实行改革开放。</a:t>
            </a:r>
            <a:endPar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xmlns="" val="2445740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99"/>
          <p:cNvSpPr txBox="1"/>
          <p:nvPr/>
        </p:nvSpPr>
        <p:spPr>
          <a:xfrm>
            <a:off x="2084875" y="2689943"/>
            <a:ext cx="7226179" cy="646331"/>
          </a:xfrm>
          <a:prstGeom prst="rect">
            <a:avLst/>
          </a:prstGeom>
          <a:noFill/>
          <a:ln w="9525">
            <a:noFill/>
          </a:ln>
        </p:spPr>
        <p:txBody>
          <a:bodyPr wrap="square">
            <a:spAutoFit/>
          </a:bodyPr>
          <a:lstStyle/>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）上述材料和问题探究的主题是什么？（</a:t>
            </a:r>
            <a:r>
              <a:rPr lang="en-US" altLang="zh-CN" sz="2400" b="1" dirty="0">
                <a:latin typeface="宋体" pitchFamily="2" charset="-122"/>
                <a:ea typeface="宋体" pitchFamily="2" charset="-122"/>
              </a:rPr>
              <a:t>3</a:t>
            </a:r>
            <a:r>
              <a:rPr lang="zh-CN" altLang="en-US" sz="2400" b="1" dirty="0" smtClean="0">
                <a:latin typeface="宋体" pitchFamily="2" charset="-122"/>
                <a:ea typeface="宋体" pitchFamily="2" charset="-122"/>
              </a:rPr>
              <a:t>分</a:t>
            </a:r>
            <a:r>
              <a:rPr lang="zh-CN" altLang="en-US" sz="2400" b="1" dirty="0">
                <a:latin typeface="宋体" pitchFamily="2" charset="-122"/>
                <a:ea typeface="宋体" pitchFamily="2" charset="-122"/>
              </a:rPr>
              <a:t>）</a:t>
            </a:r>
            <a:endParaRPr lang="en-US" altLang="zh-CN" sz="2400" b="1" dirty="0" smtClean="0">
              <a:latin typeface="宋体" pitchFamily="2" charset="-122"/>
              <a:ea typeface="宋体" pitchFamily="2" charset="-122"/>
            </a:endParaRPr>
          </a:p>
        </p:txBody>
      </p:sp>
      <p:sp>
        <p:nvSpPr>
          <p:cNvPr id="5" name="矩形 4"/>
          <p:cNvSpPr/>
          <p:nvPr/>
        </p:nvSpPr>
        <p:spPr>
          <a:xfrm>
            <a:off x="2878377" y="3771088"/>
            <a:ext cx="4946777" cy="646331"/>
          </a:xfrm>
          <a:prstGeom prst="rect">
            <a:avLst/>
          </a:prstGeom>
        </p:spPr>
        <p:txBody>
          <a:bodyPr wrap="square">
            <a:spAutoFit/>
          </a:bodyPr>
          <a:lstStyle/>
          <a:p>
            <a:pPr>
              <a:lnSpc>
                <a:spcPct val="150000"/>
              </a:lnSpc>
            </a:pP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领导人在国家面临危机时的改革。</a:t>
            </a:r>
            <a:endParaRPr lang="zh-CN" altLang="en-US" sz="2400" b="1"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xmlns="" val="637954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p:nvPr>
            <p:custDataLst>
              <p:tags r:id="rId1"/>
            </p:custDataLst>
            <p:extLst>
              <p:ext uri="{D42A27DB-BD31-4B8C-83A1-F6EECF244321}">
                <p14:modId xmlns:p14="http://schemas.microsoft.com/office/powerpoint/2010/main" xmlns="" val="3137120165"/>
              </p:ext>
            </p:extLst>
          </p:nvPr>
        </p:nvGraphicFramePr>
        <p:xfrm>
          <a:off x="826476" y="1670866"/>
          <a:ext cx="10445262" cy="4510127"/>
        </p:xfrm>
        <a:graphic>
          <a:graphicData uri="http://schemas.openxmlformats.org/drawingml/2006/table">
            <a:tbl>
              <a:tblPr firstRow="1" bandRow="1">
                <a:tableStyleId>{5940675A-B579-460E-94D1-54222C63F5DA}</a:tableStyleId>
              </a:tblPr>
              <a:tblGrid>
                <a:gridCol w="1160585"/>
                <a:gridCol w="9284677"/>
              </a:tblGrid>
              <a:tr h="1995527">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邓世昌</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）事迹：在甲午中日战争的黄海海战中，与日寇激战，壮烈殉国</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）评价：封建地主阶级的代表人物，具有阶级局限性；中国近代民族英雄</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514600">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康有为</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1</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）事迹：领导“公车上书”，拉开变法维新运动的序幕；宣传维新变法思想，领导了戊戌变法（最大功绩）</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2</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）评价：资产阶级维新派代表人物，促进了资本主义思想的传播，推动了中国近代化进程</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90269161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p:nvPr>
            <p:custDataLst>
              <p:tags r:id="rId1"/>
            </p:custDataLst>
            <p:extLst>
              <p:ext uri="{D42A27DB-BD31-4B8C-83A1-F6EECF244321}">
                <p14:modId xmlns:p14="http://schemas.microsoft.com/office/powerpoint/2010/main" xmlns="" val="2812202461"/>
              </p:ext>
            </p:extLst>
          </p:nvPr>
        </p:nvGraphicFramePr>
        <p:xfrm>
          <a:off x="580290" y="1433474"/>
          <a:ext cx="10999179" cy="5072834"/>
        </p:xfrm>
        <a:graphic>
          <a:graphicData uri="http://schemas.openxmlformats.org/drawingml/2006/table">
            <a:tbl>
              <a:tblPr firstRow="1" bandRow="1">
                <a:tableStyleId>{5940675A-B579-460E-94D1-54222C63F5DA}</a:tableStyleId>
              </a:tblPr>
              <a:tblGrid>
                <a:gridCol w="1160585"/>
                <a:gridCol w="9838594"/>
              </a:tblGrid>
              <a:tr h="1995527">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梁启超</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）事迹：维新变法期间曾主笔上海</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时务报</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，宣传维新变法思想；领导了“公车上书”，拉开了变法维新运动的序幕；戊戌变法主要领导者之一（最大功绩）</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）评价：促进了资本主义思想的传播，推动了中国近代化的进程</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78274">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孙中山</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1</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）事迹：</a:t>
                      </a:r>
                      <a:endPar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endParaRP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①</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1894</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年</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11</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月，在檀香山成立兴中会</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中国第一个资产阶级革命团体</a:t>
                      </a: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②</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1905</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年</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8</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月，在日本东京成立中国同盟会</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第一个全国规模的、统一的资产阶级革命政党。同年，在</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民报</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发刊词中</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提出“三民主义”</a:t>
                      </a: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③</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1912</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年，在南京成立中华民国临时中央政府</a:t>
                      </a:r>
                      <a:r>
                        <a:rPr lang="en-US" altLang="zh-CN"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a:t>
                      </a:r>
                      <a:r>
                        <a:rPr lang="zh-CN" altLang="en-US" sz="2400" b="0" kern="1200" dirty="0" smtClean="0">
                          <a:solidFill>
                            <a:schemeClr val="tx1">
                              <a:lumMod val="95000"/>
                              <a:lumOff val="5000"/>
                            </a:schemeClr>
                          </a:solidFill>
                          <a:latin typeface="宋体" pitchFamily="2" charset="-122"/>
                          <a:ea typeface="宋体" pitchFamily="2" charset="-122"/>
                          <a:cs typeface="宋体" panose="02010600030101010101" pitchFamily="2" charset="-122"/>
                        </a:rPr>
                        <a:t>就任临时大总统</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160853035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p:nvPr>
            <p:custDataLst>
              <p:tags r:id="rId1"/>
            </p:custDataLst>
            <p:extLst>
              <p:ext uri="{D42A27DB-BD31-4B8C-83A1-F6EECF244321}">
                <p14:modId xmlns:p14="http://schemas.microsoft.com/office/powerpoint/2010/main" xmlns="" val="1736547928"/>
              </p:ext>
            </p:extLst>
          </p:nvPr>
        </p:nvGraphicFramePr>
        <p:xfrm>
          <a:off x="589082" y="1873089"/>
          <a:ext cx="10999179" cy="4193603"/>
        </p:xfrm>
        <a:graphic>
          <a:graphicData uri="http://schemas.openxmlformats.org/drawingml/2006/table">
            <a:tbl>
              <a:tblPr firstRow="1" bandRow="1">
                <a:tableStyleId>{5940675A-B579-460E-94D1-54222C63F5DA}</a:tableStyleId>
              </a:tblPr>
              <a:tblGrid>
                <a:gridCol w="1160585"/>
                <a:gridCol w="9838594"/>
              </a:tblGrid>
              <a:tr h="4193603">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孙中山</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④</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1912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年，颁布具有资产阶级共和国性质的</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中华民国临时约法</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p>
                    <a:p>
                      <a:pPr marL="0" marR="0" indent="0" algn="l" defTabSz="914400" rtl="0" eaLnBrk="1" fontAlgn="auto" latinLnBrk="0" hangingPunct="1">
                        <a:lnSpc>
                          <a:spcPct val="150000"/>
                        </a:lnSpc>
                        <a:spcBef>
                          <a:spcPts val="0"/>
                        </a:spcBef>
                        <a:spcAft>
                          <a:spcPts val="0"/>
                        </a:spcAft>
                        <a:buClrTx/>
                        <a:buSzTx/>
                        <a:buFontTx/>
                        <a:buNone/>
                        <a:tabLst/>
                        <a:defRPr/>
                      </a:pP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⑤1924</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年，促成国共第一次合作，创建黄埔军校</a:t>
                      </a: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）理论：提出三民主义，包括民族主义、民权主义、民生主义，是辛亥革命的指导思想，</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1924</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年国民党一大发展为新三民主义，实际上确立了联俄、联共、扶助农工的三大政策</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成为国共第一次合作的政治基础</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）评价：孙中山是中国民主革命的先行者、中国近代伟大的资产阶级革命家</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407769906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p:nvPr>
            <p:custDataLst>
              <p:tags r:id="rId1"/>
            </p:custDataLst>
            <p:extLst>
              <p:ext uri="{D42A27DB-BD31-4B8C-83A1-F6EECF244321}">
                <p14:modId xmlns:p14="http://schemas.microsoft.com/office/powerpoint/2010/main" xmlns="" val="2878033459"/>
              </p:ext>
            </p:extLst>
          </p:nvPr>
        </p:nvGraphicFramePr>
        <p:xfrm>
          <a:off x="501159" y="1450731"/>
          <a:ext cx="11254156" cy="5002823"/>
        </p:xfrm>
        <a:graphic>
          <a:graphicData uri="http://schemas.openxmlformats.org/drawingml/2006/table">
            <a:tbl>
              <a:tblPr firstRow="1" bandRow="1">
                <a:tableStyleId>{5940675A-B579-460E-94D1-54222C63F5DA}</a:tableStyleId>
              </a:tblPr>
              <a:tblGrid>
                <a:gridCol w="1160585"/>
                <a:gridCol w="10093571"/>
              </a:tblGrid>
              <a:tr h="5002823">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毛泽东</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）事迹：</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①</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1921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7</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月，参加中国共产党第一次全国代表大会，参与创立中国共产党</a:t>
                      </a: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②</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1927</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9</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月，领导秋收起义；同年，创建了第一个农村革命根据地</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井冈山革命根据地</a:t>
                      </a: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③</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1928</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月，井冈山会师，组建中国工农红军第四军</a:t>
                      </a: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④</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1934—1936</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年，参加长征，遵义会议开始确立以毛泽东为代表的马克思主义的正确路线在中共中央的领导地位</a:t>
                      </a: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⑤</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1945</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年，主持召开中共七大，作了</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论联合政府</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的报告</a:t>
                      </a: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⑥</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1945</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8</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月，参加重庆谈判</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67071687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3.xml><?xml version="1.0" encoding="utf-8"?>
<p:tagLst xmlns:a="http://schemas.openxmlformats.org/drawingml/2006/main" xmlns:r="http://schemas.openxmlformats.org/officeDocument/2006/relationships" xmlns:p="http://schemas.openxmlformats.org/presentationml/2006/main">
  <p:tag name="KSO_WM_UNIT_TABLE_BEAUTIFY" val="smartTable{028dfbd1-95a1-4ab5-8440-40fc437133a7}"/>
  <p:tag name="TABLE_ENDDRAG_ORIGIN_RECT" val="800*183"/>
  <p:tag name="TABLE_ENDDRAG_RECT" val="66*327*800*183"/>
</p:tagLst>
</file>

<file path=ppt/tags/tag13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6.xml><?xml version="1.0" encoding="utf-8"?>
<p:tagLst xmlns:a="http://schemas.openxmlformats.org/drawingml/2006/main" xmlns:r="http://schemas.openxmlformats.org/officeDocument/2006/relationships" xmlns:p="http://schemas.openxmlformats.org/presentationml/2006/main">
  <p:tag name="KSO_WM_UNIT_TABLE_BEAUTIFY" val="smartTable{028dfbd1-95a1-4ab5-8440-40fc437133a7}"/>
  <p:tag name="TABLE_ENDDRAG_ORIGIN_RECT" val="800*183"/>
  <p:tag name="TABLE_ENDDRAG_RECT" val="66*327*800*183"/>
</p:tagLst>
</file>

<file path=ppt/tags/tag137.xml><?xml version="1.0" encoding="utf-8"?>
<p:tagLst xmlns:a="http://schemas.openxmlformats.org/drawingml/2006/main" xmlns:r="http://schemas.openxmlformats.org/officeDocument/2006/relationships" xmlns:p="http://schemas.openxmlformats.org/presentationml/2006/main">
  <p:tag name="KSO_WM_UNIT_TABLE_BEAUTIFY" val="smartTable{028dfbd1-95a1-4ab5-8440-40fc437133a7}"/>
  <p:tag name="TABLE_ENDDRAG_ORIGIN_RECT" val="800*183"/>
  <p:tag name="TABLE_ENDDRAG_RECT" val="66*327*800*183"/>
</p:tagLst>
</file>

<file path=ppt/tags/tag138.xml><?xml version="1.0" encoding="utf-8"?>
<p:tagLst xmlns:a="http://schemas.openxmlformats.org/drawingml/2006/main" xmlns:r="http://schemas.openxmlformats.org/officeDocument/2006/relationships" xmlns:p="http://schemas.openxmlformats.org/presentationml/2006/main">
  <p:tag name="KSO_WM_UNIT_TABLE_BEAUTIFY" val="smartTable{028dfbd1-95a1-4ab5-8440-40fc437133a7}"/>
  <p:tag name="TABLE_ENDDRAG_ORIGIN_RECT" val="800*183"/>
  <p:tag name="TABLE_ENDDRAG_RECT" val="66*327*800*183"/>
</p:tagLst>
</file>

<file path=ppt/tags/tag139.xml><?xml version="1.0" encoding="utf-8"?>
<p:tagLst xmlns:a="http://schemas.openxmlformats.org/drawingml/2006/main" xmlns:r="http://schemas.openxmlformats.org/officeDocument/2006/relationships" xmlns:p="http://schemas.openxmlformats.org/presentationml/2006/main">
  <p:tag name="KSO_WM_UNIT_TABLE_BEAUTIFY" val="smartTable{028dfbd1-95a1-4ab5-8440-40fc437133a7}"/>
  <p:tag name="TABLE_ENDDRAG_ORIGIN_RECT" val="800*183"/>
  <p:tag name="TABLE_ENDDRAG_RECT" val="66*327*800*183"/>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UNIT_TABLE_BEAUTIFY" val="smartTable{028dfbd1-95a1-4ab5-8440-40fc437133a7}"/>
  <p:tag name="TABLE_ENDDRAG_ORIGIN_RECT" val="800*183"/>
  <p:tag name="TABLE_ENDDRAG_RECT" val="66*327*800*183"/>
</p:tagLst>
</file>

<file path=ppt/tags/tag141.xml><?xml version="1.0" encoding="utf-8"?>
<p:tagLst xmlns:a="http://schemas.openxmlformats.org/drawingml/2006/main" xmlns:r="http://schemas.openxmlformats.org/officeDocument/2006/relationships" xmlns:p="http://schemas.openxmlformats.org/presentationml/2006/main">
  <p:tag name="KSO_WM_UNIT_TABLE_BEAUTIFY" val="smartTable{028dfbd1-95a1-4ab5-8440-40fc437133a7}"/>
  <p:tag name="TABLE_ENDDRAG_ORIGIN_RECT" val="800*183"/>
  <p:tag name="TABLE_ENDDRAG_RECT" val="66*327*800*183"/>
</p:tagLst>
</file>

<file path=ppt/tags/tag142.xml><?xml version="1.0" encoding="utf-8"?>
<p:tagLst xmlns:a="http://schemas.openxmlformats.org/drawingml/2006/main" xmlns:r="http://schemas.openxmlformats.org/officeDocument/2006/relationships" xmlns:p="http://schemas.openxmlformats.org/presentationml/2006/main">
  <p:tag name="KSO_WM_UNIT_TABLE_BEAUTIFY" val="smartTable{028dfbd1-95a1-4ab5-8440-40fc437133a7}"/>
  <p:tag name="TABLE_ENDDRAG_ORIGIN_RECT" val="800*183"/>
  <p:tag name="TABLE_ENDDRAG_RECT" val="66*327*800*183"/>
</p:tagLst>
</file>

<file path=ppt/tags/tag143.xml><?xml version="1.0" encoding="utf-8"?>
<p:tagLst xmlns:a="http://schemas.openxmlformats.org/drawingml/2006/main" xmlns:r="http://schemas.openxmlformats.org/officeDocument/2006/relationships" xmlns:p="http://schemas.openxmlformats.org/presentationml/2006/main">
  <p:tag name="KSO_WM_UNIT_TABLE_BEAUTIFY" val="smartTable{028dfbd1-95a1-4ab5-8440-40fc437133a7}"/>
  <p:tag name="TABLE_ENDDRAG_ORIGIN_RECT" val="800*183"/>
  <p:tag name="TABLE_ENDDRAG_RECT" val="66*327*800*183"/>
</p:tagLst>
</file>

<file path=ppt/tags/tag144.xml><?xml version="1.0" encoding="utf-8"?>
<p:tagLst xmlns:a="http://schemas.openxmlformats.org/drawingml/2006/main" xmlns:r="http://schemas.openxmlformats.org/officeDocument/2006/relationships" xmlns:p="http://schemas.openxmlformats.org/presentationml/2006/main">
  <p:tag name="KSO_WM_UNIT_TABLE_BEAUTIFY" val="smartTable{028dfbd1-95a1-4ab5-8440-40fc437133a7}"/>
  <p:tag name="TABLE_ENDDRAG_ORIGIN_RECT" val="800*183"/>
  <p:tag name="TABLE_ENDDRAG_RECT" val="66*327*800*183"/>
</p:tagLst>
</file>

<file path=ppt/tags/tag145.xml><?xml version="1.0" encoding="utf-8"?>
<p:tagLst xmlns:a="http://schemas.openxmlformats.org/drawingml/2006/main" xmlns:r="http://schemas.openxmlformats.org/officeDocument/2006/relationships" xmlns:p="http://schemas.openxmlformats.org/presentationml/2006/main">
  <p:tag name="KSO_WM_UNIT_TABLE_BEAUTIFY" val="smartTable{028dfbd1-95a1-4ab5-8440-40fc437133a7}"/>
  <p:tag name="TABLE_ENDDRAG_ORIGIN_RECT" val="800*183"/>
  <p:tag name="TABLE_ENDDRAG_RECT" val="66*327*800*183"/>
</p:tagLst>
</file>

<file path=ppt/tags/tag146.xml><?xml version="1.0" encoding="utf-8"?>
<p:tagLst xmlns:a="http://schemas.openxmlformats.org/drawingml/2006/main" xmlns:r="http://schemas.openxmlformats.org/officeDocument/2006/relationships" xmlns:p="http://schemas.openxmlformats.org/presentationml/2006/main">
  <p:tag name="KSO_WM_UNIT_TABLE_BEAUTIFY" val="smartTable{028dfbd1-95a1-4ab5-8440-40fc437133a7}"/>
  <p:tag name="TABLE_ENDDRAG_ORIGIN_RECT" val="800*183"/>
  <p:tag name="TABLE_ENDDRAG_RECT" val="66*327*800*183"/>
</p:tagLst>
</file>

<file path=ppt/tags/tag147.xml><?xml version="1.0" encoding="utf-8"?>
<p:tagLst xmlns:a="http://schemas.openxmlformats.org/drawingml/2006/main" xmlns:r="http://schemas.openxmlformats.org/officeDocument/2006/relationships" xmlns:p="http://schemas.openxmlformats.org/presentationml/2006/main">
  <p:tag name="KSO_WM_UNIT_TABLE_BEAUTIFY" val="smartTable{028dfbd1-95a1-4ab5-8440-40fc437133a7}"/>
  <p:tag name="TABLE_ENDDRAG_ORIGIN_RECT" val="800*183"/>
  <p:tag name="TABLE_ENDDRAG_RECT" val="66*327*800*183"/>
</p:tagLst>
</file>

<file path=ppt/tags/tag148.xml><?xml version="1.0" encoding="utf-8"?>
<p:tagLst xmlns:a="http://schemas.openxmlformats.org/drawingml/2006/main" xmlns:r="http://schemas.openxmlformats.org/officeDocument/2006/relationships" xmlns:p="http://schemas.openxmlformats.org/presentationml/2006/main">
  <p:tag name="KSO_WM_UNIT_TABLE_BEAUTIFY" val="smartTable{028dfbd1-95a1-4ab5-8440-40fc437133a7}"/>
  <p:tag name="TABLE_ENDDRAG_ORIGIN_RECT" val="800*183"/>
  <p:tag name="TABLE_ENDDRAG_RECT" val="66*327*800*183"/>
</p:tagLst>
</file>

<file path=ppt/tags/tag149.xml><?xml version="1.0" encoding="utf-8"?>
<p:tagLst xmlns:a="http://schemas.openxmlformats.org/drawingml/2006/main" xmlns:r="http://schemas.openxmlformats.org/officeDocument/2006/relationships" xmlns:p="http://schemas.openxmlformats.org/presentationml/2006/main">
  <p:tag name="KSO_WM_UNIT_TABLE_BEAUTIFY" val="smartTable{028dfbd1-95a1-4ab5-8440-40fc437133a7}"/>
  <p:tag name="TABLE_ENDDRAG_ORIGIN_RECT" val="800*183"/>
  <p:tag name="TABLE_ENDDRAG_RECT" val="66*327*800*183"/>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UNIT_TABLE_BEAUTIFY" val="smartTable{028dfbd1-95a1-4ab5-8440-40fc437133a7}"/>
  <p:tag name="TABLE_ENDDRAG_ORIGIN_RECT" val="800*183"/>
  <p:tag name="TABLE_ENDDRAG_RECT" val="66*327*800*183"/>
</p:tagLst>
</file>

<file path=ppt/tags/tag151.xml><?xml version="1.0" encoding="utf-8"?>
<p:tagLst xmlns:a="http://schemas.openxmlformats.org/drawingml/2006/main" xmlns:r="http://schemas.openxmlformats.org/officeDocument/2006/relationships" xmlns:p="http://schemas.openxmlformats.org/presentationml/2006/main">
  <p:tag name="KSO_WM_UNIT_TABLE_BEAUTIFY" val="smartTable{028dfbd1-95a1-4ab5-8440-40fc437133a7}"/>
  <p:tag name="TABLE_ENDDRAG_ORIGIN_RECT" val="800*183"/>
  <p:tag name="TABLE_ENDDRAG_RECT" val="66*327*800*183"/>
</p:tagLst>
</file>

<file path=ppt/tags/tag152.xml><?xml version="1.0" encoding="utf-8"?>
<p:tagLst xmlns:a="http://schemas.openxmlformats.org/drawingml/2006/main" xmlns:r="http://schemas.openxmlformats.org/officeDocument/2006/relationships" xmlns:p="http://schemas.openxmlformats.org/presentationml/2006/main">
  <p:tag name="KSO_WM_UNIT_TABLE_BEAUTIFY" val="smartTable{028dfbd1-95a1-4ab5-8440-40fc437133a7}"/>
  <p:tag name="TABLE_ENDDRAG_ORIGIN_RECT" val="800*183"/>
  <p:tag name="TABLE_ENDDRAG_RECT" val="66*327*800*183"/>
</p:tagLst>
</file>

<file path=ppt/tags/tag153.xml><?xml version="1.0" encoding="utf-8"?>
<p:tagLst xmlns:a="http://schemas.openxmlformats.org/drawingml/2006/main" xmlns:r="http://schemas.openxmlformats.org/officeDocument/2006/relationships" xmlns:p="http://schemas.openxmlformats.org/presentationml/2006/main">
  <p:tag name="KSO_WM_UNIT_TABLE_BEAUTIFY" val="smartTable{028dfbd1-95a1-4ab5-8440-40fc437133a7}"/>
  <p:tag name="TABLE_ENDDRAG_ORIGIN_RECT" val="800*183"/>
  <p:tag name="TABLE_ENDDRAG_RECT" val="66*327*800*183"/>
</p:tagLst>
</file>

<file path=ppt/tags/tag154.xml><?xml version="1.0" encoding="utf-8"?>
<p:tagLst xmlns:a="http://schemas.openxmlformats.org/drawingml/2006/main" xmlns:r="http://schemas.openxmlformats.org/officeDocument/2006/relationships" xmlns:p="http://schemas.openxmlformats.org/presentationml/2006/main">
  <p:tag name="KSO_WM_UNIT_TABLE_BEAUTIFY" val="smartTable{028dfbd1-95a1-4ab5-8440-40fc437133a7}"/>
  <p:tag name="TABLE_ENDDRAG_ORIGIN_RECT" val="800*183"/>
  <p:tag name="TABLE_ENDDRAG_RECT" val="66*327*800*183"/>
</p:tagLst>
</file>

<file path=ppt/tags/tag155.xml><?xml version="1.0" encoding="utf-8"?>
<p:tagLst xmlns:a="http://schemas.openxmlformats.org/drawingml/2006/main" xmlns:r="http://schemas.openxmlformats.org/officeDocument/2006/relationships" xmlns:p="http://schemas.openxmlformats.org/presentationml/2006/main">
  <p:tag name="KSO_WM_UNIT_TABLE_BEAUTIFY" val="smartTable{028dfbd1-95a1-4ab5-8440-40fc437133a7}"/>
  <p:tag name="TABLE_ENDDRAG_ORIGIN_RECT" val="800*183"/>
  <p:tag name="TABLE_ENDDRAG_RECT" val="66*327*800*183"/>
</p:tagLst>
</file>

<file path=ppt/tags/tag15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5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58.xml><?xml version="1.0" encoding="utf-8"?>
<p:tagLst xmlns:a="http://schemas.openxmlformats.org/drawingml/2006/main" xmlns:r="http://schemas.openxmlformats.org/officeDocument/2006/relationships" xmlns:p="http://schemas.openxmlformats.org/presentationml/2006/main">
  <p:tag name="KSO_WM_UNIT_TABLE_BEAUTIFY" val="smartTable{028dfbd1-95a1-4ab5-8440-40fc437133a7}"/>
  <p:tag name="TABLE_ENDDRAG_ORIGIN_RECT" val="800*183"/>
  <p:tag name="TABLE_ENDDRAG_RECT" val="66*327*800*183"/>
</p:tagLst>
</file>

<file path=ppt/tags/tag159.xml><?xml version="1.0" encoding="utf-8"?>
<p:tagLst xmlns:a="http://schemas.openxmlformats.org/drawingml/2006/main" xmlns:r="http://schemas.openxmlformats.org/officeDocument/2006/relationships" xmlns:p="http://schemas.openxmlformats.org/presentationml/2006/main">
  <p:tag name="KSO_WM_UNIT_TABLE_BEAUTIFY" val="smartTable{028dfbd1-95a1-4ab5-8440-40fc437133a7}"/>
  <p:tag name="TABLE_ENDDRAG_ORIGIN_RECT" val="800*183"/>
  <p:tag name="TABLE_ENDDRAG_RECT" val="66*327*800*183"/>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UNIT_TABLE_BEAUTIFY" val="smartTable{028dfbd1-95a1-4ab5-8440-40fc437133a7}"/>
  <p:tag name="TABLE_ENDDRAG_ORIGIN_RECT" val="800*183"/>
  <p:tag name="TABLE_ENDDRAG_RECT" val="66*327*800*183"/>
</p:tagLst>
</file>

<file path=ppt/tags/tag161.xml><?xml version="1.0" encoding="utf-8"?>
<p:tagLst xmlns:a="http://schemas.openxmlformats.org/drawingml/2006/main" xmlns:r="http://schemas.openxmlformats.org/officeDocument/2006/relationships" xmlns:p="http://schemas.openxmlformats.org/presentationml/2006/main">
  <p:tag name="KSO_WM_UNIT_TABLE_BEAUTIFY" val="smartTable{028dfbd1-95a1-4ab5-8440-40fc437133a7}"/>
  <p:tag name="TABLE_ENDDRAG_ORIGIN_RECT" val="800*183"/>
  <p:tag name="TABLE_ENDDRAG_RECT" val="66*327*800*183"/>
</p:tagLst>
</file>

<file path=ppt/tags/tag162.xml><?xml version="1.0" encoding="utf-8"?>
<p:tagLst xmlns:a="http://schemas.openxmlformats.org/drawingml/2006/main" xmlns:r="http://schemas.openxmlformats.org/officeDocument/2006/relationships" xmlns:p="http://schemas.openxmlformats.org/presentationml/2006/main">
  <p:tag name="KSO_WM_UNIT_TABLE_BEAUTIFY" val="smartTable{028dfbd1-95a1-4ab5-8440-40fc437133a7}"/>
  <p:tag name="TABLE_ENDDRAG_ORIGIN_RECT" val="800*183"/>
  <p:tag name="TABLE_ENDDRAG_RECT" val="66*327*800*183"/>
</p:tagLst>
</file>

<file path=ppt/tags/tag163.xml><?xml version="1.0" encoding="utf-8"?>
<p:tagLst xmlns:a="http://schemas.openxmlformats.org/drawingml/2006/main" xmlns:r="http://schemas.openxmlformats.org/officeDocument/2006/relationships" xmlns:p="http://schemas.openxmlformats.org/presentationml/2006/main">
  <p:tag name="KSO_WM_UNIT_TABLE_BEAUTIFY" val="smartTable{028dfbd1-95a1-4ab5-8440-40fc437133a7}"/>
  <p:tag name="TABLE_ENDDRAG_ORIGIN_RECT" val="800*183"/>
  <p:tag name="TABLE_ENDDRAG_RECT" val="66*327*800*183"/>
</p:tagLst>
</file>

<file path=ppt/tags/tag16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6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66.xml><?xml version="1.0" encoding="utf-8"?>
<p:tagLst xmlns:a="http://schemas.openxmlformats.org/drawingml/2006/main" xmlns:r="http://schemas.openxmlformats.org/officeDocument/2006/relationships" xmlns:p="http://schemas.openxmlformats.org/presentationml/2006/main">
  <p:tag name="KSO_WM_UNIT_TABLE_BEAUTIFY" val="smartTable{028dfbd1-95a1-4ab5-8440-40fc437133a7}"/>
  <p:tag name="TABLE_ENDDRAG_ORIGIN_RECT" val="800*183"/>
  <p:tag name="TABLE_ENDDRAG_RECT" val="66*327*800*183"/>
</p:tagLst>
</file>

<file path=ppt/tags/tag16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6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69.xml><?xml version="1.0" encoding="utf-8"?>
<p:tagLst xmlns:a="http://schemas.openxmlformats.org/drawingml/2006/main" xmlns:r="http://schemas.openxmlformats.org/officeDocument/2006/relationships" xmlns:p="http://schemas.openxmlformats.org/presentationml/2006/main">
  <p:tag name="KSO_WM_UNIT_TABLE_BEAUTIFY" val="smartTable{028dfbd1-95a1-4ab5-8440-40fc437133a7}"/>
  <p:tag name="TABLE_ENDDRAG_ORIGIN_RECT" val="800*183"/>
  <p:tag name="TABLE_ENDDRAG_RECT" val="66*327*800*183"/>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UNIT_TABLE_BEAUTIFY" val="smartTable{028dfbd1-95a1-4ab5-8440-40fc437133a7}"/>
  <p:tag name="TABLE_ENDDRAG_ORIGIN_RECT" val="800*183"/>
  <p:tag name="TABLE_ENDDRAG_RECT" val="66*327*800*183"/>
</p:tagLst>
</file>

<file path=ppt/tags/tag171.xml><?xml version="1.0" encoding="utf-8"?>
<p:tagLst xmlns:a="http://schemas.openxmlformats.org/drawingml/2006/main" xmlns:r="http://schemas.openxmlformats.org/officeDocument/2006/relationships" xmlns:p="http://schemas.openxmlformats.org/presentationml/2006/main">
  <p:tag name="KSO_WM_UNIT_TABLE_BEAUTIFY" val="smartTable{028dfbd1-95a1-4ab5-8440-40fc437133a7}"/>
  <p:tag name="TABLE_ENDDRAG_ORIGIN_RECT" val="800*183"/>
  <p:tag name="TABLE_ENDDRAG_RECT" val="66*327*800*183"/>
</p:tagLst>
</file>

<file path=ppt/tags/tag172.xml><?xml version="1.0" encoding="utf-8"?>
<p:tagLst xmlns:a="http://schemas.openxmlformats.org/drawingml/2006/main" xmlns:r="http://schemas.openxmlformats.org/officeDocument/2006/relationships" xmlns:p="http://schemas.openxmlformats.org/presentationml/2006/main">
  <p:tag name="KSO_WM_UNIT_TABLE_BEAUTIFY" val="smartTable{028dfbd1-95a1-4ab5-8440-40fc437133a7}"/>
  <p:tag name="TABLE_ENDDRAG_ORIGIN_RECT" val="800*183"/>
  <p:tag name="TABLE_ENDDRAG_RECT" val="66*327*800*183"/>
</p:tagLst>
</file>

<file path=ppt/tags/tag173.xml><?xml version="1.0" encoding="utf-8"?>
<p:tagLst xmlns:a="http://schemas.openxmlformats.org/drawingml/2006/main" xmlns:r="http://schemas.openxmlformats.org/officeDocument/2006/relationships" xmlns:p="http://schemas.openxmlformats.org/presentationml/2006/main">
  <p:tag name="KSO_WM_UNIT_TABLE_BEAUTIFY" val="smartTable{028dfbd1-95a1-4ab5-8440-40fc437133a7}"/>
  <p:tag name="TABLE_ENDDRAG_ORIGIN_RECT" val="800*183"/>
  <p:tag name="TABLE_ENDDRAG_RECT" val="66*327*800*183"/>
</p:tagLst>
</file>

<file path=ppt/tags/tag174.xml><?xml version="1.0" encoding="utf-8"?>
<p:tagLst xmlns:a="http://schemas.openxmlformats.org/drawingml/2006/main" xmlns:r="http://schemas.openxmlformats.org/officeDocument/2006/relationships" xmlns:p="http://schemas.openxmlformats.org/presentationml/2006/main">
  <p:tag name="KSO_WM_UNIT_TABLE_BEAUTIFY" val="smartTable{028dfbd1-95a1-4ab5-8440-40fc437133a7}"/>
  <p:tag name="TABLE_ENDDRAG_ORIGIN_RECT" val="800*183"/>
  <p:tag name="TABLE_ENDDRAG_RECT" val="66*327*800*183"/>
</p:tagLst>
</file>

<file path=ppt/tags/tag17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7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2853</TotalTime>
  <Words>5261</Words>
  <Application>Microsoft Office PowerPoint</Application>
  <PresentationFormat>自定义</PresentationFormat>
  <Paragraphs>415</Paragraphs>
  <Slides>55</Slides>
  <Notes>1</Notes>
  <HiddenSlides>0</HiddenSlides>
  <MMClips>0</MMClips>
  <ScaleCrop>false</ScaleCrop>
  <HeadingPairs>
    <vt:vector size="4" baseType="variant">
      <vt:variant>
        <vt:lpstr>主题</vt:lpstr>
      </vt:variant>
      <vt:variant>
        <vt:i4>5</vt:i4>
      </vt:variant>
      <vt:variant>
        <vt:lpstr>幻灯片标题</vt:lpstr>
      </vt:variant>
      <vt:variant>
        <vt:i4>55</vt:i4>
      </vt:variant>
    </vt:vector>
  </HeadingPairs>
  <TitlesOfParts>
    <vt:vector size="60" baseType="lpstr">
      <vt:lpstr>Office 主题​​</vt:lpstr>
      <vt:lpstr>2_自定义设计方案</vt:lpstr>
      <vt:lpstr>1_自定义设计方案</vt:lpstr>
      <vt:lpstr>自定义设计方案</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lrsff</dc:creator>
  <cp:lastModifiedBy>dell</cp:lastModifiedBy>
  <cp:revision>1381</cp:revision>
  <dcterms:created xsi:type="dcterms:W3CDTF">2020-07-19T08:35:00Z</dcterms:created>
  <dcterms:modified xsi:type="dcterms:W3CDTF">2022-02-25T16:08:26Z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CE4189C4DC9C48268151C015EEBC8F8A</vt:lpwstr>
  </property>
  <property fmtid="{D5CDD505-2E9C-101B-9397-08002B2CF9AE}" pid="3" name="KSOProductBuildVer">
    <vt:lpwstr>2052-11.1.0.10938</vt:lpwstr>
  </property>
</Properties>
</file>