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6" r:id="rId2"/>
    <p:sldId id="260" r:id="rId3"/>
    <p:sldId id="262" r:id="rId4"/>
    <p:sldId id="263" r:id="rId5"/>
    <p:sldId id="271" r:id="rId6"/>
    <p:sldId id="275" r:id="rId7"/>
    <p:sldId id="279" r:id="rId8"/>
    <p:sldId id="278" r:id="rId9"/>
    <p:sldId id="277" r:id="rId10"/>
    <p:sldId id="281" r:id="rId11"/>
    <p:sldId id="285" r:id="rId12"/>
    <p:sldId id="284" r:id="rId13"/>
    <p:sldId id="283" r:id="rId14"/>
    <p:sldId id="282" r:id="rId15"/>
    <p:sldId id="259" r:id="rId16"/>
    <p:sldId id="335" r:id="rId17"/>
    <p:sldId id="337" r:id="rId18"/>
    <p:sldId id="336" r:id="rId19"/>
    <p:sldId id="338" r:id="rId20"/>
    <p:sldId id="274"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1"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98" y="84"/>
      </p:cViewPr>
      <p:guideLst>
        <p:guide orient="horz" pos="51"/>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74998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112458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00371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1188067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843943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47988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426364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5687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0" name="图片 9">
            <a:hlinkClick r:id="rId2" action="ppaction://hlinksldjump">
              <a:snd r:embed="rId3" name="camera.wav"/>
            </a:hlinkClick>
          </p:cNvPr>
          <p:cNvPicPr>
            <a:picLocks noChangeAspect="1"/>
          </p:cNvPicPr>
          <p:nvPr userDrawn="1"/>
        </p:nvPicPr>
        <p:blipFill rotWithShape="1">
          <a:blip r:embed="rId4">
            <a:clrChange>
              <a:clrFrom>
                <a:srgbClr val="E8EDD9"/>
              </a:clrFrom>
              <a:clrTo>
                <a:srgbClr val="E8EDD9">
                  <a:alpha val="0"/>
                </a:srgbClr>
              </a:clrTo>
            </a:clrChange>
            <a:extLst>
              <a:ext uri="{28A0092B-C50C-407E-A947-70E740481C1C}">
                <a14:useLocalDpi xmlns:a14="http://schemas.microsoft.com/office/drawing/2010/main" val="0"/>
              </a:ext>
            </a:extLst>
          </a:blip>
          <a:srcRect l="70714" t="37967" b="6776"/>
          <a:stretch/>
        </p:blipFill>
        <p:spPr>
          <a:xfrm>
            <a:off x="10363200" y="0"/>
            <a:ext cx="1828800" cy="2286000"/>
          </a:xfrm>
          <a:prstGeom prst="rect">
            <a:avLst/>
          </a:prstGeom>
        </p:spPr>
      </p:pic>
    </p:spTree>
    <p:extLst>
      <p:ext uri="{BB962C8B-B14F-4D97-AF65-F5344CB8AC3E}">
        <p14:creationId xmlns:p14="http://schemas.microsoft.com/office/powerpoint/2010/main" val="371159656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038221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964154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0996678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2409661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31943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45359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65627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1/13/2021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502885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7.xml"/><Relationship Id="rId4" Type="http://schemas.openxmlformats.org/officeDocument/2006/relationships/slide" Target="slide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1291992"/>
            <a:ext cx="10807700" cy="3693319"/>
          </a:xfrm>
          <a:prstGeom prst="rect">
            <a:avLst/>
          </a:prstGeom>
        </p:spPr>
        <p:txBody>
          <a:bodyPr>
            <a:spAutoFit/>
          </a:bodyPr>
          <a:lstStyle/>
          <a:p>
            <a:pPr algn="ctr">
              <a:lnSpc>
                <a:spcPct val="150000"/>
              </a:lnSpc>
            </a:pPr>
            <a:r>
              <a:rPr lang="zh-CN" altLang="en-US" sz="60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第二板块　专题综合</a:t>
            </a:r>
            <a:r>
              <a:rPr lang="zh-CN" altLang="en-US"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突破</a:t>
            </a:r>
            <a:endParaRPr lang="en-US" altLang="zh-CN"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en-US" sz="48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专题一　近代列强的侵略与中国人民的探索</a:t>
            </a:r>
            <a:endParaRPr lang="zh-CN" altLang="en-US" sz="4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65954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62909"/>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(2)1915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陈独秀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为代表的中国先进知识分子开展</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新文化运动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宣传西方的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民主科学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是一次伟大的思想解放运动。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(3)1919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北京爆发了彻底</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反帝反封建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的伟大爱国革命运动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五四运动。在这次运动中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工人阶级</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开始登上政治舞台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展现了伟大的力量。</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五四运动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是中国旧民主主义革命走向新民主主义革命的转折点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在近代以来中华民族追求民族独立和发展进步的历史进程中具有里程碑意义。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272299" y="923429"/>
            <a:ext cx="120174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272299" y="1401163"/>
            <a:ext cx="12017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0192645" y="923429"/>
            <a:ext cx="87367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0192644" y="1401163"/>
            <a:ext cx="8736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790064" y="1515711"/>
            <a:ext cx="121098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790064" y="1983054"/>
            <a:ext cx="121098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4168952" y="1515711"/>
            <a:ext cx="161130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4168952" y="1983054"/>
            <a:ext cx="16113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6933478" y="2689884"/>
            <a:ext cx="205411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6933479" y="3157227"/>
            <a:ext cx="20541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8628792" y="3271774"/>
            <a:ext cx="163736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8628792" y="3739117"/>
            <a:ext cx="16373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8A90BD6A-DAC1-4175-BADE-A70FD2E31095}"/>
              </a:ext>
            </a:extLst>
          </p:cNvPr>
          <p:cNvSpPr/>
          <p:nvPr/>
        </p:nvSpPr>
        <p:spPr>
          <a:xfrm>
            <a:off x="7001823" y="3852486"/>
            <a:ext cx="163736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a16="http://schemas.microsoft.com/office/drawing/2014/main" xmlns="" id="{94F29B7E-74BF-4821-88B9-C8400B1817B7}"/>
              </a:ext>
            </a:extLst>
          </p:cNvPr>
          <p:cNvCxnSpPr>
            <a:cxnSpLocks/>
          </p:cNvCxnSpPr>
          <p:nvPr/>
        </p:nvCxnSpPr>
        <p:spPr>
          <a:xfrm>
            <a:off x="7001823" y="4330220"/>
            <a:ext cx="16373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47010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xit" presetSubtype="21" fill="hold" grpId="0" nodeType="clickEffect">
                                  <p:stCondLst>
                                    <p:cond delay="0"/>
                                  </p:stCondLst>
                                  <p:childTnLst>
                                    <p:animEffect transition="out" filter="barn(inVertical)">
                                      <p:cBhvr>
                                        <p:cTn id="29" dur="500"/>
                                        <p:tgtEl>
                                          <p:spTgt spid="18"/>
                                        </p:tgtEl>
                                      </p:cBhvr>
                                    </p:animEffect>
                                    <p:set>
                                      <p:cBhvr>
                                        <p:cTn id="30" dur="1" fill="hold">
                                          <p:stCondLst>
                                            <p:cond delay="499"/>
                                          </p:stCondLst>
                                        </p:cTn>
                                        <p:tgtEl>
                                          <p:spTgt spid="1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6" presetClass="exit" presetSubtype="21" fill="hold" grpId="0" nodeType="clickEffect">
                                  <p:stCondLst>
                                    <p:cond delay="0"/>
                                  </p:stCondLst>
                                  <p:childTnLst>
                                    <p:animEffect transition="out" filter="barn(inVertical)">
                                      <p:cBhvr>
                                        <p:cTn id="34" dur="500"/>
                                        <p:tgtEl>
                                          <p:spTgt spid="21"/>
                                        </p:tgtEl>
                                      </p:cBhvr>
                                    </p:animEffect>
                                    <p:set>
                                      <p:cBhvr>
                                        <p:cTn id="35"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18"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824795"/>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五、日本侵华战争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侵略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日本发动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九一八事变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占领东北三省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中国人民开始抗战。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日本发动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卢沟桥</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全民族抗日战争爆发。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日本制造了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南京大屠杀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屠杀中国居民和放下武器的士兵达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万人以上。</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5261863" y="2492457"/>
            <a:ext cx="204228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5261863" y="2949409"/>
            <a:ext cx="204228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6179002" y="3074348"/>
            <a:ext cx="12269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6179002" y="3541691"/>
            <a:ext cx="12269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6168853" y="3657458"/>
            <a:ext cx="205011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6168853" y="4124801"/>
            <a:ext cx="20501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1602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18840"/>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反抗</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抗日救亡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九一八事变激起了全国人民的抗日怒潮。东北各族民众与未撤走的东北军爱国官兵组织抗日义勇军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抵抗日军的侵略。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在中国共产党领导下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北平学生开展</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一二</a:t>
            </a:r>
            <a:r>
              <a:rPr lang="en-US" altLang="zh-CN" sz="3200" b="1" dirty="0">
                <a:solidFill>
                  <a:srgbClr val="FF0000"/>
                </a:solidFill>
                <a:uFill>
                  <a:solidFill>
                    <a:srgbClr val="000000"/>
                  </a:solidFill>
                </a:uFill>
                <a:latin typeface="NEU-BZ-S92"/>
                <a:ea typeface="NEU-BZ-S9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九运动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促进了全国抗日救亡运动新高潮的到来。</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团结御侮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张学良和杨虎城发动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西安事变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最终得到</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和平解决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。西安事变的和平解决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标志着</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十年内战</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基本停止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抗日民族统一战线初步形成。</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七七事变</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国共两党再次合作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正式建立抗日民族统一战线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实现了全民族的抗战。</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019453" y="2741838"/>
            <a:ext cx="222153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019453" y="3198790"/>
            <a:ext cx="22215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9918513" y="3323729"/>
            <a:ext cx="124132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9918512" y="3791072"/>
            <a:ext cx="124132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778129" y="3905620"/>
            <a:ext cx="41682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778128" y="4372963"/>
            <a:ext cx="41682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2935347" y="3905620"/>
            <a:ext cx="163665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2935347" y="4372963"/>
            <a:ext cx="16366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9980350" y="3905620"/>
            <a:ext cx="130417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9980349" y="4372963"/>
            <a:ext cx="130417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778129" y="4497902"/>
            <a:ext cx="41682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778128" y="4954854"/>
            <a:ext cx="41682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8234711" y="4497902"/>
            <a:ext cx="163665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8234711" y="4954854"/>
            <a:ext cx="16366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40065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par>
                                <p:cTn id="26" presetID="16" presetClass="exit" presetSubtype="21" fill="hold" grpId="0" nodeType="withEffect">
                                  <p:stCondLst>
                                    <p:cond delay="0"/>
                                  </p:stCondLst>
                                  <p:childTnLst>
                                    <p:animEffect transition="out" filter="barn(inVertical)">
                                      <p:cBhvr>
                                        <p:cTn id="27" dur="500"/>
                                        <p:tgtEl>
                                          <p:spTgt spid="18"/>
                                        </p:tgtEl>
                                      </p:cBhvr>
                                    </p:animEffect>
                                    <p:set>
                                      <p:cBhvr>
                                        <p:cTn id="28" dur="1" fill="hold">
                                          <p:stCondLst>
                                            <p:cond delay="499"/>
                                          </p:stCondLst>
                                        </p:cTn>
                                        <p:tgtEl>
                                          <p:spTgt spid="18"/>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6" presetClass="exit" presetSubtype="21" fill="hold" grpId="0" nodeType="clickEffect">
                                  <p:stCondLst>
                                    <p:cond delay="0"/>
                                  </p:stCondLst>
                                  <p:childTnLst>
                                    <p:animEffect transition="out" filter="barn(inVertical)">
                                      <p:cBhvr>
                                        <p:cTn id="32" dur="500"/>
                                        <p:tgtEl>
                                          <p:spTgt spid="20"/>
                                        </p:tgtEl>
                                      </p:cBhvr>
                                    </p:animEffect>
                                    <p:set>
                                      <p:cBhvr>
                                        <p:cTn id="33"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18" grpId="0" animBg="1"/>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9201"/>
            <a:ext cx="10807700" cy="65140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正面战场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在李宗仁指挥下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中国军队</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取得</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台</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儿庄战役</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的胜利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这是抗战以来中国正面战场取得的最大的一场胜仗。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中国军队组织的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武汉会战</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使日本企图迅速灭亡中国的既定战略彻底破灭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抗日战争进入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相持</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阶段。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中国军队组织的第三次</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长沙会战</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取得胜利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在国内外产生了积极影响。</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敌后战场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八路军取得</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平型关大捷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这是全民族抗战以来中国军队在正面战场取得的第一个胜利。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年下半年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八路军总部在彭德怀指挥下进行了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百团大战</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。百团大战有力打击了日军的侵略气焰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提高了共产党和八路军的威望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振奋了全国军民争取抗战胜利的信心。</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63647" y="746783"/>
            <a:ext cx="207307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63647" y="1214126"/>
            <a:ext cx="20730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424220" y="1339064"/>
            <a:ext cx="16054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424220" y="1806407"/>
            <a:ext cx="160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9464868" y="1920956"/>
            <a:ext cx="8059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9464868" y="2388299"/>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6198093" y="2502846"/>
            <a:ext cx="16054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6198093" y="2970189"/>
            <a:ext cx="160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6666021" y="3687410"/>
            <a:ext cx="203083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6666021" y="4144362"/>
            <a:ext cx="20308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7426584" y="4852370"/>
            <a:ext cx="162153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7426584" y="5319713"/>
            <a:ext cx="1621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19180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3" grpId="0" animBg="1"/>
      <p:bldP spid="15"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520909"/>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胜利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中国抗日战争是中国近代以来反抗外敌入侵第一次取得完全胜利的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民族解放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战争。它促进了中华民族的觉醒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为中国共产党带领中国人民实现彻底的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民族独立</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人民解放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奠定了重要基础。中国战场是世界反法西斯战争的东方主战场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对世界反法西斯战争的胜利、维护世界和平作出了巨大贡献。中国的国际地位得到提高。</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644240" y="2191119"/>
            <a:ext cx="163203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644240" y="2648071"/>
            <a:ext cx="163203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707085" y="2762619"/>
            <a:ext cx="163203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707085" y="3240353"/>
            <a:ext cx="163203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9756325" y="2762619"/>
            <a:ext cx="16483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9756325" y="3240353"/>
            <a:ext cx="16483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29271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317006" y="138303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热点考向例析</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648566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03823"/>
            <a:ext cx="10807700" cy="4228850"/>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1896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谭嗣同写下《有感》一诗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世间无物抵春愁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合向苍冥一哭休。四万万人齐下泪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天涯何处是神州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谭嗣同之所以如此悲愤伤感是因为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中国开始沦为半殖民地半封建社会</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甲午中日战争后民族危机空前严重</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戊戌变法失败使得维新派痛心疾首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清政府成为帝国主义统治中国的</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工具</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819054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792205"/>
            <a:ext cx="10807700" cy="30469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根据题干中的时间信息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“1896</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并结合所学知识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可知甲午中日战争战败后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清政府同日本签订了《马关条约》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割让台湾全岛及所有附属各岛屿等领土给日本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并赔偿日本巨额战争费用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由此可判断选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334557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01092"/>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史论结合是学习历史的基本方法。下表中的推论与史实不相符的是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4251895156"/>
              </p:ext>
            </p:extLst>
          </p:nvPr>
        </p:nvGraphicFramePr>
        <p:xfrm>
          <a:off x="692150" y="1805615"/>
          <a:ext cx="10807700" cy="4472836"/>
        </p:xfrm>
        <a:graphic>
          <a:graphicData uri="http://schemas.openxmlformats.org/presentationml/2006/ole">
            <mc:AlternateContent xmlns:mc="http://schemas.openxmlformats.org/markup-compatibility/2006">
              <mc:Choice xmlns:v="urn:schemas-microsoft-com:vml" Requires="v">
                <p:oleObj spid="_x0000_s1032" name="文档" r:id="rId3" imgW="3837004" imgH="1587969" progId="Word.Document.12">
                  <p:embed/>
                </p:oleObj>
              </mc:Choice>
              <mc:Fallback>
                <p:oleObj name="文档" r:id="rId3" imgW="3837004" imgH="1587969" progId="Word.Document.12">
                  <p:embed/>
                  <p:pic>
                    <p:nvPicPr>
                      <p:cNvPr id="0" name=""/>
                      <p:cNvPicPr/>
                      <p:nvPr/>
                    </p:nvPicPr>
                    <p:blipFill>
                      <a:blip r:embed="rId4"/>
                      <a:stretch>
                        <a:fillRect/>
                      </a:stretch>
                    </p:blipFill>
                    <p:spPr>
                      <a:xfrm>
                        <a:off x="692150" y="1805615"/>
                        <a:ext cx="10807700" cy="4472836"/>
                      </a:xfrm>
                      <a:prstGeom prst="rect">
                        <a:avLst/>
                      </a:prstGeom>
                    </p:spPr>
                  </p:pic>
                </p:oleObj>
              </mc:Fallback>
            </mc:AlternateContent>
          </a:graphicData>
        </a:graphic>
      </p:graphicFrame>
    </p:spTree>
    <p:extLst>
      <p:ext uri="{BB962C8B-B14F-4D97-AF65-F5344CB8AC3E}">
        <p14:creationId xmlns:p14="http://schemas.microsoft.com/office/powerpoint/2010/main" val="19054352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a:spLocks noChangeAspect="1"/>
          </p:cNvSpPr>
          <p:nvPr/>
        </p:nvSpPr>
        <p:spPr>
          <a:xfrm>
            <a:off x="692150" y="2437529"/>
            <a:ext cx="10807700" cy="1808572"/>
          </a:xfrm>
          <a:prstGeom prst="rect">
            <a:avLst/>
          </a:prstGeom>
        </p:spPr>
        <p:txBody>
          <a:bodyPr>
            <a:spAutoFit/>
          </a:bodyPr>
          <a:lstStyle/>
          <a:p>
            <a:pPr indent="26640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辛亥革命推翻了我国两千多年的君主专制制度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而非封建制度。故选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640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279077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arn(inVertic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50000"/>
                <a:lumOff val="50000"/>
              </a:schemeClr>
            </a:gs>
            <a:gs pos="100000">
              <a:schemeClr val="bg2">
                <a:shade val="98000"/>
                <a:satMod val="120000"/>
                <a:lumMod val="98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grpSp>
        <p:nvGrpSpPr>
          <p:cNvPr id="7" name="组合 6"/>
          <p:cNvGrpSpPr/>
          <p:nvPr/>
        </p:nvGrpSpPr>
        <p:grpSpPr>
          <a:xfrm>
            <a:off x="1540470" y="889148"/>
            <a:ext cx="1105802" cy="815646"/>
            <a:chOff x="-1604504" y="2147667"/>
            <a:chExt cx="3687215" cy="2719712"/>
          </a:xfrm>
        </p:grpSpPr>
        <p:cxnSp>
          <p:nvCxnSpPr>
            <p:cNvPr id="8" name="直接连接符 7"/>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9" name="直接连接符 8"/>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10" name="组合 9"/>
          <p:cNvGrpSpPr/>
          <p:nvPr/>
        </p:nvGrpSpPr>
        <p:grpSpPr>
          <a:xfrm flipH="1" flipV="1">
            <a:off x="10244023" y="4563733"/>
            <a:ext cx="1105803" cy="815646"/>
            <a:chOff x="-1604504" y="2147667"/>
            <a:chExt cx="3687215" cy="2719712"/>
          </a:xfrm>
        </p:grpSpPr>
        <p:cxnSp>
          <p:nvCxnSpPr>
            <p:cNvPr id="11" name="直接连接符 10"/>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2" name="直接连接符 11"/>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7" name="剪去单角的矩形 16">
            <a:hlinkClick r:id="rId2" action="ppaction://hlinksldjump">
              <a:snd r:embed="rId3" name="chimes.wav"/>
            </a:hlinkClick>
          </p:cNvPr>
          <p:cNvSpPr/>
          <p:nvPr/>
        </p:nvSpPr>
        <p:spPr>
          <a:xfrm>
            <a:off x="2269066" y="1704794"/>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专题知识整合</a:t>
            </a:r>
            <a:endParaRPr lang="zh-CN" altLang="zh-CN" sz="4800" b="1" dirty="0">
              <a:latin typeface="华文新魏" panose="02010800040101010101" pitchFamily="2" charset="-122"/>
              <a:ea typeface="华文新魏" panose="02010800040101010101" pitchFamily="2" charset="-122"/>
            </a:endParaRPr>
          </a:p>
        </p:txBody>
      </p:sp>
      <p:sp>
        <p:nvSpPr>
          <p:cNvPr id="18" name="剪去单角的矩形 17">
            <a:hlinkClick r:id="rId4" action="ppaction://hlinksldjump">
              <a:snd r:embed="rId3" name="chimes.wav"/>
            </a:hlinkClick>
          </p:cNvPr>
          <p:cNvSpPr/>
          <p:nvPr/>
        </p:nvSpPr>
        <p:spPr>
          <a:xfrm>
            <a:off x="2269066" y="3338175"/>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热点考向例析</a:t>
            </a:r>
            <a:endParaRPr lang="zh-CN" altLang="zh-CN" sz="4800" b="1"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940146150"/>
      </p:ext>
    </p:extLst>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4309" y="1447144"/>
            <a:ext cx="9972791" cy="2935675"/>
          </a:xfrm>
          <a:prstGeom prst="rect">
            <a:avLst/>
          </a:prstGeom>
          <a:noFill/>
        </p:spPr>
        <p:txBody>
          <a:bodyPr wrap="square" lIns="91440" tIns="45720" rIns="91440" bIns="45720">
            <a:spAutoFit/>
          </a:bodyPr>
          <a:lstStyle/>
          <a:p>
            <a:pPr algn="r">
              <a:lnSpc>
                <a:spcPct val="150000"/>
              </a:lnSpc>
            </a:pP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不要为这个世界而惊叹，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r">
              <a:lnSpc>
                <a:spcPct val="150000"/>
              </a:lnSpc>
            </a:pPr>
            <a:r>
              <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要</a:t>
            </a: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让这个世界为你而惊叹！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35665056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25616" y="137160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专题知识整合</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28578333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71610"/>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一、鸦片战争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侵略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:1840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英国借口林则徐领导的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虎门销烟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发动鸦片战争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最终强迫清政府签订《</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南京条约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》等条约。中国开始从封建社会变为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半殖民地半封建社会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:1851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洪秀全发动了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太平天国运动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颁布了《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天朝田亩制度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资政新篇</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沉重打击了清朝的统治和外国的侵略势力。但由于农民阶级的局限性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最终被中外势力联合镇压。</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725556" y="1536492"/>
            <a:ext cx="161587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725556" y="1993444"/>
            <a:ext cx="16158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5792846" y="2118383"/>
            <a:ext cx="161587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5792846" y="2585726"/>
            <a:ext cx="16158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3652318" y="2710665"/>
            <a:ext cx="367327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3652318" y="3167617"/>
            <a:ext cx="367327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6050955" y="3292556"/>
            <a:ext cx="24626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6050955" y="3749508"/>
            <a:ext cx="2462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10255826" y="3292556"/>
            <a:ext cx="89709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10255827" y="3749508"/>
            <a:ext cx="8970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754496" y="3864056"/>
            <a:ext cx="166658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754497" y="4341790"/>
            <a:ext cx="166658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3654682" y="3864056"/>
            <a:ext cx="162153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3654682" y="4341790"/>
            <a:ext cx="16215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6060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par>
                                <p:cTn id="28" presetID="16" presetClass="exit" presetSubtype="21" fill="hold" grpId="0" nodeType="withEffect">
                                  <p:stCondLst>
                                    <p:cond delay="0"/>
                                  </p:stCondLst>
                                  <p:childTnLst>
                                    <p:animEffect transition="out" filter="barn(inVertical)">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6" presetClass="exit" presetSubtype="21" fill="hold" grpId="0" nodeType="clickEffect">
                                  <p:stCondLst>
                                    <p:cond delay="0"/>
                                  </p:stCondLst>
                                  <p:childTnLst>
                                    <p:animEffect transition="out" filter="barn(inVertical)">
                                      <p:cBhvr>
                                        <p:cTn id="34" dur="500"/>
                                        <p:tgtEl>
                                          <p:spTgt spid="20"/>
                                        </p:tgtEl>
                                      </p:cBhvr>
                                    </p:animEffect>
                                    <p:set>
                                      <p:cBhvr>
                                        <p:cTn id="35"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1" grpId="0" animBg="1"/>
      <p:bldP spid="14" grpId="0" animBg="1"/>
      <p:bldP spid="17"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21832"/>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二、第二次鸦片战争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侵略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:1856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为了进一步打开中国市场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英、法两国分别以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亚罗号事件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马神甫事件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为借口发动第二次鸦片战争。英法联军攻占北京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抢劫并火烧</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圆明园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清政府被迫签订《</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天津条约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北京条约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》。第二次鸦片战争前后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俄国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通过一系列不平等条约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侵占中国东北和西北领土</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150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多万平方千米。第二次鸦片战争使西方侵略势力由东南沿海一带深入到</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长江中下游</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中国的半殖民地化程度进一步加深。</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223473" y="2637929"/>
            <a:ext cx="11702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223473" y="3115663"/>
            <a:ext cx="11702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0774691" y="2637929"/>
            <a:ext cx="48905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0774691" y="3115663"/>
            <a:ext cx="4890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716912" y="3230211"/>
            <a:ext cx="129494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716912" y="3707945"/>
            <a:ext cx="12949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3236683" y="3230211"/>
            <a:ext cx="163665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3236683" y="3707945"/>
            <a:ext cx="16366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9460837" y="3230211"/>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9460837" y="370794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8657212" y="3801711"/>
            <a:ext cx="59069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8657211" y="4269054"/>
            <a:ext cx="5906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758894" y="4986275"/>
            <a:ext cx="2067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758893" y="5453618"/>
            <a:ext cx="2067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65190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xit" presetSubtype="21" fill="hold" grpId="0" nodeType="clickEffect">
                                  <p:stCondLst>
                                    <p:cond delay="0"/>
                                  </p:stCondLst>
                                  <p:childTnLst>
                                    <p:animEffect transition="out" filter="barn(inVertical)">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6" presetClass="exit" presetSubtype="21" fill="hold" grpId="0" nodeType="clickEffect">
                                  <p:stCondLst>
                                    <p:cond delay="0"/>
                                  </p:stCondLst>
                                  <p:childTnLst>
                                    <p:animEffect transition="out" filter="barn(inVertical)">
                                      <p:cBhvr>
                                        <p:cTn id="34" dur="500"/>
                                        <p:tgtEl>
                                          <p:spTgt spid="20"/>
                                        </p:tgtEl>
                                      </p:cBhvr>
                                    </p:animEffect>
                                    <p:set>
                                      <p:cBhvr>
                                        <p:cTn id="35"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17" grpId="0" animBg="1"/>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537385"/>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60—90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洋务派开展了洋务运动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求富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的口号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学习西方先进的科学技术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创办了一批近代军事工业和民用工业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建立起新式的海陆军。洋务运动是中国历史上第一次近代化运动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在客观上促进了</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民族资本</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主义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对外国资本的入侵起到了一定的抵制作用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但没有使中国走上富强的道路。</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014608" y="2211902"/>
            <a:ext cx="7900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014608" y="2668854"/>
            <a:ext cx="7900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2625198" y="2211902"/>
            <a:ext cx="7900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2625198" y="2668854"/>
            <a:ext cx="7900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725554" y="3947184"/>
            <a:ext cx="252456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725555" y="4424918"/>
            <a:ext cx="2524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1216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04917"/>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三、甲午中日战争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侵略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:1894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日本发动了甲午中日战争。黄海大战中</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邓世昌</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英勇杀敌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壮烈牺牲。最终清政府与日本签订了《马关条约》。《马关条约》使外国侵略势力进一步深入中国腹地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大大加深了中国的半殖民地化程度。《马关条约》签订后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列强在中国掀起了抢夺利权、强租海港、划分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势力范围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的瓜分中国狂潮。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:1898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康有为和梁启超领导了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戊戌变法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学习西方先进的政治制度。戊戌变法虽然失败了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但在思想文化方面产生了广泛而持久的影响。</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44105" y="1557274"/>
            <a:ext cx="124055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44105" y="2014226"/>
            <a:ext cx="12405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9669896" y="3313338"/>
            <a:ext cx="15938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9669896" y="3780681"/>
            <a:ext cx="15938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7702648" y="4477120"/>
            <a:ext cx="164214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7702648" y="4944463"/>
            <a:ext cx="164214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7788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76017"/>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四、八国联军侵华战争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侵略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:1900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为镇压</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义和团运动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八国联军发动侵华战争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清政府被迫签订了《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辛丑条约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》。中国完全沦为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半殖民地半封建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反抗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农民阶级提出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扶清灭洋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的口号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掀起了轰轰烈烈的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义和团运动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英勇抗击八国联军的侵略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最终被中外反动势力联合镇压。</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868447" y="1837829"/>
            <a:ext cx="202033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868447" y="2305172"/>
            <a:ext cx="20203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461438" y="2419720"/>
            <a:ext cx="162417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461438" y="2887063"/>
            <a:ext cx="16241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9365947" y="2419720"/>
            <a:ext cx="213390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9366188" y="2887063"/>
            <a:ext cx="20918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723323" y="3012002"/>
            <a:ext cx="8768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754496" y="3468954"/>
            <a:ext cx="8768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2823055" y="4175783"/>
            <a:ext cx="202749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2823055" y="4643126"/>
            <a:ext cx="202749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8768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6" presetClass="exit" presetSubtype="21" fill="hold" grpId="0" nodeType="withEffect">
                                  <p:stCondLst>
                                    <p:cond delay="0"/>
                                  </p:stCondLst>
                                  <p:childTnLst>
                                    <p:animEffect transition="out" filter="barn(inVertical)">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200732"/>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探索</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(1)1911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孙中山以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三民主义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作为指导思想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领导了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辛亥革命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。辛亥革命推翻了清王朝的反动统治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宣告了中国两千多年</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君主专制</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制度的终结。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在南京成立了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中华民国临时政府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颁布了《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中华民国临时约法</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》。辛亥革命后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孙中山为反对北洋军阀的黑暗统治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先后发动了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二次革命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护国战争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467597" y="1858611"/>
            <a:ext cx="16236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467597" y="2325954"/>
            <a:ext cx="16236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9845880" y="1858611"/>
            <a:ext cx="12931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9845879" y="2325954"/>
            <a:ext cx="12931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723323" y="2450893"/>
            <a:ext cx="49241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744104" y="2918236"/>
            <a:ext cx="4924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1215735" y="3032783"/>
            <a:ext cx="160020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1215735" y="3500126"/>
            <a:ext cx="16002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9024996" y="3032783"/>
            <a:ext cx="211405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9024996" y="3500126"/>
            <a:ext cx="21140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723323" y="3621620"/>
            <a:ext cx="127173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723322" y="4088963"/>
            <a:ext cx="127173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8A90BD6A-DAC1-4175-BADE-A70FD2E31095}"/>
              </a:ext>
            </a:extLst>
          </p:cNvPr>
          <p:cNvSpPr/>
          <p:nvPr/>
        </p:nvSpPr>
        <p:spPr>
          <a:xfrm>
            <a:off x="3745837" y="3621620"/>
            <a:ext cx="325763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4" name="直接连接符 23">
            <a:extLst>
              <a:ext uri="{FF2B5EF4-FFF2-40B4-BE49-F238E27FC236}">
                <a16:creationId xmlns:a16="http://schemas.microsoft.com/office/drawing/2014/main" xmlns="" id="{94F29B7E-74BF-4821-88B9-C8400B1817B7}"/>
              </a:ext>
            </a:extLst>
          </p:cNvPr>
          <p:cNvCxnSpPr>
            <a:cxnSpLocks/>
          </p:cNvCxnSpPr>
          <p:nvPr/>
        </p:nvCxnSpPr>
        <p:spPr>
          <a:xfrm>
            <a:off x="3745837" y="4088963"/>
            <a:ext cx="32576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xmlns="" id="{8A90BD6A-DAC1-4175-BADE-A70FD2E31095}"/>
              </a:ext>
            </a:extLst>
          </p:cNvPr>
          <p:cNvSpPr/>
          <p:nvPr/>
        </p:nvSpPr>
        <p:spPr>
          <a:xfrm>
            <a:off x="7813330" y="4196565"/>
            <a:ext cx="163775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7" name="直接连接符 26">
            <a:extLst>
              <a:ext uri="{FF2B5EF4-FFF2-40B4-BE49-F238E27FC236}">
                <a16:creationId xmlns:a16="http://schemas.microsoft.com/office/drawing/2014/main" xmlns="" id="{94F29B7E-74BF-4821-88B9-C8400B1817B7}"/>
              </a:ext>
            </a:extLst>
          </p:cNvPr>
          <p:cNvCxnSpPr>
            <a:cxnSpLocks/>
          </p:cNvCxnSpPr>
          <p:nvPr/>
        </p:nvCxnSpPr>
        <p:spPr>
          <a:xfrm>
            <a:off x="7813330" y="4674299"/>
            <a:ext cx="16377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xmlns="" id="{8A90BD6A-DAC1-4175-BADE-A70FD2E31095}"/>
              </a:ext>
            </a:extLst>
          </p:cNvPr>
          <p:cNvSpPr/>
          <p:nvPr/>
        </p:nvSpPr>
        <p:spPr>
          <a:xfrm>
            <a:off x="9845880" y="4196565"/>
            <a:ext cx="12931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0" name="直接连接符 29">
            <a:extLst>
              <a:ext uri="{FF2B5EF4-FFF2-40B4-BE49-F238E27FC236}">
                <a16:creationId xmlns:a16="http://schemas.microsoft.com/office/drawing/2014/main" xmlns="" id="{94F29B7E-74BF-4821-88B9-C8400B1817B7}"/>
              </a:ext>
            </a:extLst>
          </p:cNvPr>
          <p:cNvCxnSpPr>
            <a:cxnSpLocks/>
          </p:cNvCxnSpPr>
          <p:nvPr/>
        </p:nvCxnSpPr>
        <p:spPr>
          <a:xfrm>
            <a:off x="9845879" y="4674299"/>
            <a:ext cx="12931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xmlns="" id="{8A90BD6A-DAC1-4175-BADE-A70FD2E31095}"/>
              </a:ext>
            </a:extLst>
          </p:cNvPr>
          <p:cNvSpPr/>
          <p:nvPr/>
        </p:nvSpPr>
        <p:spPr>
          <a:xfrm>
            <a:off x="723323" y="4794702"/>
            <a:ext cx="49241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5" name="直接连接符 34">
            <a:extLst>
              <a:ext uri="{FF2B5EF4-FFF2-40B4-BE49-F238E27FC236}">
                <a16:creationId xmlns:a16="http://schemas.microsoft.com/office/drawing/2014/main" xmlns="" id="{94F29B7E-74BF-4821-88B9-C8400B1817B7}"/>
              </a:ext>
            </a:extLst>
          </p:cNvPr>
          <p:cNvCxnSpPr>
            <a:cxnSpLocks/>
          </p:cNvCxnSpPr>
          <p:nvPr/>
        </p:nvCxnSpPr>
        <p:spPr>
          <a:xfrm>
            <a:off x="744104" y="5262045"/>
            <a:ext cx="4924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0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par>
                                <p:cTn id="26" presetID="16" presetClass="exit" presetSubtype="21" fill="hold" grpId="0" nodeType="withEffect">
                                  <p:stCondLst>
                                    <p:cond delay="0"/>
                                  </p:stCondLst>
                                  <p:childTnLst>
                                    <p:animEffect transition="out" filter="barn(inVertical)">
                                      <p:cBhvr>
                                        <p:cTn id="27" dur="500"/>
                                        <p:tgtEl>
                                          <p:spTgt spid="20"/>
                                        </p:tgtEl>
                                      </p:cBhvr>
                                    </p:animEffect>
                                    <p:set>
                                      <p:cBhvr>
                                        <p:cTn id="28" dur="1" fill="hold">
                                          <p:stCondLst>
                                            <p:cond delay="499"/>
                                          </p:stCondLst>
                                        </p:cTn>
                                        <p:tgtEl>
                                          <p:spTgt spid="2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6" presetClass="exit" presetSubtype="21" fill="hold" grpId="0" nodeType="clickEffect">
                                  <p:stCondLst>
                                    <p:cond delay="0"/>
                                  </p:stCondLst>
                                  <p:childTnLst>
                                    <p:animEffect transition="out" filter="barn(inVertical)">
                                      <p:cBhvr>
                                        <p:cTn id="32" dur="500"/>
                                        <p:tgtEl>
                                          <p:spTgt spid="23"/>
                                        </p:tgtEl>
                                      </p:cBhvr>
                                    </p:animEffect>
                                    <p:set>
                                      <p:cBhvr>
                                        <p:cTn id="33" dur="1" fill="hold">
                                          <p:stCondLst>
                                            <p:cond delay="499"/>
                                          </p:stCondLst>
                                        </p:cTn>
                                        <p:tgtEl>
                                          <p:spTgt spid="23"/>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6" presetClass="exit" presetSubtype="21" fill="hold" grpId="0" nodeType="clickEffect">
                                  <p:stCondLst>
                                    <p:cond delay="0"/>
                                  </p:stCondLst>
                                  <p:childTnLst>
                                    <p:animEffect transition="out" filter="barn(inVertical)">
                                      <p:cBhvr>
                                        <p:cTn id="37" dur="500"/>
                                        <p:tgtEl>
                                          <p:spTgt spid="26"/>
                                        </p:tgtEl>
                                      </p:cBhvr>
                                    </p:animEffect>
                                    <p:set>
                                      <p:cBhvr>
                                        <p:cTn id="38" dur="1" fill="hold">
                                          <p:stCondLst>
                                            <p:cond delay="499"/>
                                          </p:stCondLst>
                                        </p:cTn>
                                        <p:tgtEl>
                                          <p:spTgt spid="26"/>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6" presetClass="exit" presetSubtype="21" fill="hold" grpId="0" nodeType="clickEffect">
                                  <p:stCondLst>
                                    <p:cond delay="0"/>
                                  </p:stCondLst>
                                  <p:childTnLst>
                                    <p:animEffect transition="out" filter="barn(inVertical)">
                                      <p:cBhvr>
                                        <p:cTn id="42" dur="500"/>
                                        <p:tgtEl>
                                          <p:spTgt spid="29"/>
                                        </p:tgtEl>
                                      </p:cBhvr>
                                    </p:animEffect>
                                    <p:set>
                                      <p:cBhvr>
                                        <p:cTn id="43" dur="1" fill="hold">
                                          <p:stCondLst>
                                            <p:cond delay="499"/>
                                          </p:stCondLst>
                                        </p:cTn>
                                        <p:tgtEl>
                                          <p:spTgt spid="29"/>
                                        </p:tgtEl>
                                        <p:attrNameLst>
                                          <p:attrName>style.visibility</p:attrName>
                                        </p:attrNameLst>
                                      </p:cBhvr>
                                      <p:to>
                                        <p:strVal val="hidden"/>
                                      </p:to>
                                    </p:set>
                                  </p:childTnLst>
                                </p:cTn>
                              </p:par>
                              <p:par>
                                <p:cTn id="44" presetID="16" presetClass="exit" presetSubtype="21" fill="hold" grpId="0" nodeType="withEffect">
                                  <p:stCondLst>
                                    <p:cond delay="0"/>
                                  </p:stCondLst>
                                  <p:childTnLst>
                                    <p:animEffect transition="out" filter="barn(inVertical)">
                                      <p:cBhvr>
                                        <p:cTn id="45" dur="500"/>
                                        <p:tgtEl>
                                          <p:spTgt spid="34"/>
                                        </p:tgtEl>
                                      </p:cBhvr>
                                    </p:animEffect>
                                    <p:set>
                                      <p:cBhvr>
                                        <p:cTn id="46" dur="1" fill="hold">
                                          <p:stCondLst>
                                            <p:cond delay="499"/>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20" grpId="0" animBg="1"/>
      <p:bldP spid="23" grpId="0" animBg="1"/>
      <p:bldP spid="26" grpId="0" animBg="1"/>
      <p:bldP spid="29" grpId="0" animBg="1"/>
      <p:bldP spid="34" grpId="0" animBg="1"/>
    </p:bldLst>
  </p:timing>
</p:sld>
</file>

<file path=ppt/theme/theme1.xml><?xml version="1.0" encoding="utf-8"?>
<a:theme xmlns:a="http://schemas.openxmlformats.org/drawingml/2006/main" name="丝状">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剪切</Template>
  <TotalTime>295</TotalTime>
  <Words>1256</Words>
  <Application>Microsoft Office PowerPoint</Application>
  <PresentationFormat>宽屏</PresentationFormat>
  <Paragraphs>46</Paragraphs>
  <Slides>20</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34" baseType="lpstr">
      <vt:lpstr>NEU-BZ-S92</vt:lpstr>
      <vt:lpstr>方正书宋_GBK</vt:lpstr>
      <vt:lpstr>黑体</vt:lpstr>
      <vt:lpstr>华文新魏</vt:lpstr>
      <vt:lpstr>楷体</vt:lpstr>
      <vt:lpstr>宋体</vt:lpstr>
      <vt:lpstr>微软雅黑</vt:lpstr>
      <vt:lpstr>幼圆</vt:lpstr>
      <vt:lpstr>Arial</vt:lpstr>
      <vt:lpstr>Century Gothic</vt:lpstr>
      <vt:lpstr>Times New Roman</vt:lpstr>
      <vt:lpstr>Wingdings 3</vt:lpstr>
      <vt:lpstr>丝状</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SkyUser</cp:lastModifiedBy>
  <cp:revision>42</cp:revision>
  <dcterms:created xsi:type="dcterms:W3CDTF">2020-12-05T02:41:23Z</dcterms:created>
  <dcterms:modified xsi:type="dcterms:W3CDTF">2021-01-13T01:00:08Z</dcterms:modified>
</cp:coreProperties>
</file>