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9"/>
  </p:notesMasterIdLst>
  <p:handoutMasterIdLst>
    <p:handoutMasterId r:id="rId80"/>
  </p:handoutMasterIdLst>
  <p:sldIdLst>
    <p:sldId id="257" r:id="rId2"/>
    <p:sldId id="258" r:id="rId3"/>
    <p:sldId id="259" r:id="rId4"/>
    <p:sldId id="271" r:id="rId5"/>
    <p:sldId id="272" r:id="rId6"/>
    <p:sldId id="261" r:id="rId7"/>
    <p:sldId id="266" r:id="rId8"/>
    <p:sldId id="273" r:id="rId9"/>
    <p:sldId id="260" r:id="rId10"/>
    <p:sldId id="265"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312" r:id="rId25"/>
    <p:sldId id="287" r:id="rId26"/>
    <p:sldId id="288" r:id="rId27"/>
    <p:sldId id="289" r:id="rId28"/>
    <p:sldId id="290" r:id="rId29"/>
    <p:sldId id="291" r:id="rId30"/>
    <p:sldId id="292" r:id="rId31"/>
    <p:sldId id="293" r:id="rId32"/>
    <p:sldId id="294" r:id="rId33"/>
    <p:sldId id="295" r:id="rId34"/>
    <p:sldId id="296" r:id="rId35"/>
    <p:sldId id="313" r:id="rId36"/>
    <p:sldId id="314" r:id="rId37"/>
    <p:sldId id="297" r:id="rId38"/>
    <p:sldId id="298" r:id="rId39"/>
    <p:sldId id="299" r:id="rId40"/>
    <p:sldId id="315" r:id="rId41"/>
    <p:sldId id="300" r:id="rId42"/>
    <p:sldId id="301" r:id="rId43"/>
    <p:sldId id="302" r:id="rId44"/>
    <p:sldId id="303" r:id="rId45"/>
    <p:sldId id="304" r:id="rId46"/>
    <p:sldId id="305" r:id="rId47"/>
    <p:sldId id="306" r:id="rId48"/>
    <p:sldId id="307" r:id="rId49"/>
    <p:sldId id="322" r:id="rId50"/>
    <p:sldId id="308" r:id="rId51"/>
    <p:sldId id="309" r:id="rId52"/>
    <p:sldId id="310" r:id="rId53"/>
    <p:sldId id="316" r:id="rId54"/>
    <p:sldId id="317" r:id="rId55"/>
    <p:sldId id="318" r:id="rId56"/>
    <p:sldId id="319" r:id="rId57"/>
    <p:sldId id="320" r:id="rId58"/>
    <p:sldId id="321" r:id="rId59"/>
    <p:sldId id="363" r:id="rId60"/>
    <p:sldId id="365" r:id="rId61"/>
    <p:sldId id="366" r:id="rId62"/>
    <p:sldId id="367" r:id="rId63"/>
    <p:sldId id="323" r:id="rId64"/>
    <p:sldId id="340" r:id="rId65"/>
    <p:sldId id="311" r:id="rId66"/>
    <p:sldId id="324" r:id="rId67"/>
    <p:sldId id="325" r:id="rId68"/>
    <p:sldId id="326" r:id="rId69"/>
    <p:sldId id="341" r:id="rId70"/>
    <p:sldId id="327" r:id="rId71"/>
    <p:sldId id="328" r:id="rId72"/>
    <p:sldId id="329" r:id="rId73"/>
    <p:sldId id="342" r:id="rId74"/>
    <p:sldId id="330" r:id="rId75"/>
    <p:sldId id="331" r:id="rId76"/>
    <p:sldId id="332" r:id="rId77"/>
    <p:sldId id="333" r:id="rId7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15"/>
        <p:guide pos="387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053320" cy="678026"/>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晚清中国经济结构的变化和民族工业的兴起</a:t>
            </a:r>
          </a:p>
        </p:txBody>
      </p:sp>
      <p:sp>
        <p:nvSpPr>
          <p:cNvPr id="100" name="文本框 99"/>
          <p:cNvSpPr txBox="1"/>
          <p:nvPr/>
        </p:nvSpPr>
        <p:spPr>
          <a:xfrm>
            <a:off x="313690" y="810260"/>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一、晚清中国经济结构的变化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(1)外国资本主义入侵。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(2)国内市场的不断扩大。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(3)中国资本主义机器工业的产生和发展,进一步破坏了自给自足的自然经济。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(4)航运、铁路等交通事业的发展,加强了城乡经济的联系,也促进了自然经济的解体。</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(5)自然经济自身的局限性。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2.表现</a:t>
            </a:r>
            <a:r>
              <a:rPr lang="en-US" sz="2800">
                <a:solidFill>
                  <a:srgbClr val="FF0000"/>
                </a:solidFill>
                <a:latin typeface="微软雅黑" panose="020B0503020204020204" charset="-122"/>
                <a:ea typeface="微软雅黑" panose="020B0503020204020204" charset="-122"/>
                <a:cs typeface="微软雅黑" panose="020B0503020204020204" charset="-122"/>
              </a:rPr>
              <a:t>[2016江苏高考第7题]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(1)自然经济逐渐解体:纺、织分离;耕、织分离;大量农民和手工业者破产。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(2)商品经济日益发展:农产品的商品化程度提高;洋行大量增加;买办和买办化商人开始出现;对外贸易中心由广州转移到上海。</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(3)机器工业开始出现:外商企业、洋务企业、民族资本主义企业陆续兴起。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(1)客观上促进了中国商品经济的发展,从根本上冲击了封建专制制度。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(2)促进了近代工业的兴起,客观上为中国民族资本主义的发展提供了商品市场和劳动力,促进了中国从传统社会向近代社会的转变。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(3)促使中国的商业和金融业发生变化,中国出现了大量洋行,买办和买办化的商人开始出现。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(4)使近代中国的社会生活、风俗习惯和思想文化发生了巨大变化。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(5)中国逐渐被卷入资本主义世界市场,成为资本主义世界的附庸,农民生活日益困苦。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               外国资本主义入侵下中国传统手工业的发展状况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1.一批传统手工业走向没落,主要是与进口洋货有直接竞争关系的手工业,如家庭棉纺织业、制针业等。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2.另一批传统手工业获得了较大的发展空间。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(1)以制造铁锅为主的冶坊业受到的影响很小,因为外国无法包揽中国广大人民所需的铁制农具和铁制日常用品。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(2)一些传统工艺的手工业因具有民族特色而得到继续发展,如珐琅业等。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(3)适应外国资本主义需要的手工业获得较快发展,如制茶业、丝织业等。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二、洋务运动</a:t>
            </a:r>
            <a:r>
              <a:rPr lang="en-US" sz="2800">
                <a:solidFill>
                  <a:srgbClr val="FF0000"/>
                </a:solidFill>
                <a:latin typeface="微软雅黑" panose="020B0503020204020204" charset="-122"/>
                <a:ea typeface="微软雅黑" panose="020B0503020204020204" charset="-122"/>
                <a:cs typeface="微软雅黑" panose="020B0503020204020204" charset="-122"/>
              </a:rPr>
              <a:t>[高频点]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(1)第二次鸦片战争后,清政府面临内忧外患(太平天国运动和列强侵略)的严峻形势。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(2)主张利用西方先进技术维护清朝统治的洋务派出现。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2.概况</a:t>
            </a:r>
          </a:p>
        </p:txBody>
      </p:sp>
      <p:graphicFrame>
        <p:nvGraphicFramePr>
          <p:cNvPr id="2" name="表格 1"/>
          <p:cNvGraphicFramePr/>
          <p:nvPr>
            <p:custDataLst>
              <p:tags r:id="rId1"/>
            </p:custDataLst>
          </p:nvPr>
        </p:nvGraphicFramePr>
        <p:xfrm>
          <a:off x="657225" y="1038860"/>
          <a:ext cx="11022330" cy="5448935"/>
        </p:xfrm>
        <a:graphic>
          <a:graphicData uri="http://schemas.openxmlformats.org/drawingml/2006/table">
            <a:tbl>
              <a:tblPr firstRow="1" bandRow="1">
                <a:tableStyleId>{5940675A-B579-460E-94D1-54222C63F5DA}</a:tableStyleId>
              </a:tblPr>
              <a:tblGrid>
                <a:gridCol w="643255"/>
                <a:gridCol w="10379075"/>
              </a:tblGrid>
              <a:tr h="529590">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时间</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19世纪60年代至90年代</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41655">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目的</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利用西方先进技术,维护清朝统治。</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2780">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指导思想</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“中体西用”</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7995">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口号</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“自强”“求富”</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52145">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代表</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中央:奕</a:t>
                      </a:r>
                      <a:r>
                        <a:rPr lang="zh-CN" altLang="en-US" sz="1800" b="0">
                          <a:solidFill>
                            <a:srgbClr val="000000"/>
                          </a:solidFill>
                          <a:latin typeface="微软雅黑" panose="020B0503020204020204" charset="-122"/>
                          <a:ea typeface="微软雅黑" panose="020B0503020204020204" charset="-122"/>
                          <a:cs typeface="微软雅黑" panose="020B0503020204020204" charset="-122"/>
                        </a:rPr>
                        <a:t>䜣。</a:t>
                      </a:r>
                      <a:r>
                        <a:rPr lang="en-US" sz="1800" b="0">
                          <a:solidFill>
                            <a:srgbClr val="000000"/>
                          </a:solidFill>
                          <a:latin typeface="微软雅黑" panose="020B0503020204020204" charset="-122"/>
                          <a:ea typeface="微软雅黑" panose="020B0503020204020204" charset="-122"/>
                          <a:cs typeface="微软雅黑" panose="020B0503020204020204" charset="-122"/>
                        </a:rPr>
                        <a:t>地方:曾国藩、李鸿章、左宗棠、张之洞等。</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604770">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主要活动</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①创办军事工业(官办,带有浓厚的封建性):19世纪60年代,以“自强”为旗号,曾国藩创办了安庆内军械所,李鸿章创办了江南制造总局,左宗棠创办了福州船政局,崇厚创办了天津机器制造局。②创办民用企业(官督商办,具有资本主义性质):从19世纪70年代起,以“求富”为旗号,李鸿章创办了轮船招商局和开平煤矿,张之洞创办了汉阳铁厂和湖北织布局。</a:t>
                      </a:r>
                      <a:r>
                        <a:rPr lang="en-US" sz="1800" b="0">
                          <a:solidFill>
                            <a:srgbClr val="FF0000"/>
                          </a:solidFill>
                          <a:latin typeface="微软雅黑" panose="020B0503020204020204" charset="-122"/>
                          <a:ea typeface="微软雅黑" panose="020B0503020204020204" charset="-122"/>
                          <a:cs typeface="微软雅黑" panose="020B0503020204020204" charset="-122"/>
                        </a:rPr>
                        <a:t>[2020全国卷Ⅲ第28题]</a:t>
                      </a:r>
                      <a:r>
                        <a:rPr lang="en-US" sz="1800" b="0">
                          <a:solidFill>
                            <a:srgbClr val="000000"/>
                          </a:solidFill>
                          <a:latin typeface="微软雅黑" panose="020B0503020204020204" charset="-122"/>
                          <a:ea typeface="微软雅黑" panose="020B0503020204020204" charset="-122"/>
                          <a:cs typeface="微软雅黑" panose="020B0503020204020204" charset="-122"/>
                        </a:rPr>
                        <a:t>③筹划海防:创建北洋、南洋和福建三支海军。④兴办近代教育:创办京师同文馆等新式学堂,培养翻译、军事和科技人才;选派留学生出国深造。</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3.结局:甲午中日战争中清政府战败,宣告了洋务运动的失败。</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洋务运动以“中学为体,西学为用”为指导思想,即以传统的纲常伦理作为国家安身立命的根本,同时主张采用西方先进科学技术。这种只学技术不学制度的做法导致洋务运动以破产告终。但在当时,倡导“中体西用”有利于减少学习西方的阻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2.甲午中日战争后,洋务运动失败,但这并不等于洋务企业破产。这些企业在甲午中日战争后并没有消失,后来演化为官僚资本,中华人民共和国成立后,官僚资本企业转变为社会主义性质的国营企业。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4.评价</a:t>
            </a:r>
            <a:r>
              <a:rPr lang="en-US" sz="2800">
                <a:solidFill>
                  <a:srgbClr val="FF0000"/>
                </a:solidFill>
                <a:latin typeface="微软雅黑" panose="020B0503020204020204" charset="-122"/>
                <a:ea typeface="微软雅黑" panose="020B0503020204020204" charset="-122"/>
                <a:cs typeface="微软雅黑" panose="020B0503020204020204" charset="-122"/>
              </a:rPr>
              <a:t>[2020海南高考第7题]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(1)积极性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①引进西方先进科学技术,培养了一批科技人才,客观上刺激了中国民族资本主义的产生。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②对外国的经济侵略起到了一定的抵制作用,对本国封建经济的瓦解也起到了一定的推动作用。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③迈出了中国近代化的第一步。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(2)局限性</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①洋务运动只是在封建制度上的修修补补,没有使中国走上富强的道路。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②军事工业主要是为了镇压人民反抗,不是为国“自强”。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③民用企业主要是为了解决军事工业的困难,不是为民“求富”。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④洋务运动在很大程度上被洋人控制和利用。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⑤洋务企业经营管理中的腐败现象严重。</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rPr>
              <a:t>　　　      洋务运动是中国近代化的起点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1.经济上:洋务派引进西方先进科学技术,创办了一批军事工业和民用企业,标志着中国经济近代化的开始,推动了中国民族资本主义的产生。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2.外交上:洋务运动促使中国外交开始向近代化转变,建立了中国第一个</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常设的外交机构——总理衙门,加强了清政府同外国的联系。</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3.军事上:洋务派创立新式海军,建立海军衙门,开启了中国军事近代化的历程。</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4.教育上:洋务派设立新式学堂,培养翻译、科技、军事方面的人才,还选派留学生出国深造,开启了中国教育近代化的历程。</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5.思想上:洋务派提出了“中学为体,西学为用”的主张,表明统治者认识到“中学”的不足,承认西学之所长,客观上促使中国人的价值观发生转变,开启了中国思想近代化的历程。</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04470" y="1595120"/>
            <a:ext cx="11581765" cy="1567180"/>
          </a:xfrm>
          <a:ln>
            <a:noFill/>
          </a:ln>
        </p:spPr>
        <p:txBody>
          <a:bodyPr wrap="square"/>
          <a:lstStyle/>
          <a:p>
            <a:r>
              <a:rPr lang="zh-CN" altLang="en-US" sz="5330" b="1" dirty="0" smtClean="0">
                <a:sym typeface="+mn-ea"/>
              </a:rPr>
              <a:t>第六单元   近代中国经济结构的变化</a:t>
            </a:r>
            <a:br>
              <a:rPr lang="zh-CN" altLang="en-US" sz="5330" b="1" dirty="0" smtClean="0">
                <a:sym typeface="+mn-ea"/>
              </a:rPr>
            </a:br>
            <a:r>
              <a:rPr lang="zh-CN" altLang="en-US" sz="5330" b="1" dirty="0" smtClean="0">
                <a:sym typeface="+mn-ea"/>
              </a:rPr>
              <a:t>               与资本主义的曲折发展</a:t>
            </a:r>
            <a:endParaRPr lang="en-US" altLang="zh-CN" sz="5330" b="1" dirty="0" smtClean="0">
              <a:sym typeface="+mn-ea"/>
            </a:endParaRP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三、民族资本主义的产生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(1)近代中国自然经济逐渐解体,客观上为民族资本主义的产生提供了商品市场和必要的劳动力。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(2)外商企业丰厚利润的刺激。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(3)洋务企业引进西方先进技术的诱导。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2.概况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(1)时间:19世纪六七十年代。</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(2)地区:上海、广东、天津等沿海地区。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(3)代表:上海的发昌机器厂(方举赞)、广东南海的继昌隆缫丝厂(陈启源)、天津的贻来牟机器磨坊(朱其昂)等。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3.地位:作为近代中国最先进的生产力,是中国由传统社会向近代社会转型的根本物质条件。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(1)改变了中国的经济结构和阶级结构,促使中国民族资产阶级产生。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(2)促进了资产阶级文化和思想在中国的传播,为资产阶级政治运动奠定了基础。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(3)在一定程度上抵制了列强的经济侵略。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(4)促进了中国自然经济的解体,推动了中国的近代化进程。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rPr>
              <a:t>　　　　多角度认识近代中国经济发生的变化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1.从生产模式看,商品经济进一步发展,自然经济逐渐瓦解,但仍然占主导地位。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2.从经济结构看,工业逐渐取代农业成为经济的主体,外国资本、官僚资本、民族资本是近代中国三种主要的工业资本形式。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3.从对外交流看,中国逐渐被卷入资本主义世界市场。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4.从国家政策看,逐渐从“抑商”向“扶商”转变。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就实质而言,近代中国经济方面发生的变化反映了从农耕文明向工业文明的演进,并逐步走向工业化和市场化。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757670" cy="67750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中国民族工业的曲折发展</a:t>
            </a:r>
          </a:p>
        </p:txBody>
      </p:sp>
      <p:sp>
        <p:nvSpPr>
          <p:cNvPr id="100" name="文本框 99"/>
          <p:cNvSpPr txBox="1"/>
          <p:nvPr/>
        </p:nvSpPr>
        <p:spPr>
          <a:xfrm>
            <a:off x="468630" y="842010"/>
            <a:ext cx="11444605" cy="737235"/>
          </a:xfrm>
          <a:prstGeom prst="rect">
            <a:avLst/>
          </a:prstGeom>
          <a:noFill/>
          <a:ln w="9525">
            <a:noFill/>
          </a:ln>
        </p:spPr>
        <p:txBody>
          <a:bodyPr wrap="square">
            <a:spAutoFit/>
          </a:bodyPr>
          <a:lstStyle/>
          <a:p>
            <a:pPr indent="0">
              <a:lnSpc>
                <a:spcPct val="150000"/>
              </a:lnSpc>
            </a:pPr>
            <a:r>
              <a:rPr lang="en-US" sz="2800" b="1">
                <a:latin typeface="微软雅黑" panose="020B0503020204020204" charset="-122"/>
                <a:ea typeface="微软雅黑" panose="020B0503020204020204" charset="-122"/>
                <a:cs typeface="微软雅黑" panose="020B0503020204020204" charset="-122"/>
              </a:rPr>
              <a:t>一、民族工业的曲折发展</a:t>
            </a:r>
            <a:r>
              <a:rPr lang="en-US" sz="2800">
                <a:solidFill>
                  <a:srgbClr val="FF0000"/>
                </a:solidFill>
                <a:latin typeface="微软雅黑" panose="020B0503020204020204" charset="-122"/>
                <a:ea typeface="微软雅黑" panose="020B0503020204020204" charset="-122"/>
                <a:cs typeface="微软雅黑" panose="020B0503020204020204" charset="-122"/>
              </a:rPr>
              <a:t>[高频点]</a:t>
            </a:r>
          </a:p>
        </p:txBody>
      </p:sp>
      <p:graphicFrame>
        <p:nvGraphicFramePr>
          <p:cNvPr id="3" name="表格 2"/>
          <p:cNvGraphicFramePr/>
          <p:nvPr>
            <p:custDataLst>
              <p:tags r:id="rId1"/>
            </p:custDataLst>
          </p:nvPr>
        </p:nvGraphicFramePr>
        <p:xfrm>
          <a:off x="623570" y="1687195"/>
          <a:ext cx="11065510" cy="4696460"/>
        </p:xfrm>
        <a:graphic>
          <a:graphicData uri="http://schemas.openxmlformats.org/drawingml/2006/table">
            <a:tbl>
              <a:tblPr firstRow="1" bandRow="1">
                <a:tableStyleId>{5940675A-B579-460E-94D1-54222C63F5DA}</a:tableStyleId>
              </a:tblPr>
              <a:tblGrid>
                <a:gridCol w="1604645"/>
                <a:gridCol w="3621405"/>
                <a:gridCol w="2803525"/>
                <a:gridCol w="3035935"/>
              </a:tblGrid>
              <a:tr h="429260">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阶段</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原因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表现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NEU-BZ-S92" charset="0"/>
                        </a:rPr>
                        <a:t>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863975">
                <a:tc>
                  <a:txBody>
                    <a:bodyPr/>
                    <a:lstStyle/>
                    <a:p>
                      <a:pPr indent="0" algn="ctr">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初步发展(19世纪末20世纪初)</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①甲午中日战争后,列强争相向中国输出资本,进一步瓦解了中国的自然经济。②清政府放宽对民间办厂的限制(主要是为了扩大税源,解决财政危机),民间出现办厂热潮。</a:t>
                      </a:r>
                      <a:r>
                        <a:rPr lang="en-US" sz="2000" b="0">
                          <a:solidFill>
                            <a:srgbClr val="FF0000"/>
                          </a:solidFill>
                          <a:latin typeface="微软雅黑" panose="020B0503020204020204" charset="-122"/>
                          <a:ea typeface="微软雅黑" panose="020B0503020204020204" charset="-122"/>
                          <a:cs typeface="微软雅黑" panose="020B0503020204020204" charset="-122"/>
                        </a:rPr>
                        <a:t>[2017全国卷Ⅲ第28题]</a:t>
                      </a:r>
                      <a:r>
                        <a:rPr lang="en-US" sz="2000" b="0">
                          <a:solidFill>
                            <a:srgbClr val="000000"/>
                          </a:solidFill>
                          <a:latin typeface="微软雅黑" panose="020B0503020204020204" charset="-122"/>
                          <a:ea typeface="微软雅黑" panose="020B0503020204020204" charset="-122"/>
                          <a:cs typeface="微软雅黑" panose="020B0503020204020204" charset="-122"/>
                        </a:rPr>
                        <a:t>③清末新政奖励实业。④社会上兴起的实业救国热潮和收回利权运动的影响。⑤爱国实业家的努力。</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①商办企业数量增加,规模扩大。②民族资本总额大增。③棉纺织业作为传统工业部门,发展尤为迅速。④民族工业由沿海向内地扩展。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①民族资产阶级作为新的政治力量开始登上历史舞台,先后领导了戊戌变法和辛亥革命。②进一步瓦解了中国的自然经济,在一定程度上抵制了外国的经济侵略。</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nvGraphicFramePr>
        <p:xfrm>
          <a:off x="669925" y="1049020"/>
          <a:ext cx="10864850" cy="599440"/>
        </p:xfrm>
        <a:graphic>
          <a:graphicData uri="http://schemas.openxmlformats.org/drawingml/2006/table">
            <a:tbl>
              <a:tblPr firstRow="1" bandRow="1">
                <a:tableStyleId>{5940675A-B579-460E-94D1-54222C63F5DA}</a:tableStyleId>
              </a:tblPr>
              <a:tblGrid>
                <a:gridCol w="1576070"/>
                <a:gridCol w="2804160"/>
                <a:gridCol w="3502660"/>
                <a:gridCol w="2981960"/>
              </a:tblGrid>
              <a:tr h="59944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阶段</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原因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表现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nvGraphicFramePr>
        <p:xfrm>
          <a:off x="669290" y="1648460"/>
          <a:ext cx="10866120" cy="4572000"/>
        </p:xfrm>
        <a:graphic>
          <a:graphicData uri="http://schemas.openxmlformats.org/drawingml/2006/table">
            <a:tbl>
              <a:tblPr firstRow="1" bandRow="1">
                <a:tableStyleId>{5940675A-B579-460E-94D1-54222C63F5DA}</a:tableStyleId>
              </a:tblPr>
              <a:tblGrid>
                <a:gridCol w="1575435"/>
                <a:gridCol w="2804795"/>
                <a:gridCol w="3503930"/>
                <a:gridCol w="2981960"/>
              </a:tblGrid>
              <a:tr h="4168140">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短暂春天(1912—1919年)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辛亥革命推翻封建帝制,为民族工业的发展扫清了一些障碍。②中华民国政府奖励发展实业。③群众性反帝爱国运动的推动。④实业救国思潮的影响。⑤第一次世界大战期间欧洲列强暂时放松对中国的经济侵略。</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①纺织业、面粉业等轻工业发展迅速。②厂矿企业资本增加的速度和规模空前。③重工业和新兴的民族工业,如化学工业,得到一定程度的发展。④涌现出一批实业家,如张謇、荣宗敬、周学熙等。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①进一步壮大了中国民族资产阶级的力量,增强其革命性,促使其继续进行反帝反封建的斗争。②壮大了无产阶级的力量,为旧民主主义革命向新民主主义革命的转变及中国共产党的成立奠定了阶级基础。</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r">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nvGraphicFramePr>
        <p:xfrm>
          <a:off x="669925" y="1049020"/>
          <a:ext cx="10864850" cy="599440"/>
        </p:xfrm>
        <a:graphic>
          <a:graphicData uri="http://schemas.openxmlformats.org/drawingml/2006/table">
            <a:tbl>
              <a:tblPr firstRow="1" bandRow="1">
                <a:tableStyleId>{5940675A-B579-460E-94D1-54222C63F5DA}</a:tableStyleId>
              </a:tblPr>
              <a:tblGrid>
                <a:gridCol w="1576070"/>
                <a:gridCol w="2804160"/>
                <a:gridCol w="3502660"/>
                <a:gridCol w="2981960"/>
              </a:tblGrid>
              <a:tr h="59944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阶段</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原因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表现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nvGraphicFramePr>
        <p:xfrm>
          <a:off x="669925" y="1650365"/>
          <a:ext cx="10864215" cy="3108960"/>
        </p:xfrm>
        <a:graphic>
          <a:graphicData uri="http://schemas.openxmlformats.org/drawingml/2006/table">
            <a:tbl>
              <a:tblPr firstRow="1" bandRow="1">
                <a:tableStyleId>{5940675A-B579-460E-94D1-54222C63F5DA}</a:tableStyleId>
              </a:tblPr>
              <a:tblGrid>
                <a:gridCol w="1575435"/>
                <a:gridCol w="2804160"/>
                <a:gridCol w="3503295"/>
                <a:gridCol w="2981325"/>
              </a:tblGrid>
              <a:tr h="2896235">
                <a:tc>
                  <a:txBody>
                    <a:bodyPr/>
                    <a:lstStyle/>
                    <a:p>
                      <a:pPr indent="0" algn="ctr">
                        <a:lnSpc>
                          <a:spcPct val="17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微弱发展(1919—1927年)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000" b="0">
                          <a:solidFill>
                            <a:srgbClr val="000000"/>
                          </a:solidFill>
                          <a:latin typeface="微软雅黑" panose="020B0503020204020204" charset="-122"/>
                          <a:ea typeface="微软雅黑" panose="020B0503020204020204" charset="-122"/>
                          <a:cs typeface="NEU-BZ-S92" charset="0"/>
                        </a:rPr>
                        <a:t>①一战时期洋货进口的剧烈下降。②人民反帝爱国运动的推动。③民族资本家的创业精神。④一些较大民族资本集团的出现。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000" b="0">
                          <a:solidFill>
                            <a:srgbClr val="000000"/>
                          </a:solidFill>
                          <a:latin typeface="微软雅黑" panose="020B0503020204020204" charset="-122"/>
                          <a:ea typeface="微软雅黑" panose="020B0503020204020204" charset="-122"/>
                          <a:cs typeface="NEU-BZ-S92" charset="0"/>
                        </a:rPr>
                        <a:t>①纺织、面粉、卷烟等传统轻工业有所发展。②火柴、水泥、机器造纸业等其他传统工业仍持续发展。③电力工业、一些新兴化工部门形成并初步发展。④资本总额增长下滑。</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7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①国民收入有所增长,人民生活水平有所提高。</a:t>
                      </a:r>
                    </a:p>
                    <a:p>
                      <a:pPr indent="0">
                        <a:lnSpc>
                          <a:spcPct val="17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②有力地支持了群众性的反帝爱国运动。</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r">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nvGraphicFramePr>
        <p:xfrm>
          <a:off x="669925" y="944245"/>
          <a:ext cx="10864850" cy="408940"/>
        </p:xfrm>
        <a:graphic>
          <a:graphicData uri="http://schemas.openxmlformats.org/drawingml/2006/table">
            <a:tbl>
              <a:tblPr firstRow="1" bandRow="1">
                <a:tableStyleId>{5940675A-B579-460E-94D1-54222C63F5DA}</a:tableStyleId>
              </a:tblPr>
              <a:tblGrid>
                <a:gridCol w="1576070"/>
                <a:gridCol w="2981960"/>
                <a:gridCol w="3225165"/>
                <a:gridCol w="3081655"/>
              </a:tblGrid>
              <a:tr h="40894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阶段</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原因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表现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custDataLst>
              <p:tags r:id="rId1"/>
            </p:custDataLst>
          </p:nvPr>
        </p:nvGraphicFramePr>
        <p:xfrm>
          <a:off x="669925" y="1350645"/>
          <a:ext cx="10864850" cy="5267325"/>
        </p:xfrm>
        <a:graphic>
          <a:graphicData uri="http://schemas.openxmlformats.org/drawingml/2006/table">
            <a:tbl>
              <a:tblPr firstRow="1" bandRow="1">
                <a:tableStyleId>{5940675A-B579-460E-94D1-54222C63F5DA}</a:tableStyleId>
              </a:tblPr>
              <a:tblGrid>
                <a:gridCol w="1575435"/>
                <a:gridCol w="2992755"/>
                <a:gridCol w="3215640"/>
                <a:gridCol w="3081020"/>
              </a:tblGrid>
              <a:tr h="288988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较快发展(1927—1936年)</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①国民政府形式上统一全国。②国民政府推行有利于经济发展的政策和措施。</a:t>
                      </a:r>
                      <a:r>
                        <a:rPr lang="en-US" sz="2000" b="0">
                          <a:solidFill>
                            <a:srgbClr val="FF0000"/>
                          </a:solidFill>
                          <a:latin typeface="微软雅黑" panose="020B0503020204020204" charset="-122"/>
                          <a:ea typeface="微软雅黑" panose="020B0503020204020204" charset="-122"/>
                          <a:cs typeface="微软雅黑" panose="020B0503020204020204" charset="-122"/>
                        </a:rPr>
                        <a:t>[2018江苏高考第22题第(1)问]</a:t>
                      </a:r>
                      <a:r>
                        <a:rPr lang="en-US" sz="2000" b="0">
                          <a:solidFill>
                            <a:srgbClr val="000000"/>
                          </a:solidFill>
                          <a:latin typeface="微软雅黑" panose="020B0503020204020204" charset="-122"/>
                          <a:ea typeface="微软雅黑" panose="020B0503020204020204" charset="-122"/>
                          <a:cs typeface="微软雅黑" panose="020B0503020204020204" charset="-122"/>
                        </a:rPr>
                        <a:t>③提倡国货、抵制洋货的群众性反帝爱国运动蓬勃发展。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①棉纺织、面粉、化学、橡胶等工业都有较大发展。</a:t>
                      </a:r>
                    </a:p>
                    <a:p>
                      <a:pPr indent="0">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②国民生产总值逐年增长。</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①推动中国近代化进程。②在一定程度上抵御了列强的经济侵略。③为抗日战争的胜利奠定了一定的物质基础。</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8600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沉重打击(全面抗战时期)</a:t>
                      </a:r>
                      <a:r>
                        <a:rPr lang="en-US" sz="2000" b="0">
                          <a:solidFill>
                            <a:srgbClr val="FF0000"/>
                          </a:solidFill>
                          <a:latin typeface="微软雅黑" panose="020B0503020204020204" charset="-122"/>
                          <a:ea typeface="微软雅黑" panose="020B0503020204020204" charset="-122"/>
                          <a:cs typeface="微软雅黑" panose="020B0503020204020204" charset="-122"/>
                        </a:rPr>
                        <a:t>[2020全国卷Ⅲ第30题]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①日本发动全面侵华战争。②国民政府实行战时体制,加强对经济的全面控制。</a:t>
                      </a:r>
                      <a:r>
                        <a:rPr lang="en-US" sz="2000" b="0">
                          <a:solidFill>
                            <a:srgbClr val="FF0000"/>
                          </a:solidFill>
                          <a:latin typeface="微软雅黑" panose="020B0503020204020204" charset="-122"/>
                          <a:ea typeface="微软雅黑" panose="020B0503020204020204" charset="-122"/>
                          <a:cs typeface="微软雅黑" panose="020B0503020204020204" charset="-122"/>
                        </a:rPr>
                        <a:t>[2018江苏高考第22题第(2)问]</a:t>
                      </a:r>
                      <a:r>
                        <a:rPr lang="en-US" sz="2000" b="0">
                          <a:solidFill>
                            <a:srgbClr val="000000"/>
                          </a:solidFill>
                          <a:latin typeface="微软雅黑" panose="020B0503020204020204" charset="-122"/>
                          <a:ea typeface="微软雅黑" panose="020B0503020204020204" charset="-122"/>
                          <a:cs typeface="微软雅黑" panose="020B0503020204020204" charset="-122"/>
                        </a:rPr>
                        <a:t>③官僚资本的压榨。</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①在沦陷区:来不及内迁的民族企业,或被日军摧毁,或被日军吞并。②在国统区:国民政府官僚阶层压榨民族企业,官僚资本迅速膨胀,民族资本日益萎缩。</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①东南沿海企业内迁,对抗战的胜利和后方工业的发展起到了很大作用。②中国民族资本主义经济遭到严重破坏。③中国的近代化进程更加曲折。</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5630" y="247650"/>
            <a:ext cx="11255375" cy="737235"/>
          </a:xfrm>
          <a:prstGeom prst="rect">
            <a:avLst/>
          </a:prstGeom>
          <a:noFill/>
          <a:ln w="9525">
            <a:noFill/>
          </a:ln>
        </p:spPr>
        <p:txBody>
          <a:bodyPr wrap="square">
            <a:spAutoFit/>
          </a:bodyPr>
          <a:lstStyle/>
          <a:p>
            <a:pPr indent="0" algn="r">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nvGraphicFramePr>
        <p:xfrm>
          <a:off x="669925" y="944245"/>
          <a:ext cx="10864850" cy="408940"/>
        </p:xfrm>
        <a:graphic>
          <a:graphicData uri="http://schemas.openxmlformats.org/drawingml/2006/table">
            <a:tbl>
              <a:tblPr firstRow="1" bandRow="1">
                <a:tableStyleId>{5940675A-B579-460E-94D1-54222C63F5DA}</a:tableStyleId>
              </a:tblPr>
              <a:tblGrid>
                <a:gridCol w="1576070"/>
                <a:gridCol w="2981960"/>
                <a:gridCol w="3225165"/>
                <a:gridCol w="3081655"/>
              </a:tblGrid>
              <a:tr h="408940">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阶段</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原因</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表现</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5" name="表格 4"/>
          <p:cNvGraphicFramePr/>
          <p:nvPr/>
        </p:nvGraphicFramePr>
        <p:xfrm>
          <a:off x="669290" y="1353185"/>
          <a:ext cx="10865485" cy="3723005"/>
        </p:xfrm>
        <a:graphic>
          <a:graphicData uri="http://schemas.openxmlformats.org/drawingml/2006/table">
            <a:tbl>
              <a:tblPr firstRow="1" bandRow="1">
                <a:tableStyleId>{5940675A-B579-460E-94D1-54222C63F5DA}</a:tableStyleId>
              </a:tblPr>
              <a:tblGrid>
                <a:gridCol w="1575435"/>
                <a:gridCol w="2983230"/>
                <a:gridCol w="3225800"/>
                <a:gridCol w="3081020"/>
              </a:tblGrid>
              <a:tr h="3723005">
                <a:tc>
                  <a:txBody>
                    <a:bodyPr/>
                    <a:lstStyle/>
                    <a:p>
                      <a:pPr indent="0" algn="ctr">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陷入绝境(解放战争时期)</a:t>
                      </a:r>
                      <a:r>
                        <a:rPr lang="en-US" sz="2000" b="0">
                          <a:solidFill>
                            <a:srgbClr val="FF0000"/>
                          </a:solidFill>
                          <a:latin typeface="微软雅黑" panose="020B0503020204020204" charset="-122"/>
                          <a:ea typeface="微软雅黑" panose="020B0503020204020204" charset="-122"/>
                          <a:cs typeface="微软雅黑" panose="020B0503020204020204" charset="-122"/>
                        </a:rPr>
                        <a:t>[2017江苏高考第11题]</a:t>
                      </a:r>
                      <a:endParaRPr lang="en-US" altLang="en-US" sz="2000" b="0">
                        <a:solidFill>
                          <a:srgbClr val="FF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①国共内战的破坏。②美国的经济掠夺。③官僚资本的挤压。④国民政府征收苛捐杂税,滥发纸币。</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通货急剧膨胀,工厂、矿山、店铺等纷纷倒闭。</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民族资产阶级与国民党决裂,与中国共产党并肩战斗。</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二、民族工业发展的特点及作用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(1)产生于半殖民地半封建社会,资金少,规模小,技术力量薄弱。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(2)在地区分布上主要集中在沿海地区,内地很少;在行业分布上主要集中在轻工业领域,重工业基础薄弱,没有形成独立完整的工业体系。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(3)在国民经济中所占比重很小,始终没有成为中国社会经济的主要形式。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晚清中国经济结构的变化和民族工业的兴起</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中国民族工业的曲折发展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20090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2.作用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(1)经济上:有利于社会进步,推动了中国近代化的进程和社会经济的发展,在一定程度上抵制了西方的经济侵略。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(2)政治上:为民主革命奠定了社会基础和阶级基础。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(3)思想上:为资产阶级思想文化的传播提供了条件,不断冲击并最终动摇了封建正统思想的统治地位。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(4)社会生活上:推动了中国社会生活的近代化。</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rPr>
              <a:t>　　　       近代中国五种经济形态的比较</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1.自然经济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(1)特征:个体农业和家庭手工业结合,自给自足。</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(2)发展历程:原始社会时已产生,鸦片战争后逐渐解体。</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(3)地位:在近代中国一直占统治地位。</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(4)结局:中华人民共和国成立后,通过三大改造,自然经济完全解体。</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2.外国资本主义经济</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(1)特征:带有掠夺性和垄断性。</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(2)发展历程:鸦片战争后在通商口岸兴起,甲午中日战争前以商品输出为主,后以资本输出为主。</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(3)地位:在近代中国长期占据优势,垄断了众多重工业部门。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(4)结局:中华人民共和国成立后,接收帝国主义在华企业,将其转变为社会主义性质的国营经济。</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3.洋务经济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详见考点1“二、洋务运动”。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4.官僚资本主义经济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(1)特征:依靠国家政权形成对经济的垄断。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(2)发展历程:洋务运动时出现,南京国民政府统治时期不断膨胀。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(3)地位:南京国民政府统治时期,掌握着国家经济命脉。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(4)结局:中华人民共和国成立后,没收官僚资本,建立社会主义性质的国营经济。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5.民族资本主义经济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(1)特征:既有革命性又有妥协性。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(2)发展历程:见考点2。</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(3)地位:是近代中国产生的新经济因素,在帝国主义、封建主义和官僚资本主义三座大山的压制下艰难发展,在国民经济中所占比重较小。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(4)结局:中华人民共和国成立后,对资本主义工商业进行社会主义改造,将其转变为社会主义公有制经济。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6.相互关系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自然经济在其他经济发展中不断走向解体;洋务经济和民族资本主义经济对外国资本主义经济有一定的抵制作用;民族资本主义经济在外国资本主义经济和官僚资本主义经济的夹缝中生存,既具有革命性,同时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又具有依赖性和妥协性;外国资本主义经济与官僚资本主义经济既相互勾结、又相互争夺。它们共同影响着近代中国经济的发展进程。</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541485" y="222888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自然经济的逐渐解体</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洋务运动</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民族工业的曲折发展</a:t>
            </a:r>
          </a:p>
        </p:txBody>
      </p:sp>
      <p:sp>
        <p:nvSpPr>
          <p:cNvPr id="2" name="矩形 1">
            <a:hlinkClick r:id="rId2" action="ppaction://hlinksldjump"/>
          </p:cNvPr>
          <p:cNvSpPr/>
          <p:nvPr/>
        </p:nvSpPr>
        <p:spPr>
          <a:xfrm>
            <a:off x="5622130" y="451762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列强对中国的经济侵略</a:t>
            </a:r>
          </a:p>
        </p:txBody>
      </p:sp>
      <p:sp>
        <p:nvSpPr>
          <p:cNvPr id="5" name="文本框 4"/>
          <p:cNvSpPr txBox="1"/>
          <p:nvPr/>
        </p:nvSpPr>
        <p:spPr>
          <a:xfrm>
            <a:off x="6824980" y="376491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713855" y="95504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590169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自然经济的逐渐解体</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自然经济的解体是近几年高考的高频考点,主要考查自然经济解体的原因、表现和影响,传统自然经济对外国商品的抵制等。题型以选择题为主,也有部分非选择题,材料呈现方式多样,试题难度适中。</a:t>
            </a:r>
          </a:p>
        </p:txBody>
      </p:sp>
      <p:graphicFrame>
        <p:nvGraphicFramePr>
          <p:cNvPr id="5" name="表格 4"/>
          <p:cNvGraphicFramePr/>
          <p:nvPr>
            <p:custDataLst>
              <p:tags r:id="rId1"/>
            </p:custDataLst>
          </p:nvPr>
        </p:nvGraphicFramePr>
        <p:xfrm>
          <a:off x="553085" y="3357880"/>
          <a:ext cx="10361930" cy="1901952"/>
        </p:xfrm>
        <a:graphic>
          <a:graphicData uri="http://schemas.openxmlformats.org/drawingml/2006/table">
            <a:tbl>
              <a:tblPr firstRow="1" bandRow="1">
                <a:tableStyleId>{5940675A-B579-460E-94D1-54222C63F5DA}</a:tableStyleId>
              </a:tblPr>
              <a:tblGrid>
                <a:gridCol w="4653915"/>
                <a:gridCol w="5708015"/>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自然经济解体的原因、表现</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1.自然经济对外国商品的抵制作用</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2.自然经济解体对近代社会生活的影响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3.自然经济解体的原因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 </a:t>
            </a:r>
            <a:r>
              <a:rPr lang="en-US" sz="2800">
                <a:solidFill>
                  <a:srgbClr val="000000"/>
                </a:solidFill>
                <a:latin typeface="微软雅黑" panose="020B0503020204020204" charset="-122"/>
                <a:ea typeface="微软雅黑" panose="020B0503020204020204" charset="-122"/>
                <a:cs typeface="微软雅黑" panose="020B0503020204020204" charset="-122"/>
              </a:rPr>
              <a:t> [2016全国卷Ⅱ,28,4分]19世纪中期以后,中国市场上的洋货日益增多,火柴、洋布等日用品,“虽穷乡僻壤,求之于市,必有所供”。这种状况表明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A.中国市场由被动开放转为主动开放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B.商品经济基本取代自然经济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C.日常生活与世界市场联系日趋密切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D.中国关税主权开始丧失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398885" cy="655447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19世纪中期以后洋货在中国市场上逐渐增多并蔓延至农村这一现象切入,考查晚清中国与世界市场联系的加强。鸦片战争前,中国实行闭关锁国政策,从19世纪中期开始,西方列强对中国相继发动两次鸦片战争,强迫中国签订不平等条约,中国的大门被迫向世界开放,不是主动开放,故A项错误;鸦片战争以后,外国资本主义的入侵破坏了中国的自然经济,但整个近代传统经济仍占绝对优势,商品经济并没有取代自然经济,故B项错误;“中国市场上的洋货日益增多”“虽穷乡僻壤……必有所供”说明中国人的日常生活与世界市场的联系日益密切,C项正确。鸦片战争后,中英《南京条约》中协定关税的规定,使中国的关税主权遭到破坏,但并非丧失,故D项错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p>
          <a:p>
            <a:pPr indent="0">
              <a:lnSpc>
                <a:spcPct val="15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自然经济的解体是一个渐进的、漫长的过程,自然经济在近代中国仍然占主导地位。从全球视角看,近代中国经济结构的变化是中国被迫卷入资本主义世界市场,开始融入全球化的体现。</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885030" y="315999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自然经济的逐渐解体</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洋务运动</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   民族工业的曲折发展</a:t>
            </a:r>
          </a:p>
        </p:txBody>
      </p:sp>
      <p:sp>
        <p:nvSpPr>
          <p:cNvPr id="4" name="文本框 3"/>
          <p:cNvSpPr txBox="1"/>
          <p:nvPr/>
        </p:nvSpPr>
        <p:spPr>
          <a:xfrm>
            <a:off x="4826000" y="184404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矩形 1">
            <a:hlinkClick r:id="rId2" action="ppaction://hlinksldjump"/>
          </p:cNvPr>
          <p:cNvSpPr/>
          <p:nvPr/>
        </p:nvSpPr>
        <p:spPr>
          <a:xfrm>
            <a:off x="885030" y="520977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列强对中国的经济侵略</a:t>
            </a:r>
          </a:p>
        </p:txBody>
      </p:sp>
      <p:sp>
        <p:nvSpPr>
          <p:cNvPr id="5" name="文本框 4"/>
          <p:cNvSpPr txBox="1"/>
          <p:nvPr/>
        </p:nvSpPr>
        <p:spPr>
          <a:xfrm>
            <a:off x="4826000" y="447294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81508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洋务运动</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近几年高考多考查洋务运动的背景、内容、影响等。题型以选择题为主,也涉及非选择题,复习备考时,要注意全面掌握洋务运动的内容并辩证地评价洋务运动的作用。</a:t>
            </a:r>
          </a:p>
        </p:txBody>
      </p:sp>
      <p:graphicFrame>
        <p:nvGraphicFramePr>
          <p:cNvPr id="5" name="表格 4"/>
          <p:cNvGraphicFramePr/>
          <p:nvPr>
            <p:custDataLst>
              <p:tags r:id="rId1"/>
            </p:custDataLst>
          </p:nvPr>
        </p:nvGraphicFramePr>
        <p:xfrm>
          <a:off x="564515" y="3270250"/>
          <a:ext cx="10361930" cy="2535301"/>
        </p:xfrm>
        <a:graphic>
          <a:graphicData uri="http://schemas.openxmlformats.org/drawingml/2006/table">
            <a:tbl>
              <a:tblPr firstRow="1" bandRow="1">
                <a:tableStyleId>{5940675A-B579-460E-94D1-54222C63F5DA}</a:tableStyleId>
              </a:tblPr>
              <a:tblGrid>
                <a:gridCol w="4842510"/>
                <a:gridCol w="5519420"/>
              </a:tblGrid>
              <a:tr h="4870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1.洋务运动的措施、弊端及其作用</a:t>
                      </a:r>
                    </a:p>
                    <a:p>
                      <a:pPr indent="0">
                        <a:lnSpc>
                          <a:spcPct val="140000"/>
                        </a:lnSpc>
                        <a:buNone/>
                      </a:pP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2.洋务运动的历史影响及启示</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1.对洋务运动民用企业官督商办模式的评价</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2.洋务企业的作用及存在的问题</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3.对洋务运动的客观评价</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[2020全国卷Ⅲ,28,4分]面对外商轮船航运势力进一步扩展,李鸿章认为:“各口岸轮船生意已被洋商占尽,华商领官船另树一帜,洋人势必挟重资以侵夺”,因此“须华商自立公司,自建行栈,自筹保险”。这表明</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A.商战成为对外交往中心　　B.清政府鼓励民间投资设厂</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C.求富以自强方针的改变	     D.洋务派准备创办民用企业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洋务派官员对创办民用企业的认识。根据材料“各口岸轮船生意已被洋商占尽”“洋人势必挟重资以侵夺”“须华商自立公司,自建行栈,自筹保险”等信息可知,为了应对外商轮船航运势力的扩展,洋务派准备创办民用企业,D项符合题意。材料不能体现A项,且商战是早期维新派的主张,排除;B项是甲午中日战争后清政府采取的措施,排除;材料中洋务派官员李鸿章认识到需求富以自强,该方针没有发生“改变”,C项排除。</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68630" y="468947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rPr>
              <a:t>　洋务派创办的民用企业大多属于官督商办企业,洋务派创办民用工业采用“官督商办”的形式有两大好处,一是利用官府的势力,为企业创办与发展提供政治保证;二是利用民间的资本,为企业的创办与发展提供资金来源。“资本+权势”的模式,是与当时的社会环境相适应的。但是这一形式带有浓厚的买办性和封建性,导致企业经营管理腐败,亏损严重,最终部分企业改为官商合办或直接改为商办,还有一些企业最终破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[2018全国卷Ⅱ,42,12分]阅读材料,完成下列要求。</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材料　1889年,两广总督张之洞从英国预购炼铁机炉,有人提醒先要确定煤、铁质地才能配置合适的机炉,张之洞认为不必“先觅煤、铁而后购机炉”。张之洞调任湖广总督,购得大冶铁矿,开始筹建汉阳铁厂,由于找不到合适的煤,耗费六年时间和巨资,仍未能炼出合格的钢铁。盛宣怀接手后,招商股银200万两,并开办萍乡煤矿,但由于原来定购的机炉不适用,依然未能炼出好钢,只得贷款改装设备,才获得成功。通过克服种种困难,汉阳铁厂成为中国第一家大型的近代化钢铁企业。1949年后收归国有。</a:t>
            </a:r>
          </a:p>
          <a:p>
            <a:pPr indent="0" algn="r">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——摘编自陈真等编《中国近代工业史资料》等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材料提供了一个中国近代企业发展的案例,蕴含了现代化的诸多启示。从材料中提炼一个启示,并结合所学的中国近现代史知识予以说明。(要求:观点明确,史论结合,言之成理)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从汉阳铁厂发展的艰难历程切入,考查影响中国近代化进程的因素及其启示。本题属于开放型试题,答案不唯一。但“开放”不等于“随意”,必须持之有故,言之成理。首先,要紧扣材料有效信息“筹建汉阳铁厂”“招商股银200万两,并开办萍乡煤矿”“改装设备”,认识到企业发展需要市场、资金、技术等条件。其次,明确“启示”即观点,“说明”即论证,必须做到观点明确,史论结合,言之成理。最后,对“说明”进行总结。</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示例　启示:市场、资金、技术等资源的有效配置是工业化发展的必备条件。(2分)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说明:在张之洞创办的汉阳铁厂陷入困境之际,盛宣怀接手经营,他募集资金,并改进设备,最终使汉阳铁厂发展为中国第一家大型的近代化钢铁企业,为中国近代化作出重大贡献。20世纪70年代末开始,我国逐步摆脱计划经济体制的束缚,发挥市场功能,吸收外资,引进技术,利用国内各种资源,使经济建设取得举世瞩目的成就。(8分)</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结论:综上所述,市场、资金、技术等资源的有效配置,是促进工业化发展的重要因素。(2分)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归纳总结</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近代中国经济结构变化的特点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1.由单一的经济形态(自然经济)变为多种经济形态并存(自然经济、外国资本主义经济、官僚资本主义经济和民族资本主义经济等)。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2.机器大生产方式产生。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3.生产组织形式发生了变化,由工场发展为工厂。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4.生产部门和流通方式发生变化:轻工业发展,重工业起步,商品流通方式多样化。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277735"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民族工业的曲折发展</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近几年高考突出考查不同时期民族工业发展的背景、表现和影响。题型以选择题为主。备考时,要注意掌握不同时期政府的经济政策对民族工业发展的影响,突出历代政府的主观努力和贡献。</a:t>
            </a:r>
          </a:p>
        </p:txBody>
      </p:sp>
      <p:graphicFrame>
        <p:nvGraphicFramePr>
          <p:cNvPr id="5" name="表格 4"/>
          <p:cNvGraphicFramePr/>
          <p:nvPr>
            <p:custDataLst>
              <p:tags r:id="rId1"/>
            </p:custDataLst>
          </p:nvPr>
        </p:nvGraphicFramePr>
        <p:xfrm>
          <a:off x="575945" y="3446145"/>
          <a:ext cx="10361930" cy="1901190"/>
        </p:xfrm>
        <a:graphic>
          <a:graphicData uri="http://schemas.openxmlformats.org/drawingml/2006/table">
            <a:tbl>
              <a:tblPr firstRow="1" bandRow="1">
                <a:tableStyleId>{5940675A-B579-460E-94D1-54222C63F5DA}</a:tableStyleId>
              </a:tblPr>
              <a:tblGrid>
                <a:gridCol w="5662930"/>
                <a:gridCol w="469900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16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1.民族工业曲折发展的原因</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2.民族工业发展的影响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3.历代政府发展民族工业的表现及影响</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1.民族工业发展的特点</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2.影响民族工业发展的因素</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354170" y="2848610"/>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运用唯物史观、时空观念解读晚清中国经济结构的变化 </a:t>
            </a: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运用唯物史观解读影响中国近代民族工业发展的因素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69665" y="208026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8" name="矩形 7">
            <a:hlinkClick r:id="rId2" action="ppaction://hlinksldjump"/>
          </p:cNvPr>
          <p:cNvSpPr/>
          <p:nvPr/>
        </p:nvSpPr>
        <p:spPr>
          <a:xfrm>
            <a:off x="354170" y="464335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磨难重重——近代中国民族经济的发展</a:t>
            </a:r>
          </a:p>
        </p:txBody>
      </p:sp>
      <p:sp>
        <p:nvSpPr>
          <p:cNvPr id="9" name="文本框 8"/>
          <p:cNvSpPr txBox="1"/>
          <p:nvPr/>
        </p:nvSpPr>
        <p:spPr>
          <a:xfrm>
            <a:off x="3669665" y="402717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4</a:t>
            </a:r>
            <a:r>
              <a:rPr lang="en-US" sz="2800">
                <a:solidFill>
                  <a:srgbClr val="000000"/>
                </a:solidFill>
                <a:latin typeface="微软雅黑" panose="020B0503020204020204" charset="-122"/>
                <a:ea typeface="微软雅黑" panose="020B0503020204020204" charset="-122"/>
                <a:cs typeface="微软雅黑" panose="020B0503020204020204" charset="-122"/>
              </a:rPr>
              <a:t>  [2020全国卷Ⅰ,29,4分]20世纪20年代,中国度量衡的状况是,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“同一秤也,有公秤、私秤、米秤、油秤之分别”“同一天平也,有库平、漕平、湘平、关平之分别”“同一尺也, 有海关尺、营造尺、裁衣尺、鲁班尺及京放、海放之分别”。这一状况</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A.提高了市场交易的成本　　B.加剧了军阀林立的局面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C.造成国民经济结构失衡	    D.阻断了商品的大量流通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20世纪20年代中国度量衡缺乏统一标准切入,考查阻碍近代中国经济发展的因素。20世纪20年代中国的度量衡种类繁多,这种混乱的状况造成商品交易时需要花费不少时间进行换算,提高了市场交易的成本,故A项正确。中国经济领域度量衡的混乱,没有直接加剧政治上军阀割据的局面,B项排除。材料中中国度量衡缺乏统一标准与国民经济结构失衡没有关联,故C项错误。度量衡混乱的状况不利于商品的流通,但“阻断了”说法绝对,D项错误。</a:t>
            </a:r>
          </a:p>
        </p:txBody>
      </p:sp>
      <p:sp>
        <p:nvSpPr>
          <p:cNvPr id="2" name="文本框 1"/>
          <p:cNvSpPr txBox="1"/>
          <p:nvPr/>
        </p:nvSpPr>
        <p:spPr>
          <a:xfrm>
            <a:off x="546100" y="48336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命题分析</a:t>
            </a:r>
            <a:r>
              <a:rPr lang="en-US" sz="2800">
                <a:solidFill>
                  <a:srgbClr val="000000"/>
                </a:solidFill>
                <a:latin typeface="微软雅黑" panose="020B0503020204020204" charset="-122"/>
                <a:ea typeface="微软雅黑" panose="020B0503020204020204" charset="-122"/>
                <a:cs typeface="微软雅黑" panose="020B0503020204020204" charset="-122"/>
              </a:rPr>
              <a:t>　本题考查度量衡不统一造成了市场交易成本的提高,注意本题对“统一”的强调,类似的角度还有2016年全国卷Ⅲ第33题“19世纪60年代美国对统一轨距的需要”,2017年天津高考第6题“1880年英国对火车时刻表的统一规定”等。平时复习中,要多关注相似角度试题,如市场、文字、仪器标准、道路施工标准、食品安全标准的统一等,注意不同领域不同行业统一标准的制定对社会经济发展的重要推动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5</a:t>
            </a:r>
            <a:r>
              <a:rPr lang="en-US" sz="2800">
                <a:solidFill>
                  <a:srgbClr val="000000"/>
                </a:solidFill>
                <a:latin typeface="微软雅黑" panose="020B0503020204020204" charset="-122"/>
                <a:ea typeface="微软雅黑" panose="020B0503020204020204" charset="-122"/>
                <a:cs typeface="微软雅黑" panose="020B0503020204020204" charset="-122"/>
              </a:rPr>
              <a:t>  [2019全国卷Ⅰ,28,4分]</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川沙县部分名人简历表</a:t>
            </a:r>
          </a:p>
        </p:txBody>
      </p:sp>
      <p:graphicFrame>
        <p:nvGraphicFramePr>
          <p:cNvPr id="2" name="表格 1"/>
          <p:cNvGraphicFramePr/>
          <p:nvPr>
            <p:custDataLst>
              <p:tags r:id="rId1"/>
            </p:custDataLst>
          </p:nvPr>
        </p:nvGraphicFramePr>
        <p:xfrm>
          <a:off x="703580" y="1592580"/>
          <a:ext cx="10485755" cy="1832610"/>
        </p:xfrm>
        <a:graphic>
          <a:graphicData uri="http://schemas.openxmlformats.org/drawingml/2006/table">
            <a:tbl>
              <a:tblPr firstRow="1" bandRow="1">
                <a:tableStyleId>{5940675A-B579-460E-94D1-54222C63F5DA}</a:tableStyleId>
              </a:tblPr>
              <a:tblGrid>
                <a:gridCol w="1084580"/>
                <a:gridCol w="9401175"/>
              </a:tblGrid>
              <a:tr h="61087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黄　彬</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国学生,干练有才,上海招商局创办时,章程皆其手订。</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087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朱纯祖</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监生,幼时孤苦伶仃,学习米业,中年创设朱丽记花米行。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087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姚光第</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南邑生员,感于地方贫瘠日甚,就其家设机器轧棉厂。</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68630" y="3547110"/>
            <a:ext cx="11255375" cy="267652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上表是19世纪末20世纪初毗邻上海的川沙县部分名人的简历,说明当时国内</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A.科举取士转向选拔实务人才　B.传统社会结构受到冲击</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C.儒家的义利观念被抛弃　       D.新式工业在经济中居于主导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19世纪末20世纪初川沙县部分名人简历为切入点,考查民族工业兴起与发展的影响。题干材料源于历史文献,以表格的形式呈现黄彬、朱纯祖、姚光第的简历。黄彬、朱纯祖、姚光第为科举制下的国学生、监生、生员,但是随着社会形势的变化,他们纷纷从事近代企业生产,这说明士农工商分立的传统社会结构受到了冲击,发生了一定的变化,故B项正确。材料中这些人参与工商业是个人行为,不是科举取士选官标准变化的结果,排除A项;C项说法不准确,应该是儒家的义利观念受到冲击,而非被抛弃,排除;近代中国小农经济始终占主导地位,排除D项。</a:t>
            </a:r>
          </a:p>
        </p:txBody>
      </p:sp>
      <p:sp>
        <p:nvSpPr>
          <p:cNvPr id="2" name="文本框 1"/>
          <p:cNvSpPr txBox="1"/>
          <p:nvPr/>
        </p:nvSpPr>
        <p:spPr>
          <a:xfrm>
            <a:off x="468630" y="5367020"/>
            <a:ext cx="11255375" cy="737235"/>
          </a:xfrm>
          <a:prstGeom prst="rect">
            <a:avLst/>
          </a:prstGeom>
          <a:noFill/>
          <a:ln w="9525">
            <a:noFill/>
          </a:ln>
        </p:spPr>
        <p:txBody>
          <a:bodyPr wrap="square">
            <a:spAutoFit/>
          </a:bodyPr>
          <a:lstStyle/>
          <a:p>
            <a:pPr indent="0">
              <a:lnSpc>
                <a:spcPct val="150000"/>
              </a:lnSpc>
            </a:pPr>
            <a:r>
              <a:rPr lang="zh-CN" sz="2800" b="1">
                <a:solidFill>
                  <a:srgbClr val="000000"/>
                </a:solidFill>
                <a:latin typeface="微软雅黑" panose="020B0503020204020204" charset="-122"/>
                <a:ea typeface="微软雅黑" panose="020B0503020204020204" charset="-122"/>
                <a:cs typeface="微软雅黑" panose="020B0503020204020204" charset="-122"/>
              </a:rPr>
              <a:t>答案</a:t>
            </a:r>
            <a:r>
              <a:rPr lang="en-US" sz="2800">
                <a:solidFill>
                  <a:srgbClr val="000000"/>
                </a:solidFill>
                <a:latin typeface="微软雅黑" panose="020B0503020204020204" charset="-122"/>
                <a:ea typeface="微软雅黑" panose="020B0503020204020204" charset="-122"/>
                <a:cs typeface="微软雅黑" panose="020B0503020204020204" charset="-122"/>
              </a:rPr>
              <a:t>  B</a:t>
            </a:r>
            <a:endParaRPr lang="en-US" sz="2800" b="1">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示例6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[2016全国卷Ⅱ,30,4分]抗战胜利后,国民政府将日伪纺织企业合并,成立了国有的中纺公司。政府高层解释称,商民在抗战之后,对于所接收之敌伪纱厂,“即便有人承购,事实上仍需由政府予以维持,等于仍由政府自行拨款接办,国库并不因出售纱厂而有大量之收入”。这反映了此时期</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A.政府试图缓解民族工业困境</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B.国家实行对轻纺工业的统制</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C.民族资本主义工业开始衰落     </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D.政府在经济中主导地位加强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抗战胜利后国民政府趁接收日伪纺织企业之机扩大官僚资本切入,考查政府在经济发展中的作用。由材料和所学知识可知,国民政府的行为不利于民族工业的发展,A项排除;材料中讲的是日伪纱厂,而非整个轻纺工业,B项错误;C项“开始”说法错误,排除;据材料“国民政府将日伪纺织企业合并,成立了国有的中纺公司”“对于所接收之敌伪纱厂,‘即便有人承购……仍由政府自行拨款接办’”可知,政府在经济中的主导地位加强,D项正确。</a:t>
            </a:r>
          </a:p>
        </p:txBody>
      </p:sp>
      <p:sp>
        <p:nvSpPr>
          <p:cNvPr id="2" name="文本框 1"/>
          <p:cNvSpPr txBox="1"/>
          <p:nvPr/>
        </p:nvSpPr>
        <p:spPr>
          <a:xfrm>
            <a:off x="402590" y="490093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rPr>
              <a:t>　近代中国民族工业的兴起与发展,与国家政权的扶持和控制有着千丝万缕的联系。晚清时期洋务派利用自身的优势积极创建官办与官督商办企业,甲午中日战争后,部分洋务企业存活下来,但清政府所能给予的支持已大不如前。民国初期,政府鼓励发展实业的法令陆续颁布,民族资本主义在第一次世界大战期间得到了快速发展。南京国民政府在形式上统一全国的同时,开始了凝聚官僚资本、收回关税主权的努力,全面抗战爆发前已取得部分成果。随着中日战争的扩大,国民政府开始实施统制经济政策,这一政策对保障抗战的胜利发挥了巨大作用,但抗战胜利后国民政府并未放松对国民经济的控制,民族资本主义在夹缝中艰难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存。总之,作为后发工业化国家,国家政权必然要在民族工业的发展中扮演重要角色,这是德国、日本走过的道路,也是苏联、中国走上社会主义道路的必然选择。</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150610" cy="601661"/>
          </a:xfrm>
        </p:spPr>
        <p:txBody>
          <a:bodyPr wrap="square"/>
          <a:lstStyle/>
          <a:p>
            <a:r>
              <a:rPr sz="3200" dirty="0">
                <a:solidFill>
                  <a:schemeClr val="bg1"/>
                </a:solidFill>
                <a:latin typeface="微软雅黑" panose="020B0503020204020204" charset="-122"/>
                <a:ea typeface="微软雅黑" panose="020B0503020204020204" charset="-122"/>
                <a:sym typeface="+mn-ea"/>
              </a:rPr>
              <a:t>  情境 </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sz="3200" dirty="0">
                <a:latin typeface="微软雅黑" panose="020B0503020204020204" charset="-122"/>
                <a:ea typeface="微软雅黑" panose="020B0503020204020204" charset="-122"/>
                <a:sym typeface="+mn-ea"/>
              </a:rPr>
              <a:t>列强对中国的经济侵略</a:t>
            </a:r>
          </a:p>
        </p:txBody>
      </p:sp>
      <p:sp>
        <p:nvSpPr>
          <p:cNvPr id="100" name="文本框 99"/>
          <p:cNvSpPr txBox="1"/>
          <p:nvPr/>
        </p:nvSpPr>
        <p:spPr>
          <a:xfrm>
            <a:off x="563245" y="843280"/>
            <a:ext cx="11436350" cy="1383665"/>
          </a:xfrm>
          <a:prstGeom prst="rect">
            <a:avLst/>
          </a:prstGeom>
          <a:noFill/>
          <a:ln w="9525">
            <a:noFill/>
          </a:ln>
        </p:spPr>
        <p:txBody>
          <a:bodyPr wrap="square">
            <a:spAutoFit/>
          </a:bodyPr>
          <a:lstStyle/>
          <a:p>
            <a:pPr indent="0" algn="ctr">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　　20世纪前期主要列强在华直接投资情况 </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单位:百万美元</a:t>
            </a:r>
          </a:p>
        </p:txBody>
      </p:sp>
      <p:graphicFrame>
        <p:nvGraphicFramePr>
          <p:cNvPr id="2" name="表格 1"/>
          <p:cNvGraphicFramePr/>
          <p:nvPr>
            <p:custDataLst>
              <p:tags r:id="rId1"/>
            </p:custDataLst>
          </p:nvPr>
        </p:nvGraphicFramePr>
        <p:xfrm>
          <a:off x="3444875" y="2318385"/>
          <a:ext cx="5914390" cy="3098165"/>
        </p:xfrm>
        <a:graphic>
          <a:graphicData uri="http://schemas.openxmlformats.org/drawingml/2006/table">
            <a:tbl>
              <a:tblPr firstRow="1" bandRow="1">
                <a:tableStyleId>{5940675A-B579-460E-94D1-54222C63F5DA}</a:tableStyleId>
              </a:tblPr>
              <a:tblGrid>
                <a:gridCol w="1201420"/>
                <a:gridCol w="1600200"/>
                <a:gridCol w="1555750"/>
                <a:gridCol w="1557020"/>
              </a:tblGrid>
              <a:tr h="4425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1902年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1914年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1930年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25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英国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344.1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664.6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1 047.0</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25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美国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79.4</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99.1</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285.7</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25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法国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211.6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282.5</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304.8</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25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德国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300.7</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385.7</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174.6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25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日本</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53.6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290.9</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1 411.6</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259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沙俄</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450.3</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440.2</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63550" y="5416550"/>
            <a:ext cx="11436350" cy="737235"/>
          </a:xfrm>
          <a:prstGeom prst="rect">
            <a:avLst/>
          </a:prstGeom>
          <a:noFill/>
          <a:ln w="9525">
            <a:noFill/>
          </a:ln>
        </p:spPr>
        <p:txBody>
          <a:bodyPr wrap="square">
            <a:spAutoFit/>
          </a:bodyPr>
          <a:lstStyle/>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——吴承明编《帝国主义在旧中国的投资》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189" name="表头1.jpg" descr="id:2147490227;FounderCES"/>
          <p:cNvPicPr>
            <a:picLocks noChangeAspect="1"/>
          </p:cNvPicPr>
          <p:nvPr/>
        </p:nvPicPr>
        <p:blipFill>
          <a:blip r:embed="rId3"/>
          <a:stretch>
            <a:fillRect/>
          </a:stretch>
        </p:blipFill>
        <p:spPr>
          <a:xfrm>
            <a:off x="480695" y="918210"/>
            <a:ext cx="11139805" cy="442595"/>
          </a:xfrm>
          <a:prstGeom prst="rect">
            <a:avLst/>
          </a:prstGeom>
        </p:spPr>
      </p:pic>
      <p:graphicFrame>
        <p:nvGraphicFramePr>
          <p:cNvPr id="2" name="表格 1"/>
          <p:cNvGraphicFramePr/>
          <p:nvPr>
            <p:custDataLst>
              <p:tags r:id="rId1"/>
            </p:custDataLst>
          </p:nvPr>
        </p:nvGraphicFramePr>
        <p:xfrm>
          <a:off x="480695" y="1360805"/>
          <a:ext cx="11139805" cy="5375783"/>
        </p:xfrm>
        <a:graphic>
          <a:graphicData uri="http://schemas.openxmlformats.org/drawingml/2006/table">
            <a:tbl>
              <a:tblPr firstRow="1" bandRow="1">
                <a:tableStyleId>{5940675A-B579-460E-94D1-54222C63F5DA}</a:tableStyleId>
              </a:tblPr>
              <a:tblGrid>
                <a:gridCol w="2799080"/>
                <a:gridCol w="2101850"/>
                <a:gridCol w="2385060"/>
                <a:gridCol w="2354580"/>
                <a:gridCol w="1499235"/>
              </a:tblGrid>
              <a:tr h="621030">
                <a:tc rowSpan="3">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1.简述鸦片战争后中国经济结构的变动和近代民族工业兴起的史实,认识近代中国资本主义产生的历史背景</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晚清中国经济结构的变化和民族工业的兴起</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自然经济解体的原因、表现</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2016全国卷Ⅱ,T28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唯物史观</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15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洋务运动的措施、弊端及其作用</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2020全国卷Ⅲ,T28</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2017全国卷Ⅰ,T28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512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洋务运动的历史影响及启示</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2018全国卷Ⅱ,T42</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唯物史观</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史料实证</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家国情怀</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1870">
                <a:tc rowSpan="3">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2.了解民族工业曲折发展的主要史实,探讨影响中国资本主义发展的主要因素;探讨在半殖民地半封建社会条件下,资本主义在中国近代历史发展进程中的地位和作用</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3">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中国民族工业的曲折发展</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民族工业曲折发展的原因</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2020全国卷Ⅲ,T30</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2020全国卷Ⅰ,T29</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2019江苏高考,T10</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7500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民族工业发展的影响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2019全国卷Ⅰ,T28</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唯物史观</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8773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历代政府发展民族工业的表现及影响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2017全国卷Ⅲ,T28</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2018江苏高考,T22</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5908040"/>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1.史料价值:</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表格中数据摘自吴承明编《帝国主义在旧中国的投资》一书,本书运用大量文献档案资料对1902—1948年外国在华资本进行了比较详细的理论分析与数量估计,系统分析了帝国主义在近代中国的资本扩张、资本的性质、资本和利润的来源、对中国经济的影响等重大问题,是研究近代中国经济的重要资料。</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2.内容剖析:</a:t>
            </a:r>
            <a:r>
              <a:rPr sz="2800">
                <a:solidFill>
                  <a:srgbClr val="000000"/>
                </a:solidFill>
                <a:latin typeface="微软雅黑" panose="020B0503020204020204" charset="-122"/>
                <a:ea typeface="微软雅黑" panose="020B0503020204020204" charset="-122"/>
                <a:cs typeface="微软雅黑" panose="020B0503020204020204" charset="-122"/>
              </a:rPr>
              <a:t>由表格信息可以看出,在不同年份各国在华投资的比重有显著的变化,1902年沙俄第一,英国第二,德国第三,法国第四。到1914年英国跃居第一位,沙俄位居第二,德国第三,日本第四。1930年日本占据第一,英国</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332295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次之,法国第三,美国第四。对华资本输出的变化反映了帝国主义国家间政治经济发展的不平衡。</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altLang="zh-CN" sz="2800" b="1">
                <a:solidFill>
                  <a:srgbClr val="000000"/>
                </a:solidFill>
                <a:latin typeface="微软雅黑" panose="020B0503020204020204" charset="-122"/>
                <a:ea typeface="微软雅黑" panose="020B0503020204020204" charset="-122"/>
                <a:cs typeface="微软雅黑" panose="020B0503020204020204" charset="-122"/>
                <a:sym typeface="+mn-ea"/>
              </a:rPr>
              <a:t>3.高考导向:</a:t>
            </a: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近代西方列强的经济侵略是近代中国经济结构变动的最直接和最主要原因,也是阻碍中国民族工业发展的重要因素,在复习备考时要重视这部分知识。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72745" y="195580"/>
            <a:ext cx="11480800" cy="138366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问题设置</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从表格中提取任意一个国家在华投资的信息,并作出历史解释。</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88950" y="1687195"/>
            <a:ext cx="11480800"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参考答案</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示例:德国。1902—1914年,德国在华直接投资有所增长。这是因为甲午中日战争后,帝国主义获得了在中国投资设厂、开矿等权利,这为德国在中国的经济扩张提供了条件。1914—1930年,德国在华直接投资呈减少趋势。一战后,德国成为战败国,遭到严厉惩罚,向外投资的力量被削弱,所以在华直接投资减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44795" y="235902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运用唯物史观、时空观念解读晚清</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中国经济结构的变化</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运用唯物史观解读影响中国近代民</a:t>
            </a:r>
          </a:p>
          <a:p>
            <a:pPr algn="l">
              <a:lnSpc>
                <a:spcPct val="12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族工业发展的因素</a:t>
            </a:r>
          </a:p>
        </p:txBody>
      </p:sp>
      <p:sp>
        <p:nvSpPr>
          <p:cNvPr id="8" name="文本框 7"/>
          <p:cNvSpPr txBox="1"/>
          <p:nvPr/>
        </p:nvSpPr>
        <p:spPr>
          <a:xfrm>
            <a:off x="7003415" y="1313180"/>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003415" y="4203700"/>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344795" y="5048885"/>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磨难重重——近代中国民族经济</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513570" cy="1223349"/>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运用唯物史观、时空观念解读晚清中国经济</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结构的变化</a:t>
            </a:r>
          </a:p>
        </p:txBody>
      </p:sp>
      <p:sp>
        <p:nvSpPr>
          <p:cNvPr id="100" name="文本框 99"/>
          <p:cNvSpPr txBox="1"/>
          <p:nvPr/>
        </p:nvSpPr>
        <p:spPr>
          <a:xfrm>
            <a:off x="294640" y="1466215"/>
            <a:ext cx="1141412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鸦片战争后,随着外国资本主义的入侵、国内市场的不断扩大,在东南沿海一带中国经济结构率先发生变化。具体表现为:自然经济开始逐渐解体,纺与织分离、织与耕分离,生产服务于国际市场,农副产品商品化程度提高;外资企业在中国兴办,近代机器工业开始出现等。</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对于晚清中国经济结构变化的原因,我们既要看到西方列强侵略的客观影响,也要看到中国内部的影响因素,中国与资本主义世界市场走向互动并最终融入世界市场是晚清中国经济结构变化的主要原因,民族工业的发展是推动经济结构发生变化的重要因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晚清中国经济结构变化的实质是从农耕文明向工业文明演进,并逐步走向工业化和市场化的过程。鸦片战争后,中国的自然经济开始解体,中国被迫卷入资本主义世界市场,国内外市场有所扩大,这促进了商品经济的迅速发展。外资企业的出现,诱导了洋务企业和民族资本主义的诞生,使机器大生产在中国开始出现并扩展,中国工业化进程展开,中国的生产力水平大大提高。随着经济结构的变化,经济政策、政治体制、思想文化、社会习俗都在发生着或快或慢的变革,中国向工业文明演进的步伐逐渐加快。</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但也应看到,自然经济的解体是一个渐进的、漫长的过程,鸦片战争后自然经济开始逐渐解体,但在近代仍然占主导地位,传统手工业生命力顽强,仍有很强竞争力。中国自然经济解体不是商品经济成熟发展的结果,带有强制性,因此中国未建立起有序的商品经济体制,逐渐沦为资本主义世界市场的附庸。在备考这一部分知识的时候,考生应立足时空背景之下,多角度分析历史现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[2020全国卷Ⅱ,28,4分]1894—1914年,外国在华企业投资总额有所增加,各行业所占比例如下图所示。</a:t>
            </a:r>
          </a:p>
        </p:txBody>
      </p:sp>
      <p:pic>
        <p:nvPicPr>
          <p:cNvPr id="2" name="图片 1"/>
          <p:cNvPicPr>
            <a:picLocks noChangeAspect="1"/>
          </p:cNvPicPr>
          <p:nvPr/>
        </p:nvPicPr>
        <p:blipFill>
          <a:blip r:embed="rId2"/>
          <a:stretch>
            <a:fillRect/>
          </a:stretch>
        </p:blipFill>
        <p:spPr>
          <a:xfrm>
            <a:off x="3450590" y="1601470"/>
            <a:ext cx="4718685" cy="1772920"/>
          </a:xfrm>
          <a:prstGeom prst="rect">
            <a:avLst/>
          </a:prstGeom>
        </p:spPr>
      </p:pic>
      <p:sp>
        <p:nvSpPr>
          <p:cNvPr id="3" name="文本框 2"/>
          <p:cNvSpPr txBox="1"/>
          <p:nvPr/>
        </p:nvSpPr>
        <p:spPr>
          <a:xfrm>
            <a:off x="468630" y="3374390"/>
            <a:ext cx="11255375" cy="332295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据上图可知,当时</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A.运输业成为列强扩大权益的重要途径</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B.中国的对外贸易已由逆差转向了顺差</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C.国际资本垄断日益趋于和缓</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D.民族企业的市场竞争力提高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本题考查近代列强对中国的经济侵略。由材料中信息可知,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1894—1914年外国在华企业投资总额有所增加,其中运输业所占比例增长较快,1914年时已在四大行业中占比最多,可见运输业成为列强扩大在华权益的重要途径,故A项正确。中国的对外贸易情况在材料中缺乏具体数据支撑,故B项错误。1894—1914年处于第二次工业革命扩散时期,主要资本主义国家由自由资本主义阶段向帝国主义阶段过渡,国际资本垄断日益加剧,故C项错误。材料涉及的是外国在华企业投资总额中各行业所占比例发生的变化,据此无法判断外国在华企业投资总额情况,也无法判断民族企业的市场竞争力是否提高,故D项错误。</a:t>
            </a:r>
          </a:p>
        </p:txBody>
      </p:sp>
      <p:sp>
        <p:nvSpPr>
          <p:cNvPr id="2" name="文本框 1"/>
          <p:cNvSpPr txBox="1"/>
          <p:nvPr/>
        </p:nvSpPr>
        <p:spPr>
          <a:xfrm>
            <a:off x="468630" y="596582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1022965" cy="708345"/>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sz="3200" dirty="0">
                <a:latin typeface="微软雅黑" panose="020B0503020204020204" charset="-122"/>
                <a:ea typeface="微软雅黑" panose="020B0503020204020204" charset="-122"/>
                <a:sym typeface="+mn-ea"/>
              </a:rPr>
              <a:t>运用唯物史观解读影响中国近代民族工业发展的因素</a:t>
            </a:r>
          </a:p>
        </p:txBody>
      </p:sp>
      <p:graphicFrame>
        <p:nvGraphicFramePr>
          <p:cNvPr id="2" name="表格 1"/>
          <p:cNvGraphicFramePr/>
          <p:nvPr>
            <p:custDataLst>
              <p:tags r:id="rId1"/>
            </p:custDataLst>
          </p:nvPr>
        </p:nvGraphicFramePr>
        <p:xfrm>
          <a:off x="531495" y="1005840"/>
          <a:ext cx="11151235" cy="5285105"/>
        </p:xfrm>
        <a:graphic>
          <a:graphicData uri="http://schemas.openxmlformats.org/drawingml/2006/table">
            <a:tbl>
              <a:tblPr firstRow="1" bandRow="1">
                <a:tableStyleId>{5940675A-B579-460E-94D1-54222C63F5DA}</a:tableStyleId>
              </a:tblPr>
              <a:tblGrid>
                <a:gridCol w="626110"/>
                <a:gridCol w="771525"/>
                <a:gridCol w="9753600"/>
              </a:tblGrid>
              <a:tr h="1336040">
                <a:tc rowSpan="4">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阻碍因素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社会</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性质</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半殖民地半封建的社会性质决定了中国近代民族工业受帝国主义、封建主义和官僚资本主义的压迫和束缚,这是阻碍民族工业发展的主要因素。</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004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先天</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不足</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与西方资本主义相比,中国近代民族工业缺乏资本、人才、技术、市场和思想观念等条件。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0401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后天</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畸形</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由于民族工业资金少、规模小、技术力量薄弱,因而投资方向和发展方向主要集中在轻工业领域,且主要分布在沿海地区。这种工业结构和地区分布的失衡使民族工业畸形发展,未能形成独立完整的工业体系。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445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政局</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动荡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近代中国政局长期动荡,使民族工业的发展缺乏稳定的社会环境。</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869440" y="883920"/>
            <a:ext cx="9157970" cy="56146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gn="r">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715010" y="955040"/>
          <a:ext cx="11008995" cy="5356860"/>
        </p:xfrm>
        <a:graphic>
          <a:graphicData uri="http://schemas.openxmlformats.org/drawingml/2006/table">
            <a:tbl>
              <a:tblPr firstRow="1" bandRow="1">
                <a:tableStyleId>{5940675A-B579-460E-94D1-54222C63F5DA}</a:tableStyleId>
              </a:tblPr>
              <a:tblGrid>
                <a:gridCol w="628015"/>
                <a:gridCol w="981710"/>
                <a:gridCol w="9399270"/>
              </a:tblGrid>
              <a:tr h="1059815">
                <a:tc rowSpan="4">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促进因素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自然经济解体</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自然经济的逐渐解体为民族工业的兴起和发展提供了条件。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160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政府</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鼓励</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由于时代潮流的影响和巩固统治的需要,清末至民国时期政府鼓励兴办实业。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99898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民族</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精神</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中国人民反帝爱国热情的不断高涨使“实业救国”思潮具有日益广泛的社会基础,特别是抵制洋货、提倡国货运动不断兴起,推动了民族工业的发展。民族实业家自强不息的探索和坚持也是支撑民族工业不断发展的重要动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8206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与时</a:t>
                      </a:r>
                    </a:p>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俱进</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一些民族工业自身技术的不断革新、合理的经营策略也是促进其发展的因素。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a:solidFill>
                  <a:srgbClr val="000000"/>
                </a:solidFill>
                <a:latin typeface="微软雅黑" panose="020B0503020204020204" charset="-122"/>
                <a:ea typeface="微软雅黑" panose="020B0503020204020204" charset="-122"/>
                <a:cs typeface="微软雅黑" panose="020B0503020204020204" charset="-122"/>
              </a:rPr>
              <a:t>  [2019江苏高考,10,3分]民国时期,有学者认为,“在发展过程中,为着帝国主义间,彼此有矛盾,所以中国民族资本主义有某限度的蓬勃,但总不能蓬勃到可以脱离半殖民地的地位”。在他看来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A.民族资本主义在当时的中国没有发展空间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B.民族资本主义发展依赖于帝国主义间矛盾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C.民族独立以民族资本主义蓬勃发展为前提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D.民族资本主义蓬勃发展以民族独立为前提</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结合题中关键信息“有某限度的蓬勃”“不能蓬勃到……脱离半殖民地的地位”等可知,该学者认为中国近代民族资本主义的发展始终受到半殖民地半封建社会的羁绊,如果不摆脱殖民压迫、赢得民族独立,民族资本主义就不可能有真正的蓬勃发展,故C项错误,D项正确。有限度的蓬勃发展不等于没有发展空间,A项说法错误,排除;材料强调帝国主义间彼此有矛盾,使民族资本主义有某种限度的发展但不能蓬勃发展,B项“依赖”说法与之不符,排除。</a:t>
            </a:r>
          </a:p>
        </p:txBody>
      </p:sp>
      <p:sp>
        <p:nvSpPr>
          <p:cNvPr id="2" name="文本框 1"/>
          <p:cNvSpPr txBox="1"/>
          <p:nvPr/>
        </p:nvSpPr>
        <p:spPr>
          <a:xfrm>
            <a:off x="490220" y="472122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780145" cy="60168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磨难重重——近代中国民族经济的发展      </a:t>
            </a:r>
          </a:p>
        </p:txBody>
      </p:sp>
      <p:sp>
        <p:nvSpPr>
          <p:cNvPr id="100" name="文本框 99"/>
          <p:cNvSpPr txBox="1"/>
          <p:nvPr/>
        </p:nvSpPr>
        <p:spPr>
          <a:xfrm>
            <a:off x="389255" y="883285"/>
            <a:ext cx="114585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19世纪,①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外国工厂中的部分投资归住在通商口岸的中国股东所有,他们主要是洋行买办或经营丝、茶和进口纱、布的商人。</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外资的海轮和江轮公司、保险公司和货栈业方面情况更是如此,缫丝业、电灯电力和1895年以后新设立的棉纺织厂也有这种情况。</a:t>
            </a:r>
            <a:r>
              <a:rPr sz="2800">
                <a:solidFill>
                  <a:srgbClr val="000000"/>
                </a:solidFill>
                <a:latin typeface="微软雅黑" panose="020B0503020204020204" charset="-122"/>
                <a:ea typeface="微软雅黑" panose="020B0503020204020204" charset="-122"/>
                <a:cs typeface="微软雅黑" panose="020B0503020204020204" charset="-122"/>
              </a:rPr>
              <a:t>一份研究材料确定,有130个中国的大股东曾在1860年至1900年向44家外国企业投资。③</a:t>
            </a:r>
            <a:r>
              <a:rPr sz="2800" u="wavy">
                <a:solidFill>
                  <a:srgbClr val="000000"/>
                </a:solidFill>
                <a:uFillTx/>
                <a:latin typeface="微软雅黑" panose="020B0503020204020204" charset="-122"/>
                <a:ea typeface="微软雅黑" panose="020B0503020204020204" charset="-122"/>
                <a:cs typeface="微软雅黑" panose="020B0503020204020204" charset="-122"/>
              </a:rPr>
              <a:t>外国人的特殊地位,通商口岸的租界,都为赚钱提供了保证</a:t>
            </a:r>
            <a:r>
              <a:rPr sz="2800">
                <a:solidFill>
                  <a:srgbClr val="000000"/>
                </a:solidFill>
                <a:latin typeface="微软雅黑" panose="020B0503020204020204" charset="-122"/>
                <a:ea typeface="微软雅黑" panose="020B0503020204020204" charset="-122"/>
                <a:cs typeface="微软雅黑" panose="020B0503020204020204" charset="-122"/>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rPr>
              <a:t>中央政府在思想上和政治上都不能建立和保证一个有法律、商业和教育等制度的体制。</a:t>
            </a: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由于没有关税自主权,它不能保护新生的华资企业,使它们的产品能与进口货和在华外资企业的产品竞争</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——摘编自[美]费正清、刘广京编《剑桥中国晚清史》</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⑤</a:t>
            </a:r>
            <a:r>
              <a:rPr sz="2800" u="wavy">
                <a:solidFill>
                  <a:srgbClr val="000000"/>
                </a:solidFill>
                <a:uFillTx/>
                <a:latin typeface="微软雅黑" panose="020B0503020204020204" charset="-122"/>
                <a:ea typeface="微软雅黑" panose="020B0503020204020204" charset="-122"/>
                <a:cs typeface="微软雅黑" panose="020B0503020204020204" charset="-122"/>
              </a:rPr>
              <a:t>第一次世界大战使中国工商业获得前所未有的发展机会</a:t>
            </a:r>
            <a:r>
              <a:rPr lang="en-US" sz="2800">
                <a:solidFill>
                  <a:srgbClr val="000000"/>
                </a:solidFill>
                <a:latin typeface="微软雅黑" panose="020B0503020204020204" charset="-122"/>
                <a:ea typeface="微软雅黑" panose="020B0503020204020204" charset="-122"/>
                <a:cs typeface="微软雅黑" panose="020B0503020204020204" charset="-122"/>
              </a:rPr>
              <a:t>,同时⑥</a:t>
            </a:r>
            <a:r>
              <a:rPr sz="2800" u="wavy">
                <a:solidFill>
                  <a:srgbClr val="000000"/>
                </a:solidFill>
                <a:uFillTx/>
                <a:latin typeface="微软雅黑" panose="020B0503020204020204" charset="-122"/>
                <a:ea typeface="微软雅黑" panose="020B0503020204020204" charset="-122"/>
                <a:cs typeface="微软雅黑" panose="020B0503020204020204" charset="-122"/>
              </a:rPr>
              <a:t>日本在华企业亦获得侵略机会,中国的民族经济仍不易与之抗衡</a:t>
            </a:r>
            <a:r>
              <a:rPr lang="en-US" sz="2800">
                <a:solidFill>
                  <a:srgbClr val="000000"/>
                </a:solidFill>
                <a:latin typeface="微软雅黑" panose="020B0503020204020204" charset="-122"/>
                <a:ea typeface="微软雅黑" panose="020B0503020204020204" charset="-122"/>
                <a:cs typeface="微软雅黑" panose="020B0503020204020204" charset="-122"/>
              </a:rPr>
              <a:t>,以致归于失败。中国民族经济之不能前进,以致渐趋衰退,不当尽归咎于外来压力。⑦</a:t>
            </a:r>
            <a:r>
              <a:rPr sz="2800" u="wavy">
                <a:solidFill>
                  <a:srgbClr val="000000"/>
                </a:solidFill>
                <a:uFillTx/>
                <a:latin typeface="微软雅黑" panose="020B0503020204020204" charset="-122"/>
                <a:ea typeface="微软雅黑" panose="020B0503020204020204" charset="-122"/>
                <a:cs typeface="微软雅黑" panose="020B0503020204020204" charset="-122"/>
              </a:rPr>
              <a:t>国内情况之日益恶化,亦为重大因素。政府之无扶植诚意,自然有关,战乱不止,兵额激增,尤为致命打击</a:t>
            </a:r>
            <a:r>
              <a:rPr 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——摘编自郭廷以《近代中国史纲》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95580"/>
            <a:ext cx="11255375" cy="5908040"/>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反映出部分中国买办和商人参与外企投资;②反映出中国买办和商人投资的行业较广;③反映出中国买办和商人利用外国工厂在华特权谋取利益;④说明华资企业缺乏政府的保护,在竞争中处于劣势;⑤说明第一次世界大战为中国工商业的发展提供了有利时机;⑥反映出日本充分利用西方列强忙于战争的时机加紧对中国的经济侵略;⑦说明国内情况的恶化是民族经济渐趋衰退的重要原因。材料反映出近代中国社会经济结构在外国资本主义的冲击下蜕变重生,民族经济发展艰难,凸显了唯物史观、时空观念、史料实证、历史解释、家国情怀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(1)根据材料一,指出晚清时期外资企业及华资企业的经营状况。</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(2)根据材料二并结合所学知识,概述中国民族经济“归于失败”的原因。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(1)外资企业:部分中国买办和商人参与投资外资企业,投资行业较广,充分利用外国工厂在华特权谋取利益。华资企业:缺乏政府的保护,由于中国失去了关税自主权,华资企业在竞争中处于劣势。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(2)日本加紧对中国的经济侵略;一战后欧洲列强卷土重来;中央政府缺乏对民族经济的扶植诚意;北洋军阀割据混战。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00" name="ZYL11.EPS" descr="id:2147490312;FounderCES"/>
          <p:cNvPicPr>
            <a:picLocks noChangeAspect="1"/>
          </p:cNvPicPr>
          <p:nvPr/>
        </p:nvPicPr>
        <p:blipFill>
          <a:blip r:embed="rId2"/>
          <a:stretch>
            <a:fillRect/>
          </a:stretch>
        </p:blipFill>
        <p:spPr>
          <a:xfrm>
            <a:off x="651510" y="1809750"/>
            <a:ext cx="10889615" cy="23634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529420" y="24945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晚清中国经济结构的变化和民族</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工业的兴起</a:t>
            </a:r>
          </a:p>
        </p:txBody>
      </p:sp>
      <p:sp>
        <p:nvSpPr>
          <p:cNvPr id="17" name="矩形 16">
            <a:hlinkClick r:id="rId2" action="ppaction://hlinksldjump"/>
          </p:cNvPr>
          <p:cNvSpPr/>
          <p:nvPr/>
        </p:nvSpPr>
        <p:spPr>
          <a:xfrm>
            <a:off x="5529420" y="358842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中国民族工业的曲折发展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40ca61db-045f-4afc-b74c-e0fb7f409728}"/>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06523795-c4ba-4224-b6be-28827fc59ba5}"/>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1224e264-5bd1-46c1-9504-e241c1771325}"/>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6773f476-95aa-417a-9fbf-1cbcaf866a5a}"/>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3f661a6b-9bdf-4284-824b-779f6c9e352f}"/>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f68e0ad6-56e3-467c-b811-9db6437830c9}"/>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ca8dcc6f-8f72-46c4-b5cc-bfff3f79c3bd}"/>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1392ad85-46fb-4535-9508-a319e7c31a2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2824</Words>
  <Application>WPS 演示</Application>
  <PresentationFormat>自定义</PresentationFormat>
  <Paragraphs>429</Paragraphs>
  <Slides>77</Slides>
  <Notes>0</Notes>
  <HiddenSlides>0</HiddenSlides>
  <MMClips>0</MMClips>
  <ScaleCrop>false</ScaleCrop>
  <HeadingPairs>
    <vt:vector size="4" baseType="variant">
      <vt:variant>
        <vt:lpstr>主题</vt:lpstr>
      </vt:variant>
      <vt:variant>
        <vt:i4>1</vt:i4>
      </vt:variant>
      <vt:variant>
        <vt:lpstr>幻灯片标题</vt:lpstr>
      </vt:variant>
      <vt:variant>
        <vt:i4>77</vt:i4>
      </vt:variant>
    </vt:vector>
  </HeadingPairs>
  <TitlesOfParts>
    <vt:vector size="78" baseType="lpstr">
      <vt:lpstr>Office 主题​​</vt:lpstr>
      <vt:lpstr>幻灯片 1</vt:lpstr>
      <vt:lpstr>第六单元   近代中国经济结构的变化                与资本主义的曲折发展</vt:lpstr>
      <vt:lpstr>幻灯片 3</vt:lpstr>
      <vt:lpstr>幻灯片 4</vt:lpstr>
      <vt:lpstr>幻灯片 5</vt:lpstr>
      <vt:lpstr>  考情解读</vt:lpstr>
      <vt:lpstr>  知识体系构建</vt:lpstr>
      <vt:lpstr>  时空坐标通览</vt:lpstr>
      <vt:lpstr>幻灯片 9</vt:lpstr>
      <vt:lpstr>  考点1   晚清中国经济结构的变化和民族工业的兴起</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  考点2   中国民族工业的曲折发展</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  考法1   自然经济的逐渐解体</vt:lpstr>
      <vt:lpstr>幻灯片 37</vt:lpstr>
      <vt:lpstr>幻灯片 38</vt:lpstr>
      <vt:lpstr>幻灯片 39</vt:lpstr>
      <vt:lpstr>  考法2   洋务运动</vt:lpstr>
      <vt:lpstr>幻灯片 41</vt:lpstr>
      <vt:lpstr>幻灯片 42</vt:lpstr>
      <vt:lpstr>幻灯片 43</vt:lpstr>
      <vt:lpstr>幻灯片 44</vt:lpstr>
      <vt:lpstr>幻灯片 45</vt:lpstr>
      <vt:lpstr>幻灯片 46</vt:lpstr>
      <vt:lpstr>幻灯片 47</vt:lpstr>
      <vt:lpstr>幻灯片 48</vt:lpstr>
      <vt:lpstr>  考法3   民族工业的曲折发展</vt:lpstr>
      <vt:lpstr>幻灯片 50</vt:lpstr>
      <vt:lpstr>幻灯片 51</vt:lpstr>
      <vt:lpstr>幻灯片 52</vt:lpstr>
      <vt:lpstr>幻灯片 53</vt:lpstr>
      <vt:lpstr>幻灯片 54</vt:lpstr>
      <vt:lpstr>幻灯片 55</vt:lpstr>
      <vt:lpstr>幻灯片 56</vt:lpstr>
      <vt:lpstr>幻灯片 57</vt:lpstr>
      <vt:lpstr>幻灯片 58</vt:lpstr>
      <vt:lpstr>  情境   列强对中国的经济侵略</vt:lpstr>
      <vt:lpstr>幻灯片 60</vt:lpstr>
      <vt:lpstr>幻灯片 61</vt:lpstr>
      <vt:lpstr>幻灯片 62</vt:lpstr>
      <vt:lpstr>幻灯片 63</vt:lpstr>
      <vt:lpstr>素养1   运用唯物史观、时空观念解读晚清中国经济             结构的变化</vt:lpstr>
      <vt:lpstr>幻灯片 65</vt:lpstr>
      <vt:lpstr>幻灯片 66</vt:lpstr>
      <vt:lpstr>幻灯片 67</vt:lpstr>
      <vt:lpstr>幻灯片 68</vt:lpstr>
      <vt:lpstr>素养2  运用唯物史观解读影响中国近代民族工业发展的因素</vt:lpstr>
      <vt:lpstr>幻灯片 70</vt:lpstr>
      <vt:lpstr>幻灯片 71</vt:lpstr>
      <vt:lpstr>幻灯片 72</vt:lpstr>
      <vt:lpstr>研析   磨难重重——近代中国民族经济的发展      </vt:lpstr>
      <vt:lpstr>幻灯片 74</vt:lpstr>
      <vt:lpstr>幻灯片 75</vt:lpstr>
      <vt:lpstr>幻灯片 76</vt:lpstr>
      <vt:lpstr>幻灯片 77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102</cp:revision>
  <dcterms:created xsi:type="dcterms:W3CDTF">2021-01-08T01:23:00Z</dcterms:created>
  <dcterms:modified xsi:type="dcterms:W3CDTF">2021-09-23T07:22:57Z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