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tags/tag140.xml" ContentType="application/vnd.openxmlformats-officedocument.presentationml.tags+xml"/>
  <Override PartName="/ppt/tags/tag151.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178.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167.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notesSlides/notesSlide7.xml" ContentType="application/vnd.openxmlformats-officedocument.presentationml.notesSlide+xml"/>
  <Override PartName="/ppt/tags/tag30.xml" ContentType="application/vnd.openxmlformats-officedocument.presentationml.tags+xml"/>
  <Override PartName="/ppt/tags/tag134.xml" ContentType="application/vnd.openxmlformats-officedocument.presentationml.tags+xml"/>
  <Override PartName="/ppt/tags/tag181.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Override PartName="/ppt/tags/tag170.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7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slideMasters/slideMaster5.xml" ContentType="application/vnd.openxmlformats-officedocument.presentationml.slideMaster+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tags/tag142.xml" ContentType="application/vnd.openxmlformats-officedocument.presentationml.tags+xml"/>
  <Override PartName="/ppt/tags/tag153.xml" ContentType="application/vnd.openxmlformats-officedocument.presentationml.tags+xml"/>
  <Override PartName="/ppt/slides/slide38.xml" ContentType="application/vnd.openxmlformats-officedocument.presentationml.slide+xml"/>
  <Override PartName="/ppt/slideLayouts/slideLayout48.xml" ContentType="application/vnd.openxmlformats-officedocument.presentationml.slideLayout+xml"/>
  <Override PartName="/ppt/tags/tag131.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87.xml" ContentType="application/vnd.openxmlformats-officedocument.presentationml.tags+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slideLayouts/slideLayout51.xml" ContentType="application/vnd.openxmlformats-officedocument.presentationml.slideLayout+xml"/>
  <Override PartName="/ppt/slides/slide30.xml" ContentType="application/vnd.openxmlformats-officedocument.presentationml.slide+xml"/>
  <Override PartName="/ppt/tags/tag18.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slideLayouts/slideLayout40.xml" ContentType="application/vnd.openxmlformats-officedocument.presentationml.slideLayout+xml"/>
  <Override PartName="/ppt/tags/tag158.xml" ContentType="application/vnd.openxmlformats-officedocument.presentationml.tags+xml"/>
  <Override PartName="/ppt/tags/tag169.xml" ContentType="application/vnd.openxmlformats-officedocument.presentationml.tags+xml"/>
  <Override PartName="/ppt/tags/tag43.xml" ContentType="application/vnd.openxmlformats-officedocument.presentationml.tags+xml"/>
  <Override PartName="/ppt/tags/tag90.xml" ContentType="application/vnd.openxmlformats-officedocument.presentationml.tags+xml"/>
  <Override PartName="/ppt/tags/tag147.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tags/tag154.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notesSlides/notesSlide5.xml" ContentType="application/vnd.openxmlformats-officedocument.presentationml.notesSlide+xml"/>
  <Override PartName="/ppt/tags/tag143.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tags/tag150.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9.xml" ContentType="application/vnd.openxmlformats-officedocument.presentationml.tags+xml"/>
  <Override PartName="/ppt/tags/tag177.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66.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notesSlides/notesSlide6.xml" ContentType="application/vnd.openxmlformats-officedocument.presentationml.notesSlide+xml"/>
  <Override PartName="/ppt/tags/tag155.xml" ContentType="application/vnd.openxmlformats-officedocument.presentationml.tags+xml"/>
  <Override PartName="/ppt/tags/tag173.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tags/tag180.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tags/tag152.xml" ContentType="application/vnd.openxmlformats-officedocument.presentationml.tags+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tags/tag141.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tags/tag179.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168.xml" ContentType="application/vnd.openxmlformats-officedocument.presentationml.tags+xml"/>
  <Override PartName="/ppt/tags/tag53.xml" ContentType="application/vnd.openxmlformats-officedocument.presentationml.tags+xml"/>
  <Override PartName="/ppt/tags/tag15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tags/tag182.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tags/tag102.xml" ContentType="application/vnd.openxmlformats-officedocument.presentationml.tags+xml"/>
  <Override PartName="/ppt/slideLayouts/slideLayout55.xml" ContentType="application/vnd.openxmlformats-officedocument.presentationml.slideLayout+xml"/>
  <Override PartName="/ppt/slides/slide34.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47.xml" ContentType="application/vnd.openxmlformats-officedocument.presentationml.tags+xml"/>
  <Override PartName="/ppt/slideLayouts/slideLayout33.xml" ContentType="application/vnd.openxmlformats-officedocument.presentationml.slideLayout+xml"/>
  <Override PartName="/ppt/tags/tag94.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36.xml" ContentType="application/vnd.openxmlformats-officedocument.presentationml.tags+xml"/>
  <Override PartName="/ppt/tags/tag83.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65.xml" ContentType="application/vnd.openxmlformats-officedocument.presentationml.tags+xml"/>
  <Override PartName="/ppt/tags/tag17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52"/>
  </p:notesMasterIdLst>
  <p:handoutMasterIdLst>
    <p:handoutMasterId r:id="rId53"/>
  </p:handoutMasterIdLst>
  <p:sldIdLst>
    <p:sldId id="331" r:id="rId6"/>
    <p:sldId id="332" r:id="rId7"/>
    <p:sldId id="333" r:id="rId8"/>
    <p:sldId id="335" r:id="rId9"/>
    <p:sldId id="261" r:id="rId10"/>
    <p:sldId id="280" r:id="rId11"/>
    <p:sldId id="627" r:id="rId12"/>
    <p:sldId id="677" r:id="rId13"/>
    <p:sldId id="700" r:id="rId14"/>
    <p:sldId id="742" r:id="rId15"/>
    <p:sldId id="743" r:id="rId16"/>
    <p:sldId id="278" r:id="rId17"/>
    <p:sldId id="272" r:id="rId18"/>
    <p:sldId id="422" r:id="rId19"/>
    <p:sldId id="423" r:id="rId20"/>
    <p:sldId id="701" r:id="rId21"/>
    <p:sldId id="290" r:id="rId22"/>
    <p:sldId id="702" r:id="rId23"/>
    <p:sldId id="519" r:id="rId24"/>
    <p:sldId id="551" r:id="rId25"/>
    <p:sldId id="577" r:id="rId26"/>
    <p:sldId id="424" r:id="rId27"/>
    <p:sldId id="427" r:id="rId28"/>
    <p:sldId id="428" r:id="rId29"/>
    <p:sldId id="703" r:id="rId30"/>
    <p:sldId id="704" r:id="rId31"/>
    <p:sldId id="730" r:id="rId32"/>
    <p:sldId id="731" r:id="rId33"/>
    <p:sldId id="744" r:id="rId34"/>
    <p:sldId id="745" r:id="rId35"/>
    <p:sldId id="746" r:id="rId36"/>
    <p:sldId id="747" r:id="rId37"/>
    <p:sldId id="748" r:id="rId38"/>
    <p:sldId id="749" r:id="rId39"/>
    <p:sldId id="750" r:id="rId40"/>
    <p:sldId id="751" r:id="rId41"/>
    <p:sldId id="752" r:id="rId42"/>
    <p:sldId id="279" r:id="rId43"/>
    <p:sldId id="273" r:id="rId44"/>
    <p:sldId id="346" r:id="rId45"/>
    <p:sldId id="347" r:id="rId46"/>
    <p:sldId id="732" r:id="rId47"/>
    <p:sldId id="540" r:id="rId48"/>
    <p:sldId id="306" r:id="rId49"/>
    <p:sldId id="672" r:id="rId50"/>
    <p:sldId id="348" r:id="rId5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3.xml"/><Relationship Id="rId4" Type="http://schemas.openxmlformats.org/officeDocument/2006/relationships/tags" Target="../tags/tag101.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3.xml"/><Relationship Id="rId5" Type="http://schemas.openxmlformats.org/officeDocument/2006/relationships/tags" Target="../tags/tag115.xml"/><Relationship Id="rId4" Type="http://schemas.openxmlformats.org/officeDocument/2006/relationships/tags" Target="../tags/tag114.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3.xml"/><Relationship Id="rId4" Type="http://schemas.openxmlformats.org/officeDocument/2006/relationships/tags" Target="../tags/tag119.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3.xml"/><Relationship Id="rId5" Type="http://schemas.openxmlformats.org/officeDocument/2006/relationships/tags" Target="../tags/tag124.xml"/><Relationship Id="rId4" Type="http://schemas.openxmlformats.org/officeDocument/2006/relationships/tags" Target="../tags/tag123.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第十一讲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中国特色社会主义道路</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第十一讲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中国特色社会主义道路</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第十一讲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中国特色社会主义道路</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第十一讲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中国特色社会主义道路</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第十一讲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中国特色社会主义道路</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9.xml"/><Relationship Id="rId16" Type="http://schemas.openxmlformats.org/officeDocument/2006/relationships/tags" Target="../tags/tag4.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67.xml"/><Relationship Id="rId2" Type="http://schemas.openxmlformats.org/officeDocument/2006/relationships/slideLayout" Target="../slideLayouts/slideLayout30.xml"/><Relationship Id="rId16" Type="http://schemas.openxmlformats.org/officeDocument/2006/relationships/tags" Target="../tags/tag66.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65.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4.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3.xml"/><Relationship Id="rId2" Type="http://schemas.openxmlformats.org/officeDocument/2006/relationships/tags" Target="../tags/tag126.xml"/><Relationship Id="rId16" Type="http://schemas.openxmlformats.org/officeDocument/2006/relationships/slide" Target="slide12.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Layout" Target="../slideLayouts/slideLayout46.xml"/><Relationship Id="rId5" Type="http://schemas.openxmlformats.org/officeDocument/2006/relationships/tags" Target="../tags/tag129.xml"/><Relationship Id="rId15" Type="http://schemas.openxmlformats.org/officeDocument/2006/relationships/slide" Target="slide2.xm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slide" Target="slide38.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9.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3.xml"/><Relationship Id="rId1" Type="http://schemas.openxmlformats.org/officeDocument/2006/relationships/slideLayout" Target="../slideLayouts/slideLayout4.xml"/><Relationship Id="rId6" Type="http://schemas.openxmlformats.org/officeDocument/2006/relationships/slide" Target="slide34.xml"/><Relationship Id="rId5" Type="http://schemas.openxmlformats.org/officeDocument/2006/relationships/slide" Target="slide26.xml"/><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 Id="rId6" Type="http://schemas.openxmlformats.org/officeDocument/2006/relationships/slide" Target="slide12.xml"/><Relationship Id="rId5" Type="http://schemas.openxmlformats.org/officeDocument/2006/relationships/slide" Target="slide5.xml"/><Relationship Id="rId4"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4.xml"/><Relationship Id="rId1" Type="http://schemas.openxmlformats.org/officeDocument/2006/relationships/tags" Target="../tags/tag143.xml"/><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4.xml"/><Relationship Id="rId1" Type="http://schemas.openxmlformats.org/officeDocument/2006/relationships/tags" Target="../tags/tag144.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4.xml"/><Relationship Id="rId1" Type="http://schemas.openxmlformats.org/officeDocument/2006/relationships/tags" Target="../tags/tag145.xml"/><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 Id="rId6" Type="http://schemas.openxmlformats.org/officeDocument/2006/relationships/slide" Target="slide12.xml"/><Relationship Id="rId5" Type="http://schemas.openxmlformats.org/officeDocument/2006/relationships/slide" Target="slide5.xml"/><Relationship Id="rId4"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4.xml"/><Relationship Id="rId1" Type="http://schemas.openxmlformats.org/officeDocument/2006/relationships/tags" Target="../tags/tag149.xml"/><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4.xml"/><Relationship Id="rId1" Type="http://schemas.openxmlformats.org/officeDocument/2006/relationships/tags" Target="../tags/tag150.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4.xml"/><Relationship Id="rId1" Type="http://schemas.openxmlformats.org/officeDocument/2006/relationships/tags" Target="../tags/tag151.xml"/></Relationships>
</file>

<file path=ppt/slides/_rels/slide2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4.xml"/><Relationship Id="rId1" Type="http://schemas.openxmlformats.org/officeDocument/2006/relationships/tags" Target="../tags/tag152.xml"/><Relationship Id="rId4" Type="http://schemas.openxmlformats.org/officeDocument/2006/relationships/image" Target="../media/image11.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54.xml"/><Relationship Id="rId1" Type="http://schemas.openxmlformats.org/officeDocument/2006/relationships/tags" Target="../tags/tag153.xml"/><Relationship Id="rId5" Type="http://schemas.openxmlformats.org/officeDocument/2006/relationships/slide" Target="slide12.xml"/><Relationship Id="rId4" Type="http://schemas.openxmlformats.org/officeDocument/2006/relationships/notesSlide" Target="../notesSlides/notesSlide6.xml"/></Relationships>
</file>

<file path=ppt/slides/_rels/slide2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4.xml"/><Relationship Id="rId1" Type="http://schemas.openxmlformats.org/officeDocument/2006/relationships/tags" Target="../tags/tag155.xml"/></Relationships>
</file>

<file path=ppt/slides/_rels/slide2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4.xml"/><Relationship Id="rId1" Type="http://schemas.openxmlformats.org/officeDocument/2006/relationships/tags" Target="../tags/tag156.xml"/></Relationships>
</file>

<file path=ppt/slides/_rels/slide2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4.xml"/><Relationship Id="rId1" Type="http://schemas.openxmlformats.org/officeDocument/2006/relationships/tags" Target="../tags/tag157.xml"/></Relationships>
</file>

<file path=ppt/slides/_rels/slide26.xml.rels><?xml version="1.0" encoding="UTF-8" standalone="yes"?>
<Relationships xmlns="http://schemas.openxmlformats.org/package/2006/relationships"><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 Id="rId5" Type="http://schemas.openxmlformats.org/officeDocument/2006/relationships/slide" Target="slide12.xml"/><Relationship Id="rId4"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4.xml"/><Relationship Id="rId1" Type="http://schemas.openxmlformats.org/officeDocument/2006/relationships/tags" Target="../tags/tag161.xml"/></Relationships>
</file>

<file path=ppt/slides/_rels/slide2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4.xml"/><Relationship Id="rId1" Type="http://schemas.openxmlformats.org/officeDocument/2006/relationships/tags" Target="../tags/tag162.xml"/></Relationships>
</file>

<file path=ppt/slides/_rels/slide2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4.xml"/><Relationship Id="rId1" Type="http://schemas.openxmlformats.org/officeDocument/2006/relationships/tags" Target="../tags/tag16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5.xml"/></Relationships>
</file>

<file path=ppt/slides/_rels/slide3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4.xml"/><Relationship Id="rId1" Type="http://schemas.openxmlformats.org/officeDocument/2006/relationships/tags" Target="../tags/tag164.xml"/></Relationships>
</file>

<file path=ppt/slides/_rels/slide3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4.xml"/><Relationship Id="rId1" Type="http://schemas.openxmlformats.org/officeDocument/2006/relationships/tags" Target="../tags/tag165.xml"/></Relationships>
</file>

<file path=ppt/slides/_rels/slide3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4.xml"/><Relationship Id="rId1" Type="http://schemas.openxmlformats.org/officeDocument/2006/relationships/tags" Target="../tags/tag166.xml"/></Relationships>
</file>

<file path=ppt/slides/_rels/slide3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4.xml"/><Relationship Id="rId1" Type="http://schemas.openxmlformats.org/officeDocument/2006/relationships/tags" Target="../tags/tag167.xml"/></Relationships>
</file>

<file path=ppt/slides/_rels/slide34.xml.rels><?xml version="1.0" encoding="UTF-8" standalone="yes"?>
<Relationships xmlns="http://schemas.openxmlformats.org/package/2006/relationships"><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 Id="rId5" Type="http://schemas.openxmlformats.org/officeDocument/2006/relationships/slide" Target="slide12.xml"/><Relationship Id="rId4"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4.xml"/><Relationship Id="rId1" Type="http://schemas.openxmlformats.org/officeDocument/2006/relationships/tags" Target="../tags/tag171.xml"/></Relationships>
</file>

<file path=ppt/slides/_rels/slide3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4.xml"/><Relationship Id="rId1" Type="http://schemas.openxmlformats.org/officeDocument/2006/relationships/tags" Target="../tags/tag172.xml"/></Relationships>
</file>

<file path=ppt/slides/_rels/slide3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4.xml"/><Relationship Id="rId1" Type="http://schemas.openxmlformats.org/officeDocument/2006/relationships/tags" Target="../tags/tag173.xml"/></Relationships>
</file>

<file path=ppt/slides/_rels/slide38.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9.xml"/><Relationship Id="rId1" Type="http://schemas.openxmlformats.org/officeDocument/2006/relationships/slideLayout" Target="../slideLayouts/slideLayout5.xml"/><Relationship Id="rId4" Type="http://schemas.openxmlformats.org/officeDocument/2006/relationships/slide" Target="slide44.xml"/></Relationships>
</file>

<file path=ppt/slides/_rels/slide39.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Layout" Target="../slideLayouts/slideLayout5.xml"/><Relationship Id="rId1" Type="http://schemas.openxmlformats.org/officeDocument/2006/relationships/tags" Target="../tags/tag174.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76.xml"/><Relationship Id="rId1" Type="http://schemas.openxmlformats.org/officeDocument/2006/relationships/tags" Target="../tags/tag175.xml"/><Relationship Id="rId4" Type="http://schemas.openxmlformats.org/officeDocument/2006/relationships/slide" Target="slide38.xml"/></Relationships>
</file>

<file path=ppt/slides/_rels/slide42.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Layout" Target="../slideLayouts/slideLayout5.xml"/><Relationship Id="rId1" Type="http://schemas.openxmlformats.org/officeDocument/2006/relationships/tags" Target="../tags/tag177.xml"/></Relationships>
</file>

<file path=ppt/slides/_rels/slide43.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Layout" Target="../slideLayouts/slideLayout5.xml"/><Relationship Id="rId1" Type="http://schemas.openxmlformats.org/officeDocument/2006/relationships/tags" Target="../tags/tag178.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80.xml"/><Relationship Id="rId1" Type="http://schemas.openxmlformats.org/officeDocument/2006/relationships/tags" Target="../tags/tag179.xml"/><Relationship Id="rId5" Type="http://schemas.openxmlformats.org/officeDocument/2006/relationships/slide" Target="slide38.xml"/><Relationship Id="rId4" Type="http://schemas.openxmlformats.org/officeDocument/2006/relationships/notesSlide" Target="../notesSlides/notesSlide7.xml"/></Relationships>
</file>

<file path=ppt/slides/_rels/slide45.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Layout" Target="../slideLayouts/slideLayout5.xml"/><Relationship Id="rId1" Type="http://schemas.openxmlformats.org/officeDocument/2006/relationships/tags" Target="../tags/tag181.xml"/></Relationships>
</file>

<file path=ppt/slides/_rels/slide46.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Layout" Target="../slideLayouts/slideLayout5.xml"/><Relationship Id="rId1" Type="http://schemas.openxmlformats.org/officeDocument/2006/relationships/tags" Target="../tags/tag18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slide" Target="slide4.xml"/><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slide" Target="slide1.xml"/><Relationship Id="rId5" Type="http://schemas.openxmlformats.org/officeDocument/2006/relationships/slide" Target="slide5.xml"/><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8.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文本框 5"/>
          <p:cNvSpPr txBox="1"/>
          <p:nvPr/>
        </p:nvSpPr>
        <p:spPr>
          <a:xfrm>
            <a:off x="1282700" y="1000125"/>
            <a:ext cx="10796270" cy="1106805"/>
          </a:xfrm>
          <a:prstGeom prst="rect">
            <a:avLst/>
          </a:prstGeom>
          <a:noFill/>
          <a:ln w="9525">
            <a:noFill/>
          </a:ln>
        </p:spPr>
        <p:txBody>
          <a:bodyPr wrap="square" anchor="t">
            <a:spAutoFit/>
          </a:bodyPr>
          <a:lstStyle/>
          <a:p>
            <a:pPr algn="ctr">
              <a:lnSpc>
                <a:spcPct val="150000"/>
              </a:lnSpc>
            </a:pPr>
            <a:r>
              <a:rPr lang="zh-CN" altLang="en-US" sz="44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第十一</a:t>
            </a: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讲  中国特色社会主义道路</a:t>
            </a: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4" name="组合 13"/>
          <p:cNvGrpSpPr/>
          <p:nvPr/>
        </p:nvGrpSpPr>
        <p:grpSpPr>
          <a:xfrm>
            <a:off x="3001010" y="2085975"/>
            <a:ext cx="6254115" cy="4521200"/>
            <a:chOff x="4726" y="3395"/>
            <a:chExt cx="9849" cy="7120"/>
          </a:xfrm>
        </p:grpSpPr>
        <p:grpSp>
          <p:nvGrpSpPr>
            <p:cNvPr id="66" name="组合 65"/>
            <p:cNvGrpSpPr/>
            <p:nvPr/>
          </p:nvGrpSpPr>
          <p:grpSpPr>
            <a:xfrm>
              <a:off x="4745" y="4857"/>
              <a:ext cx="9808" cy="1259"/>
              <a:chOff x="3027246" y="1986474"/>
              <a:chExt cx="5990707" cy="902160"/>
            </a:xfrm>
          </p:grpSpPr>
          <p:sp>
            <p:nvSpPr>
              <p:cNvPr id="38" name="圆角矩形 6">
                <a:hlinkClick r:id=""/>
              </p:cNvPr>
              <p:cNvSpPr/>
              <p:nvPr>
                <p:custDataLst>
                  <p:tags r:id="rId9"/>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10"/>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2</a:t>
                </a:r>
              </a:p>
            </p:txBody>
          </p:sp>
          <p:sp>
            <p:nvSpPr>
              <p:cNvPr id="45" name="文本框 2">
                <a:hlinkClick r:id="rId12" action="ppaction://hlinksldjump"/>
              </p:cNvPr>
              <p:cNvSpPr txBox="1"/>
              <p:nvPr/>
            </p:nvSpPr>
            <p:spPr>
              <a:xfrm>
                <a:off x="4055472" y="1986474"/>
                <a:ext cx="4838313" cy="832212"/>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数据纵览  考情分析</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4726" y="6349"/>
              <a:ext cx="9808" cy="1259"/>
              <a:chOff x="3043127" y="3212301"/>
              <a:chExt cx="5992288" cy="912996"/>
            </a:xfrm>
          </p:grpSpPr>
          <p:sp>
            <p:nvSpPr>
              <p:cNvPr id="42" name="圆角矩形 6">
                <a:hlinkClick r:id="" action="ppaction://noaction"/>
              </p:cNvPr>
              <p:cNvSpPr/>
              <p:nvPr>
                <p:custDataLst>
                  <p:tags r:id="rId7"/>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8"/>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3</a:t>
                </a:r>
              </a:p>
            </p:txBody>
          </p:sp>
          <p:sp>
            <p:nvSpPr>
              <p:cNvPr id="46" name="文本框 16">
                <a:hlinkClick r:id="rId13" action="ppaction://hlinksldjump"/>
              </p:cNvPr>
              <p:cNvSpPr txBox="1"/>
              <p:nvPr/>
            </p:nvSpPr>
            <p:spPr>
              <a:xfrm>
                <a:off x="4326508" y="3212301"/>
                <a:ext cx="4329600" cy="842208"/>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68" name="组合 67"/>
            <p:cNvGrpSpPr/>
            <p:nvPr/>
          </p:nvGrpSpPr>
          <p:grpSpPr>
            <a:xfrm>
              <a:off x="4767" y="9257"/>
              <a:ext cx="9808" cy="1259"/>
              <a:chOff x="3027246" y="4400809"/>
              <a:chExt cx="5990707" cy="927813"/>
            </a:xfrm>
          </p:grpSpPr>
          <p:sp>
            <p:nvSpPr>
              <p:cNvPr id="34" name="圆角矩形 6"/>
              <p:cNvSpPr/>
              <p:nvPr>
                <p:custDataLst>
                  <p:tags r:id="rId5"/>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6"/>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5</a:t>
                </a:r>
              </a:p>
            </p:txBody>
          </p:sp>
          <p:sp>
            <p:nvSpPr>
              <p:cNvPr id="47" name="文本框 16">
                <a:hlinkClick r:id="rId14" action="ppaction://hlinksldjump"/>
              </p:cNvPr>
              <p:cNvSpPr txBox="1"/>
              <p:nvPr/>
            </p:nvSpPr>
            <p:spPr>
              <a:xfrm>
                <a:off x="4784650" y="4400809"/>
                <a:ext cx="4015810" cy="855876"/>
              </a:xfrm>
              <a:prstGeom prst="rect">
                <a:avLst/>
              </a:prstGeom>
              <a:noFill/>
              <a:ln w="9525">
                <a:noFill/>
              </a:ln>
            </p:spPr>
            <p:txBody>
              <a:bodyPr wrap="square" anchor="t">
                <a:spAutoFit/>
              </a:bodyPr>
              <a:lstStyle/>
              <a:p>
                <a:pP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数据分析  拓展提升</a:t>
                </a: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2" name="组合 1"/>
            <p:cNvGrpSpPr/>
            <p:nvPr/>
          </p:nvGrpSpPr>
          <p:grpSpPr>
            <a:xfrm>
              <a:off x="4767" y="3395"/>
              <a:ext cx="9808" cy="1257"/>
              <a:chOff x="3027246" y="1967738"/>
              <a:chExt cx="5990707" cy="920896"/>
            </a:xfrm>
          </p:grpSpPr>
          <p:sp>
            <p:nvSpPr>
              <p:cNvPr id="5" name="圆角矩形 6">
                <a:hlinkClick r:id=""/>
              </p:cNvPr>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1</a:t>
                </a:r>
              </a:p>
            </p:txBody>
          </p:sp>
          <p:sp>
            <p:nvSpPr>
              <p:cNvPr id="7" name="文本框 2">
                <a:hlinkClick r:id="rId15" action="ppaction://hlinksldjump"/>
              </p:cNvPr>
              <p:cNvSpPr txBox="1"/>
              <p:nvPr/>
            </p:nvSpPr>
            <p:spPr>
              <a:xfrm>
                <a:off x="4055472" y="1967738"/>
                <a:ext cx="4838313" cy="850867"/>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数据导航  时空坐标</a:t>
                </a:r>
              </a:p>
            </p:txBody>
          </p:sp>
          <p:sp>
            <p:nvSpPr>
              <p:cNvPr id="8" name="圆角矩形 7"/>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4750" y="7825"/>
              <a:ext cx="9808" cy="1259"/>
              <a:chOff x="3043127" y="3212301"/>
              <a:chExt cx="5992288" cy="912996"/>
            </a:xfrm>
          </p:grpSpPr>
          <p:sp>
            <p:nvSpPr>
              <p:cNvPr id="10"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12" name="文本框 16">
                <a:hlinkClick r:id="rId16" action="ppaction://hlinksldjump"/>
              </p:cNvPr>
              <p:cNvSpPr txBox="1"/>
              <p:nvPr/>
            </p:nvSpPr>
            <p:spPr>
              <a:xfrm>
                <a:off x="4299626" y="3212301"/>
                <a:ext cx="4329600" cy="842208"/>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p>
            </p:txBody>
          </p:sp>
          <p:sp>
            <p:nvSpPr>
              <p:cNvPr id="13" name="圆角矩形 1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4" name="文本框 103"/>
          <p:cNvSpPr txBox="1"/>
          <p:nvPr/>
        </p:nvSpPr>
        <p:spPr>
          <a:xfrm>
            <a:off x="485140" y="1410970"/>
            <a:ext cx="5080000" cy="460375"/>
          </a:xfrm>
          <a:prstGeom prst="rect">
            <a:avLst/>
          </a:prstGeom>
          <a:noFill/>
          <a:ln w="9525">
            <a:noFill/>
          </a:ln>
        </p:spPr>
        <p:txBody>
          <a:bodyPr>
            <a:spAutoFit/>
          </a:bodyPr>
          <a:lstStyle/>
          <a:p>
            <a:pPr indent="0"/>
            <a:r>
              <a:rPr lang="zh-CN" sz="2400" b="1">
                <a:solidFill>
                  <a:srgbClr val="000000"/>
                </a:solidFill>
                <a:latin typeface="宋体" panose="02010600030101010101" pitchFamily="2" charset="-122"/>
                <a:ea typeface="宋体" panose="02010600030101010101" pitchFamily="2" charset="-122"/>
                <a:cs typeface="方正书宋_GBK" charset="0"/>
              </a:rPr>
              <a:t>材料二</a:t>
            </a:r>
            <a:endParaRPr lang="zh-CN" altLang="en-US" sz="2400" b="1">
              <a:solidFill>
                <a:srgbClr val="000000"/>
              </a:solidFill>
              <a:latin typeface="宋体" panose="02010600030101010101" pitchFamily="2" charset="-122"/>
              <a:ea typeface="宋体" panose="02010600030101010101" pitchFamily="2" charset="-122"/>
              <a:cs typeface="方正书宋_GBK" charset="0"/>
            </a:endParaRPr>
          </a:p>
        </p:txBody>
      </p:sp>
      <p:graphicFrame>
        <p:nvGraphicFramePr>
          <p:cNvPr id="3" name="表格 2"/>
          <p:cNvGraphicFramePr/>
          <p:nvPr>
            <p:custDataLst>
              <p:tags r:id="rId1"/>
            </p:custDataLst>
          </p:nvPr>
        </p:nvGraphicFramePr>
        <p:xfrm>
          <a:off x="624205" y="1926590"/>
          <a:ext cx="10986135" cy="4425696"/>
        </p:xfrm>
        <a:graphic>
          <a:graphicData uri="http://schemas.openxmlformats.org/drawingml/2006/table">
            <a:tbl>
              <a:tblPr firstRow="1" bandRow="1">
                <a:tableStyleId>{5940675A-B579-460E-94D1-54222C63F5DA}</a:tableStyleId>
              </a:tblPr>
              <a:tblGrid>
                <a:gridCol w="6767830"/>
                <a:gridCol w="4218305"/>
              </a:tblGrid>
              <a:tr h="4421505">
                <a:tc>
                  <a:txBody>
                    <a:bodyPr/>
                    <a:lstStyle/>
                    <a:p>
                      <a:pPr indent="0" algn="l">
                        <a:lnSpc>
                          <a:spcPct val="110000"/>
                        </a:lnSpc>
                        <a:buNone/>
                      </a:pPr>
                      <a:r>
                        <a:rPr lang="en-US" altLang="zh-CN" sz="2400" b="1">
                          <a:solidFill>
                            <a:srgbClr val="000000"/>
                          </a:solidFill>
                          <a:latin typeface="楷体" panose="02010609060101010101" charset="-122"/>
                          <a:ea typeface="楷体" panose="02010609060101010101" charset="-122"/>
                          <a:sym typeface="Arial" panose="020B0604020202020204" pitchFamily="34" charset="0"/>
                        </a:rPr>
                        <a:t>    1978年底，一直靠吃政府救济粮过活的安徽凤阳县小岗村，18户农民私下把土地包干到户。虽然土地、人没有变化，但产生了惊人的效果；1979年，小岗村迎来大丰收，粮食总产量达6.65万千克，相当于1966年至1970年产量的总和。    </a:t>
                      </a:r>
                    </a:p>
                    <a:p>
                      <a:pPr indent="0" algn="l">
                        <a:lnSpc>
                          <a:spcPct val="110000"/>
                        </a:lnSpc>
                        <a:buNone/>
                      </a:pPr>
                      <a:r>
                        <a:rPr lang="en-US" altLang="zh-CN" sz="2400" b="1">
                          <a:solidFill>
                            <a:srgbClr val="000000"/>
                          </a:solidFill>
                          <a:latin typeface="楷体" panose="02010609060101010101" charset="-122"/>
                          <a:ea typeface="楷体" panose="02010609060101010101" charset="-122"/>
                          <a:sym typeface="Arial" panose="020B0604020202020204" pitchFamily="34" charset="0"/>
                        </a:rPr>
                        <a:t>    1982年1月1日，中国共产党历史上第一个关于农村工作的一号文件正式出台，明确指出包产到户、包干到户都是社会主义集体经济的生产责任制。此后，中国政府不断完善和推广家庭联产承包责任制，全国粮食总产量因此由1978年的3047.65亿千克增加到1984年的4073.05亿千克。</a:t>
                      </a:r>
                      <a:endParaRPr lang="en-US" sz="2400" b="1">
                        <a:solidFill>
                          <a:srgbClr val="000000"/>
                        </a:solidFill>
                        <a:latin typeface="楷体" panose="02010609060101010101" charset="-122"/>
                        <a:ea typeface="楷体" panose="02010609060101010101" charset="-122"/>
                        <a:cs typeface="楷体" panose="02010609060101010101" charset="-122"/>
                        <a:sym typeface="+mn-ea"/>
                      </a:endParaRPr>
                    </a:p>
                  </a:txBody>
                  <a:tcPr marL="66675" marR="66675" marT="0" marB="0" anchor="ctr">
                    <a:lnL w="12700">
                      <a:solidFill>
                        <a:schemeClr val="tx1"/>
                      </a:solidFill>
                      <a:prstDash val="solid"/>
                    </a:lnL>
                    <a:lnR>
                      <a:noFill/>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endParaRPr lang="en-US" altLang="zh-CN" sz="2400" b="1">
                        <a:solidFill>
                          <a:srgbClr val="000000"/>
                        </a:solidFill>
                        <a:latin typeface="楷体" panose="02010609060101010101" charset="-122"/>
                        <a:ea typeface="楷体" panose="02010609060101010101" charset="-122"/>
                        <a:sym typeface="Arial" panose="020B0604020202020204" pitchFamily="34" charset="0"/>
                      </a:endParaRPr>
                    </a:p>
                    <a:p>
                      <a:pPr indent="0" algn="ctr">
                        <a:buNone/>
                      </a:pPr>
                      <a:endParaRPr lang="en-US" altLang="zh-CN" sz="2400" b="1">
                        <a:solidFill>
                          <a:srgbClr val="000000"/>
                        </a:solidFill>
                        <a:latin typeface="楷体" panose="02010609060101010101" charset="-122"/>
                        <a:ea typeface="楷体" panose="02010609060101010101" charset="-122"/>
                        <a:sym typeface="Arial" panose="020B0604020202020204" pitchFamily="34" charset="0"/>
                      </a:endParaRPr>
                    </a:p>
                    <a:p>
                      <a:pPr indent="0" algn="ctr">
                        <a:buNone/>
                      </a:pPr>
                      <a:endParaRPr lang="en-US" altLang="zh-CN" sz="2400" b="1">
                        <a:solidFill>
                          <a:srgbClr val="000000"/>
                        </a:solidFill>
                        <a:latin typeface="楷体" panose="02010609060101010101" charset="-122"/>
                        <a:ea typeface="楷体" panose="02010609060101010101" charset="-122"/>
                        <a:sym typeface="Arial" panose="020B0604020202020204" pitchFamily="34" charset="0"/>
                      </a:endParaRPr>
                    </a:p>
                    <a:p>
                      <a:pPr indent="0" algn="ctr">
                        <a:buNone/>
                      </a:pPr>
                      <a:endParaRPr lang="en-US" altLang="zh-CN" sz="2400" b="1">
                        <a:solidFill>
                          <a:srgbClr val="000000"/>
                        </a:solidFill>
                        <a:latin typeface="楷体" panose="02010609060101010101" charset="-122"/>
                        <a:ea typeface="楷体" panose="02010609060101010101" charset="-122"/>
                        <a:sym typeface="Arial" panose="020B0604020202020204" pitchFamily="34" charset="0"/>
                      </a:endParaRPr>
                    </a:p>
                    <a:p>
                      <a:pPr indent="0" algn="ctr">
                        <a:buNone/>
                      </a:pPr>
                      <a:endParaRPr lang="en-US" altLang="zh-CN" sz="2400" b="1">
                        <a:solidFill>
                          <a:srgbClr val="000000"/>
                        </a:solidFill>
                        <a:latin typeface="楷体" panose="02010609060101010101" charset="-122"/>
                        <a:ea typeface="楷体" panose="02010609060101010101" charset="-122"/>
                        <a:sym typeface="Arial" panose="020B0604020202020204" pitchFamily="34" charset="0"/>
                      </a:endParaRPr>
                    </a:p>
                    <a:p>
                      <a:pPr indent="0" algn="ctr">
                        <a:buNone/>
                      </a:pPr>
                      <a:endParaRPr lang="en-US" altLang="zh-CN" sz="2400" b="1">
                        <a:solidFill>
                          <a:srgbClr val="000000"/>
                        </a:solidFill>
                        <a:latin typeface="楷体" panose="02010609060101010101" charset="-122"/>
                        <a:ea typeface="楷体" panose="02010609060101010101" charset="-122"/>
                        <a:sym typeface="Arial" panose="020B0604020202020204" pitchFamily="34" charset="0"/>
                      </a:endParaRPr>
                    </a:p>
                    <a:p>
                      <a:pPr indent="0" algn="ctr">
                        <a:buNone/>
                      </a:pPr>
                      <a:endParaRPr lang="en-US" altLang="zh-CN" sz="2400" b="1">
                        <a:solidFill>
                          <a:srgbClr val="000000"/>
                        </a:solidFill>
                        <a:latin typeface="楷体" panose="02010609060101010101" charset="-122"/>
                        <a:ea typeface="楷体" panose="02010609060101010101" charset="-122"/>
                        <a:sym typeface="Arial" panose="020B0604020202020204" pitchFamily="34" charset="0"/>
                      </a:endParaRPr>
                    </a:p>
                    <a:p>
                      <a:pPr indent="0" algn="ctr">
                        <a:buNone/>
                      </a:pPr>
                      <a:endParaRPr lang="en-US" altLang="zh-CN" sz="2400" b="1">
                        <a:solidFill>
                          <a:srgbClr val="000000"/>
                        </a:solidFill>
                        <a:latin typeface="楷体" panose="02010609060101010101" charset="-122"/>
                        <a:ea typeface="楷体" panose="02010609060101010101" charset="-122"/>
                        <a:sym typeface="Arial" panose="020B0604020202020204" pitchFamily="34" charset="0"/>
                      </a:endParaRPr>
                    </a:p>
                    <a:p>
                      <a:pPr indent="0" algn="ctr">
                        <a:buNone/>
                      </a:pPr>
                      <a:r>
                        <a:rPr lang="en-US" altLang="zh-CN" sz="2400" b="1">
                          <a:solidFill>
                            <a:srgbClr val="000000"/>
                          </a:solidFill>
                          <a:latin typeface="楷体" panose="02010609060101010101" charset="-122"/>
                          <a:ea typeface="楷体" panose="02010609060101010101" charset="-122"/>
                          <a:sym typeface="Arial" panose="020B0604020202020204" pitchFamily="34" charset="0"/>
                        </a:rPr>
                        <a:t>“大包干纪念馆”里18个农民</a:t>
                      </a:r>
                    </a:p>
                    <a:p>
                      <a:pPr indent="0" algn="ctr">
                        <a:buNone/>
                      </a:pPr>
                      <a:r>
                        <a:rPr lang="en-US" altLang="zh-CN" sz="2400" b="1">
                          <a:solidFill>
                            <a:srgbClr val="000000"/>
                          </a:solidFill>
                          <a:latin typeface="楷体" panose="02010609060101010101" charset="-122"/>
                          <a:ea typeface="楷体" panose="02010609060101010101" charset="-122"/>
                          <a:sym typeface="Arial" panose="020B0604020202020204" pitchFamily="34" charset="0"/>
                        </a:rPr>
                        <a:t>按手印群雕</a:t>
                      </a:r>
                      <a:endParaRPr lang="en-US" altLang="en-US" sz="2400" b="1">
                        <a:solidFill>
                          <a:srgbClr val="000000"/>
                        </a:solidFill>
                        <a:latin typeface="楷体" panose="02010609060101010101" charset="-122"/>
                        <a:ea typeface="楷体" panose="02010609060101010101" charset="-122"/>
                        <a:cs typeface="楷体" panose="02010609060101010101" charset="-122"/>
                        <a:sym typeface="+mn-ea"/>
                      </a:endParaRPr>
                    </a:p>
                  </a:txBody>
                  <a:tcPr marL="66675" marR="66675" marT="0" marB="0" anchor="ctr">
                    <a:lnL>
                      <a:noFill/>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bl>
          </a:graphicData>
        </a:graphic>
      </p:graphicFrame>
      <p:pic>
        <p:nvPicPr>
          <p:cNvPr id="273" name="p60页2.jpg"/>
          <p:cNvPicPr>
            <a:picLocks noChangeAspect="1"/>
          </p:cNvPicPr>
          <p:nvPr/>
        </p:nvPicPr>
        <p:blipFill>
          <a:blip r:embed="rId4"/>
          <a:stretch>
            <a:fillRect/>
          </a:stretch>
        </p:blipFill>
        <p:spPr>
          <a:xfrm>
            <a:off x="7429500" y="2673350"/>
            <a:ext cx="4137660" cy="176212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4" name="文本框 103"/>
          <p:cNvSpPr txBox="1"/>
          <p:nvPr/>
        </p:nvSpPr>
        <p:spPr>
          <a:xfrm>
            <a:off x="444500" y="1438275"/>
            <a:ext cx="11358245" cy="5631180"/>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）据材料一、二</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归纳在粮食生产问题上农业科学家、农民、党和政府各采取的方案。（</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6</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）这些方案取得的成效分别是什么？（</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6</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nSpc>
                <a:spcPct val="150000"/>
              </a:lnSpc>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endParaRPr 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endParaRPr 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）结合所学知识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概括上述成效都对我国成功解决人民日常生活中的哪一方面问题起了重要作用。（</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1576070" y="2739390"/>
            <a:ext cx="8750300" cy="1050290"/>
          </a:xfrm>
          <a:prstGeom prst="rect">
            <a:avLst/>
          </a:prstGeom>
        </p:spPr>
        <p:txBody>
          <a:bodyPr wrap="square">
            <a:spAutoFit/>
          </a:bodyPr>
          <a:lstStyle/>
          <a:p>
            <a:pPr>
              <a:lnSpc>
                <a:spcPct val="130000"/>
              </a:lnSpc>
            </a:pPr>
            <a:r>
              <a:rPr lang="en-US" altLang="zh-CN" sz="2400" b="1" noProof="1" smtClean="0">
                <a:solidFill>
                  <a:srgbClr val="FF0000"/>
                </a:solidFill>
                <a:latin typeface="宋体" panose="02010600030101010101" pitchFamily="2" charset="-122"/>
                <a:ea typeface="宋体" panose="02010600030101010101" pitchFamily="2" charset="-122"/>
                <a:cs typeface="宋体" panose="02010600030101010101" pitchFamily="2" charset="-122"/>
              </a:rPr>
              <a:t>方案：袁隆平研究杂交水稻技术；小岗村农民实行包干到户；</a:t>
            </a:r>
          </a:p>
          <a:p>
            <a:pPr>
              <a:lnSpc>
                <a:spcPct val="130000"/>
              </a:lnSpc>
            </a:pPr>
            <a:r>
              <a:rPr lang="en-US" altLang="zh-CN" sz="2400" b="1" noProof="1" smtClean="0">
                <a:solidFill>
                  <a:srgbClr val="FF0000"/>
                </a:solidFill>
                <a:latin typeface="宋体" panose="02010600030101010101" pitchFamily="2" charset="-122"/>
                <a:ea typeface="宋体" panose="02010600030101010101" pitchFamily="2" charset="-122"/>
                <a:cs typeface="宋体" panose="02010600030101010101" pitchFamily="2" charset="-122"/>
              </a:rPr>
              <a:t>党和政府推广家庭联产承包责任制。</a:t>
            </a:r>
          </a:p>
        </p:txBody>
      </p:sp>
      <p:sp>
        <p:nvSpPr>
          <p:cNvPr id="3" name="矩形 2"/>
          <p:cNvSpPr/>
          <p:nvPr/>
        </p:nvSpPr>
        <p:spPr>
          <a:xfrm>
            <a:off x="1576070" y="3904615"/>
            <a:ext cx="9152890" cy="902970"/>
          </a:xfrm>
          <a:prstGeom prst="rect">
            <a:avLst/>
          </a:prstGeom>
        </p:spPr>
        <p:txBody>
          <a:bodyPr wrap="square">
            <a:spAutoFit/>
          </a:bodyPr>
          <a:lstStyle/>
          <a:p>
            <a:pPr algn="l">
              <a:lnSpc>
                <a:spcPct val="110000"/>
              </a:lnSpc>
            </a:pPr>
            <a:r>
              <a:rPr lang="en-US" altLang="zh-CN" sz="2400" b="1" noProof="1" smtClean="0">
                <a:solidFill>
                  <a:srgbClr val="FF0000"/>
                </a:solidFill>
                <a:latin typeface="宋体" panose="02010600030101010101" pitchFamily="2" charset="-122"/>
                <a:ea typeface="宋体" panose="02010600030101010101" pitchFamily="2" charset="-122"/>
                <a:cs typeface="宋体" panose="02010600030101010101" pitchFamily="2" charset="-122"/>
              </a:rPr>
              <a:t>成效：水稻亩产量大幅增加；小岗村获得粮食大丰收；全国粮食</a:t>
            </a:r>
          </a:p>
          <a:p>
            <a:pPr algn="l">
              <a:lnSpc>
                <a:spcPct val="110000"/>
              </a:lnSpc>
            </a:pPr>
            <a:r>
              <a:rPr lang="en-US" altLang="zh-CN" sz="2400" b="1" noProof="1" smtClean="0">
                <a:solidFill>
                  <a:srgbClr val="FF0000"/>
                </a:solidFill>
                <a:latin typeface="宋体" panose="02010600030101010101" pitchFamily="2" charset="-122"/>
                <a:ea typeface="宋体" panose="02010600030101010101" pitchFamily="2" charset="-122"/>
                <a:cs typeface="宋体" panose="02010600030101010101" pitchFamily="2" charset="-122"/>
              </a:rPr>
              <a:t>总产量大幅增加。</a:t>
            </a:r>
          </a:p>
        </p:txBody>
      </p:sp>
      <p:sp>
        <p:nvSpPr>
          <p:cNvPr id="4" name="矩形 3"/>
          <p:cNvSpPr/>
          <p:nvPr/>
        </p:nvSpPr>
        <p:spPr>
          <a:xfrm>
            <a:off x="4955540" y="5951220"/>
            <a:ext cx="1267460" cy="497205"/>
          </a:xfrm>
          <a:prstGeom prst="rect">
            <a:avLst/>
          </a:prstGeom>
        </p:spPr>
        <p:txBody>
          <a:bodyPr wrap="square">
            <a:spAutoFit/>
          </a:bodyPr>
          <a:lstStyle/>
          <a:p>
            <a:pPr>
              <a:lnSpc>
                <a:spcPct val="110000"/>
              </a:lnSpc>
            </a:pPr>
            <a:r>
              <a:rPr lang="zh-CN" altLang="en-US" sz="2400" b="1" noProof="1" smtClean="0">
                <a:solidFill>
                  <a:srgbClr val="FF0000"/>
                </a:solidFill>
                <a:latin typeface="宋体" panose="02010600030101010101" pitchFamily="2" charset="-122"/>
                <a:ea typeface="宋体" panose="02010600030101010101" pitchFamily="2" charset="-122"/>
                <a:cs typeface="宋体" panose="02010600030101010101" pitchFamily="2" charset="-122"/>
              </a:rPr>
              <a:t>吃饭。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5538470" y="2008510"/>
            <a:ext cx="364490" cy="3726200"/>
            <a:chOff x="663" y="4526"/>
            <a:chExt cx="574" cy="5868"/>
          </a:xfrm>
        </p:grpSpPr>
        <p:grpSp>
          <p:nvGrpSpPr>
            <p:cNvPr id="11" name="组合 10"/>
            <p:cNvGrpSpPr/>
            <p:nvPr/>
          </p:nvGrpSpPr>
          <p:grpSpPr>
            <a:xfrm>
              <a:off x="663" y="4526"/>
              <a:ext cx="572" cy="2957"/>
              <a:chOff x="11036" y="1761"/>
              <a:chExt cx="572" cy="2957"/>
            </a:xfrm>
          </p:grpSpPr>
          <p:grpSp>
            <p:nvGrpSpPr>
              <p:cNvPr id="2" name="组合 1"/>
              <p:cNvGrpSpPr/>
              <p:nvPr/>
            </p:nvGrpSpPr>
            <p:grpSpPr>
              <a:xfrm>
                <a:off x="11036" y="1761"/>
                <a:ext cx="572" cy="1539"/>
                <a:chOff x="6373043" y="2576511"/>
                <a:chExt cx="363220" cy="940401"/>
              </a:xfrm>
            </p:grpSpPr>
            <p:sp>
              <p:nvSpPr>
                <p:cNvPr id="10" name="椭圆 9"/>
                <p:cNvSpPr/>
                <p:nvPr/>
              </p:nvSpPr>
              <p:spPr>
                <a:xfrm>
                  <a:off x="6385743" y="2576511"/>
                  <a:ext cx="350520"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73043" y="3156232"/>
                  <a:ext cx="350520" cy="36068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9" name="椭圆 8"/>
              <p:cNvSpPr/>
              <p:nvPr/>
            </p:nvSpPr>
            <p:spPr>
              <a:xfrm>
                <a:off x="11036" y="4128"/>
                <a:ext cx="552" cy="59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9" name="椭圆 18"/>
            <p:cNvSpPr/>
            <p:nvPr/>
          </p:nvSpPr>
          <p:spPr>
            <a:xfrm>
              <a:off x="685" y="8309"/>
              <a:ext cx="552" cy="59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椭圆 19"/>
            <p:cNvSpPr/>
            <p:nvPr/>
          </p:nvSpPr>
          <p:spPr>
            <a:xfrm>
              <a:off x="685" y="9804"/>
              <a:ext cx="552" cy="59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06825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44904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35883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14189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7" name="组合 16"/>
          <p:cNvGrpSpPr/>
          <p:nvPr/>
        </p:nvGrpSpPr>
        <p:grpSpPr>
          <a:xfrm>
            <a:off x="4400576" y="1980565"/>
            <a:ext cx="7538694" cy="4162425"/>
            <a:chOff x="6930" y="3735"/>
            <a:chExt cx="11872" cy="6555"/>
          </a:xfrm>
        </p:grpSpPr>
        <p:grpSp>
          <p:nvGrpSpPr>
            <p:cNvPr id="7" name="组合 6"/>
            <p:cNvGrpSpPr/>
            <p:nvPr/>
          </p:nvGrpSpPr>
          <p:grpSpPr>
            <a:xfrm>
              <a:off x="6930" y="3735"/>
              <a:ext cx="11848" cy="3643"/>
              <a:chOff x="7238" y="4021"/>
              <a:chExt cx="12813" cy="3643"/>
            </a:xfrm>
          </p:grpSpPr>
          <p:grpSp>
            <p:nvGrpSpPr>
              <p:cNvPr id="16" name="组合 15"/>
              <p:cNvGrpSpPr/>
              <p:nvPr/>
            </p:nvGrpSpPr>
            <p:grpSpPr>
              <a:xfrm>
                <a:off x="7238" y="4021"/>
                <a:ext cx="12813" cy="3643"/>
                <a:chOff x="3266327" y="1664728"/>
                <a:chExt cx="8136392" cy="2313722"/>
              </a:xfrm>
            </p:grpSpPr>
            <p:sp>
              <p:nvSpPr>
                <p:cNvPr id="18" name="文本框 2">
                  <a:hlinkClick r:id="rId2" action="ppaction://hlinksldjump"/>
                </p:cNvPr>
                <p:cNvSpPr txBox="1"/>
                <p:nvPr/>
              </p:nvSpPr>
              <p:spPr>
                <a:xfrm>
                  <a:off x="3270419" y="1664728"/>
                  <a:ext cx="7685896" cy="460406"/>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中共十一届三中全会、拨乱反正</a:t>
                  </a:r>
                </a:p>
              </p:txBody>
            </p:sp>
            <p:sp>
              <p:nvSpPr>
                <p:cNvPr id="23" name="文本框 2">
                  <a:hlinkClick r:id="rId3" action="ppaction://hlinksldjump"/>
                </p:cNvPr>
                <p:cNvSpPr txBox="1"/>
                <p:nvPr/>
              </p:nvSpPr>
              <p:spPr>
                <a:xfrm>
                  <a:off x="3266327" y="3148449"/>
                  <a:ext cx="8136392" cy="830001"/>
                </a:xfrm>
                <a:prstGeom prst="rect">
                  <a:avLst/>
                </a:prstGeom>
                <a:noFill/>
                <a:ln w="9525">
                  <a:noFill/>
                </a:ln>
              </p:spPr>
              <p:txBody>
                <a:bodyPr wrap="square" anchor="t">
                  <a:spAutoFit/>
                </a:bodyPr>
                <a:lstStyle/>
                <a:p>
                  <a:pPr lvl="0"/>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三</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经济特区的建立、对外开放格局、中国加</a:t>
                  </a:r>
                </a:p>
                <a:p>
                  <a:pPr lvl="0"/>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入世界贸易组织</a:t>
                  </a:r>
                </a:p>
              </p:txBody>
            </p:sp>
          </p:grpSp>
          <p:sp>
            <p:nvSpPr>
              <p:cNvPr id="6" name="文本框 2">
                <a:hlinkClick r:id="rId4" action="ppaction://hlinksldjump"/>
              </p:cNvPr>
              <p:cNvSpPr txBox="1"/>
              <p:nvPr/>
            </p:nvSpPr>
            <p:spPr>
              <a:xfrm>
                <a:off x="7244" y="4925"/>
                <a:ext cx="12807" cy="1307"/>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家庭联产承包责任制、城市经济体制改革、</a:t>
                </a:r>
              </a:p>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社会主义市场经济体制</a:t>
                </a:r>
              </a:p>
            </p:txBody>
          </p:sp>
        </p:grpSp>
        <p:sp>
          <p:nvSpPr>
            <p:cNvPr id="12" name="文本框 2">
              <a:hlinkClick r:id="rId5" action="ppaction://hlinksldjump"/>
            </p:cNvPr>
            <p:cNvSpPr txBox="1"/>
            <p:nvPr/>
          </p:nvSpPr>
          <p:spPr>
            <a:xfrm>
              <a:off x="6952" y="7507"/>
              <a:ext cx="11848" cy="1307"/>
            </a:xfrm>
            <a:prstGeom prst="rect">
              <a:avLst/>
            </a:prstGeom>
            <a:noFill/>
            <a:ln w="9525">
              <a:noFill/>
            </a:ln>
          </p:spPr>
          <p:txBody>
            <a:bodyPr wrap="square" anchor="t">
              <a:spAutoFit/>
            </a:bodyPr>
            <a:lstStyle/>
            <a:p>
              <a:pPr lvl="0"/>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四</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邓小平理论、中共十六大、中共十七大、</a:t>
              </a:r>
            </a:p>
            <a:p>
              <a:pPr lvl="0"/>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中共十八大、中共十九大</a:t>
              </a:r>
            </a:p>
          </p:txBody>
        </p:sp>
        <p:sp>
          <p:nvSpPr>
            <p:cNvPr id="13" name="文本框 2">
              <a:hlinkClick r:id="rId6" action="ppaction://hlinksldjump"/>
            </p:cNvPr>
            <p:cNvSpPr txBox="1"/>
            <p:nvPr/>
          </p:nvSpPr>
          <p:spPr>
            <a:xfrm>
              <a:off x="6954" y="8983"/>
              <a:ext cx="11848" cy="1307"/>
            </a:xfrm>
            <a:prstGeom prst="rect">
              <a:avLst/>
            </a:prstGeom>
            <a:noFill/>
            <a:ln w="9525">
              <a:noFill/>
            </a:ln>
          </p:spPr>
          <p:txBody>
            <a:bodyPr wrap="square" anchor="t">
              <a:spAutoFit/>
            </a:bodyPr>
            <a:lstStyle/>
            <a:p>
              <a:pPr lvl="0"/>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五</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中国梦、“四个全面”战略布局、新发展</a:t>
              </a:r>
            </a:p>
            <a:p>
              <a:pPr lvl="0"/>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理念</a:t>
              </a: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442920"/>
            <a:ext cx="7862569" cy="635635"/>
            <a:chOff x="1034884" y="713698"/>
            <a:chExt cx="7140338" cy="635635"/>
          </a:xfrm>
        </p:grpSpPr>
        <p:sp>
          <p:nvSpPr>
            <p:cNvPr id="17" name="圆角矩形 6">
              <a:hlinkClick r:id="rId5" action="ppaction://hlinksldjump"/>
            </p:cNvPr>
            <p:cNvSpPr/>
            <p:nvPr>
              <p:custDataLst>
                <p:tags r:id="rId2"/>
              </p:custDataLst>
            </p:nvPr>
          </p:nvSpPr>
          <p:spPr>
            <a:xfrm flipH="1">
              <a:off x="2642642" y="714333"/>
              <a:ext cx="5532580" cy="634365"/>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中共十一届三中全会、拨乱反正</a:t>
              </a:r>
            </a:p>
          </p:txBody>
        </p:sp>
        <p:sp>
          <p:nvSpPr>
            <p:cNvPr id="18" name="椭圆 7"/>
            <p:cNvSpPr>
              <a:spLocks noChangeAspect="1"/>
            </p:cNvSpPr>
            <p:nvPr>
              <p:custDataLst>
                <p:tags r:id="rId3"/>
              </p:custDataLst>
            </p:nvPr>
          </p:nvSpPr>
          <p:spPr>
            <a:xfrm>
              <a:off x="1034884" y="713698"/>
              <a:ext cx="1511454" cy="63563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考点一</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496570" y="3573780"/>
            <a:ext cx="11275695" cy="645160"/>
          </a:xfrm>
          <a:prstGeom prst="rect">
            <a:avLst/>
          </a:prstGeom>
        </p:spPr>
        <p:txBody>
          <a:bodyPr wrap="square">
            <a:spAutoFit/>
          </a:bodyPr>
          <a:lstStyle/>
          <a:p>
            <a:pPr>
              <a:lnSpc>
                <a:spcPct val="150000"/>
              </a:lnSpc>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了解中国共产党十一届三中全会</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6906" y="136856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sp>
        <p:nvSpPr>
          <p:cNvPr id="100" name="文本框 99"/>
          <p:cNvSpPr txBox="1"/>
          <p:nvPr/>
        </p:nvSpPr>
        <p:spPr>
          <a:xfrm>
            <a:off x="6861175" y="3245485"/>
            <a:ext cx="4884420" cy="460375"/>
          </a:xfrm>
          <a:prstGeom prst="rect">
            <a:avLst/>
          </a:prstGeom>
          <a:noFill/>
          <a:ln w="9525">
            <a:noFill/>
          </a:ln>
        </p:spPr>
        <p:txBody>
          <a:bodyPr wrap="square">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统编教材八下第</a:t>
            </a:r>
            <a:r>
              <a:rPr lang="en-US" sz="2400" b="0">
                <a:latin typeface="宋体" panose="02010600030101010101" pitchFamily="2" charset="-122"/>
                <a:ea typeface="宋体" panose="02010600030101010101" pitchFamily="2" charset="-122"/>
                <a:cs typeface="宋体" panose="02010600030101010101" pitchFamily="2" charset="-122"/>
              </a:rPr>
              <a:t>7</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P34</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P37</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graphicFrame>
        <p:nvGraphicFramePr>
          <p:cNvPr id="4" name="表格 3"/>
          <p:cNvGraphicFramePr/>
          <p:nvPr>
            <p:custDataLst>
              <p:tags r:id="rId1"/>
            </p:custDataLst>
          </p:nvPr>
        </p:nvGraphicFramePr>
        <p:xfrm>
          <a:off x="552450" y="4293870"/>
          <a:ext cx="11067415" cy="2194560"/>
        </p:xfrm>
        <a:graphic>
          <a:graphicData uri="http://schemas.openxmlformats.org/drawingml/2006/table">
            <a:tbl>
              <a:tblPr firstRow="1" bandRow="1">
                <a:tableStyleId>{5940675A-B579-460E-94D1-54222C63F5DA}</a:tableStyleId>
              </a:tblPr>
              <a:tblGrid>
                <a:gridCol w="1224280"/>
                <a:gridCol w="775335"/>
                <a:gridCol w="9067800"/>
              </a:tblGrid>
              <a:tr h="989330">
                <a:tc>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中共十一届三中</a:t>
                      </a:r>
                    </a:p>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全会</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经过十年“文化大革命”的动乱，积累下许多严重的政治问题和社会问题。粉碎“四人帮”以后，“两个凡是”的推行引起普遍不满。1978年，思想理论界展开了一场真理标准问题的大讨论，它使人们认识到，只有实践才是检验真理的唯一标准</a:t>
                      </a:r>
                      <a:r>
                        <a:rPr lang="en-US" altLang="zh-CN" sz="2400">
                          <a:solidFill>
                            <a:srgbClr val="000000"/>
                          </a:solidFill>
                          <a:latin typeface="宋体" panose="02010600030101010101" pitchFamily="2" charset="-122"/>
                          <a:ea typeface="宋体" panose="02010600030101010101" pitchFamily="2" charset="-122"/>
                        </a:rPr>
                        <a:t> </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514350" y="1519555"/>
          <a:ext cx="11179175" cy="3730625"/>
        </p:xfrm>
        <a:graphic>
          <a:graphicData uri="http://schemas.openxmlformats.org/drawingml/2006/table">
            <a:tbl>
              <a:tblPr firstRow="1" bandRow="1">
                <a:tableStyleId>{5940675A-B579-460E-94D1-54222C63F5DA}</a:tableStyleId>
              </a:tblPr>
              <a:tblGrid>
                <a:gridCol w="396240"/>
                <a:gridCol w="699770"/>
                <a:gridCol w="1018540"/>
                <a:gridCol w="5793740"/>
                <a:gridCol w="3270885"/>
              </a:tblGrid>
              <a:tr h="438785">
                <a:tc rowSpan="5">
                  <a:txBody>
                    <a:bodyPr/>
                    <a:lstStyle/>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中共十一届三中全会</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召开</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1978年12月，在北京召开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rowSpan="2">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NEU-BZ-S92" charset="0"/>
                        </a:rPr>
                        <a:t> </a:t>
                      </a:r>
                    </a:p>
                    <a:p>
                      <a:pPr indent="0">
                        <a:lnSpc>
                          <a:spcPct val="130000"/>
                        </a:lnSpc>
                        <a:buNone/>
                      </a:pPr>
                      <a:endParaRPr lang="en-US" sz="2400" b="0">
                        <a:solidFill>
                          <a:srgbClr val="000000"/>
                        </a:solidFill>
                        <a:latin typeface="宋体" panose="02010600030101010101" pitchFamily="2" charset="-122"/>
                        <a:ea typeface="宋体" panose="02010600030101010101" pitchFamily="2" charset="-122"/>
                        <a:cs typeface="NEU-BZ-S92" charset="0"/>
                        <a:sym typeface="+mn-ea"/>
                      </a:endParaRPr>
                    </a:p>
                    <a:p>
                      <a:pPr indent="0">
                        <a:lnSpc>
                          <a:spcPct val="130000"/>
                        </a:lnSpc>
                        <a:buNone/>
                      </a:pPr>
                      <a:endParaRPr lang="en-US" sz="2400" b="0">
                        <a:solidFill>
                          <a:srgbClr val="000000"/>
                        </a:solidFill>
                        <a:latin typeface="宋体" panose="02010600030101010101" pitchFamily="2" charset="-122"/>
                        <a:ea typeface="宋体" panose="02010600030101010101" pitchFamily="2" charset="-122"/>
                        <a:cs typeface="NEU-BZ-S92" charset="0"/>
                        <a:sym typeface="+mn-ea"/>
                      </a:endParaRPr>
                    </a:p>
                    <a:p>
                      <a:pPr indent="0" algn="ctr">
                        <a:lnSpc>
                          <a:spcPct val="130000"/>
                        </a:lnSpc>
                        <a:buNone/>
                      </a:pPr>
                      <a:r>
                        <a:rPr lang="en-US" sz="2400">
                          <a:solidFill>
                            <a:srgbClr val="000000"/>
                          </a:solidFill>
                          <a:latin typeface="仿宋" panose="02010609060101010101" charset="-122"/>
                          <a:ea typeface="仿宋" panose="02010609060101010101" charset="-122"/>
                          <a:cs typeface="宋体" panose="02010600030101010101" pitchFamily="2" charset="-122"/>
                          <a:sym typeface="+mn-ea"/>
                        </a:rPr>
                        <a:t>中共十一届三中全会</a:t>
                      </a:r>
                      <a:endParaRPr lang="en-US" altLang="en-US" sz="2400" b="0">
                        <a:solidFill>
                          <a:srgbClr val="000000"/>
                        </a:solidFill>
                        <a:latin typeface="仿宋" panose="02010609060101010101" charset="-122"/>
                        <a:ea typeface="仿宋" panose="02010609060101010101" charset="-122"/>
                        <a:cs typeface="宋体" panose="02010600030101010101" pitchFamily="2" charset="-122"/>
                        <a:sym typeface="+mn-ea"/>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2931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内容</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思想上</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冲破长期“左”的错误的严重束缚，确定了解放思想、开动脑筋、实事求是、团结一致向前看的指导方针</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8425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政治上</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果断结束“以阶级斗争为纲”，重新确立马克思主义的思想路线、政治路线、组织路线，作出了把党和国家的工作中心转移到经济建设上来，实行改革开放的历史性决策</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860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组织上</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形成了以</a:t>
                      </a:r>
                      <a:r>
                        <a:rPr lang="en-US" sz="2400" b="0">
                          <a:solidFill>
                            <a:srgbClr val="000000"/>
                          </a:solidFill>
                          <a:latin typeface="宋体" panose="02010600030101010101" pitchFamily="2" charset="-122"/>
                          <a:ea typeface="宋体" panose="02010600030101010101" pitchFamily="2" charset="-122"/>
                          <a:cs typeface="方正黑体_GBK" charset="0"/>
                        </a:rPr>
                        <a:t>邓小平</a:t>
                      </a:r>
                      <a:r>
                        <a:rPr lang="en-US" sz="2400" b="0">
                          <a:solidFill>
                            <a:srgbClr val="000000"/>
                          </a:solidFill>
                          <a:latin typeface="宋体" panose="02010600030101010101" pitchFamily="2" charset="-122"/>
                          <a:ea typeface="宋体" panose="02010600030101010101" pitchFamily="2" charset="-122"/>
                          <a:cs typeface="方正书宋_GBK" charset="0"/>
                        </a:rPr>
                        <a:t>为核心的党的第二代中央领导集体</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52705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中共十一届三中全会是新中国成立以来党的历史上具有深远意义的伟大转折，开启了改革开放和社会主义现代化的伟大征程</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pic>
        <p:nvPicPr>
          <p:cNvPr id="276" name="p65 中共十一届三中全会.jpg"/>
          <p:cNvPicPr>
            <a:picLocks noChangeAspect="1"/>
          </p:cNvPicPr>
          <p:nvPr/>
        </p:nvPicPr>
        <p:blipFill>
          <a:blip r:embed="rId4"/>
          <a:stretch>
            <a:fillRect/>
          </a:stretch>
        </p:blipFill>
        <p:spPr>
          <a:xfrm>
            <a:off x="8610600" y="1575435"/>
            <a:ext cx="2899410" cy="138239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934085" y="1869440"/>
          <a:ext cx="10299700" cy="3840480"/>
        </p:xfrm>
        <a:graphic>
          <a:graphicData uri="http://schemas.openxmlformats.org/drawingml/2006/table">
            <a:tbl>
              <a:tblPr firstRow="1" bandRow="1">
                <a:tableStyleId>{5940675A-B579-460E-94D1-54222C63F5DA}</a:tableStyleId>
              </a:tblPr>
              <a:tblGrid>
                <a:gridCol w="718185"/>
                <a:gridCol w="671195"/>
                <a:gridCol w="8910320"/>
              </a:tblGrid>
              <a:tr h="1111250">
                <a:tc rowSpan="2">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改革开放的有利因素</a:t>
                      </a:r>
                      <a:r>
                        <a:rPr lang="en-US" altLang="zh-CN" sz="2400">
                          <a:solidFill>
                            <a:srgbClr val="000000"/>
                          </a:solidFill>
                          <a:latin typeface="宋体" panose="02010600030101010101" pitchFamily="2" charset="-122"/>
                          <a:ea typeface="宋体" panose="02010600030101010101" pitchFamily="2" charset="-122"/>
                        </a:rPr>
                        <a:t> </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国际</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国际形势趋于缓和</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世界各国的联系日益密切</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周边国家和地区的经济快速发展</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1945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国内</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人民群众迫切要求改变落后的状况，“文革”结束后，出现安定团结的政治局面</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人们思想得到解放</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在外交领域取得巨大成就</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511175" y="1607820"/>
          <a:ext cx="11207115" cy="4856480"/>
        </p:xfrm>
        <a:graphic>
          <a:graphicData uri="http://schemas.openxmlformats.org/drawingml/2006/table">
            <a:tbl>
              <a:tblPr firstRow="1" bandRow="1">
                <a:tableStyleId>{5940675A-B579-460E-94D1-54222C63F5DA}</a:tableStyleId>
              </a:tblPr>
              <a:tblGrid>
                <a:gridCol w="357505"/>
                <a:gridCol w="686435"/>
                <a:gridCol w="7044055"/>
                <a:gridCol w="3119120"/>
              </a:tblGrid>
              <a:tr h="1056640">
                <a:tc rowSpan="3">
                  <a:txBody>
                    <a:bodyPr/>
                    <a:lstStyle/>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拨乱反正</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时间</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中共十一届三中全会以后，中国共产党在思想、政治、组织等方面进行全面拨乱反正，平反冤假错案</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sz="2400" b="0">
                          <a:solidFill>
                            <a:srgbClr val="000000"/>
                          </a:solidFill>
                          <a:latin typeface="仿宋" panose="02010609060101010101" charset="-122"/>
                          <a:ea typeface="仿宋" panose="02010609060101010101" charset="-122"/>
                          <a:cs typeface="仿宋" panose="02010609060101010101" charset="-122"/>
                        </a:rPr>
                        <a:t> </a:t>
                      </a:r>
                    </a:p>
                    <a:p>
                      <a:pPr indent="0" algn="ctr">
                        <a:buNone/>
                      </a:pPr>
                      <a:endParaRPr lang="en-US" sz="2400" b="0">
                        <a:solidFill>
                          <a:srgbClr val="000000"/>
                        </a:solidFill>
                        <a:latin typeface="仿宋" panose="02010609060101010101" charset="-122"/>
                        <a:ea typeface="仿宋" panose="02010609060101010101" charset="-122"/>
                        <a:cs typeface="仿宋" panose="02010609060101010101" charset="-122"/>
                      </a:endParaRPr>
                    </a:p>
                    <a:p>
                      <a:pPr indent="0" algn="ctr">
                        <a:buNone/>
                      </a:pPr>
                      <a:endParaRPr lang="en-US" sz="2400" b="0">
                        <a:solidFill>
                          <a:srgbClr val="000000"/>
                        </a:solidFill>
                        <a:latin typeface="仿宋" panose="02010609060101010101" charset="-122"/>
                        <a:ea typeface="仿宋" panose="02010609060101010101" charset="-122"/>
                        <a:cs typeface="仿宋" panose="02010609060101010101" charset="-122"/>
                      </a:endParaRPr>
                    </a:p>
                    <a:p>
                      <a:pPr indent="0" algn="ctr">
                        <a:buNone/>
                      </a:pPr>
                      <a:endParaRPr lang="en-US" sz="2400" b="0">
                        <a:solidFill>
                          <a:srgbClr val="000000"/>
                        </a:solidFill>
                        <a:latin typeface="仿宋" panose="02010609060101010101" charset="-122"/>
                        <a:ea typeface="仿宋" panose="02010609060101010101" charset="-122"/>
                        <a:cs typeface="仿宋" panose="02010609060101010101" charset="-122"/>
                      </a:endParaRPr>
                    </a:p>
                    <a:p>
                      <a:pPr indent="0" algn="ctr">
                        <a:buNone/>
                      </a:pPr>
                      <a:endParaRPr lang="en-US" sz="2400" b="0">
                        <a:solidFill>
                          <a:srgbClr val="000000"/>
                        </a:solidFill>
                        <a:latin typeface="仿宋" panose="02010609060101010101" charset="-122"/>
                        <a:ea typeface="仿宋" panose="02010609060101010101" charset="-122"/>
                        <a:cs typeface="仿宋" panose="02010609060101010101" charset="-122"/>
                      </a:endParaRPr>
                    </a:p>
                    <a:p>
                      <a:pPr indent="0" algn="ctr">
                        <a:buNone/>
                      </a:pPr>
                      <a:endParaRPr lang="en-US" sz="2400" b="0">
                        <a:solidFill>
                          <a:srgbClr val="000000"/>
                        </a:solidFill>
                        <a:latin typeface="仿宋" panose="02010609060101010101" charset="-122"/>
                        <a:ea typeface="仿宋" panose="02010609060101010101" charset="-122"/>
                        <a:cs typeface="仿宋" panose="02010609060101010101" charset="-122"/>
                      </a:endParaRPr>
                    </a:p>
                    <a:p>
                      <a:pPr indent="0" algn="ctr">
                        <a:buNone/>
                      </a:pPr>
                      <a:endParaRPr lang="en-US" sz="2400" b="0">
                        <a:solidFill>
                          <a:srgbClr val="000000"/>
                        </a:solidFill>
                        <a:latin typeface="仿宋" panose="02010609060101010101" charset="-122"/>
                        <a:ea typeface="仿宋" panose="02010609060101010101" charset="-122"/>
                        <a:cs typeface="仿宋" panose="02010609060101010101" charset="-122"/>
                      </a:endParaRPr>
                    </a:p>
                    <a:p>
                      <a:pPr indent="0" algn="ctr">
                        <a:buNone/>
                      </a:pPr>
                      <a:r>
                        <a:rPr lang="en-US" sz="2400" b="0">
                          <a:solidFill>
                            <a:srgbClr val="000000"/>
                          </a:solidFill>
                          <a:latin typeface="仿宋" panose="02010609060101010101" charset="-122"/>
                          <a:ea typeface="仿宋" panose="02010609060101010101" charset="-122"/>
                          <a:cs typeface="仿宋" panose="02010609060101010101" charset="-122"/>
                        </a:rPr>
                        <a:t>恢复高考后第一次</a:t>
                      </a:r>
                    </a:p>
                    <a:p>
                      <a:pPr indent="0" algn="ctr">
                        <a:buNone/>
                      </a:pPr>
                      <a:r>
                        <a:rPr lang="en-US" sz="2400" b="0">
                          <a:solidFill>
                            <a:srgbClr val="000000"/>
                          </a:solidFill>
                          <a:latin typeface="仿宋" panose="02010609060101010101" charset="-122"/>
                          <a:ea typeface="仿宋" panose="02010609060101010101" charset="-122"/>
                          <a:cs typeface="仿宋" panose="02010609060101010101" charset="-122"/>
                        </a:rPr>
                        <a:t>考试的考场</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9984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典型冤案</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1980年，中共中央决定撤销“文化大革命”中强加给刘少奇的种种罪名，恢复他作为伟大的马克思主义者和无产阶级革命家、党和国家主要领导人之一的名誉，使中华人民共和国成立以来最大的冤案得到平反</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2494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完成</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1981年，中共十一届六中全会召开，通过了《中国共产党中央委员会关于建国以来党的若干历史问题的决议》，标志着中国共产党在指导思想上的拨乱反正胜利完成</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pic>
        <p:nvPicPr>
          <p:cNvPr id="279" name="image78.jpg"/>
          <p:cNvPicPr>
            <a:picLocks noChangeAspect="1"/>
          </p:cNvPicPr>
          <p:nvPr/>
        </p:nvPicPr>
        <p:blipFill>
          <a:blip r:embed="rId4"/>
          <a:stretch>
            <a:fillRect/>
          </a:stretch>
        </p:blipFill>
        <p:spPr>
          <a:xfrm>
            <a:off x="8635365" y="1758950"/>
            <a:ext cx="3054985" cy="217614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390" y="1599564"/>
            <a:ext cx="10332720" cy="838201"/>
            <a:chOff x="1034884" y="650607"/>
            <a:chExt cx="8783633" cy="608087"/>
          </a:xfrm>
        </p:grpSpPr>
        <p:sp>
          <p:nvSpPr>
            <p:cNvPr id="17" name="圆角矩形 6">
              <a:hlinkClick r:id="rId5" action="ppaction://hlinksldjump"/>
            </p:cNvPr>
            <p:cNvSpPr/>
            <p:nvPr>
              <p:custDataLst>
                <p:tags r:id="rId2"/>
              </p:custDataLst>
            </p:nvPr>
          </p:nvSpPr>
          <p:spPr>
            <a:xfrm flipH="1">
              <a:off x="2455639" y="650607"/>
              <a:ext cx="7362878" cy="594266"/>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endParaRPr lang="zh-CN" altLang="en-US" sz="2800" b="1" dirty="0" smtClean="0">
                <a:latin typeface="黑体" panose="02010609060101010101" pitchFamily="49" charset="-122"/>
                <a:ea typeface="黑体" panose="02010609060101010101" pitchFamily="49" charset="-122"/>
                <a:sym typeface="宋体" panose="02010600030101010101" pitchFamily="2" charset="-122"/>
              </a:endParaRPr>
            </a:p>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家庭联产承包责任制、城市经济体制改革、社会主义市场</a:t>
              </a:r>
            </a:p>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经济体制</a:t>
              </a:r>
            </a:p>
            <a:p>
              <a:pPr fontAlgn="auto"/>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51068"/>
              <a:ext cx="1511441" cy="607626"/>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考点二</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66420" y="2785745"/>
            <a:ext cx="11015980" cy="1198880"/>
          </a:xfrm>
          <a:prstGeom prst="rect">
            <a:avLst/>
          </a:prstGeom>
          <a:noFill/>
          <a:ln w="9525">
            <a:noFill/>
          </a:ln>
        </p:spPr>
        <p:txBody>
          <a:bodyPr wrap="square">
            <a:spAutoFit/>
          </a:bodyPr>
          <a:lstStyle/>
          <a:p>
            <a:pPr indent="0">
              <a:lnSpc>
                <a:spcPct val="150000"/>
              </a:lnSpc>
              <a:spcBef>
                <a:spcPts val="0"/>
              </a:spcBef>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了解农村改革；了解社会主义市场经济体制的建立与完善，认识改革对中国发展的重大意义。</a:t>
            </a:r>
            <a:endParaRPr lang="zh-CN" altLang="en-US" sz="2400">
              <a:solidFill>
                <a:srgbClr val="000000"/>
              </a:solidFill>
              <a:latin typeface="宋体" panose="02010600030101010101" pitchFamily="2" charset="-122"/>
              <a:ea typeface="宋体" panose="02010600030101010101" pitchFamily="2" charset="-122"/>
              <a:cs typeface="方正书宋_GBK" charset="0"/>
            </a:endParaRPr>
          </a:p>
        </p:txBody>
      </p:sp>
      <p:sp>
        <p:nvSpPr>
          <p:cNvPr id="3" name="文本框 2"/>
          <p:cNvSpPr txBox="1"/>
          <p:nvPr/>
        </p:nvSpPr>
        <p:spPr>
          <a:xfrm>
            <a:off x="6581140" y="2506980"/>
            <a:ext cx="4813935" cy="460375"/>
          </a:xfrm>
          <a:prstGeom prst="rect">
            <a:avLst/>
          </a:prstGeom>
          <a:noFill/>
          <a:ln w="9525">
            <a:noFill/>
          </a:ln>
        </p:spPr>
        <p:txBody>
          <a:bodyPr wrap="square">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统编教材八下第</a:t>
            </a:r>
            <a:r>
              <a:rPr lang="en-US" sz="2400" b="0">
                <a:latin typeface="宋体" panose="02010600030101010101" pitchFamily="2" charset="-122"/>
                <a:ea typeface="宋体" panose="02010600030101010101" pitchFamily="2" charset="-122"/>
                <a:cs typeface="宋体" panose="02010600030101010101" pitchFamily="2" charset="-122"/>
              </a:rPr>
              <a:t>8</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P38</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P41</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graphicFrame>
        <p:nvGraphicFramePr>
          <p:cNvPr id="4" name="表格 3"/>
          <p:cNvGraphicFramePr/>
          <p:nvPr>
            <p:custDataLst>
              <p:tags r:id="rId1"/>
            </p:custDataLst>
          </p:nvPr>
        </p:nvGraphicFramePr>
        <p:xfrm>
          <a:off x="692150" y="4030345"/>
          <a:ext cx="10738486" cy="2194560"/>
        </p:xfrm>
        <a:graphic>
          <a:graphicData uri="http://schemas.openxmlformats.org/drawingml/2006/table">
            <a:tbl>
              <a:tblPr firstRow="1" bandRow="1">
                <a:tableStyleId>{5940675A-B579-460E-94D1-54222C63F5DA}</a:tableStyleId>
              </a:tblPr>
              <a:tblGrid>
                <a:gridCol w="986790"/>
                <a:gridCol w="1052830"/>
                <a:gridCol w="8698866"/>
              </a:tblGrid>
              <a:tr h="2194560">
                <a:tc>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家庭联产承包责任制</a:t>
                      </a:r>
                      <a:endPar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农业社会主义改造后，在人民公社“政社合一”体制下，严重影响了农民生产积极性的调动和发挥</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中共十一届三中全会以后，党和政府实行改革开放政策，改革先从农村开始</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691515" y="1513205"/>
          <a:ext cx="10738486" cy="4754880"/>
        </p:xfrm>
        <a:graphic>
          <a:graphicData uri="http://schemas.openxmlformats.org/drawingml/2006/table">
            <a:tbl>
              <a:tblPr firstRow="1" bandRow="1">
                <a:tableStyleId>{5940675A-B579-460E-94D1-54222C63F5DA}</a:tableStyleId>
              </a:tblPr>
              <a:tblGrid>
                <a:gridCol w="482600"/>
                <a:gridCol w="744220"/>
                <a:gridCol w="5965826"/>
                <a:gridCol w="3545840"/>
              </a:tblGrid>
              <a:tr h="325120">
                <a:tc rowSpan="4">
                  <a:txBody>
                    <a:bodyPr/>
                    <a:lstStyle/>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家庭联产承包责任制</a:t>
                      </a:r>
                      <a:endPar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目的</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调动农民的生产积极性，促进农村经济发展</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nSpc>
                          <a:spcPct val="130000"/>
                        </a:lnSpc>
                        <a:buNone/>
                      </a:pPr>
                      <a:r>
                        <a:rPr lang="en-US" altLang="zh-CN" sz="2400">
                          <a:solidFill>
                            <a:srgbClr val="000000"/>
                          </a:solidFill>
                          <a:latin typeface="宋体" panose="02010600030101010101" pitchFamily="2" charset="-122"/>
                          <a:ea typeface="宋体" panose="02010600030101010101" pitchFamily="2" charset="-122"/>
                        </a:rPr>
                        <a:t> </a:t>
                      </a:r>
                    </a:p>
                    <a:p>
                      <a:pPr indent="0">
                        <a:lnSpc>
                          <a:spcPct val="130000"/>
                        </a:lnSpc>
                        <a:buNone/>
                      </a:pPr>
                      <a:endParaRPr lang="en-US" altLang="zh-CN" sz="2400">
                        <a:solidFill>
                          <a:srgbClr val="000000"/>
                        </a:solidFill>
                        <a:latin typeface="宋体" panose="02010600030101010101" pitchFamily="2" charset="-122"/>
                        <a:ea typeface="宋体" panose="02010600030101010101" pitchFamily="2" charset="-122"/>
                      </a:endParaRPr>
                    </a:p>
                    <a:p>
                      <a:pPr indent="0">
                        <a:lnSpc>
                          <a:spcPct val="130000"/>
                        </a:lnSpc>
                        <a:buNone/>
                      </a:pPr>
                      <a:endParaRPr lang="en-US" altLang="zh-CN" sz="2400">
                        <a:solidFill>
                          <a:srgbClr val="000000"/>
                        </a:solidFill>
                        <a:latin typeface="宋体" panose="02010600030101010101" pitchFamily="2" charset="-122"/>
                        <a:ea typeface="宋体" panose="02010600030101010101" pitchFamily="2" charset="-122"/>
                      </a:endParaRPr>
                    </a:p>
                    <a:p>
                      <a:pPr indent="0">
                        <a:lnSpc>
                          <a:spcPct val="130000"/>
                        </a:lnSpc>
                        <a:buNone/>
                      </a:pPr>
                      <a:endParaRPr lang="en-US" altLang="zh-CN" sz="2400">
                        <a:solidFill>
                          <a:srgbClr val="000000"/>
                        </a:solidFill>
                        <a:latin typeface="宋体" panose="02010600030101010101" pitchFamily="2" charset="-122"/>
                        <a:ea typeface="宋体" panose="02010600030101010101" pitchFamily="2" charset="-122"/>
                      </a:endParaRPr>
                    </a:p>
                    <a:p>
                      <a:pPr indent="0" algn="ctr">
                        <a:lnSpc>
                          <a:spcPct val="130000"/>
                        </a:lnSpc>
                        <a:buNone/>
                      </a:pPr>
                      <a:r>
                        <a:rPr lang="en-US" altLang="zh-CN" sz="2400">
                          <a:solidFill>
                            <a:srgbClr val="000000"/>
                          </a:solidFill>
                          <a:latin typeface="仿宋" panose="02010609060101010101" charset="-122"/>
                          <a:ea typeface="仿宋" panose="02010609060101010101" charset="-122"/>
                        </a:rPr>
                        <a:t>凤阳农民打花鼓庆丰收</a:t>
                      </a:r>
                      <a:endParaRPr lang="en-US" sz="2400" b="0">
                        <a:solidFill>
                          <a:srgbClr val="000000"/>
                        </a:solidFill>
                        <a:latin typeface="仿宋" panose="02010609060101010101" charset="-122"/>
                        <a:ea typeface="仿宋" panose="02010609060101010101"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实行</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1978年，安徽凤阳小岗村农民实行分田包干到户，自负盈亏。到1983年，已基本在全国农村普遍实行家庭联产承包责任制</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性质</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不改变社会主义公有制的改革</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3093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激发了农民的劳动热情，带来农村生产力的大解放，农业生产和农民收入均有很大提高</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随着农业生产向专业化、商品化、社会化发展，农村乡镇企业也迅速发展起来，为农民致富和实现现代化开辟了一条新路</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为继续深化改革打下了基础，推动了城市经济体制改革的开展</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281" name="p65—1 凤阳农民打花鼓庆丰收.jpg"/>
          <p:cNvPicPr>
            <a:picLocks noChangeAspect="1"/>
          </p:cNvPicPr>
          <p:nvPr/>
        </p:nvPicPr>
        <p:blipFill>
          <a:blip r:embed="rId4"/>
          <a:stretch>
            <a:fillRect/>
          </a:stretch>
        </p:blipFill>
        <p:spPr>
          <a:xfrm>
            <a:off x="7973060" y="1583055"/>
            <a:ext cx="3397885" cy="18034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509270" y="1539240"/>
          <a:ext cx="11145520" cy="4826635"/>
        </p:xfrm>
        <a:graphic>
          <a:graphicData uri="http://schemas.openxmlformats.org/drawingml/2006/table">
            <a:tbl>
              <a:tblPr firstRow="1" bandRow="1">
                <a:tableStyleId>{5940675A-B579-460E-94D1-54222C63F5DA}</a:tableStyleId>
              </a:tblPr>
              <a:tblGrid>
                <a:gridCol w="414020"/>
                <a:gridCol w="1268095"/>
                <a:gridCol w="9463405"/>
              </a:tblGrid>
              <a:tr h="387350">
                <a:tc rowSpan="4">
                  <a:txBody>
                    <a:bodyPr/>
                    <a:lstStyle/>
                    <a:p>
                      <a:pPr indent="0" algn="ctr">
                        <a:lnSpc>
                          <a:spcPct val="12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改革从农村转向城市</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altLang="zh-CN"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开始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1984年10月，中共十二届三中全会通过了《中共中央关于经济体制改革的决定》，要求加快以城市为重点的经济体制改革的步伐</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4325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表现</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所有制：把单一的公有制经济，变为公有制为主体、多种所有制经济共同发展</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管理体制：对国有企业实行政企分开，逐步扩大企业的生产经营自主权，实行经营责任制</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分配方式：实行以按劳分配为主体、多种分配方式并存的制度</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46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中心环节</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增强</a:t>
                      </a:r>
                      <a:r>
                        <a:rPr lang="en-US" sz="2400" b="0">
                          <a:solidFill>
                            <a:srgbClr val="000000"/>
                          </a:solidFill>
                          <a:latin typeface="宋体" panose="02010600030101010101" pitchFamily="2" charset="-122"/>
                          <a:ea typeface="宋体" panose="02010600030101010101" pitchFamily="2" charset="-122"/>
                          <a:cs typeface="方正黑体_GBK" charset="0"/>
                        </a:rPr>
                        <a:t>企业</a:t>
                      </a:r>
                      <a:r>
                        <a:rPr lang="en-US" sz="2400" b="0">
                          <a:solidFill>
                            <a:srgbClr val="000000"/>
                          </a:solidFill>
                          <a:latin typeface="宋体" panose="02010600030101010101" pitchFamily="2" charset="-122"/>
                          <a:ea typeface="宋体" panose="02010600030101010101" pitchFamily="2" charset="-122"/>
                          <a:cs typeface="方正书宋_GBK" charset="0"/>
                        </a:rPr>
                        <a:t>活力</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1635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克服了长期以来吃“大锅饭”的弊病</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大大调动了企业、职工的积极性，增强了企业的活力。我国城乡出现了经济大发展的崭新局面</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513453" y="1218999"/>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数据导航</a:t>
              </a:r>
              <a:r>
                <a:rPr kumimoji="1" lang="zh-CN" altLang="en-US" sz="3600" b="1" dirty="0" smtClean="0">
                  <a:latin typeface="黑体" panose="02010609060101010101" pitchFamily="49" charset="-122"/>
                  <a:ea typeface="黑体" panose="02010609060101010101" pitchFamily="49" charset="-122"/>
                </a:rPr>
                <a:t>  时空坐标</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pic>
        <p:nvPicPr>
          <p:cNvPr id="264" name="11.eps" descr="id:2147515960;FounderCES"/>
          <p:cNvPicPr>
            <a:picLocks noChangeAspect="1"/>
          </p:cNvPicPr>
          <p:nvPr/>
        </p:nvPicPr>
        <p:blipFill>
          <a:blip r:embed="rId2"/>
          <a:stretch>
            <a:fillRect/>
          </a:stretch>
        </p:blipFill>
        <p:spPr>
          <a:xfrm>
            <a:off x="1384935" y="2124710"/>
            <a:ext cx="8994140" cy="4432935"/>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942975" y="1630045"/>
          <a:ext cx="10332720" cy="4389120"/>
        </p:xfrm>
        <a:graphic>
          <a:graphicData uri="http://schemas.openxmlformats.org/drawingml/2006/table">
            <a:tbl>
              <a:tblPr firstRow="1" bandRow="1">
                <a:tableStyleId>{5940675A-B579-460E-94D1-54222C63F5DA}</a:tableStyleId>
              </a:tblPr>
              <a:tblGrid>
                <a:gridCol w="782320"/>
                <a:gridCol w="890905"/>
                <a:gridCol w="8659495"/>
              </a:tblGrid>
              <a:tr h="1828800">
                <a:tc rowSpan="2">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社会主义市场经济体制</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altLang="zh-CN"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内：①计划经济体制的长期束缚，不利于社会生产力的发展；②发展社会主义生产力、进行社会主义现代化建设的客观要求；③改革开放后的实践证明了市场经济体制的优越性；④1992年邓小平“南方谈话”，为社会主义市场经济体制的建立指明了方向</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国际：东欧剧变、苏联解体</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960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提出</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1992年，中国共产党第十四次全国代表大会明确提出要建立社会主义市场经济体制</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677545" y="1630045"/>
          <a:ext cx="10795000" cy="2926080"/>
        </p:xfrm>
        <a:graphic>
          <a:graphicData uri="http://schemas.openxmlformats.org/drawingml/2006/table">
            <a:tbl>
              <a:tblPr firstRow="1" bandRow="1">
                <a:tableStyleId>{5940675A-B579-460E-94D1-54222C63F5DA}</a:tableStyleId>
              </a:tblPr>
              <a:tblGrid>
                <a:gridCol w="848995"/>
                <a:gridCol w="958850"/>
                <a:gridCol w="5970270"/>
                <a:gridCol w="3016885"/>
              </a:tblGrid>
              <a:tr h="833120">
                <a:tc rowSpan="2">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社会主义市场经济体制</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altLang="zh-CN"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发展</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1993年，中共十四届三中全会通过《中共中央关于建立社会主义市场经济体制若干问题的决定》，指出：社会主义市场经济体制是同社会主义基本制度结合在一起的，建立社会主义市场经济体制，就是要使市场在国家宏观调控下对资源配置起基础性作用</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endParaRPr lang="en-US" sz="2400">
                        <a:solidFill>
                          <a:srgbClr val="000000"/>
                        </a:solidFill>
                        <a:latin typeface="仿宋" panose="02010609060101010101" charset="-122"/>
                        <a:ea typeface="仿宋" panose="02010609060101010101" charset="-122"/>
                        <a:cs typeface="宋体" panose="02010600030101010101" pitchFamily="2" charset="-122"/>
                        <a:sym typeface="+mn-ea"/>
                      </a:endParaRPr>
                    </a:p>
                    <a:p>
                      <a:pPr indent="0" algn="ctr">
                        <a:buNone/>
                      </a:pPr>
                      <a:endParaRPr lang="en-US" sz="2400">
                        <a:solidFill>
                          <a:srgbClr val="000000"/>
                        </a:solidFill>
                        <a:latin typeface="仿宋" panose="02010609060101010101" charset="-122"/>
                        <a:ea typeface="仿宋" panose="02010609060101010101" charset="-122"/>
                        <a:cs typeface="宋体" panose="02010600030101010101" pitchFamily="2" charset="-122"/>
                        <a:sym typeface="+mn-ea"/>
                      </a:endParaRPr>
                    </a:p>
                    <a:p>
                      <a:pPr indent="0" algn="ctr">
                        <a:buNone/>
                      </a:pPr>
                      <a:endParaRPr lang="en-US" sz="2400">
                        <a:solidFill>
                          <a:srgbClr val="000000"/>
                        </a:solidFill>
                        <a:latin typeface="仿宋" panose="02010609060101010101" charset="-122"/>
                        <a:ea typeface="仿宋" panose="02010609060101010101" charset="-122"/>
                        <a:cs typeface="宋体" panose="02010600030101010101" pitchFamily="2" charset="-122"/>
                        <a:sym typeface="+mn-ea"/>
                      </a:endParaRPr>
                    </a:p>
                    <a:p>
                      <a:pPr indent="0" algn="ctr">
                        <a:buNone/>
                      </a:pPr>
                      <a:endParaRPr lang="en-US" sz="2400">
                        <a:solidFill>
                          <a:srgbClr val="000000"/>
                        </a:solidFill>
                        <a:latin typeface="仿宋" panose="02010609060101010101" charset="-122"/>
                        <a:ea typeface="仿宋" panose="02010609060101010101" charset="-122"/>
                        <a:cs typeface="宋体" panose="02010600030101010101" pitchFamily="2" charset="-122"/>
                        <a:sym typeface="+mn-ea"/>
                      </a:endParaRPr>
                    </a:p>
                    <a:p>
                      <a:pPr indent="0" algn="ctr">
                        <a:buNone/>
                      </a:pPr>
                      <a:endParaRPr lang="en-US" sz="2400">
                        <a:solidFill>
                          <a:srgbClr val="000000"/>
                        </a:solidFill>
                        <a:latin typeface="仿宋" panose="02010609060101010101" charset="-122"/>
                        <a:ea typeface="仿宋" panose="02010609060101010101" charset="-122"/>
                        <a:cs typeface="宋体" panose="02010600030101010101" pitchFamily="2" charset="-122"/>
                        <a:sym typeface="+mn-ea"/>
                      </a:endParaRPr>
                    </a:p>
                    <a:p>
                      <a:pPr indent="0" algn="ctr">
                        <a:buNone/>
                      </a:pPr>
                      <a:endParaRPr lang="en-US" sz="2400">
                        <a:solidFill>
                          <a:srgbClr val="000000"/>
                        </a:solidFill>
                        <a:latin typeface="仿宋" panose="02010609060101010101" charset="-122"/>
                        <a:ea typeface="仿宋" panose="02010609060101010101" charset="-122"/>
                        <a:cs typeface="宋体" panose="02010600030101010101" pitchFamily="2" charset="-122"/>
                        <a:sym typeface="+mn-ea"/>
                      </a:endParaRPr>
                    </a:p>
                    <a:p>
                      <a:pPr indent="0" algn="ctr">
                        <a:buNone/>
                      </a:pPr>
                      <a:endParaRPr lang="en-US" sz="2400">
                        <a:solidFill>
                          <a:srgbClr val="000000"/>
                        </a:solidFill>
                        <a:latin typeface="仿宋" panose="02010609060101010101" charset="-122"/>
                        <a:ea typeface="仿宋" panose="02010609060101010101" charset="-122"/>
                        <a:cs typeface="宋体" panose="02010600030101010101" pitchFamily="2" charset="-122"/>
                        <a:sym typeface="+mn-ea"/>
                      </a:endParaRPr>
                    </a:p>
                    <a:p>
                      <a:pPr indent="0" algn="ctr">
                        <a:buNone/>
                      </a:pPr>
                      <a:r>
                        <a:rPr lang="en-US" sz="2400">
                          <a:solidFill>
                            <a:srgbClr val="000000"/>
                          </a:solidFill>
                          <a:latin typeface="仿宋" panose="02010609060101010101" charset="-122"/>
                          <a:ea typeface="仿宋" panose="02010609060101010101" charset="-122"/>
                          <a:cs typeface="宋体" panose="02010600030101010101" pitchFamily="2" charset="-122"/>
                          <a:sym typeface="+mn-ea"/>
                        </a:rPr>
                        <a:t>琳琅满目的商品</a:t>
                      </a:r>
                      <a:endParaRPr lang="en-US" altLang="en-US" sz="2400" b="0">
                        <a:solidFill>
                          <a:srgbClr val="000000"/>
                        </a:solidFill>
                        <a:latin typeface="仿宋" panose="02010609060101010101" charset="-122"/>
                        <a:ea typeface="仿宋" panose="02010609060101010101" charset="-122"/>
                        <a:cs typeface="宋体" panose="02010600030101010101" pitchFamily="2" charset="-122"/>
                        <a:sym typeface="+mn-ea"/>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有利于实现经济的协调发展和稳定高速增长，对现代化建设有巨大推动作用，使中国的经济实力明显增强</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pic>
        <p:nvPicPr>
          <p:cNvPr id="284" name="image80.jpg"/>
          <p:cNvPicPr>
            <a:picLocks noChangeAspect="1"/>
          </p:cNvPicPr>
          <p:nvPr/>
        </p:nvPicPr>
        <p:blipFill>
          <a:blip r:embed="rId4"/>
          <a:stretch>
            <a:fillRect/>
          </a:stretch>
        </p:blipFill>
        <p:spPr>
          <a:xfrm>
            <a:off x="8532495" y="1912620"/>
            <a:ext cx="2855595" cy="221488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6" name="组合 15"/>
          <p:cNvGrpSpPr/>
          <p:nvPr/>
        </p:nvGrpSpPr>
        <p:grpSpPr>
          <a:xfrm>
            <a:off x="580390" y="1639568"/>
            <a:ext cx="10329545" cy="617856"/>
            <a:chOff x="1034884" y="771303"/>
            <a:chExt cx="8780935" cy="448234"/>
          </a:xfrm>
        </p:grpSpPr>
        <p:sp>
          <p:nvSpPr>
            <p:cNvPr id="17" name="圆角矩形 6">
              <a:hlinkClick r:id=""/>
            </p:cNvPr>
            <p:cNvSpPr/>
            <p:nvPr>
              <p:custDataLst>
                <p:tags r:id="rId1"/>
              </p:custDataLst>
            </p:nvPr>
          </p:nvSpPr>
          <p:spPr>
            <a:xfrm flipH="1">
              <a:off x="2455639" y="771303"/>
              <a:ext cx="7360180" cy="438099"/>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endParaRPr lang="zh-CN" altLang="en-US" sz="2800" b="1" dirty="0" smtClean="0">
                <a:latin typeface="黑体" panose="02010609060101010101" pitchFamily="49" charset="-122"/>
                <a:ea typeface="黑体" panose="02010609060101010101" pitchFamily="49" charset="-122"/>
                <a:sym typeface="宋体" panose="02010600030101010101" pitchFamily="2" charset="-122"/>
              </a:endParaRPr>
            </a:p>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经济特区的建立、对外开放格局、中国加入世界贸易组织</a:t>
              </a:r>
            </a:p>
            <a:p>
              <a:pPr fontAlgn="auto"/>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034884" y="781438"/>
              <a:ext cx="1511441" cy="438099"/>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考点三</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3" name="文本框 2"/>
          <p:cNvSpPr txBox="1"/>
          <p:nvPr/>
        </p:nvSpPr>
        <p:spPr>
          <a:xfrm>
            <a:off x="6488430" y="2606040"/>
            <a:ext cx="4968240" cy="460375"/>
          </a:xfrm>
          <a:prstGeom prst="rect">
            <a:avLst/>
          </a:prstGeom>
          <a:noFill/>
          <a:ln w="9525">
            <a:noFill/>
          </a:ln>
        </p:spPr>
        <p:txBody>
          <a:bodyPr wrap="square">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统编教材八下第</a:t>
            </a:r>
            <a:r>
              <a:rPr lang="en-US" sz="2400" b="0">
                <a:latin typeface="宋体" panose="02010600030101010101" pitchFamily="2" charset="-122"/>
                <a:ea typeface="宋体" panose="02010600030101010101" pitchFamily="2" charset="-122"/>
                <a:cs typeface="宋体" panose="02010600030101010101" pitchFamily="2" charset="-122"/>
              </a:rPr>
              <a:t>9</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P42</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P45</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sp>
        <p:nvSpPr>
          <p:cNvPr id="100" name="文本框 99"/>
          <p:cNvSpPr txBox="1"/>
          <p:nvPr/>
        </p:nvSpPr>
        <p:spPr>
          <a:xfrm>
            <a:off x="580390" y="3107055"/>
            <a:ext cx="11015980" cy="645160"/>
          </a:xfrm>
          <a:prstGeom prst="rect">
            <a:avLst/>
          </a:prstGeom>
          <a:noFill/>
          <a:ln w="9525">
            <a:noFill/>
          </a:ln>
        </p:spPr>
        <p:txBody>
          <a:bodyPr wrap="square">
            <a:spAutoFit/>
          </a:bodyPr>
          <a:lstStyle/>
          <a:p>
            <a:pPr indent="0">
              <a:lnSpc>
                <a:spcPct val="150000"/>
              </a:lnSpc>
              <a:spcBef>
                <a:spcPts val="0"/>
              </a:spcBef>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了解深圳经济特区的发展。</a:t>
            </a:r>
            <a:endParaRPr lang="zh-CN" altLang="en-US" sz="2400">
              <a:solidFill>
                <a:srgbClr val="000000"/>
              </a:solidFill>
              <a:latin typeface="宋体" panose="02010600030101010101" pitchFamily="2" charset="-122"/>
              <a:ea typeface="宋体" panose="02010600030101010101" pitchFamily="2" charset="-122"/>
              <a:cs typeface="方正书宋_GBK" charset="0"/>
            </a:endParaRPr>
          </a:p>
        </p:txBody>
      </p:sp>
      <p:graphicFrame>
        <p:nvGraphicFramePr>
          <p:cNvPr id="4" name="表格 3"/>
          <p:cNvGraphicFramePr/>
          <p:nvPr/>
        </p:nvGraphicFramePr>
        <p:xfrm>
          <a:off x="650240" y="4017645"/>
          <a:ext cx="10613390" cy="1645920"/>
        </p:xfrm>
        <a:graphic>
          <a:graphicData uri="http://schemas.openxmlformats.org/drawingml/2006/table">
            <a:tbl>
              <a:tblPr firstRow="1" bandRow="1">
                <a:tableStyleId>{5940675A-B579-460E-94D1-54222C63F5DA}</a:tableStyleId>
              </a:tblPr>
              <a:tblGrid>
                <a:gridCol w="584200"/>
                <a:gridCol w="10029190"/>
              </a:tblGrid>
              <a:tr h="1645920">
                <a:tc>
                  <a:txBody>
                    <a:bodyPr/>
                    <a:lstStyle/>
                    <a:p>
                      <a:pPr indent="0" algn="ctr">
                        <a:lnSpc>
                          <a:spcPct val="16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国内：中共十一届三中全会作出对外开放的决策后，人们开始解放思想，把眼光投向世界，创办经济特区，为实行对外开放提供了新思路</a:t>
                      </a:r>
                    </a:p>
                    <a:p>
                      <a:pPr indent="0">
                        <a:lnSpc>
                          <a:spcPct val="16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国际：国际形势发生了重大变化，中国恢复在联合国的合法席位</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495300" y="1593850"/>
          <a:ext cx="11193145" cy="4799965"/>
        </p:xfrm>
        <a:graphic>
          <a:graphicData uri="http://schemas.openxmlformats.org/drawingml/2006/table">
            <a:tbl>
              <a:tblPr firstRow="1" bandRow="1">
                <a:tableStyleId>{5940675A-B579-460E-94D1-54222C63F5DA}</a:tableStyleId>
              </a:tblPr>
              <a:tblGrid>
                <a:gridCol w="412750"/>
                <a:gridCol w="692150"/>
                <a:gridCol w="10088245"/>
              </a:tblGrid>
              <a:tr h="781050">
                <a:tc>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目的</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建立和发展广泛的对外经济关系</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充分利用国外资源和国际市场</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引进国外的先进技术</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借鉴和学习国外先进的管理经验</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加快发展我国的社会主义经济</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438150">
                <a:tc rowSpan="3">
                  <a:txBody>
                    <a:bodyPr/>
                    <a:lstStyle/>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方正黑体_GBK" charset="0"/>
                        </a:rPr>
                        <a:t>经济特区</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建立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1980年，中央决定在广东、福建两省兴办深圳、珠海、汕头、厦门4个经济特区，实行特殊的经济政策和经济管理体制</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1181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窗口</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深圳成为经济特区的代表和对外开放的“窗口”</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6329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设立经济特区，对引进外资、先进技术和管理经验，推动国内的进一步改革，扩大对外经济交流，发展社会主义现代化事业起到了极为重要的作用</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405130" y="1540510"/>
          <a:ext cx="11382375" cy="4749800"/>
        </p:xfrm>
        <a:graphic>
          <a:graphicData uri="http://schemas.openxmlformats.org/drawingml/2006/table">
            <a:tbl>
              <a:tblPr firstRow="1" bandRow="1">
                <a:tableStyleId>{5940675A-B579-460E-94D1-54222C63F5DA}</a:tableStyleId>
              </a:tblPr>
              <a:tblGrid>
                <a:gridCol w="398780"/>
                <a:gridCol w="10983595"/>
              </a:tblGrid>
              <a:tr h="2654300">
                <a:tc>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对外开放领域的扩大</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1984年，进一步开放大连、天津、青岛、上海、福州、广州等14个沿海城市</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1985年，把长江三角洲、珠江三角洲和闽南三角地区开辟为沿海经济开放区。随后又把经济开放区扩展到辽东半岛、山东半岛及其他沿海地区的一些市县</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1988年，海南岛经济特区建立</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1990年，上海浦东开发区也建立起来</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1992年，相继开放了重庆、武汉等沿江城市，满洲里等陆地边境城市和昆明、乌鲁木齐等内地省会和自治区首府。随后几年，又陆续开放了一大批符合条件的内陆市县</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对外开放基本格局：形成了“经济特区—沿海开放城市—沿海经济开放区—内地”的全方位、多层次、宽领域的对外开放格局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789305" y="1959610"/>
          <a:ext cx="10538460" cy="3199765"/>
        </p:xfrm>
        <a:graphic>
          <a:graphicData uri="http://schemas.openxmlformats.org/drawingml/2006/table">
            <a:tbl>
              <a:tblPr firstRow="1" bandRow="1">
                <a:tableStyleId>{5940675A-B579-460E-94D1-54222C63F5DA}</a:tableStyleId>
              </a:tblPr>
              <a:tblGrid>
                <a:gridCol w="1128395"/>
                <a:gridCol w="846455"/>
                <a:gridCol w="8563610"/>
              </a:tblGrid>
              <a:tr h="831215">
                <a:tc>
                  <a:txBody>
                    <a:bodyPr/>
                    <a:lstStyle/>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特点</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全方位、多层次、宽领域</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由点到面、由南到北、由东到西、由局部到全方位地推进</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a:lnL w="12700" cap="flat" cmpd="sng" algn="ctr">
                      <a:solidFill>
                        <a:srgbClr val="000000"/>
                      </a:solidFill>
                      <a:prstDash val="solid"/>
                      <a:round/>
                      <a:headEnd type="none" w="med" len="med"/>
                      <a:tailEnd type="none" w="med" len="med"/>
                    </a:lnL>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13055">
                <a:tc rowSpan="2">
                  <a:txBody>
                    <a:bodyPr/>
                    <a:lstStyle/>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加入世界贸易组织</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时间</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2001年12月，中国成为世界贸易组织</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WTO</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的成员</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6670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为我国参与经济全球化开辟了新途径，为国民经济和社会发展开拓了新空间</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6" name="组合 15"/>
          <p:cNvGrpSpPr/>
          <p:nvPr/>
        </p:nvGrpSpPr>
        <p:grpSpPr>
          <a:xfrm>
            <a:off x="580390" y="1569718"/>
            <a:ext cx="9950450" cy="828675"/>
            <a:chOff x="1034884" y="720629"/>
            <a:chExt cx="8458674" cy="601176"/>
          </a:xfrm>
        </p:grpSpPr>
        <p:sp>
          <p:nvSpPr>
            <p:cNvPr id="17" name="圆角矩形 6">
              <a:hlinkClick r:id=""/>
            </p:cNvPr>
            <p:cNvSpPr/>
            <p:nvPr>
              <p:custDataLst>
                <p:tags r:id="rId2"/>
              </p:custDataLst>
            </p:nvPr>
          </p:nvSpPr>
          <p:spPr>
            <a:xfrm flipH="1">
              <a:off x="2455639" y="720629"/>
              <a:ext cx="7037919" cy="590581"/>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endParaRPr lang="zh-CN" altLang="en-US" sz="2800" b="1" dirty="0" smtClean="0">
                <a:latin typeface="黑体" panose="02010609060101010101" pitchFamily="49" charset="-122"/>
                <a:ea typeface="黑体" panose="02010609060101010101" pitchFamily="49" charset="-122"/>
                <a:sym typeface="宋体" panose="02010600030101010101" pitchFamily="2" charset="-122"/>
              </a:endParaRPr>
            </a:p>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邓小平理论、中共十六大、中共十七大、中共十八大、</a:t>
              </a:r>
            </a:p>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中共十九大</a:t>
              </a:r>
            </a:p>
            <a:p>
              <a:pPr fontAlgn="auto"/>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730303"/>
              <a:ext cx="1511441" cy="591502"/>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考点四</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4" name="文本框 3"/>
          <p:cNvSpPr txBox="1"/>
          <p:nvPr/>
        </p:nvSpPr>
        <p:spPr>
          <a:xfrm>
            <a:off x="6264910" y="2620010"/>
            <a:ext cx="4968240" cy="460375"/>
          </a:xfrm>
          <a:prstGeom prst="rect">
            <a:avLst/>
          </a:prstGeom>
          <a:noFill/>
          <a:ln w="9525">
            <a:noFill/>
          </a:ln>
        </p:spPr>
        <p:txBody>
          <a:bodyPr wrap="square">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统编教材八下第</a:t>
            </a:r>
            <a:r>
              <a:rPr lang="en-US" sz="2400" b="0">
                <a:latin typeface="宋体" panose="02010600030101010101" pitchFamily="2" charset="-122"/>
                <a:ea typeface="宋体" panose="02010600030101010101" pitchFamily="2" charset="-122"/>
                <a:cs typeface="宋体" panose="02010600030101010101" pitchFamily="2" charset="-122"/>
              </a:rPr>
              <a:t>10</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P46</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P52</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sp>
        <p:nvSpPr>
          <p:cNvPr id="100" name="文本框 99"/>
          <p:cNvSpPr txBox="1"/>
          <p:nvPr/>
        </p:nvSpPr>
        <p:spPr>
          <a:xfrm>
            <a:off x="678180" y="3107055"/>
            <a:ext cx="10777855" cy="1198880"/>
          </a:xfrm>
          <a:prstGeom prst="rect">
            <a:avLst/>
          </a:prstGeom>
          <a:noFill/>
          <a:ln w="9525">
            <a:noFill/>
          </a:ln>
        </p:spPr>
        <p:txBody>
          <a:bodyPr wrap="square">
            <a:spAutoFit/>
          </a:bodyPr>
          <a:lstStyle/>
          <a:p>
            <a:pPr indent="0">
              <a:lnSpc>
                <a:spcPct val="150000"/>
              </a:lnSpc>
              <a:spcBef>
                <a:spcPts val="0"/>
              </a:spcBef>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认识邓小平对改革开放所起的重要作用；认识中国特色社会主义理论体系的重要性；认识中国坚持科学发展、实现社会和谐的重要性。</a:t>
            </a:r>
            <a:endParaRPr lang="zh-CN" altLang="en-US" sz="2400">
              <a:solidFill>
                <a:srgbClr val="000000"/>
              </a:solidFill>
              <a:latin typeface="宋体" panose="02010600030101010101" pitchFamily="2" charset="-122"/>
              <a:ea typeface="宋体" panose="02010600030101010101" pitchFamily="2" charset="-122"/>
              <a:cs typeface="方正书宋_GBK" charset="0"/>
            </a:endParaRPr>
          </a:p>
        </p:txBody>
      </p:sp>
      <p:graphicFrame>
        <p:nvGraphicFramePr>
          <p:cNvPr id="5" name="表格 4"/>
          <p:cNvGraphicFramePr/>
          <p:nvPr>
            <p:custDataLst>
              <p:tags r:id="rId1"/>
            </p:custDataLst>
          </p:nvPr>
        </p:nvGraphicFramePr>
        <p:xfrm>
          <a:off x="788035" y="4582795"/>
          <a:ext cx="10443845" cy="1645920"/>
        </p:xfrm>
        <a:graphic>
          <a:graphicData uri="http://schemas.openxmlformats.org/drawingml/2006/table">
            <a:tbl>
              <a:tblPr firstRow="1" bandRow="1">
                <a:tableStyleId>{5940675A-B579-460E-94D1-54222C63F5DA}</a:tableStyleId>
              </a:tblPr>
              <a:tblGrid>
                <a:gridCol w="2072640"/>
                <a:gridCol w="871855"/>
                <a:gridCol w="7499350"/>
              </a:tblGrid>
              <a:tr h="677545">
                <a:tc>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宋体" panose="02010600030101010101" pitchFamily="2" charset="-122"/>
                        </a:rPr>
                        <a:t>邓小平理论指导地位的确立</a:t>
                      </a:r>
                      <a:r>
                        <a:rPr lang="en-US" altLang="zh-CN" sz="2400">
                          <a:solidFill>
                            <a:srgbClr val="000000"/>
                          </a:solidFill>
                          <a:latin typeface="宋体" panose="02010600030101010101" pitchFamily="2" charset="-122"/>
                          <a:ea typeface="宋体" panose="02010600030101010101" pitchFamily="2" charset="-122"/>
                        </a:rPr>
                        <a:t>  </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中共十一届三中全会后，邓小平领导中国共产党作出一系列重大决策，把改革开放和社会主义现代化建设推向前进</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817245" y="1702435"/>
          <a:ext cx="10471785" cy="4389120"/>
        </p:xfrm>
        <a:graphic>
          <a:graphicData uri="http://schemas.openxmlformats.org/drawingml/2006/table">
            <a:tbl>
              <a:tblPr firstRow="1" bandRow="1">
                <a:tableStyleId>{5940675A-B579-460E-94D1-54222C63F5DA}</a:tableStyleId>
              </a:tblPr>
              <a:tblGrid>
                <a:gridCol w="804545"/>
                <a:gridCol w="677545"/>
                <a:gridCol w="1019175"/>
                <a:gridCol w="7970520"/>
              </a:tblGrid>
              <a:tr h="599440">
                <a:tc rowSpan="2">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宋体" panose="02010600030101010101" pitchFamily="2" charset="-122"/>
                        </a:rPr>
                        <a:t>邓小平理论指导地位的确立</a:t>
                      </a:r>
                      <a:r>
                        <a:rPr lang="en-US" altLang="zh-CN" sz="2400">
                          <a:solidFill>
                            <a:srgbClr val="000000"/>
                          </a:solidFill>
                          <a:latin typeface="宋体" panose="02010600030101010101" pitchFamily="2" charset="-122"/>
                          <a:ea typeface="宋体" panose="02010600030101010101" pitchFamily="2" charset="-122"/>
                        </a:rPr>
                        <a:t>  </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形成</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中共十</a:t>
                      </a:r>
                    </a:p>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二大</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1982年，在中国共产党第十二次全国代表大会上，邓小平明确提出：我们的现代化建设，必须从中国的实际出发。“把马克思主义的普遍真理同我国的具体实际结合起来，走自己的道路，建设有中国特色的社会主义。”</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2895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中共十</a:t>
                      </a:r>
                    </a:p>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三大</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1987年，中国共产党第十三次全国代表大会系统阐述了社会主义初级阶段的理论，明确概括了党在社会主义初级阶段的基本路线，即以经济建设为中心，坚持四项基本原则，坚持改革开放</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649605" y="1492885"/>
          <a:ext cx="10934065" cy="4937760"/>
        </p:xfrm>
        <a:graphic>
          <a:graphicData uri="http://schemas.openxmlformats.org/drawingml/2006/table">
            <a:tbl>
              <a:tblPr firstRow="1" bandRow="1">
                <a:tableStyleId>{5940675A-B579-460E-94D1-54222C63F5DA}</a:tableStyleId>
              </a:tblPr>
              <a:tblGrid>
                <a:gridCol w="1164590"/>
                <a:gridCol w="724535"/>
                <a:gridCol w="1062355"/>
                <a:gridCol w="7982585"/>
              </a:tblGrid>
              <a:tr h="172720">
                <a:tc rowSpan="3">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宋体" panose="02010600030101010101" pitchFamily="2" charset="-122"/>
                        </a:rPr>
                        <a:t>邓小平理论指导地位的确立</a:t>
                      </a:r>
                      <a:r>
                        <a:rPr lang="en-US" altLang="zh-CN" sz="2400">
                          <a:solidFill>
                            <a:srgbClr val="000000"/>
                          </a:solidFill>
                          <a:latin typeface="宋体" panose="02010600030101010101" pitchFamily="2" charset="-122"/>
                          <a:ea typeface="宋体" panose="02010600030101010101" pitchFamily="2" charset="-122"/>
                        </a:rPr>
                        <a:t>   </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形成</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邓小平“南方谈话”</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时间：1992年初</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1056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观点：党的基本路线要管一百年，动摇不得；社会主义的本质，是解放生产力，发展生产力，消灭剥削，消除两极分化，最终达到共同富裕；计划和市场都是经济手段；改革开放胆子要大一些，敢于试验；要抓住时机，发展自己，关键是发展经济；发展才是硬道理</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4483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意义：进一步解放了人们的思想，推动改革开放和社会主义现代化建设进入新阶段，对建设中国特色社会主义产生了深远影响</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593725" y="1506855"/>
          <a:ext cx="10989945" cy="4937760"/>
        </p:xfrm>
        <a:graphic>
          <a:graphicData uri="http://schemas.openxmlformats.org/drawingml/2006/table">
            <a:tbl>
              <a:tblPr firstRow="1" bandRow="1">
                <a:tableStyleId>{5940675A-B579-460E-94D1-54222C63F5DA}</a:tableStyleId>
              </a:tblPr>
              <a:tblGrid>
                <a:gridCol w="772160"/>
                <a:gridCol w="847725"/>
                <a:gridCol w="1174750"/>
                <a:gridCol w="8195310"/>
              </a:tblGrid>
              <a:tr h="0">
                <a:tc rowSpan="3">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宋体" panose="02010600030101010101" pitchFamily="2" charset="-122"/>
                        </a:rPr>
                        <a:t>邓小平理论指导地位的确立</a:t>
                      </a:r>
                      <a:r>
                        <a:rPr lang="en-US" altLang="zh-CN" sz="2400">
                          <a:solidFill>
                            <a:srgbClr val="000000"/>
                          </a:solidFill>
                          <a:latin typeface="宋体" panose="02010600030101010101" pitchFamily="2" charset="-122"/>
                          <a:ea typeface="宋体" panose="02010600030101010101" pitchFamily="2" charset="-122"/>
                        </a:rPr>
                        <a:t>    </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确立</a:t>
                      </a:r>
                    </a:p>
                    <a:p>
                      <a:pPr indent="0">
                        <a:lnSpc>
                          <a:spcPct val="150000"/>
                        </a:lnSpc>
                        <a:buNone/>
                      </a:pP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中共十</a:t>
                      </a:r>
                    </a:p>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四大</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1992年召开，提出必须用邓小平建设有中国特色社会主义理论武装全党</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中共十</a:t>
                      </a:r>
                    </a:p>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五大</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1997年召开，大会通过的党章规定：中国共产党以马克思列宁主义、毛泽东思想、邓小平理论作为自己的行动指南。把邓小平理论确立为党的指导思想</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594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评价</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邓小平是我国改革开放和社会主义现代化建设的总设计师。邓小平最重要的思想和政治遗产，是他带领党和人民开创的中国特色社会主义，是他创立的邓小平理论。这一理论，阐明了在中国建设社会主义、巩固和发展社会主义的基本问题，是马克思主义在中国发展的新阶段</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443154"/>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数据纵览</a:t>
              </a:r>
              <a:r>
                <a:rPr kumimoji="1" lang="zh-CN" altLang="en-US" sz="3600" b="1" dirty="0" smtClean="0">
                  <a:latin typeface="黑体" panose="02010609060101010101" pitchFamily="49" charset="-122"/>
                  <a:ea typeface="黑体" panose="02010609060101010101" pitchFamily="49" charset="-122"/>
                </a:rPr>
                <a:t>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2" name="表格 1"/>
          <p:cNvGraphicFramePr/>
          <p:nvPr>
            <p:custDataLst>
              <p:tags r:id="rId1"/>
            </p:custDataLst>
          </p:nvPr>
        </p:nvGraphicFramePr>
        <p:xfrm>
          <a:off x="781050" y="2426335"/>
          <a:ext cx="10615930" cy="3950208"/>
        </p:xfrm>
        <a:graphic>
          <a:graphicData uri="http://schemas.openxmlformats.org/drawingml/2006/table">
            <a:tbl>
              <a:tblPr firstRow="1" bandRow="1">
                <a:tableStyleId>{5940675A-B579-460E-94D1-54222C63F5DA}</a:tableStyleId>
              </a:tblPr>
              <a:tblGrid>
                <a:gridCol w="2183130"/>
                <a:gridCol w="873760"/>
                <a:gridCol w="873125"/>
                <a:gridCol w="874395"/>
                <a:gridCol w="2840990"/>
                <a:gridCol w="1310005"/>
                <a:gridCol w="1660525"/>
              </a:tblGrid>
              <a:tr h="426085">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知识点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年份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题号</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分值</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考查点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设问类型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34975">
                <a:tc rowSpan="3">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对内改革</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2021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28</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15</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家庭联产承包责任制</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材料分</a:t>
                      </a:r>
                    </a:p>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析题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影响</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2895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2018</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3</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中国经济发展</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文字材料型选择题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成就</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7757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2017</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15</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农业发展道路</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图片型</a:t>
                      </a:r>
                    </a:p>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归纳共同点</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77570">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2022年中考预测</a:t>
                      </a:r>
                      <a:endParaRPr lang="en-US"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6">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根据近五年河北真题分析，在全面复习本讲的基础上重点关注改革开放的成就等知识点</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817880" y="1506855"/>
          <a:ext cx="10542270" cy="4937760"/>
        </p:xfrm>
        <a:graphic>
          <a:graphicData uri="http://schemas.openxmlformats.org/drawingml/2006/table">
            <a:tbl>
              <a:tblPr firstRow="1" bandRow="1">
                <a:tableStyleId>{5940675A-B579-460E-94D1-54222C63F5DA}</a:tableStyleId>
              </a:tblPr>
              <a:tblGrid>
                <a:gridCol w="389255"/>
                <a:gridCol w="706120"/>
                <a:gridCol w="9446895"/>
              </a:tblGrid>
              <a:tr h="309880">
                <a:tc rowSpan="3">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宋体" panose="02010600030101010101" pitchFamily="2" charset="-122"/>
                        </a:rPr>
                        <a:t>中共十六大</a:t>
                      </a:r>
                      <a:r>
                        <a:rPr lang="en-US" altLang="zh-CN" sz="2400">
                          <a:solidFill>
                            <a:srgbClr val="000000"/>
                          </a:solidFill>
                          <a:latin typeface="宋体" panose="02010600030101010101" pitchFamily="2" charset="-122"/>
                          <a:ea typeface="宋体" panose="02010600030101010101" pitchFamily="2" charset="-122"/>
                        </a:rPr>
                        <a:t> </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召开</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2002年，在北京召开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9977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奋斗目标</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使经济更加发展、民主更加健全、科教更加进步、文化更加繁荣、社会更加和谐、人民生活更加殷实。到本世纪中叶基本实现现代化，把我国建设成为富强民主文明的社会主义国家</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82880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成果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江泽民“三个代表”重要思想被确立为中国共产党的指导思想。其核心内容为中国共产党要始终代表中国先进生产力的发展要求，代表中国先进文化的前进方向，代表中国最广大人民的根本利益</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进一步回答了什么是社会主义、怎样建设社会主义的问题，创造性地回答了建设什么样的党、怎样建设党的问题</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957580" y="1576705"/>
          <a:ext cx="10178415" cy="6217920"/>
        </p:xfrm>
        <a:graphic>
          <a:graphicData uri="http://schemas.openxmlformats.org/drawingml/2006/table">
            <a:tbl>
              <a:tblPr firstRow="1" bandRow="1">
                <a:tableStyleId>{5940675A-B579-460E-94D1-54222C63F5DA}</a:tableStyleId>
              </a:tblPr>
              <a:tblGrid>
                <a:gridCol w="389255"/>
                <a:gridCol w="706120"/>
                <a:gridCol w="9083040"/>
              </a:tblGrid>
              <a:tr h="0">
                <a:tc rowSpan="3">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 </a:t>
                      </a: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中共十七大</a:t>
                      </a:r>
                      <a:endParaRPr lang="en-US" altLang="zh-CN" sz="2400">
                        <a:solidFill>
                          <a:srgbClr val="000000"/>
                        </a:solidFill>
                        <a:latin typeface="宋体" panose="02010600030101010101" pitchFamily="2" charset="-122"/>
                        <a:ea typeface="宋体" panose="02010600030101010101" pitchFamily="2" charset="-122"/>
                      </a:endParaRPr>
                    </a:p>
                    <a:p>
                      <a:pPr indent="0">
                        <a:lnSpc>
                          <a:spcPct val="150000"/>
                        </a:lnSpc>
                        <a:buNone/>
                      </a:pPr>
                      <a:r>
                        <a:rPr lang="en-US" altLang="zh-CN" sz="2400">
                          <a:solidFill>
                            <a:srgbClr val="000000"/>
                          </a:solidFill>
                          <a:latin typeface="宋体" panose="02010600030101010101" pitchFamily="2" charset="-122"/>
                          <a:ea typeface="宋体" panose="02010600030101010101" pitchFamily="2" charset="-122"/>
                        </a:rPr>
                        <a:t> </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召开</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2007年，在北京举行</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4104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主题</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高举中国特色社会主义伟大旗帜，以邓小平理论和“三个代表”重要思想为指导，深入贯彻落实科学发展观，继续解放思想，坚持改革开放，推动科学发展，促进社会和谐，为夺取全面建设小康社会新胜利而奋斗</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5501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成果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科学发展观是坚持以人为本，全面、协调、可持续的发展观，对新形势下实现什么样的发展、怎样发展等重大问题作出了新的科学回答，是马克思主义关于发展的世界观和方法论的集中体现</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673100" y="1551940"/>
          <a:ext cx="10826115" cy="4749800"/>
        </p:xfrm>
        <a:graphic>
          <a:graphicData uri="http://schemas.openxmlformats.org/drawingml/2006/table">
            <a:tbl>
              <a:tblPr firstRow="1" bandRow="1">
                <a:tableStyleId>{5940675A-B579-460E-94D1-54222C63F5DA}</a:tableStyleId>
              </a:tblPr>
              <a:tblGrid>
                <a:gridCol w="392430"/>
                <a:gridCol w="708025"/>
                <a:gridCol w="9725660"/>
              </a:tblGrid>
              <a:tr h="201930">
                <a:tc rowSpan="3">
                  <a:txBody>
                    <a:bodyPr/>
                    <a:lstStyle/>
                    <a:p>
                      <a:pPr indent="0" algn="ctr">
                        <a:lnSpc>
                          <a:spcPct val="130000"/>
                        </a:lnSpc>
                        <a:buNone/>
                      </a:pPr>
                      <a:r>
                        <a:rPr lang="en-US" altLang="zh-CN" sz="2400">
                          <a:solidFill>
                            <a:srgbClr val="000000"/>
                          </a:solidFill>
                          <a:latin typeface="宋体" panose="02010600030101010101" pitchFamily="2" charset="-122"/>
                          <a:ea typeface="宋体" panose="02010600030101010101" pitchFamily="2" charset="-122"/>
                        </a:rPr>
                        <a:t> </a:t>
                      </a:r>
                      <a:r>
                        <a:rPr lang="en-US" sz="2400">
                          <a:solidFill>
                            <a:srgbClr val="FF00FF"/>
                          </a:solidFill>
                          <a:latin typeface="黑体" panose="02010609060101010101" pitchFamily="49" charset="-122"/>
                          <a:ea typeface="黑体" panose="02010609060101010101" pitchFamily="49" charset="-122"/>
                          <a:cs typeface="宋体" panose="02010600030101010101" pitchFamily="2" charset="-122"/>
                        </a:rPr>
                        <a:t>中共十八大</a:t>
                      </a:r>
                      <a:endParaRPr lang="en-US" altLang="zh-CN" sz="2400">
                        <a:solidFill>
                          <a:srgbClr val="000000"/>
                        </a:solidFill>
                        <a:latin typeface="宋体" panose="02010600030101010101" pitchFamily="2" charset="-122"/>
                        <a:ea typeface="宋体" panose="02010600030101010101" pitchFamily="2" charset="-122"/>
                      </a:endParaRPr>
                    </a:p>
                    <a:p>
                      <a:pPr indent="0">
                        <a:lnSpc>
                          <a:spcPct val="130000"/>
                        </a:lnSpc>
                        <a:buNone/>
                      </a:pPr>
                      <a:r>
                        <a:rPr lang="en-US" altLang="zh-CN" sz="2400">
                          <a:solidFill>
                            <a:srgbClr val="000000"/>
                          </a:solidFill>
                          <a:latin typeface="宋体" panose="02010600030101010101" pitchFamily="2" charset="-122"/>
                          <a:ea typeface="宋体" panose="02010600030101010101" pitchFamily="2" charset="-122"/>
                        </a:rPr>
                        <a:t> </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召开</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2012年，在北京举行</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2555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主题</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高举中国特色社会主义伟大旗帜，以邓小平理论、“三个代表”重要思想、科学发展观为指导，解放思想，改革开放，凝聚力量，攻坚克难，坚定不移沿着中国特色社会主义道路前进，为全面建成小康社会而奋斗</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97305">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成果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科学发展观被确立为中国共产党的指导思想</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提出了夺取中国特色社会主义新胜利的基本要求，确定了全面建成小康社会和全面深化改革开放的目标，对新的时代条件下推进中国特色社会主义事业作出了全面部署，对全面提高党的建设科学化水平提出了明确要求</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选举产生了新一届中央委员会；习近平当选为中共中央总书记</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506730" y="1371600"/>
          <a:ext cx="11181080" cy="4754880"/>
        </p:xfrm>
        <a:graphic>
          <a:graphicData uri="http://schemas.openxmlformats.org/drawingml/2006/table">
            <a:tbl>
              <a:tblPr firstRow="1" bandRow="1">
                <a:tableStyleId>{5940675A-B579-460E-94D1-54222C63F5DA}</a:tableStyleId>
              </a:tblPr>
              <a:tblGrid>
                <a:gridCol w="400685"/>
                <a:gridCol w="725170"/>
                <a:gridCol w="10055225"/>
              </a:tblGrid>
              <a:tr h="0">
                <a:tc rowSpan="3">
                  <a:txBody>
                    <a:bodyPr/>
                    <a:lstStyle/>
                    <a:p>
                      <a:pPr indent="0" algn="ctr">
                        <a:lnSpc>
                          <a:spcPct val="110000"/>
                        </a:lnSpc>
                        <a:buNone/>
                      </a:pPr>
                      <a:r>
                        <a:rPr lang="en-US" sz="2400">
                          <a:solidFill>
                            <a:srgbClr val="FF00FF"/>
                          </a:solidFill>
                          <a:latin typeface="黑体" panose="02010609060101010101" pitchFamily="49" charset="-122"/>
                          <a:ea typeface="黑体" panose="02010609060101010101" pitchFamily="49" charset="-122"/>
                          <a:cs typeface="宋体" panose="02010600030101010101" pitchFamily="2" charset="-122"/>
                        </a:rPr>
                        <a:t>中共十九大</a:t>
                      </a:r>
                    </a:p>
                    <a:p>
                      <a:pPr indent="0">
                        <a:lnSpc>
                          <a:spcPct val="110000"/>
                        </a:lnSpc>
                        <a:buNone/>
                      </a:pPr>
                      <a:r>
                        <a:rPr lang="en-US" altLang="zh-CN" sz="2400">
                          <a:solidFill>
                            <a:srgbClr val="000000"/>
                          </a:solidFill>
                          <a:latin typeface="宋体" panose="02010600030101010101" pitchFamily="2" charset="-122"/>
                          <a:ea typeface="宋体" panose="02010600030101010101" pitchFamily="2" charset="-122"/>
                        </a:rPr>
                        <a:t> </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召开</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2017年，在北京召开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3434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主题</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不忘初心，牢记使命，高举中国特色社会主义伟大旗帜，决胜全面建成小康社会，夺取新时代中国特色社会主义伟大胜利，为实现中华民族伟大复兴的中国梦不懈奋斗</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4272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成果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1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中国特色社会主义进入了新时代，这是我国发展新的历史方位，我国社会主要矛盾已经转化为人民日益增长的美好生活需要和不平衡不充分的发展之间的矛盾</a:t>
                      </a:r>
                    </a:p>
                    <a:p>
                      <a:pPr indent="0">
                        <a:lnSpc>
                          <a:spcPct val="11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习近平新时代中国特色社会主义思想被确立为中国共产党必须长期坚持的指导思想。习近平新时代中国特色社会主义思想是对马克思列宁主义、毛泽东思想、邓小平理论、“三个代表”重要思想、科学发展观的继承和发展，是马克思主义中国化最新成果，是党和人民实践经验和集体智慧的结晶，是中国特色社会主义理论体系的重要组成部分，是全党全国人民为实现中华民族伟大复兴而奋斗的行动指南</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6" name="组合 15"/>
          <p:cNvGrpSpPr/>
          <p:nvPr/>
        </p:nvGrpSpPr>
        <p:grpSpPr>
          <a:xfrm>
            <a:off x="580390" y="1404618"/>
            <a:ext cx="8829675" cy="617856"/>
            <a:chOff x="1034884" y="771303"/>
            <a:chExt cx="7505926" cy="448234"/>
          </a:xfrm>
        </p:grpSpPr>
        <p:sp>
          <p:nvSpPr>
            <p:cNvPr id="17" name="圆角矩形 6">
              <a:hlinkClick r:id=""/>
            </p:cNvPr>
            <p:cNvSpPr/>
            <p:nvPr>
              <p:custDataLst>
                <p:tags r:id="rId2"/>
              </p:custDataLst>
            </p:nvPr>
          </p:nvSpPr>
          <p:spPr>
            <a:xfrm flipH="1">
              <a:off x="2455639" y="771303"/>
              <a:ext cx="6085171" cy="438099"/>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endParaRPr lang="zh-CN" altLang="en-US" sz="2800" b="1" dirty="0" smtClean="0">
                <a:latin typeface="黑体" panose="02010609060101010101" pitchFamily="49" charset="-122"/>
                <a:ea typeface="黑体" panose="02010609060101010101" pitchFamily="49" charset="-122"/>
                <a:sym typeface="宋体" panose="02010600030101010101" pitchFamily="2" charset="-122"/>
              </a:endParaRPr>
            </a:p>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中国梦、“四个全面”战略布局、新发展理念</a:t>
              </a:r>
            </a:p>
            <a:p>
              <a:pPr fontAlgn="auto"/>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781438"/>
              <a:ext cx="1511441" cy="438099"/>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考点五</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4" name="文本框 3"/>
          <p:cNvSpPr txBox="1"/>
          <p:nvPr/>
        </p:nvSpPr>
        <p:spPr>
          <a:xfrm>
            <a:off x="6739890" y="2117090"/>
            <a:ext cx="4968240" cy="460375"/>
          </a:xfrm>
          <a:prstGeom prst="rect">
            <a:avLst/>
          </a:prstGeom>
          <a:noFill/>
          <a:ln w="9525">
            <a:noFill/>
          </a:ln>
        </p:spPr>
        <p:txBody>
          <a:bodyPr wrap="square">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统编教材八下第</a:t>
            </a:r>
            <a:r>
              <a:rPr lang="en-US" sz="2400" b="0">
                <a:latin typeface="宋体" panose="02010600030101010101" pitchFamily="2" charset="-122"/>
                <a:ea typeface="宋体" panose="02010600030101010101" pitchFamily="2" charset="-122"/>
                <a:cs typeface="宋体" panose="02010600030101010101" pitchFamily="2" charset="-122"/>
              </a:rPr>
              <a:t>11</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P53</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P58</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sp>
        <p:nvSpPr>
          <p:cNvPr id="100" name="文本框 99"/>
          <p:cNvSpPr txBox="1"/>
          <p:nvPr/>
        </p:nvSpPr>
        <p:spPr>
          <a:xfrm>
            <a:off x="538480" y="2436495"/>
            <a:ext cx="11226800" cy="1050290"/>
          </a:xfrm>
          <a:prstGeom prst="rect">
            <a:avLst/>
          </a:prstGeom>
          <a:noFill/>
          <a:ln w="9525">
            <a:noFill/>
          </a:ln>
        </p:spPr>
        <p:txBody>
          <a:bodyPr wrap="square">
            <a:spAutoFit/>
          </a:bodyPr>
          <a:lstStyle/>
          <a:p>
            <a:pPr indent="0">
              <a:lnSpc>
                <a:spcPct val="130000"/>
              </a:lnSpc>
              <a:spcBef>
                <a:spcPts val="0"/>
              </a:spcBef>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知道中国共产党第十六次全国代表大会以来我国取得的新成就，以2008年北京奥运会为例加以说明。</a:t>
            </a:r>
            <a:endParaRPr lang="zh-CN" altLang="en-US" sz="2400">
              <a:solidFill>
                <a:srgbClr val="000000"/>
              </a:solidFill>
              <a:latin typeface="宋体" panose="02010600030101010101" pitchFamily="2" charset="-122"/>
              <a:ea typeface="宋体" panose="02010600030101010101" pitchFamily="2" charset="-122"/>
              <a:cs typeface="方正书宋_GBK" charset="0"/>
            </a:endParaRPr>
          </a:p>
        </p:txBody>
      </p:sp>
      <p:graphicFrame>
        <p:nvGraphicFramePr>
          <p:cNvPr id="2" name="表格 1"/>
          <p:cNvGraphicFramePr/>
          <p:nvPr>
            <p:custDataLst>
              <p:tags r:id="rId1"/>
            </p:custDataLst>
          </p:nvPr>
        </p:nvGraphicFramePr>
        <p:xfrm>
          <a:off x="648970" y="3494405"/>
          <a:ext cx="10988040" cy="2560320"/>
        </p:xfrm>
        <a:graphic>
          <a:graphicData uri="http://schemas.openxmlformats.org/drawingml/2006/table">
            <a:tbl>
              <a:tblPr firstRow="1" bandRow="1">
                <a:tableStyleId>{5940675A-B579-460E-94D1-54222C63F5DA}</a:tableStyleId>
              </a:tblPr>
              <a:tblGrid>
                <a:gridCol w="681990"/>
                <a:gridCol w="829945"/>
                <a:gridCol w="9476105"/>
              </a:tblGrid>
              <a:tr h="0">
                <a:tc rowSpan="4">
                  <a:txBody>
                    <a:bodyPr/>
                    <a:lstStyle/>
                    <a:p>
                      <a:pPr indent="0" algn="ctr">
                        <a:lnSpc>
                          <a:spcPct val="120000"/>
                        </a:lnSpc>
                        <a:buNone/>
                      </a:pPr>
                      <a:r>
                        <a:rPr lang="en-US" sz="2400">
                          <a:solidFill>
                            <a:srgbClr val="FF00FF"/>
                          </a:solidFill>
                          <a:latin typeface="黑体" panose="02010609060101010101" pitchFamily="49" charset="-122"/>
                          <a:ea typeface="黑体" panose="02010609060101010101" pitchFamily="49" charset="-122"/>
                          <a:cs typeface="宋体" panose="02010600030101010101" pitchFamily="2" charset="-122"/>
                        </a:rPr>
                        <a:t>中国梦宏伟蓝图</a:t>
                      </a:r>
                      <a:endPar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提出</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2012年11月，习近平在参观《复兴之路》展览时提出</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25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内涵</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实现</a:t>
                      </a:r>
                      <a:r>
                        <a:rPr lang="en-US" sz="2400" b="0">
                          <a:solidFill>
                            <a:srgbClr val="000000"/>
                          </a:solidFill>
                          <a:latin typeface="宋体" panose="02010600030101010101" pitchFamily="2" charset="-122"/>
                          <a:ea typeface="宋体" panose="02010600030101010101" pitchFamily="2" charset="-122"/>
                          <a:cs typeface="方正黑体_GBK" charset="0"/>
                        </a:rPr>
                        <a:t>国家富强、民族振兴、人民幸福</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8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途径</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实现中国梦，必须走中国道路、弘扬中国精神、凝聚中国力量</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1501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奋斗目标</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两个一百年”奋斗目标，即到中国共产党成立100年时，实现国内生产总值和城乡居民人均收入比2010年翻一番，全面建成小康社会；到中华人民共和国成立100年时，建成富强民主文明和谐美丽的社会主义现代化强国，实现中华民族伟大复兴</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652780" y="1595755"/>
          <a:ext cx="10887710" cy="7315200"/>
        </p:xfrm>
        <a:graphic>
          <a:graphicData uri="http://schemas.openxmlformats.org/drawingml/2006/table">
            <a:tbl>
              <a:tblPr firstRow="1" bandRow="1">
                <a:tableStyleId>{5940675A-B579-460E-94D1-54222C63F5DA}</a:tableStyleId>
              </a:tblPr>
              <a:tblGrid>
                <a:gridCol w="681990"/>
                <a:gridCol w="829945"/>
                <a:gridCol w="9375775"/>
              </a:tblGrid>
              <a:tr h="300990">
                <a:tc rowSpan="3">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“四个全面”战略布局</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内容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黑体_GBK" charset="0"/>
                        </a:rPr>
                        <a:t>全面建成小康社会、全面深化改革、全面依法治国、全面从严治党</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929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重要会议</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2013年，中共十八届三中全会指出要完善和发展中国特色社会主义制度，推进国家治理体系和治理能力现代化，并对体制与制度改革进行了全面部署</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2014年10月，中共十八届四中全会指出全面推进依法治国的总目标是建设中国特色社会主义法治体系，建设社会主义法治国家</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2014年12月，习近平在江苏调研时强调，从严治党是全党的共同任务，全面从严治党是推进党的建设新的伟大工程的必然要求</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499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是新形势下中国共产党治国理政的总方略，为实现中华民族伟大复兴的中国梦提供了理论指导和行动指南</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8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652780" y="1637665"/>
          <a:ext cx="10887710" cy="4389120"/>
        </p:xfrm>
        <a:graphic>
          <a:graphicData uri="http://schemas.openxmlformats.org/drawingml/2006/table">
            <a:tbl>
              <a:tblPr firstRow="1" bandRow="1">
                <a:tableStyleId>{5940675A-B579-460E-94D1-54222C63F5DA}</a:tableStyleId>
              </a:tblPr>
              <a:tblGrid>
                <a:gridCol w="1268095"/>
                <a:gridCol w="773430"/>
                <a:gridCol w="8846185"/>
              </a:tblGrid>
              <a:tr h="227330">
                <a:tc rowSpan="3">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新发展</a:t>
                      </a:r>
                    </a:p>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理念</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提出</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2015年10月，中共十八届五中全会</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891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内容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黑体_GBK" charset="0"/>
                        </a:rPr>
                        <a:t>创新、协调、绿色、开放、共享</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7688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新发展理念针对的是我国发展中的突出矛盾，回答的是中国当前最为紧迫的现实问题，关系我国发展全局和未来前景</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6885">
                <a:tc rowSpan="2">
                  <a:txBody>
                    <a:bodyPr/>
                    <a:lstStyle/>
                    <a:p>
                      <a:pPr indent="0" algn="ctr">
                        <a:lnSpc>
                          <a:spcPct val="150000"/>
                        </a:lnSpc>
                        <a:buNone/>
                      </a:pPr>
                      <a:r>
                        <a:rPr lang="zh-CN" altLang="en-US" sz="2400" b="0">
                          <a:solidFill>
                            <a:srgbClr val="FF00FF"/>
                          </a:solidFill>
                          <a:latin typeface="黑体" panose="02010609060101010101" pitchFamily="49" charset="-122"/>
                          <a:ea typeface="黑体" panose="02010609060101010101" pitchFamily="49" charset="-122"/>
                          <a:cs typeface="方正黑体_GBK" charset="0"/>
                        </a:rPr>
                        <a:t>经济建设取得重大成就</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方正黑体_GBK" charset="0"/>
                        </a:rPr>
                        <a:t>背景</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改革开放以来，我国社会主义现代化建设取得了巨大成就，人民生活水平大幅提高，综合国力不断跃上新台阶</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688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方正黑体_GBK" charset="0"/>
                        </a:rPr>
                        <a:t>科学</a:t>
                      </a:r>
                    </a:p>
                    <a:p>
                      <a:pPr indent="0" algn="ctr">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方正黑体_GBK" charset="0"/>
                        </a:rPr>
                        <a:t>判断</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我国经济发展进入速度变化、结构优化、动力转换的新常态</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527050" y="1470025"/>
          <a:ext cx="11145520" cy="4937760"/>
        </p:xfrm>
        <a:graphic>
          <a:graphicData uri="http://schemas.openxmlformats.org/drawingml/2006/table">
            <a:tbl>
              <a:tblPr firstRow="1" bandRow="1">
                <a:tableStyleId>{5940675A-B579-460E-94D1-54222C63F5DA}</a:tableStyleId>
              </a:tblPr>
              <a:tblGrid>
                <a:gridCol w="730250"/>
                <a:gridCol w="748665"/>
                <a:gridCol w="9666605"/>
              </a:tblGrid>
              <a:tr h="476885">
                <a:tc rowSpan="4">
                  <a:txBody>
                    <a:bodyPr/>
                    <a:lstStyle/>
                    <a:p>
                      <a:pPr indent="0" algn="ctr">
                        <a:lnSpc>
                          <a:spcPct val="150000"/>
                        </a:lnSpc>
                        <a:buNone/>
                      </a:pPr>
                      <a:r>
                        <a:rPr lang="zh-CN" altLang="en-US" sz="2400" b="0">
                          <a:solidFill>
                            <a:srgbClr val="FF00FF"/>
                          </a:solidFill>
                          <a:latin typeface="黑体" panose="02010609060101010101" pitchFamily="49" charset="-122"/>
                          <a:ea typeface="黑体" panose="02010609060101010101" pitchFamily="49" charset="-122"/>
                          <a:cs typeface="方正黑体_GBK" charset="0"/>
                        </a:rPr>
                        <a:t>经济建设取得重大成就</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方正黑体_GBK" charset="0"/>
                        </a:rPr>
                        <a:t>保障措施</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创新宏观调控的思路和方式，优化升级产业结构，积极推进科技创新</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688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方正黑体_GBK" charset="0"/>
                        </a:rPr>
                        <a:t>重大举措</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共十八大以来，我国加快构建开放型经济新体制，深入实施“一带一路”建设，筹建和成立亚洲基础设施投资银行，加快自由贸易试验区建设，推进人民币国际化进程，体现了中国与世界其他各国携手建设持久和平、共同繁荣的和谐世界的美好愿景</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688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方正黑体_GBK" charset="0"/>
                        </a:rPr>
                        <a:t>意义</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使中国在实现国家重大战略发展目标、主办国际盛会、应对突发事件、战胜重大自然灾害等方面具备了雄厚的物质基础和精神力量</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688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方正黑体_GBK" charset="0"/>
                        </a:rPr>
                        <a:t>认识</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伴随着综合国力的不断提升，中华民族伟大复兴的中国梦一定能够实现</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254907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287398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数据分析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拓展提升</a:t>
            </a:r>
          </a:p>
        </p:txBody>
      </p:sp>
      <p:sp>
        <p:nvSpPr>
          <p:cNvPr id="4" name="圆角矩形 3"/>
          <p:cNvSpPr/>
          <p:nvPr/>
        </p:nvSpPr>
        <p:spPr>
          <a:xfrm>
            <a:off x="582568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562271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6783751" y="2730609"/>
            <a:ext cx="5107993" cy="2033253"/>
            <a:chOff x="3549527" y="2100735"/>
            <a:chExt cx="5107993" cy="2033253"/>
          </a:xfrm>
        </p:grpSpPr>
        <p:sp>
          <p:nvSpPr>
            <p:cNvPr id="18" name="文本框 2">
              <a:hlinkClick r:id="rId2" action="ppaction://hlinksldjump"/>
            </p:cNvPr>
            <p:cNvSpPr txBox="1"/>
            <p:nvPr/>
          </p:nvSpPr>
          <p:spPr>
            <a:xfrm>
              <a:off x="3559940" y="2100735"/>
              <a:ext cx="4838313"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易错易混</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549527" y="2885350"/>
              <a:ext cx="4838313"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问题探究</a:t>
              </a:r>
              <a:endParaRPr lang="zh-CN" altLang="zh-CN" sz="2400" dirty="0">
                <a:latin typeface="黑体" panose="02010609060101010101" pitchFamily="49" charset="-122"/>
                <a:ea typeface="黑体" panose="02010609060101010101" pitchFamily="49" charset="-122"/>
              </a:endParaRPr>
            </a:p>
          </p:txBody>
        </p:sp>
        <p:sp>
          <p:nvSpPr>
            <p:cNvPr id="23" name="文本框 2">
              <a:hlinkClick r:id="rId4" action="ppaction://hlinksldjump"/>
            </p:cNvPr>
            <p:cNvSpPr txBox="1"/>
            <p:nvPr/>
          </p:nvSpPr>
          <p:spPr>
            <a:xfrm>
              <a:off x="3559940" y="3673613"/>
              <a:ext cx="5097580"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比较异同</a:t>
              </a:r>
              <a:endParaRPr lang="zh-CN" altLang="zh-CN" sz="2400"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462936" y="1410471"/>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5</a:t>
              </a:r>
              <a:endParaRPr kumimoji="1" lang="zh-CN" altLang="en-US" sz="3600" b="1" dirty="0">
                <a:latin typeface="黑体" panose="02010609060101010101" pitchFamily="49" charset="-122"/>
                <a:ea typeface="黑体" panose="02010609060101010101" pitchFamily="49" charset="-122"/>
              </a:endParaRPr>
            </a:p>
          </p:txBody>
        </p:sp>
      </p:grpSp>
      <p:grpSp>
        <p:nvGrpSpPr>
          <p:cNvPr id="6" name="组合 5"/>
          <p:cNvGrpSpPr/>
          <p:nvPr/>
        </p:nvGrpSpPr>
        <p:grpSpPr>
          <a:xfrm>
            <a:off x="710818" y="2368113"/>
            <a:ext cx="3103246" cy="580390"/>
            <a:chOff x="2455866" y="664479"/>
            <a:chExt cx="2770987" cy="580390"/>
          </a:xfrm>
        </p:grpSpPr>
        <p:sp>
          <p:nvSpPr>
            <p:cNvPr id="7" name="圆角矩形 6">
              <a:hlinkClick r:id=""/>
            </p:cNvPr>
            <p:cNvSpPr/>
            <p:nvPr>
              <p:custDataLst>
                <p:tags r:id="rId1"/>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易错易混</a:t>
              </a:r>
            </a:p>
          </p:txBody>
        </p:sp>
        <p:sp>
          <p:nvSpPr>
            <p:cNvPr id="8" name="圆角矩形 7"/>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104" name="文本框 103"/>
          <p:cNvSpPr txBox="1"/>
          <p:nvPr/>
        </p:nvSpPr>
        <p:spPr>
          <a:xfrm>
            <a:off x="649605" y="3116580"/>
            <a:ext cx="10932160" cy="3448685"/>
          </a:xfrm>
          <a:prstGeom prst="rect">
            <a:avLst/>
          </a:prstGeom>
          <a:noFill/>
          <a:ln w="9525">
            <a:solidFill>
              <a:schemeClr val="tx1"/>
            </a:solidFill>
          </a:ln>
        </p:spPr>
        <p:txBody>
          <a:bodyPr wrap="square">
            <a:spAutoFit/>
          </a:bodyPr>
          <a:lstStyle/>
          <a:p>
            <a:pPr indent="0">
              <a:lnSpc>
                <a:spcPct val="13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）遵义会议确立了毛泽东的正确领导</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十一届三中全会形成了以邓小平为核心的党的第二代领导集体。</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1950</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年土地改革实行农民土地所有制</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，1978</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年农村改革实行家庭联产承包责任制</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从所有制关系上两者有着本质区别。</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）改革是要改变不适应生产力发展的各种体制</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包括经济体制、政治体制、社会保障体制、教育体制等</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家庭联产承包责任制和国有企业改革属于经济体制的范畴。</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227348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262633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560597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540300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2">
            <a:hlinkClick r:id="rId3" action="ppaction://hlinksldjump"/>
          </p:cNvPr>
          <p:cNvSpPr txBox="1"/>
          <p:nvPr/>
        </p:nvSpPr>
        <p:spPr>
          <a:xfrm>
            <a:off x="6303010" y="3521710"/>
            <a:ext cx="5995670" cy="46037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对内改革（高频考点）</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4" name="文本框 103"/>
          <p:cNvSpPr txBox="1"/>
          <p:nvPr/>
        </p:nvSpPr>
        <p:spPr>
          <a:xfrm>
            <a:off x="414020" y="1494155"/>
            <a:ext cx="11346815" cy="4887595"/>
          </a:xfrm>
          <a:prstGeom prst="rect">
            <a:avLst/>
          </a:prstGeom>
          <a:noFill/>
          <a:ln w="9525">
            <a:solidFill>
              <a:schemeClr val="tx1"/>
            </a:solidFill>
          </a:ln>
        </p:spPr>
        <p:txBody>
          <a:bodyPr wrap="square">
            <a:spAutoFit/>
          </a:bodyPr>
          <a:lstStyle/>
          <a:p>
            <a:pPr indent="0">
              <a:lnSpc>
                <a:spcPct val="13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）我国对内改革首先开始于农村</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而不是城市的国有企业改革。</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）对外开放与旧中国的“门户开放”有着本质区别。对外开放是建立在维护国家主权、平等互利基础上的</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而旧中国的“门户开放”是建立在不平等条约基础上的。</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）深圳是最早一批开放的经济特区</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；1988</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年增设的海南经济特区是我国最大的经济特区。</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7</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1992</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年中共十四大确立了邓小平理论在全党的指导地位</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；1997</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年中共十五大确立邓小平理论为党的指导思想。</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）中共七大确立毛泽东思想为党的指导思想</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中共十五大确立邓小平理论为党的指导思想</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中共十六大确立“三个代表”重要思想为党的指导思想</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中共十八大确立科学发展观为党的指导思想。</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677798" y="1282898"/>
            <a:ext cx="3103246" cy="580390"/>
            <a:chOff x="2455866" y="664479"/>
            <a:chExt cx="2770987" cy="580390"/>
          </a:xfrm>
        </p:grpSpPr>
        <p:sp>
          <p:nvSpPr>
            <p:cNvPr id="4" name="圆角矩形 6">
              <a:hlinkClick r:id=""/>
            </p:cNvPr>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问题探究</a:t>
              </a:r>
            </a:p>
          </p:txBody>
        </p:sp>
        <p:sp>
          <p:nvSpPr>
            <p:cNvPr id="6" name="圆角矩形 5"/>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5" name="表格 4"/>
          <p:cNvGraphicFramePr/>
          <p:nvPr>
            <p:custDataLst>
              <p:tags r:id="rId1"/>
            </p:custDataLst>
          </p:nvPr>
        </p:nvGraphicFramePr>
        <p:xfrm>
          <a:off x="604520" y="2209165"/>
          <a:ext cx="10960100" cy="3994785"/>
        </p:xfrm>
        <a:graphic>
          <a:graphicData uri="http://schemas.openxmlformats.org/drawingml/2006/table">
            <a:tbl>
              <a:tblPr firstRow="1" bandRow="1">
                <a:tableStyleId>{5940675A-B579-460E-94D1-54222C63F5DA}</a:tableStyleId>
              </a:tblPr>
              <a:tblGrid>
                <a:gridCol w="1290955"/>
                <a:gridCol w="9669145"/>
              </a:tblGrid>
              <a:tr h="484505">
                <a:tc gridSpan="2">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探究一：中共十一届三中全会是新中国成立以来党的历史上的伟大转折</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525145">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指导思想</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中共十一届三中全会确立了实事求是的马克思主义思想路线，改变了长期以来“左”的错误的思想路线</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54355">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工作中心</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中共十一届三中全会后，党和国家的工作中心从“以阶级斗争为纲”转移到经济建设上来</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7355">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经济体制</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从高度集中的计划经济体制逐步向社会主义市场经济体制过渡</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54940">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发展动力</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以发展社会主义经济为目的的改革开放取代封闭保守的发展模式</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77570">
                <a:tc>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文化</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从轻视知识、践踏人才转向尊重知识、尊重人才，认识到科技是第一生产力</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nvPr>
        </p:nvGraphicFramePr>
        <p:xfrm>
          <a:off x="387350" y="1698625"/>
          <a:ext cx="11419205" cy="3840480"/>
        </p:xfrm>
        <a:graphic>
          <a:graphicData uri="http://schemas.openxmlformats.org/drawingml/2006/table">
            <a:tbl>
              <a:tblPr firstRow="1" bandRow="1">
                <a:tableStyleId>{5940675A-B579-460E-94D1-54222C63F5DA}</a:tableStyleId>
              </a:tblPr>
              <a:tblGrid>
                <a:gridCol w="368300"/>
                <a:gridCol w="2594610"/>
                <a:gridCol w="8456295"/>
              </a:tblGrid>
              <a:tr h="259715">
                <a:tc gridSpan="3">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探究二：中华人民共和国成立后农村经济政策的调整</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935355">
                <a:tc rowSpan="3">
                  <a:txBody>
                    <a:bodyPr/>
                    <a:lstStyle/>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调</a:t>
                      </a:r>
                    </a:p>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整</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土地改革</a:t>
                      </a:r>
                    </a:p>
                    <a:p>
                      <a:pPr indent="0" algn="ctr">
                        <a:lnSpc>
                          <a:spcPct val="170000"/>
                        </a:lnSpc>
                        <a:buNone/>
                      </a:pPr>
                      <a:r>
                        <a:rPr lang="zh-CN"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en-US" sz="240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1950—1952年</a:t>
                      </a:r>
                      <a:r>
                        <a:rPr lang="zh-CN"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彻底废除了两千多年的封建土地制度，确立了农民的土地所有制，促进了农村经济发展，为国家的工业化建设准备了条件</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918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农业社会主义改造</a:t>
                      </a:r>
                      <a:r>
                        <a:rPr lang="zh-CN"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en-US" sz="240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1953—1956年</a:t>
                      </a:r>
                      <a:r>
                        <a:rPr lang="zh-CN"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把土地等主要生产资料由私有制转变为公有制，引导农民走集体化和共同富裕的社会主义道路，进一步提高了生产力</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749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人民公社化运动</a:t>
                      </a:r>
                      <a:r>
                        <a:rPr lang="zh-CN"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en-US" sz="240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1958—1978年</a:t>
                      </a:r>
                      <a:r>
                        <a:rPr lang="zh-CN"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脱离了中国的生产力发展水平，挫伤了农民的生产积极性，使农业生产遭到了严重的破坏</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nvPr>
        </p:nvGraphicFramePr>
        <p:xfrm>
          <a:off x="441325" y="1544955"/>
          <a:ext cx="11261725" cy="4895215"/>
        </p:xfrm>
        <a:graphic>
          <a:graphicData uri="http://schemas.openxmlformats.org/drawingml/2006/table">
            <a:tbl>
              <a:tblPr firstRow="1" bandRow="1">
                <a:tableStyleId>{5940675A-B579-460E-94D1-54222C63F5DA}</a:tableStyleId>
              </a:tblPr>
              <a:tblGrid>
                <a:gridCol w="610870"/>
                <a:gridCol w="1923415"/>
                <a:gridCol w="8727440"/>
              </a:tblGrid>
              <a:tr h="259715">
                <a:tc gridSpan="3">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探究二：中华人民共和国成立后农村经济政策的调整</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222250">
                <a:tc rowSpan="2">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调整</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家庭联产承包责任制</a:t>
                      </a:r>
                    </a:p>
                    <a:p>
                      <a:pPr indent="0" algn="ctr">
                        <a:lnSpc>
                          <a:spcPct val="130000"/>
                        </a:lnSpc>
                        <a:buNone/>
                      </a:pPr>
                      <a:r>
                        <a:rPr lang="zh-CN"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en-US" sz="240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1978年至今</a:t>
                      </a:r>
                      <a:r>
                        <a:rPr lang="zh-CN"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激发了农民的劳动热情，解放了农村生产力，促进了农村经济的发展；随着农业生产向专业化、商品化、社会化发展，农村乡镇企业也迅速发展起来，为农民致富和实现现代化开辟了一条新路</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2039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我国在2005年的《政府工作报告》中宣布，2006年在全国全部免征农业税</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476885">
                <a:tc rowSpan="2">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启示</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农业政策的制定和执行只有适应农村的实际发展状况，才能调动农民生产积极性，促进农业生产发展</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9629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中国共产党时刻从人民的利益出发，关注民生，及时调整政策，以人民的利益为最高准则</a:t>
                      </a:r>
                      <a:r>
                        <a:rPr lang="en-US" altLang="zh-CN" sz="2400">
                          <a:solidFill>
                            <a:srgbClr val="000000"/>
                          </a:solidFill>
                          <a:latin typeface="宋体" panose="02010600030101010101" pitchFamily="2" charset="-122"/>
                          <a:ea typeface="宋体" panose="02010600030101010101" pitchFamily="2" charset="-122"/>
                        </a:rPr>
                        <a:t> </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cap="flat">
                      <a:noFill/>
                    </a:lnB>
                  </a:tcPr>
                </a:tc>
              </a:tr>
              <a:tr h="260350">
                <a:tc>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结论</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正反两方面的史实证明：政策的正确与否，直接关系到社会主义建设的成败</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678433" y="1418153"/>
            <a:ext cx="3103246" cy="580390"/>
            <a:chOff x="2455866" y="664479"/>
            <a:chExt cx="2770987" cy="580390"/>
          </a:xfrm>
        </p:grpSpPr>
        <p:sp>
          <p:nvSpPr>
            <p:cNvPr id="4" name="圆角矩形 6">
              <a:hlinkClick r:id=""/>
            </p:cNvPr>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比较异同</a:t>
              </a:r>
            </a:p>
          </p:txBody>
        </p:sp>
        <p:sp>
          <p:nvSpPr>
            <p:cNvPr id="5" name="圆角矩形 4"/>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100" name="文本框 99"/>
          <p:cNvSpPr txBox="1"/>
          <p:nvPr/>
        </p:nvSpPr>
        <p:spPr>
          <a:xfrm>
            <a:off x="2854325" y="3836035"/>
            <a:ext cx="5080000" cy="252730"/>
          </a:xfrm>
          <a:prstGeom prst="rect">
            <a:avLst/>
          </a:prstGeom>
          <a:noFill/>
          <a:ln w="9525">
            <a:noFill/>
          </a:ln>
        </p:spPr>
        <p:txBody>
          <a:bodyPr>
            <a:spAutoFit/>
          </a:bodyPr>
          <a:lstStyle/>
          <a:p>
            <a:pPr indent="0"/>
            <a:r>
              <a:rPr lang="en-US" sz="1050" b="0">
                <a:solidFill>
                  <a:srgbClr val="000000"/>
                </a:solidFill>
                <a:latin typeface="NEU-BZ-S92" charset="0"/>
                <a:cs typeface="方正书宋_GBK" charset="0"/>
              </a:rPr>
              <a:t> </a:t>
            </a:r>
            <a:endParaRPr lang="zh-CN" altLang="en-US"/>
          </a:p>
        </p:txBody>
      </p:sp>
      <p:graphicFrame>
        <p:nvGraphicFramePr>
          <p:cNvPr id="6" name="表格 5"/>
          <p:cNvGraphicFramePr/>
          <p:nvPr>
            <p:custDataLst>
              <p:tags r:id="rId1"/>
            </p:custDataLst>
          </p:nvPr>
        </p:nvGraphicFramePr>
        <p:xfrm>
          <a:off x="678815" y="2120265"/>
          <a:ext cx="10878185" cy="4279392"/>
        </p:xfrm>
        <a:graphic>
          <a:graphicData uri="http://schemas.openxmlformats.org/drawingml/2006/table">
            <a:tbl>
              <a:tblPr firstRow="1" bandRow="1">
                <a:tableStyleId>{5940675A-B579-460E-94D1-54222C63F5DA}</a:tableStyleId>
              </a:tblPr>
              <a:tblGrid>
                <a:gridCol w="1927860"/>
                <a:gridCol w="3304540"/>
                <a:gridCol w="1152525"/>
                <a:gridCol w="3369310"/>
                <a:gridCol w="1123950"/>
              </a:tblGrid>
              <a:tr h="403860">
                <a:tc gridSpan="5">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比较一：中国共产党开辟的两条道路</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277495">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NEU-BZ-S92" charset="0"/>
                        </a:rPr>
                        <a:t> </a:t>
                      </a:r>
                      <a:endParaRPr lang="en-US" altLang="en-US"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符合国情的正确道路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开创者</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成就</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理论</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86765">
                <a:tc>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新民主主义</a:t>
                      </a:r>
                    </a:p>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革命时期</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农村包围城市、武装夺取政权的民主革命道路</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毛泽东</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建立了中华人民共和国，走上了社会主义道路</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毛泽东</a:t>
                      </a:r>
                    </a:p>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思想</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88035">
                <a:tc>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社会主义现代化建设新时期</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改革开放，建设有中国特色的社会主义道路</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邓小平</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中国综合国力增强</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或社会主义现代化建设取得巨大成就</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邓小平</a:t>
                      </a:r>
                    </a:p>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理论</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6085">
                <a:tc>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两条道路的共同点</a:t>
                      </a:r>
                      <a:r>
                        <a:rPr lang="zh-CN"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a:t>
                      </a: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启示</a:t>
                      </a:r>
                      <a:r>
                        <a:rPr lang="zh-CN"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a:t>
                      </a:r>
                      <a:endParaRPr lang="en-US"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4">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立足国情、实事求是，把马克思主义的普遍真理同中国的具体实际相结合，走中国特色的革命和建设道路</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662940" y="1611630"/>
          <a:ext cx="10864850" cy="4389120"/>
        </p:xfrm>
        <a:graphic>
          <a:graphicData uri="http://schemas.openxmlformats.org/drawingml/2006/table">
            <a:tbl>
              <a:tblPr firstRow="1" bandRow="1">
                <a:tableStyleId>{5940675A-B579-460E-94D1-54222C63F5DA}</a:tableStyleId>
              </a:tblPr>
              <a:tblGrid>
                <a:gridCol w="717550"/>
                <a:gridCol w="10147300"/>
              </a:tblGrid>
              <a:tr h="391795">
                <a:tc grid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比较二：当今的对外开放与旧中国的“开放”</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631825">
                <a:tc rowSpan="2">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背景</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鸦片战争后中国的“开放”是闭关自守、腐朽落后的清政府被英国的“坚船利炮”打败后的被迫开放</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891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当今的开放是在中国综合国力日益强大、独立自主的前提下实行的</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6840">
                <a:tc rowSpan="2">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内容</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旧中国的“开放”是列强以武装入侵为手段，后又通过不平等条约强迫中国开辟通商口岸、降低关税等</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8831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当今中国的开放是按照平等互利的原则同其他国家进行经济、文化等方面的合作与交流，目的是发展我国的社会主义经济</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760730" y="1527810"/>
          <a:ext cx="10664190" cy="4828032"/>
        </p:xfrm>
        <a:graphic>
          <a:graphicData uri="http://schemas.openxmlformats.org/drawingml/2006/table">
            <a:tbl>
              <a:tblPr firstRow="1" bandRow="1">
                <a:tableStyleId>{5940675A-B579-460E-94D1-54222C63F5DA}</a:tableStyleId>
              </a:tblPr>
              <a:tblGrid>
                <a:gridCol w="717550"/>
                <a:gridCol w="9946640"/>
              </a:tblGrid>
              <a:tr h="391795">
                <a:tc gridSpan="2">
                  <a:txBody>
                    <a:bodyPr/>
                    <a:lstStyle/>
                    <a:p>
                      <a:pPr indent="0" algn="ctr">
                        <a:lnSpc>
                          <a:spcPct val="11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比较二：当今的对外开放与旧中国的“开放”</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408940">
                <a:tc rowSpan="2">
                  <a:txBody>
                    <a:bodyPr/>
                    <a:lstStyle/>
                    <a:p>
                      <a:pPr indent="0" algn="ctr">
                        <a:lnSpc>
                          <a:spcPct val="11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影响</a:t>
                      </a:r>
                    </a:p>
                    <a:p>
                      <a:pPr indent="0">
                        <a:lnSpc>
                          <a:spcPct val="110000"/>
                        </a:lnSpc>
                        <a:buNone/>
                      </a:pP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旧中国的“开放”便利了外国资本主义国家对中国的侵略，使中国逐步沦为半殖民地半封建社会；但在客观上刺激了中国民族资本主义的产生和发展以及向西方学习的思潮</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829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当今中国的开放能够大大加快我国的社会主义现代化建设的进程，增强我国的综合国力，提高人民的物质和文化生活水平</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7180">
                <a:tc rowSpan="2">
                  <a:txBody>
                    <a:bodyPr/>
                    <a:lstStyle/>
                    <a:p>
                      <a:pPr indent="0" algn="ctr">
                        <a:lnSpc>
                          <a:spcPct val="11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性质</a:t>
                      </a:r>
                    </a:p>
                    <a:p>
                      <a:pPr indent="0">
                        <a:lnSpc>
                          <a:spcPct val="110000"/>
                        </a:lnSpc>
                        <a:buNone/>
                      </a:pP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旧中国的“开放”是西方列强侵略中国的产物</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1752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当今中国的开放是党中央、国务院为使我国进一步参与经济全球化，加速我国的改革开放和经济发展而作出的重大战略决策</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14680">
                <a:tc>
                  <a:txBody>
                    <a:bodyPr/>
                    <a:lstStyle/>
                    <a:p>
                      <a:pPr indent="0" algn="ctr">
                        <a:lnSpc>
                          <a:spcPct val="11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认识</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对外开放改变了我国长期封闭、半封闭的状态，促进了我国经济的繁荣与发展。实践证明，关起门来搞建设是行不通的，必须坚持对外开放，加强与世界各国的经济、文化交流，促进综合国力不断增强</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73677" y="2340646"/>
            <a:ext cx="6266816" cy="627895"/>
            <a:chOff x="1034884" y="629878"/>
            <a:chExt cx="5253382" cy="627895"/>
          </a:xfrm>
        </p:grpSpPr>
        <p:sp>
          <p:nvSpPr>
            <p:cNvPr id="7" name="圆角矩形 6">
              <a:hlinkClick r:id="rId5" action="ppaction://hlinksldjump"/>
            </p:cNvPr>
            <p:cNvSpPr/>
            <p:nvPr>
              <p:custDataLst>
                <p:tags r:id="rId1"/>
              </p:custDataLst>
            </p:nvPr>
          </p:nvSpPr>
          <p:spPr>
            <a:xfrm flipH="1">
              <a:off x="2547181" y="664168"/>
              <a:ext cx="3741085"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对内改革（高频考点）</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endParaRPr lang="en-US" altLang="zh-CN" sz="28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489585" y="3022600"/>
            <a:ext cx="11059795" cy="23069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2018·河北，21</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世界银行前首席经济专家、美国克林顿政府财政部长萨默斯说：“很可能在一百多年以后，当人们书写20世纪后期这段历史时，最有意义的事件就是□□所发生的革命性的变革……到了下一代，唯一有机会在经济总量的绝对规模上超过美国的国家就是□□。”“□□”应是</a:t>
            </a:r>
            <a:r>
              <a:rPr lang="zh-CN" altLang="zh-CN"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    </a:t>
            </a:r>
            <a:r>
              <a:rPr lang="zh-CN" altLang="zh-CN" sz="2400" b="1" dirty="0" smtClean="0">
                <a:latin typeface="宋体" panose="02010600030101010101" pitchFamily="2" charset="-122"/>
                <a:ea typeface="宋体" panose="02010600030101010101" pitchFamily="2" charset="-122"/>
              </a:rPr>
              <a:t>）</a:t>
            </a:r>
            <a:endParaRPr lang="zh-CN" altLang="en-US" sz="2400" b="1" dirty="0">
              <a:latin typeface="Times New Roman" panose="02020603050405020304"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6"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7"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8643575" y="484115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2499483" y="1369494"/>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a:t>
              </a:r>
              <a:r>
                <a:rPr kumimoji="1" lang="zh-CN" altLang="en-US" sz="3600" b="1" dirty="0" smtClean="0">
                  <a:latin typeface="黑体" panose="02010609060101010101" pitchFamily="49" charset="-122"/>
                  <a:ea typeface="黑体" panose="02010609060101010101" pitchFamily="49" charset="-122"/>
                </a:rPr>
                <a:t>链接  真题试做</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sp>
        <p:nvSpPr>
          <p:cNvPr id="2" name="文本框 1"/>
          <p:cNvSpPr txBox="1"/>
          <p:nvPr/>
        </p:nvSpPr>
        <p:spPr>
          <a:xfrm>
            <a:off x="573405" y="5799455"/>
            <a:ext cx="9759950" cy="460375"/>
          </a:xfrm>
          <a:prstGeom prst="rect">
            <a:avLst/>
          </a:prstGeom>
          <a:noFill/>
          <a:ln w="9525">
            <a:noFill/>
          </a:ln>
        </p:spPr>
        <p:txBody>
          <a:bodyPr wrap="square">
            <a:spAutoFit/>
          </a:bodyPr>
          <a:lstStyle/>
          <a:p>
            <a:pPr indent="0"/>
            <a:r>
              <a:rPr lang="en-US" sz="2400" b="1">
                <a:solidFill>
                  <a:srgbClr val="000000"/>
                </a:solidFill>
                <a:latin typeface="Times New Roman" panose="02020603050405020304" pitchFamily="18" charset="0"/>
                <a:cs typeface="Times New Roman" panose="02020603050405020304" pitchFamily="18" charset="0"/>
              </a:rPr>
              <a:t>A. </a:t>
            </a:r>
            <a:r>
              <a:rPr lang="zh-CN" sz="2400" b="1">
                <a:solidFill>
                  <a:srgbClr val="000000"/>
                </a:solidFill>
                <a:latin typeface="Times New Roman" panose="02020603050405020304" pitchFamily="18" charset="0"/>
                <a:cs typeface="Times New Roman" panose="02020603050405020304" pitchFamily="18" charset="0"/>
              </a:rPr>
              <a:t>中国　　　　</a:t>
            </a:r>
            <a:r>
              <a:rPr lang="en-US" sz="2400" b="1">
                <a:solidFill>
                  <a:srgbClr val="000000"/>
                </a:solidFill>
                <a:latin typeface="Times New Roman" panose="02020603050405020304" pitchFamily="18" charset="0"/>
                <a:cs typeface="Times New Roman" panose="02020603050405020304" pitchFamily="18" charset="0"/>
              </a:rPr>
              <a:t>B. </a:t>
            </a:r>
            <a:r>
              <a:rPr lang="zh-CN" sz="2400" b="1">
                <a:solidFill>
                  <a:srgbClr val="000000"/>
                </a:solidFill>
                <a:latin typeface="Times New Roman" panose="02020603050405020304" pitchFamily="18" charset="0"/>
                <a:cs typeface="Times New Roman" panose="02020603050405020304" pitchFamily="18" charset="0"/>
              </a:rPr>
              <a:t>德国</a:t>
            </a:r>
            <a:r>
              <a:rPr lang="zh-CN" sz="2400" b="1">
                <a:solidFill>
                  <a:srgbClr val="000000"/>
                </a:solidFill>
                <a:latin typeface="Times New Roman" panose="02020603050405020304" pitchFamily="18" charset="0"/>
                <a:cs typeface="Times New Roman" panose="02020603050405020304" pitchFamily="18" charset="0"/>
                <a:sym typeface="+mn-ea"/>
              </a:rPr>
              <a:t>　　　　</a:t>
            </a:r>
            <a:r>
              <a:rPr lang="en-US" sz="2400" b="1">
                <a:solidFill>
                  <a:srgbClr val="000000"/>
                </a:solidFill>
                <a:latin typeface="Times New Roman" panose="02020603050405020304" pitchFamily="18" charset="0"/>
                <a:cs typeface="Times New Roman" panose="02020603050405020304" pitchFamily="18" charset="0"/>
              </a:rPr>
              <a:t>C. </a:t>
            </a:r>
            <a:r>
              <a:rPr lang="zh-CN" sz="2400" b="1">
                <a:solidFill>
                  <a:srgbClr val="000000"/>
                </a:solidFill>
                <a:latin typeface="Times New Roman" panose="02020603050405020304" pitchFamily="18" charset="0"/>
                <a:cs typeface="Times New Roman" panose="02020603050405020304" pitchFamily="18" charset="0"/>
              </a:rPr>
              <a:t>日本</a:t>
            </a:r>
            <a:r>
              <a:rPr lang="zh-CN" sz="2400" b="1">
                <a:solidFill>
                  <a:srgbClr val="000000"/>
                </a:solidFill>
                <a:latin typeface="Times New Roman" panose="02020603050405020304" pitchFamily="18" charset="0"/>
                <a:cs typeface="Times New Roman" panose="02020603050405020304" pitchFamily="18" charset="0"/>
                <a:sym typeface="+mn-ea"/>
              </a:rPr>
              <a:t>　　　　</a:t>
            </a:r>
            <a:r>
              <a:rPr lang="en-US" sz="2400" b="1">
                <a:solidFill>
                  <a:srgbClr val="000000"/>
                </a:solidFill>
                <a:latin typeface="Times New Roman" panose="02020603050405020304" pitchFamily="18" charset="0"/>
                <a:cs typeface="Times New Roman" panose="02020603050405020304" pitchFamily="18" charset="0"/>
              </a:rPr>
              <a:t>D. </a:t>
            </a:r>
            <a:r>
              <a:rPr lang="zh-CN" sz="2400" b="1">
                <a:solidFill>
                  <a:srgbClr val="000000"/>
                </a:solidFill>
                <a:latin typeface="Times New Roman" panose="02020603050405020304" pitchFamily="18" charset="0"/>
                <a:cs typeface="Times New Roman" panose="02020603050405020304" pitchFamily="18" charset="0"/>
              </a:rPr>
              <a:t>英国</a:t>
            </a:r>
            <a:endParaRPr lang="zh-CN" altLang="en-US" sz="2400" b="1">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2" name="文本框 101"/>
          <p:cNvSpPr txBox="1"/>
          <p:nvPr/>
        </p:nvSpPr>
        <p:spPr>
          <a:xfrm>
            <a:off x="795020" y="1372870"/>
            <a:ext cx="10601325"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2017·河北，15</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宣传画深深打上了时代的印记。下列宣传画共同反映了我国</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1913210" y="206937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p>
        </p:txBody>
      </p:sp>
      <p:grpSp>
        <p:nvGrpSpPr>
          <p:cNvPr id="15" name="组合 14"/>
          <p:cNvGrpSpPr/>
          <p:nvPr/>
        </p:nvGrpSpPr>
        <p:grpSpPr>
          <a:xfrm>
            <a:off x="1042670" y="2626360"/>
            <a:ext cx="9850120" cy="2398395"/>
            <a:chOff x="1531" y="5202"/>
            <a:chExt cx="17035" cy="4184"/>
          </a:xfrm>
        </p:grpSpPr>
        <p:pic>
          <p:nvPicPr>
            <p:cNvPr id="268" name="p63a.jpg" descr="id:2147516004;FounderCES"/>
            <p:cNvPicPr>
              <a:picLocks noChangeAspect="1"/>
            </p:cNvPicPr>
            <p:nvPr/>
          </p:nvPicPr>
          <p:blipFill>
            <a:blip r:embed="rId4"/>
            <a:stretch>
              <a:fillRect/>
            </a:stretch>
          </p:blipFill>
          <p:spPr>
            <a:xfrm>
              <a:off x="1531" y="5224"/>
              <a:ext cx="2939" cy="4162"/>
            </a:xfrm>
            <a:prstGeom prst="rect">
              <a:avLst/>
            </a:prstGeom>
          </p:spPr>
        </p:pic>
        <p:pic>
          <p:nvPicPr>
            <p:cNvPr id="269" name="p63b去水印.jpg" descr="id:2147516011;FounderCES"/>
            <p:cNvPicPr>
              <a:picLocks noChangeAspect="1"/>
            </p:cNvPicPr>
            <p:nvPr/>
          </p:nvPicPr>
          <p:blipFill>
            <a:blip r:embed="rId5"/>
            <a:stretch>
              <a:fillRect/>
            </a:stretch>
          </p:blipFill>
          <p:spPr>
            <a:xfrm>
              <a:off x="4615" y="5246"/>
              <a:ext cx="5489" cy="4118"/>
            </a:xfrm>
            <a:prstGeom prst="rect">
              <a:avLst/>
            </a:prstGeom>
          </p:spPr>
        </p:pic>
        <p:pic>
          <p:nvPicPr>
            <p:cNvPr id="270" name="p63c去水印.jpg" descr="id:2147516018;FounderCES"/>
            <p:cNvPicPr>
              <a:picLocks noChangeAspect="1"/>
            </p:cNvPicPr>
            <p:nvPr/>
          </p:nvPicPr>
          <p:blipFill>
            <a:blip r:embed="rId6"/>
            <a:stretch>
              <a:fillRect/>
            </a:stretch>
          </p:blipFill>
          <p:spPr>
            <a:xfrm>
              <a:off x="10219" y="5202"/>
              <a:ext cx="2971" cy="4162"/>
            </a:xfrm>
            <a:prstGeom prst="rect">
              <a:avLst/>
            </a:prstGeom>
          </p:spPr>
        </p:pic>
        <p:pic>
          <p:nvPicPr>
            <p:cNvPr id="271" name="p60.jpg" descr="id:2147516025;FounderCES"/>
            <p:cNvPicPr>
              <a:picLocks noChangeAspect="1"/>
            </p:cNvPicPr>
            <p:nvPr/>
          </p:nvPicPr>
          <p:blipFill>
            <a:blip r:embed="rId7"/>
            <a:stretch>
              <a:fillRect/>
            </a:stretch>
          </p:blipFill>
          <p:spPr>
            <a:xfrm>
              <a:off x="13310" y="5247"/>
              <a:ext cx="5257" cy="4100"/>
            </a:xfrm>
            <a:prstGeom prst="rect">
              <a:avLst/>
            </a:prstGeom>
          </p:spPr>
        </p:pic>
      </p:grpSp>
      <p:sp>
        <p:nvSpPr>
          <p:cNvPr id="104" name="文本框 103"/>
          <p:cNvSpPr txBox="1"/>
          <p:nvPr/>
        </p:nvSpPr>
        <p:spPr>
          <a:xfrm>
            <a:off x="764540" y="5311140"/>
            <a:ext cx="827024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农业发展道路的探索</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工业化的发展过程</a:t>
            </a:r>
            <a:endPar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改革开放的发展历程</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国有企业改革的经过</a:t>
            </a:r>
            <a:endParaRPr lang="zh-CN" altLang="en-US" sz="2400" b="1">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2" name="文本框 101"/>
          <p:cNvSpPr txBox="1"/>
          <p:nvPr/>
        </p:nvSpPr>
        <p:spPr>
          <a:xfrm>
            <a:off x="572135" y="1572260"/>
            <a:ext cx="10936605" cy="1753235"/>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2019·廊坊大城模拟</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《人民日报》是中国共产党和政府政治传播的重要载体，它见证时代风云，书写社会变迁，勾勒出国家民族发展的轨迹。下列社论发表于改革开放初期的是</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4138250" y="283709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4" name="文本框 103"/>
          <p:cNvSpPr txBox="1"/>
          <p:nvPr/>
        </p:nvSpPr>
        <p:spPr>
          <a:xfrm>
            <a:off x="638175" y="3830955"/>
            <a:ext cx="7462520" cy="2306955"/>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《迎接无产阶级“文化大革命”的全面胜利》</a:t>
            </a:r>
            <a:endPar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《不忘初心</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逐梦前行》</a:t>
            </a:r>
            <a:endPar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《把主要精力集中到生产建设上来》</a:t>
            </a:r>
            <a:endPar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《将革命进行到底》</a:t>
            </a:r>
            <a:endParaRPr lang="zh-CN" altLang="en-US" sz="2400" b="1">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2" name="文本框 101"/>
          <p:cNvSpPr txBox="1"/>
          <p:nvPr/>
        </p:nvSpPr>
        <p:spPr>
          <a:xfrm>
            <a:off x="698500" y="1810385"/>
            <a:ext cx="10795000" cy="1753235"/>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2019·石家庄十八县联考</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1979年6月，北京前门大栅栏街道办事处干部尹盛喜在政策支持下辞职，创办了北京大碗茶青年茶社。这一史实最有助于研究我国的</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2136095" y="306061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p>
        </p:txBody>
      </p:sp>
      <p:sp>
        <p:nvSpPr>
          <p:cNvPr id="104" name="文本框 103"/>
          <p:cNvSpPr txBox="1"/>
          <p:nvPr/>
        </p:nvSpPr>
        <p:spPr>
          <a:xfrm>
            <a:off x="697865" y="4189095"/>
            <a:ext cx="7084695"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cs typeface="Times New Roman" panose="02020603050405020304" pitchFamily="18" charset="0"/>
              </a:rPr>
              <a:t>A. </a:t>
            </a:r>
            <a:r>
              <a:rPr lang="zh-CN" sz="2400" b="1">
                <a:solidFill>
                  <a:srgbClr val="000000"/>
                </a:solidFill>
                <a:latin typeface="Times New Roman" panose="02020603050405020304" pitchFamily="18" charset="0"/>
                <a:cs typeface="Times New Roman" panose="02020603050405020304" pitchFamily="18" charset="0"/>
              </a:rPr>
              <a:t>社会生活变迁</a:t>
            </a:r>
            <a:r>
              <a:rPr lang="en-US" sz="2400" b="1">
                <a:solidFill>
                  <a:srgbClr val="000000"/>
                </a:solidFill>
                <a:latin typeface="Times New Roman" panose="02020603050405020304" pitchFamily="18" charset="0"/>
                <a:cs typeface="Times New Roman" panose="02020603050405020304" pitchFamily="18" charset="0"/>
              </a:rPr>
              <a:t>	                      B. </a:t>
            </a:r>
            <a:r>
              <a:rPr lang="zh-CN" sz="2400" b="1">
                <a:solidFill>
                  <a:srgbClr val="000000"/>
                </a:solidFill>
                <a:latin typeface="Times New Roman" panose="02020603050405020304" pitchFamily="18" charset="0"/>
                <a:cs typeface="Times New Roman" panose="02020603050405020304" pitchFamily="18" charset="0"/>
              </a:rPr>
              <a:t>家庭联产承包</a:t>
            </a:r>
            <a:endParaRPr lang="en-US" sz="2400" b="1">
              <a:solidFill>
                <a:srgbClr val="000000"/>
              </a:solidFill>
              <a:latin typeface="Times New Roman" panose="02020603050405020304" pitchFamily="18" charset="0"/>
              <a:cs typeface="Times New Roman" panose="02020603050405020304" pitchFamily="18" charset="0"/>
            </a:endParaRPr>
          </a:p>
          <a:p>
            <a:r>
              <a:rPr lang="en-US" sz="2400" b="1">
                <a:solidFill>
                  <a:srgbClr val="000000"/>
                </a:solidFill>
                <a:latin typeface="Times New Roman" panose="02020603050405020304" pitchFamily="18" charset="0"/>
                <a:cs typeface="Times New Roman" panose="02020603050405020304" pitchFamily="18" charset="0"/>
              </a:rPr>
              <a:t>C. </a:t>
            </a:r>
            <a:r>
              <a:rPr lang="zh-CN" sz="2400" b="1">
                <a:solidFill>
                  <a:srgbClr val="000000"/>
                </a:solidFill>
                <a:latin typeface="Times New Roman" panose="02020603050405020304" pitchFamily="18" charset="0"/>
                <a:cs typeface="Times New Roman" panose="02020603050405020304" pitchFamily="18" charset="0"/>
              </a:rPr>
              <a:t>现代企业制度</a:t>
            </a:r>
            <a:r>
              <a:rPr lang="en-US" sz="2400" b="1">
                <a:solidFill>
                  <a:srgbClr val="000000"/>
                </a:solidFill>
                <a:latin typeface="Times New Roman" panose="02020603050405020304" pitchFamily="18" charset="0"/>
                <a:cs typeface="Times New Roman" panose="02020603050405020304" pitchFamily="18" charset="0"/>
              </a:rPr>
              <a:t>	                      D. </a:t>
            </a:r>
            <a:r>
              <a:rPr lang="zh-CN" sz="2400" b="1">
                <a:solidFill>
                  <a:srgbClr val="000000"/>
                </a:solidFill>
                <a:latin typeface="Times New Roman" panose="02020603050405020304" pitchFamily="18" charset="0"/>
                <a:cs typeface="Times New Roman" panose="02020603050405020304" pitchFamily="18" charset="0"/>
              </a:rPr>
              <a:t>经济体制改革</a:t>
            </a:r>
            <a:endParaRPr lang="zh-CN" altLang="en-US" sz="2400" b="1">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3" name="文本框 102"/>
          <p:cNvSpPr txBox="1"/>
          <p:nvPr/>
        </p:nvSpPr>
        <p:spPr>
          <a:xfrm>
            <a:off x="865505" y="1416050"/>
            <a:ext cx="1044702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2021·河北，28</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阅读材料，综合运用所学知识探究问题。</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15分</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400" b="1">
                <a:solidFill>
                  <a:srgbClr val="000000"/>
                </a:solidFill>
                <a:latin typeface="楷体" panose="02010609060101010101" charset="-122"/>
                <a:ea typeface="楷体" panose="02010609060101010101" charset="-122"/>
                <a:cs typeface="楷体" panose="02010609060101010101" charset="-122"/>
              </a:rPr>
              <a:t>粮食生产关乎国运民生。国家之大，粮安天下。</a:t>
            </a:r>
            <a:endParaRPr lang="zh-CN" altLang="en-US" sz="2400" b="1">
              <a:latin typeface="楷体" panose="02010609060101010101" charset="-122"/>
              <a:ea typeface="楷体" panose="02010609060101010101" charset="-122"/>
              <a:cs typeface="楷体" panose="02010609060101010101" charset="-122"/>
            </a:endParaRPr>
          </a:p>
        </p:txBody>
      </p:sp>
      <p:sp>
        <p:nvSpPr>
          <p:cNvPr id="104" name="文本框 103"/>
          <p:cNvSpPr txBox="1"/>
          <p:nvPr/>
        </p:nvSpPr>
        <p:spPr>
          <a:xfrm>
            <a:off x="831850" y="2550795"/>
            <a:ext cx="5080000" cy="460375"/>
          </a:xfrm>
          <a:prstGeom prst="rect">
            <a:avLst/>
          </a:prstGeom>
          <a:noFill/>
          <a:ln w="9525">
            <a:noFill/>
          </a:ln>
        </p:spPr>
        <p:txBody>
          <a:bodyPr>
            <a:spAutoFit/>
          </a:bodyPr>
          <a:lstStyle/>
          <a:p>
            <a:pPr indent="0"/>
            <a:r>
              <a:rPr lang="zh-CN" sz="2400" b="1">
                <a:solidFill>
                  <a:srgbClr val="000000"/>
                </a:solidFill>
                <a:latin typeface="宋体" panose="02010600030101010101" pitchFamily="2" charset="-122"/>
                <a:ea typeface="宋体" panose="02010600030101010101" pitchFamily="2" charset="-122"/>
                <a:cs typeface="方正书宋_GBK" charset="0"/>
              </a:rPr>
              <a:t>材料一</a:t>
            </a:r>
            <a:endParaRPr lang="zh-CN" altLang="en-US" sz="2400" b="1">
              <a:solidFill>
                <a:srgbClr val="000000"/>
              </a:solidFill>
              <a:latin typeface="宋体" panose="02010600030101010101" pitchFamily="2" charset="-122"/>
              <a:ea typeface="宋体" panose="02010600030101010101" pitchFamily="2" charset="-122"/>
              <a:cs typeface="方正书宋_GBK" charset="0"/>
            </a:endParaRPr>
          </a:p>
        </p:txBody>
      </p:sp>
      <p:graphicFrame>
        <p:nvGraphicFramePr>
          <p:cNvPr id="3" name="表格 2"/>
          <p:cNvGraphicFramePr/>
          <p:nvPr>
            <p:custDataLst>
              <p:tags r:id="rId1"/>
            </p:custDataLst>
          </p:nvPr>
        </p:nvGraphicFramePr>
        <p:xfrm>
          <a:off x="831850" y="3094990"/>
          <a:ext cx="10803255" cy="3328416"/>
        </p:xfrm>
        <a:graphic>
          <a:graphicData uri="http://schemas.openxmlformats.org/drawingml/2006/table">
            <a:tbl>
              <a:tblPr firstRow="1" bandRow="1">
                <a:tableStyleId>{5940675A-B579-460E-94D1-54222C63F5DA}</a:tableStyleId>
              </a:tblPr>
              <a:tblGrid>
                <a:gridCol w="7279640"/>
                <a:gridCol w="3523615"/>
              </a:tblGrid>
              <a:tr h="3324860">
                <a:tc>
                  <a:txBody>
                    <a:bodyPr/>
                    <a:lstStyle/>
                    <a:p>
                      <a:pPr indent="0" algn="l">
                        <a:lnSpc>
                          <a:spcPct val="130000"/>
                        </a:lnSpc>
                        <a:buNone/>
                      </a:pPr>
                      <a:r>
                        <a:rPr lang="en-US" sz="2400" b="1">
                          <a:solidFill>
                            <a:srgbClr val="000000"/>
                          </a:solidFill>
                          <a:latin typeface="楷体" panose="02010609060101010101" charset="-122"/>
                          <a:ea typeface="楷体" panose="02010609060101010101" charset="-122"/>
                          <a:cs typeface="楷体" panose="02010609060101010101" charset="-122"/>
                        </a:rPr>
                        <a:t>    1964年，袁隆平开始进行水稻杂交研究。1973年，在世界上首次育成优势杂交水稻。后来，他又突破制种技术难点，研究出一套籼型杂交水稻生产技术，使中国杂交水稻技术居于世界领先地位。从亩产700千克到1149千克，超级杂交水稻高产攻关不断取得突破。1976年以来，杂交水稻在全国累计推广面积约85亿亩，增产稻谷8500亿千克。</a:t>
                      </a:r>
                      <a:endParaRPr lang="en-US" altLang="en-US" sz="2400" b="1">
                        <a:solidFill>
                          <a:srgbClr val="000000"/>
                        </a:solidFill>
                        <a:latin typeface="楷体" panose="02010609060101010101" charset="-122"/>
                        <a:ea typeface="楷体" panose="02010609060101010101" charset="-122"/>
                        <a:cs typeface="楷体" panose="02010609060101010101" charset="-122"/>
                      </a:endParaRPr>
                    </a:p>
                  </a:txBody>
                  <a:tcPr marL="66675" marR="66675" marT="0" marB="0" anchor="ctr">
                    <a:lnL w="12700">
                      <a:solidFill>
                        <a:schemeClr val="tx1"/>
                      </a:solidFill>
                      <a:prstDash val="solid"/>
                    </a:lnL>
                    <a:lnR>
                      <a:noFill/>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l">
                        <a:buNone/>
                      </a:pPr>
                      <a:endParaRPr lang="en-US" sz="2400" b="1">
                        <a:solidFill>
                          <a:srgbClr val="000000"/>
                        </a:solidFill>
                        <a:latin typeface="楷体" panose="02010609060101010101" charset="-122"/>
                        <a:ea typeface="楷体" panose="02010609060101010101" charset="-122"/>
                        <a:cs typeface="楷体" panose="02010609060101010101" charset="-122"/>
                        <a:sym typeface="+mn-ea"/>
                      </a:endParaRPr>
                    </a:p>
                    <a:p>
                      <a:pPr indent="0" algn="l">
                        <a:buNone/>
                      </a:pPr>
                      <a:endParaRPr lang="en-US" sz="2400" b="1">
                        <a:solidFill>
                          <a:srgbClr val="000000"/>
                        </a:solidFill>
                        <a:latin typeface="楷体" panose="02010609060101010101" charset="-122"/>
                        <a:ea typeface="楷体" panose="02010609060101010101" charset="-122"/>
                        <a:cs typeface="楷体" panose="02010609060101010101" charset="-122"/>
                        <a:sym typeface="+mn-ea"/>
                      </a:endParaRPr>
                    </a:p>
                    <a:p>
                      <a:pPr indent="0" algn="l">
                        <a:buNone/>
                      </a:pPr>
                      <a:endParaRPr lang="en-US" sz="2400" b="1">
                        <a:solidFill>
                          <a:srgbClr val="000000"/>
                        </a:solidFill>
                        <a:latin typeface="楷体" panose="02010609060101010101" charset="-122"/>
                        <a:ea typeface="楷体" panose="02010609060101010101" charset="-122"/>
                        <a:cs typeface="楷体" panose="02010609060101010101" charset="-122"/>
                        <a:sym typeface="+mn-ea"/>
                      </a:endParaRPr>
                    </a:p>
                    <a:p>
                      <a:pPr indent="0" algn="l">
                        <a:buNone/>
                      </a:pPr>
                      <a:endParaRPr lang="en-US" sz="2400" b="1">
                        <a:solidFill>
                          <a:srgbClr val="000000"/>
                        </a:solidFill>
                        <a:latin typeface="楷体" panose="02010609060101010101" charset="-122"/>
                        <a:ea typeface="楷体" panose="02010609060101010101" charset="-122"/>
                        <a:cs typeface="楷体" panose="02010609060101010101" charset="-122"/>
                        <a:sym typeface="+mn-ea"/>
                      </a:endParaRPr>
                    </a:p>
                    <a:p>
                      <a:pPr indent="0" algn="l">
                        <a:buNone/>
                      </a:pPr>
                      <a:endParaRPr lang="en-US" sz="2400" b="1">
                        <a:solidFill>
                          <a:srgbClr val="000000"/>
                        </a:solidFill>
                        <a:latin typeface="楷体" panose="02010609060101010101" charset="-122"/>
                        <a:ea typeface="楷体" panose="02010609060101010101" charset="-122"/>
                        <a:cs typeface="楷体" panose="02010609060101010101" charset="-122"/>
                        <a:sym typeface="+mn-ea"/>
                      </a:endParaRPr>
                    </a:p>
                    <a:p>
                      <a:pPr indent="0" algn="l">
                        <a:buNone/>
                      </a:pPr>
                      <a:endParaRPr lang="en-US" sz="2400" b="1">
                        <a:solidFill>
                          <a:srgbClr val="000000"/>
                        </a:solidFill>
                        <a:latin typeface="楷体" panose="02010609060101010101" charset="-122"/>
                        <a:ea typeface="楷体" panose="02010609060101010101" charset="-122"/>
                        <a:cs typeface="楷体" panose="02010609060101010101" charset="-122"/>
                        <a:sym typeface="+mn-ea"/>
                      </a:endParaRPr>
                    </a:p>
                    <a:p>
                      <a:pPr indent="0" algn="l">
                        <a:buNone/>
                      </a:pPr>
                      <a:endParaRPr lang="en-US" sz="2400" b="1">
                        <a:solidFill>
                          <a:srgbClr val="000000"/>
                        </a:solidFill>
                        <a:latin typeface="楷体" panose="02010609060101010101" charset="-122"/>
                        <a:ea typeface="楷体" panose="02010609060101010101" charset="-122"/>
                        <a:cs typeface="楷体" panose="02010609060101010101" charset="-122"/>
                        <a:sym typeface="+mn-ea"/>
                      </a:endParaRPr>
                    </a:p>
                    <a:p>
                      <a:pPr indent="0" algn="ctr">
                        <a:buNone/>
                      </a:pPr>
                      <a:r>
                        <a:rPr lang="en-US" sz="2400" b="1">
                          <a:solidFill>
                            <a:srgbClr val="000000"/>
                          </a:solidFill>
                          <a:latin typeface="楷体" panose="02010609060101010101" charset="-122"/>
                          <a:ea typeface="楷体" panose="02010609060101010101" charset="-122"/>
                          <a:cs typeface="楷体" panose="02010609060101010101" charset="-122"/>
                          <a:sym typeface="+mn-ea"/>
                        </a:rPr>
                        <a:t>袁隆平在田间观察水稻</a:t>
                      </a:r>
                      <a:endParaRPr lang="en-US" altLang="en-US" sz="2400" b="1">
                        <a:solidFill>
                          <a:srgbClr val="000000"/>
                        </a:solidFill>
                        <a:latin typeface="楷体" panose="02010609060101010101" charset="-122"/>
                        <a:ea typeface="楷体" panose="02010609060101010101" charset="-122"/>
                        <a:cs typeface="楷体" panose="02010609060101010101" charset="-122"/>
                        <a:sym typeface="+mn-ea"/>
                      </a:endParaRPr>
                    </a:p>
                  </a:txBody>
                  <a:tcPr marL="66675" marR="66675" marT="0" marB="0" anchor="ctr">
                    <a:lnL>
                      <a:noFill/>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bl>
          </a:graphicData>
        </a:graphic>
      </p:graphicFrame>
      <p:pic>
        <p:nvPicPr>
          <p:cNvPr id="272" name="p60页1.jpg"/>
          <p:cNvPicPr>
            <a:picLocks noChangeAspect="1"/>
          </p:cNvPicPr>
          <p:nvPr/>
        </p:nvPicPr>
        <p:blipFill>
          <a:blip r:embed="rId4"/>
          <a:stretch>
            <a:fillRect/>
          </a:stretch>
        </p:blipFill>
        <p:spPr>
          <a:xfrm>
            <a:off x="8233410" y="3385820"/>
            <a:ext cx="3331210" cy="2200910"/>
          </a:xfrm>
          <a:prstGeom prst="rect">
            <a:avLst/>
          </a:prstGeom>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UNIT_TABLE_BEAUTIFY" val="smartTable{cfe8f26b-9386-4328-b166-54e342df8531}"/>
  <p:tag name="TABLE_ENDDRAG_ORIGIN_RECT" val="835*474"/>
  <p:tag name="TABLE_ENDDRAG_RECT" val="68*191*835*474"/>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TABLE_ENDDRAG_ORIGIN_RECT" val="850*219"/>
  <p:tag name="TABLE_ENDDRAG_RECT" val="65*262*850*219"/>
</p:tagLst>
</file>

<file path=ppt/tags/tag139.xml><?xml version="1.0" encoding="utf-8"?>
<p:tagLst xmlns:a="http://schemas.openxmlformats.org/drawingml/2006/main" xmlns:r="http://schemas.openxmlformats.org/officeDocument/2006/relationships" xmlns:p="http://schemas.openxmlformats.org/presentationml/2006/main">
  <p:tag name="TABLE_ENDDRAG_ORIGIN_RECT" val="865*333"/>
  <p:tag name="TABLE_ENDDRAG_RECT" val="49*142*865*333"/>
  <p:tag name="KSO_WM_UNIT_TABLE_BEAUTIFY" val="smartTable{3577de8c-4f27-46cf-974d-fa45887af2ad}"/>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TABLE_BEAUTIFY" val="smartTable{148e01c9-6105-4a91-b8fb-a80dcb5189ef}"/>
  <p:tag name="TABLE_ENDDRAG_ORIGIN_RECT" val="864*115"/>
  <p:tag name="TABLE_ENDDRAG_RECT" val="45*343*864*115"/>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KSO_WM_UNIT_TABLE_BEAUTIFY" val="smartTable{43384715-0b27-4fd3-b9a0-e6d04a8c2ae6}"/>
  <p:tag name="TABLE_ENDDRAG_ORIGIN_RECT" val="843*815"/>
  <p:tag name="TABLE_ENDDRAG_RECT" val="53*131*843*815"/>
</p:tagLst>
</file>

<file path=ppt/tags/tag144.xml><?xml version="1.0" encoding="utf-8"?>
<p:tagLst xmlns:a="http://schemas.openxmlformats.org/drawingml/2006/main" xmlns:r="http://schemas.openxmlformats.org/officeDocument/2006/relationships" xmlns:p="http://schemas.openxmlformats.org/presentationml/2006/main">
  <p:tag name="KSO_WM_UNIT_TABLE_BEAUTIFY" val="smartTable{e34c7314-f087-40e1-8a85-cae4b15fff46}"/>
  <p:tag name="TABLE_ENDDRAG_ORIGIN_RECT" val="841*309"/>
  <p:tag name="TABLE_ENDDRAG_RECT" val="71*143*841*309"/>
</p:tagLst>
</file>

<file path=ppt/tags/tag145.xml><?xml version="1.0" encoding="utf-8"?>
<p:tagLst xmlns:a="http://schemas.openxmlformats.org/drawingml/2006/main" xmlns:r="http://schemas.openxmlformats.org/officeDocument/2006/relationships" xmlns:p="http://schemas.openxmlformats.org/presentationml/2006/main">
  <p:tag name="KSO_WM_UNIT_TABLE_BEAUTIFY" val="smartTable{b92c6981-cdb8-4422-b09d-b235f03bd2aa}"/>
  <p:tag name="TABLE_ENDDRAG_ORIGIN_RECT" val="827*553"/>
  <p:tag name="TABLE_ENDDRAG_RECT" val="62*135*827*553"/>
</p:tagLst>
</file>

<file path=ppt/tags/tag146.xml><?xml version="1.0" encoding="utf-8"?>
<p:tagLst xmlns:a="http://schemas.openxmlformats.org/drawingml/2006/main" xmlns:r="http://schemas.openxmlformats.org/officeDocument/2006/relationships" xmlns:p="http://schemas.openxmlformats.org/presentationml/2006/main">
  <p:tag name="KSO_WM_UNIT_TABLE_BEAUTIFY" val="smartTable{87b61d34-871a-44b6-b088-7aebfd115045}"/>
</p:tagLst>
</file>

<file path=ppt/tags/tag14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9.xml><?xml version="1.0" encoding="utf-8"?>
<p:tagLst xmlns:a="http://schemas.openxmlformats.org/drawingml/2006/main" xmlns:r="http://schemas.openxmlformats.org/officeDocument/2006/relationships" xmlns:p="http://schemas.openxmlformats.org/presentationml/2006/main">
  <p:tag name="KSO_WM_UNIT_TABLE_BEAUTIFY" val="smartTable{6bebfd7d-c036-4db4-bbc6-b5c5cde1739a}"/>
  <p:tag name="TABLE_ENDDRAG_ORIGIN_RECT" val="845*792"/>
  <p:tag name="TABLE_ENDDRAG_RECT" val="54*119*845*792"/>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TABLE_BEAUTIFY" val="smartTable{a2641a05-9f17-42d1-8461-dbebc07d0353}"/>
  <p:tag name="TABLE_ENDDRAG_ORIGIN_RECT" val="888*414"/>
  <p:tag name="TABLE_ENDDRAG_RECT" val="33*116*888*414"/>
</p:tagLst>
</file>

<file path=ppt/tags/tag151.xml><?xml version="1.0" encoding="utf-8"?>
<p:tagLst xmlns:a="http://schemas.openxmlformats.org/drawingml/2006/main" xmlns:r="http://schemas.openxmlformats.org/officeDocument/2006/relationships" xmlns:p="http://schemas.openxmlformats.org/presentationml/2006/main">
  <p:tag name="KSO_WM_UNIT_TABLE_BEAUTIFY" val="smartTable{64dc43d3-404e-4dfb-a84d-17ee4ce154a1}"/>
  <p:tag name="TABLE_ENDDRAG_ORIGIN_RECT" val="813*345"/>
  <p:tag name="TABLE_ENDDRAG_RECT" val="53*138*813*345"/>
</p:tagLst>
</file>

<file path=ppt/tags/tag152.xml><?xml version="1.0" encoding="utf-8"?>
<p:tagLst xmlns:a="http://schemas.openxmlformats.org/drawingml/2006/main" xmlns:r="http://schemas.openxmlformats.org/officeDocument/2006/relationships" xmlns:p="http://schemas.openxmlformats.org/presentationml/2006/main">
  <p:tag name="KSO_WM_UNIT_TABLE_BEAUTIFY" val="smartTable{64dc43d3-404e-4dfb-a84d-17ee4ce154a1}"/>
  <p:tag name="TABLE_ENDDRAG_ORIGIN_RECT" val="850*726"/>
  <p:tag name="TABLE_ENDDRAG_RECT" val="53*117*850*726"/>
</p:tagLst>
</file>

<file path=ppt/tags/tag15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5.xml><?xml version="1.0" encoding="utf-8"?>
<p:tagLst xmlns:a="http://schemas.openxmlformats.org/drawingml/2006/main" xmlns:r="http://schemas.openxmlformats.org/officeDocument/2006/relationships" xmlns:p="http://schemas.openxmlformats.org/presentationml/2006/main">
  <p:tag name="KSO_WM_UNIT_TABLE_BEAUTIFY" val="smartTable{fbe6f87b-99cf-49cc-9f5a-13227992ef8a}"/>
  <p:tag name="TABLE_ENDDRAG_ORIGIN_RECT" val="835*604"/>
  <p:tag name="TABLE_ENDDRAG_RECT" val="46*129*835*604"/>
</p:tagLst>
</file>

<file path=ppt/tags/tag156.xml><?xml version="1.0" encoding="utf-8"?>
<p:tagLst xmlns:a="http://schemas.openxmlformats.org/drawingml/2006/main" xmlns:r="http://schemas.openxmlformats.org/officeDocument/2006/relationships" xmlns:p="http://schemas.openxmlformats.org/presentationml/2006/main">
  <p:tag name="KSO_WM_UNIT_TABLE_BEAUTIFY" val="smartTable{6e4b05e9-df26-4f82-8950-a16794e49b52}"/>
  <p:tag name="TABLE_ENDDRAG_ORIGIN_RECT" val="896*411"/>
  <p:tag name="TABLE_ENDDRAG_RECT" val="35*118*896*411"/>
</p:tagLst>
</file>

<file path=ppt/tags/tag157.xml><?xml version="1.0" encoding="utf-8"?>
<p:tagLst xmlns:a="http://schemas.openxmlformats.org/drawingml/2006/main" xmlns:r="http://schemas.openxmlformats.org/officeDocument/2006/relationships" xmlns:p="http://schemas.openxmlformats.org/presentationml/2006/main">
  <p:tag name="KSO_WM_UNIT_TABLE_BEAUTIFY" val="smartTable{ed6e0bc8-af7b-4859-9ed0-8d182293af3f}"/>
</p:tagLst>
</file>

<file path=ppt/tags/tag158.xml><?xml version="1.0" encoding="utf-8"?>
<p:tagLst xmlns:a="http://schemas.openxmlformats.org/drawingml/2006/main" xmlns:r="http://schemas.openxmlformats.org/officeDocument/2006/relationships" xmlns:p="http://schemas.openxmlformats.org/presentationml/2006/main">
  <p:tag name="KSO_WM_UNIT_TABLE_BEAUTIFY" val="smartTable{11426672-0b9f-469c-99c3-57a70c7fb96c}"/>
  <p:tag name="TABLE_ENDDRAG_ORIGIN_RECT" val="822*129"/>
  <p:tag name="TABLE_ENDDRAG_RECT" val="47*377*822*129"/>
</p:tagLst>
</file>

<file path=ppt/tags/tag15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61.xml><?xml version="1.0" encoding="utf-8"?>
<p:tagLst xmlns:a="http://schemas.openxmlformats.org/drawingml/2006/main" xmlns:r="http://schemas.openxmlformats.org/officeDocument/2006/relationships" xmlns:p="http://schemas.openxmlformats.org/presentationml/2006/main">
  <p:tag name="KSO_WM_UNIT_TABLE_BEAUTIFY" val="smartTable{58eacec9-1127-41bc-b38d-bb8014c2d336}"/>
  <p:tag name="TABLE_ENDDRAG_ORIGIN_RECT" val="841*302"/>
  <p:tag name="TABLE_ENDDRAG_RECT" val="46*152*841*302"/>
</p:tagLst>
</file>

<file path=ppt/tags/tag162.xml><?xml version="1.0" encoding="utf-8"?>
<p:tagLst xmlns:a="http://schemas.openxmlformats.org/drawingml/2006/main" xmlns:r="http://schemas.openxmlformats.org/officeDocument/2006/relationships" xmlns:p="http://schemas.openxmlformats.org/presentationml/2006/main">
  <p:tag name="KSO_WM_UNIT_TABLE_BEAUTIFY" val="smartTable{58eacec9-1127-41bc-b38d-bb8014c2d336}"/>
  <p:tag name="TABLE_ENDDRAG_ORIGIN_RECT" val="838*1372"/>
  <p:tag name="TABLE_ENDDRAG_RECT" val="46*125*838*1372"/>
</p:tagLst>
</file>

<file path=ppt/tags/tag163.xml><?xml version="1.0" encoding="utf-8"?>
<p:tagLst xmlns:a="http://schemas.openxmlformats.org/drawingml/2006/main" xmlns:r="http://schemas.openxmlformats.org/officeDocument/2006/relationships" xmlns:p="http://schemas.openxmlformats.org/presentationml/2006/main">
  <p:tag name="KSO_WM_UNIT_TABLE_BEAUTIFY" val="smartTable{58eacec9-1127-41bc-b38d-bb8014c2d336}"/>
  <p:tag name="TABLE_ENDDRAG_ORIGIN_RECT" val="838*1372"/>
  <p:tag name="TABLE_ENDDRAG_RECT" val="46*125*838*1372"/>
</p:tagLst>
</file>

<file path=ppt/tags/tag164.xml><?xml version="1.0" encoding="utf-8"?>
<p:tagLst xmlns:a="http://schemas.openxmlformats.org/drawingml/2006/main" xmlns:r="http://schemas.openxmlformats.org/officeDocument/2006/relationships" xmlns:p="http://schemas.openxmlformats.org/presentationml/2006/main">
  <p:tag name="KSO_WM_UNIT_TABLE_BEAUTIFY" val="smartTable{38769a17-64c5-41ea-85fb-33c1c3695ff7}"/>
  <p:tag name="TABLE_ENDDRAG_ORIGIN_RECT" val="801*851"/>
  <p:tag name="TABLE_ENDDRAG_RECT" val="75*124*801*851"/>
</p:tagLst>
</file>

<file path=ppt/tags/tag165.xml><?xml version="1.0" encoding="utf-8"?>
<p:tagLst xmlns:a="http://schemas.openxmlformats.org/drawingml/2006/main" xmlns:r="http://schemas.openxmlformats.org/officeDocument/2006/relationships" xmlns:p="http://schemas.openxmlformats.org/presentationml/2006/main">
  <p:tag name="KSO_WM_UNIT_TABLE_BEAUTIFY" val="smartTable{38769a17-64c5-41ea-85fb-33c1c3695ff7}"/>
  <p:tag name="TABLE_ENDDRAG_ORIGIN_RECT" val="801*851"/>
  <p:tag name="TABLE_ENDDRAG_RECT" val="75*124*801*851"/>
</p:tagLst>
</file>

<file path=ppt/tags/tag166.xml><?xml version="1.0" encoding="utf-8"?>
<p:tagLst xmlns:a="http://schemas.openxmlformats.org/drawingml/2006/main" xmlns:r="http://schemas.openxmlformats.org/officeDocument/2006/relationships" xmlns:p="http://schemas.openxmlformats.org/presentationml/2006/main">
  <p:tag name="KSO_WM_UNIT_TABLE_BEAUTIFY" val="smartTable{c239f360-107a-4770-8886-de94b9736400}"/>
  <p:tag name="TABLE_ENDDRAG_ORIGIN_RECT" val="836*524"/>
  <p:tag name="TABLE_ENDDRAG_RECT" val="50*135*836*524"/>
</p:tagLst>
</file>

<file path=ppt/tags/tag167.xml><?xml version="1.0" encoding="utf-8"?>
<p:tagLst xmlns:a="http://schemas.openxmlformats.org/drawingml/2006/main" xmlns:r="http://schemas.openxmlformats.org/officeDocument/2006/relationships" xmlns:p="http://schemas.openxmlformats.org/presentationml/2006/main">
  <p:tag name="KSO_WM_UNIT_TABLE_BEAUTIFY" val="smartTable{becc10db-7628-4510-b26b-ac90c709e57a}"/>
  <p:tag name="TABLE_ENDDRAG_ORIGIN_RECT" val="820*662"/>
  <p:tag name="TABLE_ENDDRAG_RECT" val="66*130*820*662"/>
</p:tagLst>
</file>

<file path=ppt/tags/tag168.xml><?xml version="1.0" encoding="utf-8"?>
<p:tagLst xmlns:a="http://schemas.openxmlformats.org/drawingml/2006/main" xmlns:r="http://schemas.openxmlformats.org/officeDocument/2006/relationships" xmlns:p="http://schemas.openxmlformats.org/presentationml/2006/main">
  <p:tag name="KSO_WM_UNIT_TABLE_BEAUTIFY" val="smartTable{70b7d0c3-98b2-464c-9580-91c83bfc0d14}"/>
</p:tagLst>
</file>

<file path=ppt/tags/tag16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71.xml><?xml version="1.0" encoding="utf-8"?>
<p:tagLst xmlns:a="http://schemas.openxmlformats.org/drawingml/2006/main" xmlns:r="http://schemas.openxmlformats.org/officeDocument/2006/relationships" xmlns:p="http://schemas.openxmlformats.org/presentationml/2006/main">
  <p:tag name="KSO_WM_UNIT_TABLE_BEAUTIFY" val="smartTable{0084a9ed-2f2e-4679-af3a-705ae275dc67}"/>
  <p:tag name="TABLE_ENDDRAG_ORIGIN_RECT" val="857*1162"/>
  <p:tag name="TABLE_ENDDRAG_RECT" val="51*128*857*1162"/>
</p:tagLst>
</file>

<file path=ppt/tags/tag172.xml><?xml version="1.0" encoding="utf-8"?>
<p:tagLst xmlns:a="http://schemas.openxmlformats.org/drawingml/2006/main" xmlns:r="http://schemas.openxmlformats.org/officeDocument/2006/relationships" xmlns:p="http://schemas.openxmlformats.org/presentationml/2006/main">
  <p:tag name="KSO_WM_UNIT_TABLE_BEAUTIFY" val="smartTable{e55452bd-3689-4ccd-adfc-1f89dced966c}"/>
</p:tagLst>
</file>

<file path=ppt/tags/tag173.xml><?xml version="1.0" encoding="utf-8"?>
<p:tagLst xmlns:a="http://schemas.openxmlformats.org/drawingml/2006/main" xmlns:r="http://schemas.openxmlformats.org/officeDocument/2006/relationships" xmlns:p="http://schemas.openxmlformats.org/presentationml/2006/main">
  <p:tag name="KSO_WM_UNIT_TABLE_BEAUTIFY" val="smartTable{72fcb5c5-0d9e-4a77-b61b-b4446710f46c}"/>
  <p:tag name="TABLE_ENDDRAG_ORIGIN_RECT" val="862*432"/>
  <p:tag name="TABLE_ENDDRAG_RECT" val="51*128*862*432"/>
</p:tagLst>
</file>

<file path=ppt/tags/tag17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75.xml><?xml version="1.0" encoding="utf-8"?>
<p:tagLst xmlns:a="http://schemas.openxmlformats.org/drawingml/2006/main" xmlns:r="http://schemas.openxmlformats.org/officeDocument/2006/relationships" xmlns:p="http://schemas.openxmlformats.org/presentationml/2006/main">
  <p:tag name="KSO_WM_UNIT_TABLE_BEAUTIFY" val="smartTable{efb8c68c-3c8f-47e9-8120-c24fa372039f}"/>
  <p:tag name="TABLE_ENDDRAG_ORIGIN_RECT" val="873*337"/>
  <p:tag name="TABLE_ENDDRAG_RECT" val="46*168*873*337"/>
</p:tagLst>
</file>

<file path=ppt/tags/tag17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77.xml><?xml version="1.0" encoding="utf-8"?>
<p:tagLst xmlns:a="http://schemas.openxmlformats.org/drawingml/2006/main" xmlns:r="http://schemas.openxmlformats.org/officeDocument/2006/relationships" xmlns:p="http://schemas.openxmlformats.org/presentationml/2006/main">
  <p:tag name="KSO_WM_UNIT_TABLE_BEAUTIFY" val="smartTable{c9efa054-4cb5-4675-8c99-18b4cfe69929}"/>
  <p:tag name="TABLE_ENDDRAG_ORIGIN_RECT" val="856*915"/>
  <p:tag name="TABLE_ENDDRAG_RECT" val="49*128*856*915"/>
</p:tagLst>
</file>

<file path=ppt/tags/tag178.xml><?xml version="1.0" encoding="utf-8"?>
<p:tagLst xmlns:a="http://schemas.openxmlformats.org/drawingml/2006/main" xmlns:r="http://schemas.openxmlformats.org/officeDocument/2006/relationships" xmlns:p="http://schemas.openxmlformats.org/presentationml/2006/main">
  <p:tag name="KSO_WM_UNIT_TABLE_BEAUTIFY" val="smartTable{c9efa054-4cb5-4675-8c99-18b4cfe69929}"/>
  <p:tag name="TABLE_ENDDRAG_ORIGIN_RECT" val="856*915"/>
  <p:tag name="TABLE_ENDDRAG_RECT" val="49*128*856*915"/>
</p:tagLst>
</file>

<file path=ppt/tags/tag179.xml><?xml version="1.0" encoding="utf-8"?>
<p:tagLst xmlns:a="http://schemas.openxmlformats.org/drawingml/2006/main" xmlns:r="http://schemas.openxmlformats.org/officeDocument/2006/relationships" xmlns:p="http://schemas.openxmlformats.org/presentationml/2006/main">
  <p:tag name="KSO_WM_UNIT_TABLE_BEAUTIFY" val="smartTable{33cc7ebd-7906-440d-8709-240e256318b2}"/>
  <p:tag name="TABLE_ENDDRAG_ORIGIN_RECT" val="856*540"/>
  <p:tag name="TABLE_ENDDRAG_RECT" val="53*171*856*540"/>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81.xml><?xml version="1.0" encoding="utf-8"?>
<p:tagLst xmlns:a="http://schemas.openxmlformats.org/drawingml/2006/main" xmlns:r="http://schemas.openxmlformats.org/officeDocument/2006/relationships" xmlns:p="http://schemas.openxmlformats.org/presentationml/2006/main">
  <p:tag name="KSO_WM_UNIT_TABLE_BEAUTIFY" val="smartTable{22bb5a27-08c3-4b62-9293-a2e51bfe0843}"/>
  <p:tag name="TABLE_ENDDRAG_ORIGIN_RECT" val="855*894"/>
  <p:tag name="TABLE_ENDDRAG_RECT" val="51*120*855*894"/>
</p:tagLst>
</file>

<file path=ppt/tags/tag182.xml><?xml version="1.0" encoding="utf-8"?>
<p:tagLst xmlns:a="http://schemas.openxmlformats.org/drawingml/2006/main" xmlns:r="http://schemas.openxmlformats.org/officeDocument/2006/relationships" xmlns:p="http://schemas.openxmlformats.org/presentationml/2006/main">
  <p:tag name="KSO_WM_UNIT_TABLE_BEAUTIFY" val="smartTable{22bb5a27-08c3-4b62-9293-a2e51bfe0843}"/>
  <p:tag name="TABLE_ENDDRAG_ORIGIN_RECT" val="855*894"/>
  <p:tag name="TABLE_ENDDRAG_RECT" val="51*120*855*894"/>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2371</Words>
  <Application>WPS 演示</Application>
  <PresentationFormat>自定义</PresentationFormat>
  <Paragraphs>512</Paragraphs>
  <Slides>46</Slides>
  <Notes>7</Notes>
  <HiddenSlides>0</HiddenSlides>
  <MMClips>0</MMClips>
  <ScaleCrop>false</ScaleCrop>
  <HeadingPairs>
    <vt:vector size="4" baseType="variant">
      <vt:variant>
        <vt:lpstr>主题</vt:lpstr>
      </vt:variant>
      <vt:variant>
        <vt:i4>5</vt:i4>
      </vt:variant>
      <vt:variant>
        <vt:lpstr>幻灯片标题</vt:lpstr>
      </vt:variant>
      <vt:variant>
        <vt:i4>46</vt:i4>
      </vt:variant>
    </vt:vector>
  </HeadingPairs>
  <TitlesOfParts>
    <vt:vector size="51"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1995</cp:revision>
  <dcterms:created xsi:type="dcterms:W3CDTF">2020-07-19T08:35:00Z</dcterms:created>
  <dcterms:modified xsi:type="dcterms:W3CDTF">2022-02-25T16:20:33Z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2052-11.1.0.11045</vt:lpwstr>
  </property>
</Properties>
</file>