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notesSlides/notesSlide4.xml" ContentType="application/vnd.openxmlformats-officedocument.presentationml.notesSlide+xml"/>
  <Override PartName="/ppt/tags/tag153.xml" ContentType="application/vnd.openxmlformats-officedocument.presentationml.tag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notesSlides/notesSlide5.xml" ContentType="application/vnd.openxmlformats-officedocument.presentationml.notesSlide+xml"/>
  <Override PartName="/ppt/tags/tag16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36"/>
  </p:notesMasterIdLst>
  <p:handoutMasterIdLst>
    <p:handoutMasterId r:id="rId37"/>
  </p:handoutMasterIdLst>
  <p:sldIdLst>
    <p:sldId id="331" r:id="rId6"/>
    <p:sldId id="332" r:id="rId7"/>
    <p:sldId id="333" r:id="rId8"/>
    <p:sldId id="335" r:id="rId9"/>
    <p:sldId id="261" r:id="rId10"/>
    <p:sldId id="677" r:id="rId11"/>
    <p:sldId id="700" r:id="rId12"/>
    <p:sldId id="278" r:id="rId13"/>
    <p:sldId id="272" r:id="rId14"/>
    <p:sldId id="422" r:id="rId15"/>
    <p:sldId id="423" r:id="rId16"/>
    <p:sldId id="701" r:id="rId17"/>
    <p:sldId id="702" r:id="rId18"/>
    <p:sldId id="519" r:id="rId19"/>
    <p:sldId id="742" r:id="rId20"/>
    <p:sldId id="290" r:id="rId21"/>
    <p:sldId id="551" r:id="rId22"/>
    <p:sldId id="577" r:id="rId23"/>
    <p:sldId id="427" r:id="rId24"/>
    <p:sldId id="424" r:id="rId25"/>
    <p:sldId id="428" r:id="rId26"/>
    <p:sldId id="703" r:id="rId27"/>
    <p:sldId id="704" r:id="rId28"/>
    <p:sldId id="730" r:id="rId29"/>
    <p:sldId id="731" r:id="rId30"/>
    <p:sldId id="279" r:id="rId31"/>
    <p:sldId id="273" r:id="rId32"/>
    <p:sldId id="346" r:id="rId33"/>
    <p:sldId id="347" r:id="rId34"/>
    <p:sldId id="30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民族团结与祖国统一</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民族团结与祖国统一</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民族团结与祖国统一</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民族团结与祖国统一</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民族团结与祖国统一</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4.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8.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26.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5.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47.xml"/><Relationship Id="rId5" Type="http://schemas.openxmlformats.org/officeDocument/2006/relationships/image" Target="../media/image2.jpeg"/><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48.xml"/></Relationships>
</file>

<file path=ppt/slides/_rels/slide16.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3.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4.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slide" Target="slide8.xml"/><Relationship Id="rId5" Type="http://schemas.openxmlformats.org/officeDocument/2006/relationships/notesSlide" Target="../notesSlides/notesSlide5.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8.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5.xml"/><Relationship Id="rId4" Type="http://schemas.openxmlformats.org/officeDocument/2006/relationships/slide" Target="slide30.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5.xml"/><Relationship Id="rId1" Type="http://schemas.openxmlformats.org/officeDocument/2006/relationships/tags" Target="../tags/tag162.xml"/></Relationships>
</file>

<file path=ppt/slides/_rels/slide28.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4.xml"/><Relationship Id="rId1" Type="http://schemas.openxmlformats.org/officeDocument/2006/relationships/tags" Target="../tags/tag163.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slide" Target="slide26.xml"/><Relationship Id="rId4" Type="http://schemas.openxmlformats.org/officeDocument/2006/relationships/notesSlide" Target="../notesSlides/notes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4.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 Target="slide1.xml"/><Relationship Id="rId5" Type="http://schemas.openxmlformats.org/officeDocument/2006/relationships/slide" Target="slide5.xml"/><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4.xml"/><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100012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第十二</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民族团结与祖国统一</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合 13"/>
          <p:cNvGrpSpPr/>
          <p:nvPr/>
        </p:nvGrpSpPr>
        <p:grpSpPr>
          <a:xfrm>
            <a:off x="3001010" y="2141855"/>
            <a:ext cx="6254115" cy="4521200"/>
            <a:chOff x="4726" y="3395"/>
            <a:chExt cx="9849" cy="7120"/>
          </a:xfrm>
        </p:grpSpPr>
        <p:grpSp>
          <p:nvGrpSpPr>
            <p:cNvPr id="66" name="组合 65"/>
            <p:cNvGrpSpPr/>
            <p:nvPr/>
          </p:nvGrpSpPr>
          <p:grpSpPr>
            <a:xfrm>
              <a:off x="4745" y="4857"/>
              <a:ext cx="9808" cy="1259"/>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4726" y="6349"/>
              <a:ext cx="9808" cy="1259"/>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4767" y="9257"/>
              <a:ext cx="9808" cy="1259"/>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 name="组合 1"/>
            <p:cNvGrpSpPr/>
            <p:nvPr/>
          </p:nvGrpSpPr>
          <p:grpSpPr>
            <a:xfrm>
              <a:off x="4767" y="3395"/>
              <a:ext cx="9808" cy="1257"/>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4750" y="7825"/>
              <a:ext cx="9808" cy="1259"/>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21665" y="1684020"/>
          <a:ext cx="10977245" cy="4389120"/>
        </p:xfrm>
        <a:graphic>
          <a:graphicData uri="http://schemas.openxmlformats.org/drawingml/2006/table">
            <a:tbl>
              <a:tblPr firstRow="1" bandRow="1">
                <a:tableStyleId>{5940675A-B579-460E-94D1-54222C63F5DA}</a:tableStyleId>
              </a:tblPr>
              <a:tblGrid>
                <a:gridCol w="483235"/>
                <a:gridCol w="748030"/>
                <a:gridCol w="9745980"/>
              </a:tblGrid>
              <a:tr h="643890">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民族区域自治制度</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含义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在国家统一领导下，在少数民族聚居的地方实行区域自治，按照民族聚居的人口多少和区域大小，设立不同级别的民族自治区域和自治机关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08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特点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民族自治地方的自治机关依法自主管理本民族、本地区的内部事务，行使自治权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766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地位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我国的一项基本政治制度。1949年通过的《中国人民政治协商会议共同纲领》，将实行民族区域自治作为一项基本政治制度确定下来。后来，民族区域自治制度被载入宪法。1984年，《中华人民共和国民族区域自治法》颁布实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496570" y="1684020"/>
          <a:ext cx="11214735" cy="4389120"/>
        </p:xfrm>
        <a:graphic>
          <a:graphicData uri="http://schemas.openxmlformats.org/drawingml/2006/table">
            <a:tbl>
              <a:tblPr firstRow="1" bandRow="1">
                <a:tableStyleId>{5940675A-B579-460E-94D1-54222C63F5DA}</a:tableStyleId>
              </a:tblPr>
              <a:tblGrid>
                <a:gridCol w="370205"/>
                <a:gridCol w="481965"/>
                <a:gridCol w="10362565"/>
              </a:tblGrid>
              <a:tr h="448945">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民族区域自治制度</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自</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治</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地</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1947年，内蒙古自治区成立，这是我国建立的第一个省级少数民族自治区，为新中国成立后民族区域自治制度的推行积累了宝贵的实践经验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48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目前，全国已经建立了内蒙古自治区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1947年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、新疆维吾尔自治区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1955年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、广西壮族自治区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1958年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、宁夏回族自治区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1958年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、西藏自治区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1965年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5个民族自治区，30个民族自治州，100多个民族自治县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30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体现了国家充分尊重和保障各少数民族管理本民族内部事务权利的精神</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对维护民族团结、巩固祖国统一和促进少数民族地区发展具有重大意义</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为实现各民族共同繁荣发展奠定了基础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51180" y="1680845"/>
          <a:ext cx="11019790" cy="13533120"/>
        </p:xfrm>
        <a:graphic>
          <a:graphicData uri="http://schemas.openxmlformats.org/drawingml/2006/table">
            <a:tbl>
              <a:tblPr firstRow="1" bandRow="1">
                <a:tableStyleId>{5940675A-B579-460E-94D1-54222C63F5DA}</a:tableStyleId>
              </a:tblPr>
              <a:tblGrid>
                <a:gridCol w="495300"/>
                <a:gridCol w="762635"/>
                <a:gridCol w="9761855"/>
              </a:tblGrid>
              <a:tr h="31242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共同繁荣发展</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历史</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现状</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新中国成立前，由于历史和地理的原因，我国各民族发展很不平衡，很多少数民族的生产力水平十分落后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83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改造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新中国成立后，党和政府在少数民族地区因地制宜，进行一系列的民主改革和社会主义改造，废除了剥削和压迫，各族人民翻身做主人，迈进了社会主义社会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40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援助与发展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国家采取许多优惠政策，派出大批人员，还通过技术、资金、物资等多种方式，加强少数民族地区的经济建设，促进各民族共同团结奋斗、共同繁荣发展。少数民族地区经济已经成为我国国民经济的重要组成部分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48970" y="1594485"/>
          <a:ext cx="10893425" cy="4389120"/>
        </p:xfrm>
        <a:graphic>
          <a:graphicData uri="http://schemas.openxmlformats.org/drawingml/2006/table">
            <a:tbl>
              <a:tblPr firstRow="1" bandRow="1">
                <a:tableStyleId>{5940675A-B579-460E-94D1-54222C63F5DA}</a:tableStyleId>
              </a:tblPr>
              <a:tblGrid>
                <a:gridCol w="383540"/>
                <a:gridCol w="1322705"/>
                <a:gridCol w="772795"/>
                <a:gridCol w="8414385"/>
              </a:tblGrid>
              <a:tr h="511175">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共同繁荣发展</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国家重视少数民族文化的保护与发展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措施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新中国成立时，国家按照自愿的原则，帮助少数民族创制文字</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国家尊重各民族的宗教信仰和风俗习惯，保护少数民族的历史文化遗产</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国家有组织、有计划地开展了少数民族古籍文献的搜集、整理和出版工作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少数民族创制文字，为这些民族的文化传承创造了条件</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这些措施对少数民族文化的传承与发展具有重要意义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397510" y="1470660"/>
          <a:ext cx="11398250" cy="4749800"/>
        </p:xfrm>
        <a:graphic>
          <a:graphicData uri="http://schemas.openxmlformats.org/drawingml/2006/table">
            <a:tbl>
              <a:tblPr firstRow="1" bandRow="1">
                <a:tableStyleId>{5940675A-B579-460E-94D1-54222C63F5DA}</a:tableStyleId>
              </a:tblPr>
              <a:tblGrid>
                <a:gridCol w="340995"/>
                <a:gridCol w="398780"/>
                <a:gridCol w="701675"/>
                <a:gridCol w="7559040"/>
                <a:gridCol w="2397760"/>
              </a:tblGrid>
              <a:tr h="438785">
                <a:tc rowSpan="6">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共同繁荣发展</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lToBr>
                      <a:noFill/>
                    </a:lnTlToBr>
                    <a:lnBlToTr>
                      <a:noFill/>
                    </a:lnBlToTr>
                    <a:noFill/>
                  </a:tcPr>
                </a:tc>
                <a:tc rowSpan="6">
                  <a:txBody>
                    <a:bodyPr/>
                    <a:lstStyle/>
                    <a:p>
                      <a:pPr indent="0" algn="ctr">
                        <a:lnSpc>
                          <a:spcPct val="130000"/>
                        </a:lnSpc>
                        <a:buNone/>
                      </a:pP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西部大开发</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20世纪末，中央决定进行西部大开发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7757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区域</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在西部大开发的政策适用范围中，有5个自治区、27个自治州和83个自治县。此外，还有3个自治州参照享受西部大开发的相关政策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3281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西部大开发以来，在基础设施建设、科技教育和文化卫生事业等方面建设了一大批项目，极大地带动了少数民族地区的经济社会发展</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2006年，青藏铁路全线通车，大大加强了祖国内地与边疆地区的联系，促进了青海、西藏地区的经济社会发展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endParaRPr lang="en-US" altLang="zh-CN" sz="2400">
                        <a:solidFill>
                          <a:srgbClr val="000000"/>
                        </a:solidFill>
                        <a:latin typeface="仿宋" panose="02010609060101010101" charset="-122"/>
                        <a:ea typeface="仿宋" panose="02010609060101010101" charset="-122"/>
                        <a:sym typeface="Arial" panose="020B0604020202020204" pitchFamily="34" charset="0"/>
                      </a:endParaRPr>
                    </a:p>
                    <a:p>
                      <a:pPr indent="0" algn="ctr">
                        <a:buNone/>
                      </a:pPr>
                      <a:r>
                        <a:rPr lang="en-US" altLang="zh-CN" sz="2400">
                          <a:solidFill>
                            <a:srgbClr val="000000"/>
                          </a:solidFill>
                          <a:latin typeface="仿宋" panose="02010609060101010101" charset="-122"/>
                          <a:ea typeface="仿宋" panose="02010609060101010101" charset="-122"/>
                          <a:sym typeface="Arial" panose="020B0604020202020204" pitchFamily="34" charset="0"/>
                        </a:rPr>
                        <a:t>青藏铁路</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国家实施推动兴边富民行动，采取特殊措施帮助人口较少民族加快发展，进一步促进了少数民族地区的发展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29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为少数民族地区的加快发展创造了巨大的历史机遇</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06" name="p74 青藏铁路.jpg"/>
          <p:cNvPicPr>
            <a:picLocks noChangeAspect="1"/>
          </p:cNvPicPr>
          <p:nvPr/>
        </p:nvPicPr>
        <p:blipFill>
          <a:blip r:embed="rId5"/>
          <a:stretch>
            <a:fillRect/>
          </a:stretch>
        </p:blipFill>
        <p:spPr>
          <a:xfrm>
            <a:off x="9449435" y="3912235"/>
            <a:ext cx="2317750" cy="173863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1151890" y="2111375"/>
          <a:ext cx="9704070" cy="2486660"/>
        </p:xfrm>
        <a:graphic>
          <a:graphicData uri="http://schemas.openxmlformats.org/drawingml/2006/table">
            <a:tbl>
              <a:tblPr firstRow="1" bandRow="1">
                <a:tableStyleId>{5940675A-B579-460E-94D1-54222C63F5DA}</a:tableStyleId>
              </a:tblPr>
              <a:tblGrid>
                <a:gridCol w="800735"/>
                <a:gridCol w="1725295"/>
                <a:gridCol w="7178040"/>
              </a:tblGrid>
              <a:tr h="248666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共同繁荣发展</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各民族共同奋斗、共同繁荣的意义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对少数民族：保障少数民族当家作主的自治权利，促进少数民族地区经济发展</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对国家：有利于巩固民族团结和国家统一，有利于维护社会稳定，有利于促进社会主义现代化建设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696085"/>
            <a:ext cx="7589520" cy="670560"/>
            <a:chOff x="1034884" y="720630"/>
            <a:chExt cx="6451695" cy="486469"/>
          </a:xfrm>
        </p:grpSpPr>
        <p:sp>
          <p:nvSpPr>
            <p:cNvPr id="17" name="圆角矩形 6">
              <a:hlinkClick r:id="rId5" action="ppaction://hlinksldjump"/>
            </p:cNvPr>
            <p:cNvSpPr/>
            <p:nvPr>
              <p:custDataLst>
                <p:tags r:id="rId2"/>
              </p:custDataLst>
            </p:nvPr>
          </p:nvSpPr>
          <p:spPr>
            <a:xfrm flipH="1">
              <a:off x="2455639" y="720630"/>
              <a:ext cx="5030940" cy="48646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“一国两制”、香港和澳门回归祖国</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21091"/>
              <a:ext cx="1511441" cy="486008"/>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66420" y="2911475"/>
            <a:ext cx="11015980" cy="119888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了解香港、澳门回归和海峡两岸关系改善的史实，认识祖国统一是历史的必然趋势。</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6566535" y="2548890"/>
            <a:ext cx="519176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13</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P65</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P69</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78180" y="4182110"/>
          <a:ext cx="10845800" cy="2194560"/>
        </p:xfrm>
        <a:graphic>
          <a:graphicData uri="http://schemas.openxmlformats.org/drawingml/2006/table">
            <a:tbl>
              <a:tblPr firstRow="1" bandRow="1">
                <a:tableStyleId>{5940675A-B579-460E-94D1-54222C63F5DA}</a:tableStyleId>
              </a:tblPr>
              <a:tblGrid>
                <a:gridCol w="1667510"/>
                <a:gridCol w="706755"/>
                <a:gridCol w="8471535"/>
              </a:tblGrid>
              <a:tr h="2194560">
                <a:tc>
                  <a:txBody>
                    <a:bodyPr/>
                    <a:lstStyle/>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“一国两制”</a:t>
                      </a:r>
                    </a:p>
                    <a:p>
                      <a:pPr indent="0" algn="ctr">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的构想</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香港、澳门和台湾问题都是历史遗留下来的。解决这些问题，实现祖国统一，是包括港澳台同胞、海外侨胞和祖国大陆全体同胞在内的整个中华民族的强烈愿望。改革开放后，我国综合国力增强，恢复了在联合国的合法席位，中美建交</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45160" y="1492250"/>
          <a:ext cx="10916285" cy="4937760"/>
        </p:xfrm>
        <a:graphic>
          <a:graphicData uri="http://schemas.openxmlformats.org/drawingml/2006/table">
            <a:tbl>
              <a:tblPr firstRow="1" bandRow="1">
                <a:tableStyleId>{5940675A-B579-460E-94D1-54222C63F5DA}</a:tableStyleId>
              </a:tblPr>
              <a:tblGrid>
                <a:gridCol w="490220"/>
                <a:gridCol w="763270"/>
                <a:gridCol w="9662795"/>
              </a:tblGrid>
              <a:tr h="460375">
                <a:tc rowSpan="5">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﹃一国两制</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sz="240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的构想</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进入改革开放新时期后，邓小平从维护祖国和中华民族根本利益出发，创造性地提出了“一国两制”的伟大构想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464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在祖国统一的前提下，国家的主体坚持社会主义制度，同时在台湾、香港、澳门保持原有的资本主义制度和生活方式长期不变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447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解决香港、澳门、台湾等历史遗留问题，实现祖国统一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179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基本方针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“和平统一、一国两制”是完成祖国统一大业的基本方针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①为实现祖国统一大业指明了方向；②促成了香港、澳门回归；③为国际上解决类似历史遗留问题提供了借鉴、范例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01980" y="1496695"/>
          <a:ext cx="10861675" cy="5852160"/>
        </p:xfrm>
        <a:graphic>
          <a:graphicData uri="http://schemas.openxmlformats.org/drawingml/2006/table">
            <a:tbl>
              <a:tblPr firstRow="1" bandRow="1">
                <a:tableStyleId>{5940675A-B579-460E-94D1-54222C63F5DA}</a:tableStyleId>
              </a:tblPr>
              <a:tblGrid>
                <a:gridCol w="488315"/>
                <a:gridCol w="760730"/>
                <a:gridCol w="5954395"/>
                <a:gridCol w="3658235"/>
              </a:tblGrid>
              <a:tr h="826135">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香港和澳门回归祖国</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“一国两制”构想的提出，为香港和澳门回归祖国开辟了途径。改革开放后，我国综合国力增强，国际地位提高，实现祖国统一是中华民族的共同心愿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14617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香港回归</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1984年12月，中英正式签署联合声明，宣布中华人民共和国政府将于1997年7月1日对香港恢复行使主权，设立直辖于中央人民政府的香港特别行政区。1997年6月30日午夜至7月1日凌晨，中国对香港恢复行使主权。中华人民共和国香港特别行政区正式成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中英香港政权交接仪式</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12" name="p75  中英香港交接仪式.jpg"/>
          <p:cNvPicPr>
            <a:picLocks noChangeAspect="1"/>
          </p:cNvPicPr>
          <p:nvPr/>
        </p:nvPicPr>
        <p:blipFill>
          <a:blip r:embed="rId4"/>
          <a:stretch>
            <a:fillRect/>
          </a:stretch>
        </p:blipFill>
        <p:spPr>
          <a:xfrm>
            <a:off x="7848600" y="3453765"/>
            <a:ext cx="3559175" cy="179514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29920" y="1622425"/>
          <a:ext cx="10861675" cy="2926080"/>
        </p:xfrm>
        <a:graphic>
          <a:graphicData uri="http://schemas.openxmlformats.org/drawingml/2006/table">
            <a:tbl>
              <a:tblPr firstRow="1" bandRow="1">
                <a:tableStyleId>{5940675A-B579-460E-94D1-54222C63F5DA}</a:tableStyleId>
              </a:tblPr>
              <a:tblGrid>
                <a:gridCol w="782320"/>
                <a:gridCol w="695960"/>
                <a:gridCol w="5355590"/>
                <a:gridCol w="4027805"/>
              </a:tblGrid>
              <a:tr h="796925">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香港和澳门回归祖国</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澳门回归</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1987年4月，中葡两国政府签署联合声明，宣布中华人民共和国政府将于1999年12月20日对澳门恢复行使主权。1999年12月19日午夜至20日凌晨，中国正式恢复对澳门行使主权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中葡澳门政权交接仪式</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895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香港、澳门回归祖国，标志着中国人民洗雪了百年国耻，在完成祖国统一大业的道路上迈出了重要一步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r>
            </a:tbl>
          </a:graphicData>
        </a:graphic>
      </p:graphicFrame>
      <p:pic>
        <p:nvPicPr>
          <p:cNvPr id="313" name="p75 中葡澳门政权交接仪式.jpg"/>
          <p:cNvPicPr>
            <a:picLocks noChangeAspect="1"/>
          </p:cNvPicPr>
          <p:nvPr/>
        </p:nvPicPr>
        <p:blipFill>
          <a:blip r:embed="rId4"/>
          <a:stretch>
            <a:fillRect/>
          </a:stretch>
        </p:blipFill>
        <p:spPr>
          <a:xfrm>
            <a:off x="7541895" y="2058035"/>
            <a:ext cx="3879850" cy="264731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1521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298" name="12.eps" descr="id:2147516242;FounderCES"/>
          <p:cNvPicPr>
            <a:picLocks noChangeAspect="1"/>
          </p:cNvPicPr>
          <p:nvPr/>
        </p:nvPicPr>
        <p:blipFill>
          <a:blip r:embed="rId2"/>
          <a:stretch>
            <a:fillRect/>
          </a:stretch>
        </p:blipFill>
        <p:spPr>
          <a:xfrm>
            <a:off x="542290" y="2586355"/>
            <a:ext cx="11091545" cy="354901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550034"/>
            <a:ext cx="4919980" cy="650876"/>
            <a:chOff x="1034884" y="706349"/>
            <a:chExt cx="4182374" cy="472189"/>
          </a:xfrm>
        </p:grpSpPr>
        <p:sp>
          <p:nvSpPr>
            <p:cNvPr id="17" name="圆角矩形 6">
              <a:hlinkClick r:id=""/>
            </p:cNvPr>
            <p:cNvSpPr/>
            <p:nvPr>
              <p:custDataLst>
                <p:tags r:id="rId2"/>
              </p:custDataLst>
            </p:nvPr>
          </p:nvSpPr>
          <p:spPr>
            <a:xfrm flipH="1">
              <a:off x="2455639" y="706349"/>
              <a:ext cx="2761619" cy="462054"/>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海峡两岸的交往</a:t>
              </a:r>
            </a:p>
          </p:txBody>
        </p:sp>
        <p:sp>
          <p:nvSpPr>
            <p:cNvPr id="18" name="椭圆 7"/>
            <p:cNvSpPr>
              <a:spLocks noChangeAspect="1"/>
            </p:cNvSpPr>
            <p:nvPr>
              <p:custDataLst>
                <p:tags r:id="rId3"/>
              </p:custDataLst>
            </p:nvPr>
          </p:nvSpPr>
          <p:spPr>
            <a:xfrm>
              <a:off x="1034884" y="716484"/>
              <a:ext cx="1511441" cy="46205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3" name="文本框 2"/>
          <p:cNvSpPr txBox="1"/>
          <p:nvPr/>
        </p:nvSpPr>
        <p:spPr>
          <a:xfrm>
            <a:off x="6025515" y="2396490"/>
            <a:ext cx="520700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14</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P70</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P74</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580390" y="285559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了解海峡两岸关系改善的史实，认识祖国统一是历史的必然趋势。</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4" name="表格 3"/>
          <p:cNvGraphicFramePr/>
          <p:nvPr>
            <p:custDataLst>
              <p:tags r:id="rId1"/>
            </p:custDataLst>
          </p:nvPr>
        </p:nvGraphicFramePr>
        <p:xfrm>
          <a:off x="748030" y="3699510"/>
          <a:ext cx="10191115" cy="2743200"/>
        </p:xfrm>
        <a:graphic>
          <a:graphicData uri="http://schemas.openxmlformats.org/drawingml/2006/table">
            <a:tbl>
              <a:tblPr firstRow="1" bandRow="1">
                <a:tableStyleId>{5940675A-B579-460E-94D1-54222C63F5DA}</a:tableStyleId>
              </a:tblPr>
              <a:tblGrid>
                <a:gridCol w="1306830"/>
                <a:gridCol w="8884285"/>
              </a:tblGrid>
              <a:tr h="63436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台湾问题的由来</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人民解放战争后，国民政府残余败退台湾</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1950年，美国第七舰队入侵台湾海峡，阻止人民解放军解放台湾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066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基本方针</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“和平统一、一国两制”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基本立场</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坚持一个中国，坚决反对“台独”，决不承诺放弃使用武力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901065" y="1781175"/>
          <a:ext cx="10264140" cy="2212975"/>
        </p:xfrm>
        <a:graphic>
          <a:graphicData uri="http://schemas.openxmlformats.org/drawingml/2006/table">
            <a:tbl>
              <a:tblPr firstRow="1" bandRow="1">
                <a:tableStyleId>{5940675A-B579-460E-94D1-54222C63F5DA}</a:tableStyleId>
              </a:tblPr>
              <a:tblGrid>
                <a:gridCol w="687705"/>
                <a:gridCol w="774065"/>
                <a:gridCol w="8802370"/>
              </a:tblGrid>
              <a:tr h="22129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推进祖国统一大业</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对台政策演变</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新中国成立以后，党和政府明确提出要解放台湾；20世纪50年代中期，确立了争取用和平方式解放台湾的思想</a:t>
                      </a:r>
                    </a:p>
                    <a:p>
                      <a:pPr indent="0">
                        <a:lnSpc>
                          <a:spcPct val="150000"/>
                        </a:lnSpc>
                        <a:buNone/>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改革开放以后，党和政府确立了和平统一祖国的大政方针。不久，在邓小平提出“一国两制”的科学构想基础上，形成了“和平统一、一国两制”的对台基本方针</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1995年1月，江泽民提出了发展两岸关系、推进祖国和平统一的八项主张</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2005年，通过《反分裂国家法》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23875" y="1442085"/>
          <a:ext cx="11131550" cy="4937760"/>
        </p:xfrm>
        <a:graphic>
          <a:graphicData uri="http://schemas.openxmlformats.org/drawingml/2006/table">
            <a:tbl>
              <a:tblPr firstRow="1" bandRow="1">
                <a:tableStyleId>{5940675A-B579-460E-94D1-54222C63F5DA}</a:tableStyleId>
              </a:tblPr>
              <a:tblGrid>
                <a:gridCol w="462280"/>
                <a:gridCol w="530860"/>
                <a:gridCol w="10138410"/>
              </a:tblGrid>
              <a:tr h="4937760">
                <a:tc>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推进祖国统一大业</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交流</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从1979年开始，中国人民解放军奉命停止对金门和马祖的炮击。中央人民政府倡议海峡两岸直接实行通邮、通航、通商，海峡两岸局势逐步走向缓和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1987年，台湾当局开始被迫调整“三不”政策，海峡两岸同胞近40年的隔绝状态终于被打破，两岸关系发生了历史性的变化</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1990年，台湾成立了海峡交流基金会。1991年，祖国大陆成立了海峡两岸关系协会</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1992年，两会达成各自以口头方式表述“海峡两岸均坚持一个中国原则”的共识，这就是“九二共识”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nvGraphicFramePr>
        <p:xfrm>
          <a:off x="481965" y="1442085"/>
          <a:ext cx="11229340" cy="4937760"/>
        </p:xfrm>
        <a:graphic>
          <a:graphicData uri="http://schemas.openxmlformats.org/drawingml/2006/table">
            <a:tbl>
              <a:tblPr firstRow="1" bandRow="1">
                <a:tableStyleId>{5940675A-B579-460E-94D1-54222C63F5DA}</a:tableStyleId>
              </a:tblPr>
              <a:tblGrid>
                <a:gridCol w="462280"/>
                <a:gridCol w="460375"/>
                <a:gridCol w="10306685"/>
              </a:tblGrid>
              <a:tr h="2500630">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推进祖国统一大业</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交流</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1993年，海协会会长汪道涵与海基会董事长辜振甫在新加坡举行第一次会谈，将“加强两岸经济交流，互补互利”写入协议，并就开展两岸经济、文教科技交流达成共识</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2005年，中国国民党主席连战率“和平之旅”访问团访问中国大陆，双方重申坚持“九二共识”，反对“台独”，主张台海和平稳定。国共两党最高领导人的会见，促进了两岸关系的新发展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2015年11月，中共中央总书记、国家主席习近平同台湾方面领导人马英九在新加坡会面，双方就进一步推进两岸关系和平发展交换了意见。这次会面是1949年以来两岸领导人的首次会面，翻开了两岸关系历史性的一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915035" y="1856740"/>
          <a:ext cx="10291445" cy="3291840"/>
        </p:xfrm>
        <a:graphic>
          <a:graphicData uri="http://schemas.openxmlformats.org/drawingml/2006/table">
            <a:tbl>
              <a:tblPr firstRow="1" bandRow="1">
                <a:tableStyleId>{5940675A-B579-460E-94D1-54222C63F5DA}</a:tableStyleId>
              </a:tblPr>
              <a:tblGrid>
                <a:gridCol w="1320800"/>
                <a:gridCol w="929640"/>
                <a:gridCol w="8041005"/>
              </a:tblGrid>
              <a:tr h="110617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日益密切的交往</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基本</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情况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在“和平统一、一国两制”基本方针的指引下，经过海峡两岸同胞、港澳同胞和海外侨胞的共同努力，两岸人员往来以及经济、文化等领域的交流蓬勃发展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2008年11月，两岸达成空运直航、海运直航、邮政合作等协议。随后，两岸同时举行“三通”启动仪式，两岸关系取得重大进展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03275" y="1492885"/>
          <a:ext cx="10459720" cy="3291840"/>
        </p:xfrm>
        <a:graphic>
          <a:graphicData uri="http://schemas.openxmlformats.org/drawingml/2006/table">
            <a:tbl>
              <a:tblPr firstRow="1" bandRow="1">
                <a:tableStyleId>{5940675A-B579-460E-94D1-54222C63F5DA}</a:tableStyleId>
              </a:tblPr>
              <a:tblGrid>
                <a:gridCol w="699770"/>
                <a:gridCol w="728980"/>
                <a:gridCol w="9030970"/>
              </a:tblGrid>
              <a:tr h="2550795">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影响祖国统一的因素</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有利</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都是中华民族，有共同的语言文字、共同的文化传统</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党和政府的对台基本方针充分考虑了各方利益/中共提出的一国两制方针是正确的方针</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海峡两岸人民渴望统一，民心所向，众望所归</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改革开放，国家综合实力不断增强，国际地位不断提高</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港澳问题的顺利解决，为台湾问题的解决提供了成功的范例</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两岸关系日益密切的经济、文化交流，为统一提供了坚实的经济基础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不利</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“台独”势力和国际反华势力的影响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51"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2" name="文本框 1"/>
          <p:cNvSpPr txBox="1"/>
          <p:nvPr/>
        </p:nvSpPr>
        <p:spPr>
          <a:xfrm>
            <a:off x="711200" y="3214370"/>
            <a:ext cx="10823575" cy="2861310"/>
          </a:xfrm>
          <a:prstGeom prst="rect">
            <a:avLst/>
          </a:prstGeom>
          <a:noFill/>
          <a:ln w="9525">
            <a:solidFill>
              <a:schemeClr val="tx1"/>
            </a:solidFill>
          </a:ln>
        </p:spPr>
        <p:txBody>
          <a:bodyPr wrap="square">
            <a:spAutoFit/>
          </a:bodyPr>
          <a:lstStyle/>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）民族区域自治制度在各少数民族聚居的地区实行</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而不是在其居住的地区实行。</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）第一个建立的民族自治区是内蒙古自治区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建立于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）“一国两制”最早是针对台湾问题提出的</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但首先应用于香港和澳门问题。</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）“一国两制”下设立的特别行政区享有高度的自治权</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但并不是完全自治。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823595" y="1630680"/>
            <a:ext cx="10515600" cy="4523105"/>
          </a:xfrm>
          <a:prstGeom prst="rect">
            <a:avLst/>
          </a:prstGeom>
          <a:noFill/>
          <a:ln w="9525">
            <a:solidFill>
              <a:schemeClr val="tx1"/>
            </a:solidFill>
          </a:ln>
        </p:spPr>
        <p:txBody>
          <a:bodyPr wrap="square">
            <a:spAutoFit/>
          </a:bodyPr>
          <a:lstStyle/>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）香港和澳门回归祖国的根本原因是改革开放后中国综合国力的增强。</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）香港、澳门问题是国与国之间的问题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香港、澳门回归是恢复行使主权</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而台湾问题是中国内政问题。</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）台湾问题不同于香港和澳门问题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前者属于中国内战遗留问题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后者是殖民主义遗留问题。</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）“九二共识”与汪辜会谈是两个历史事件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前者是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年两会（</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海基会和海协会</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）就坚持一个中国原则达成的共识</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后者是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年两会在新加坡举行的一次会谈</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进一步促进了两岸关系的发展。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7798" y="128289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5" name="表格 4"/>
          <p:cNvGraphicFramePr/>
          <p:nvPr>
            <p:custDataLst>
              <p:tags r:id="rId1"/>
            </p:custDataLst>
          </p:nvPr>
        </p:nvGraphicFramePr>
        <p:xfrm>
          <a:off x="677545" y="2127885"/>
          <a:ext cx="10817860" cy="4279392"/>
        </p:xfrm>
        <a:graphic>
          <a:graphicData uri="http://schemas.openxmlformats.org/drawingml/2006/table">
            <a:tbl>
              <a:tblPr firstRow="1" bandRow="1">
                <a:tableStyleId>{5940675A-B579-460E-94D1-54222C63F5DA}</a:tableStyleId>
              </a:tblPr>
              <a:tblGrid>
                <a:gridCol w="1319530"/>
                <a:gridCol w="9498330"/>
              </a:tblGrid>
              <a:tr h="403225">
                <a:tc grid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探究：祖国统一是历史发展的必然趋势</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6324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共同愿望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台湾自古以来就是中国的领土，海峡两岸同为中华民族，文化一脉相承，统一是海峡两岸人民的共同愿望，是民心所向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687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国际认可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“一个中国”原则得到联合国和世界绝大多数国家的承认</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162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国家实力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中国国力日益强大，国际地位日益提高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421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方针政策</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中国共产党制定了统一方针和政策，保障祖国的最终统一。如“一国两制”方针、不承诺放弃使用武力和《反分裂国家法》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996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历史主流</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中华民族是一个崇尚统一并以统一为历史主流的伟大民族，包括台湾同胞在内的海内外中华儿女渴望祖国完全统一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15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1"/>
            </p:custDataLst>
          </p:nvPr>
        </p:nvGraphicFramePr>
        <p:xfrm>
          <a:off x="963295" y="2710815"/>
          <a:ext cx="10308590" cy="3291840"/>
        </p:xfrm>
        <a:graphic>
          <a:graphicData uri="http://schemas.openxmlformats.org/drawingml/2006/table">
            <a:tbl>
              <a:tblPr firstRow="1" bandRow="1">
                <a:tableStyleId>{5940675A-B579-460E-94D1-54222C63F5DA}</a:tableStyleId>
              </a:tblPr>
              <a:tblGrid>
                <a:gridCol w="2544445"/>
                <a:gridCol w="848360"/>
                <a:gridCol w="847725"/>
                <a:gridCol w="848360"/>
                <a:gridCol w="2759710"/>
                <a:gridCol w="1057910"/>
                <a:gridCol w="1402080"/>
              </a:tblGrid>
              <a:tr h="426085">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463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祖国统一</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祖国统一</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110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NEU-FZ-S92" charset="0"/>
                        </a:rPr>
                        <a:t>2022</a:t>
                      </a:r>
                      <a:endParaRPr lang="en-US" altLang="en-US" sz="2400" b="0">
                        <a:solidFill>
                          <a:srgbClr val="FF00FF"/>
                        </a:solidFill>
                        <a:latin typeface="黑体" panose="02010609060101010101" pitchFamily="49" charset="-122"/>
                        <a:ea typeface="黑体" panose="02010609060101010101" pitchFamily="49"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本考点预计民族团结方面会继续与政治相结合，以综合选择题的形式出现。2020年港版国家安全法的颁布，彰显了我国在维护祖国统一，反对分裂方面的决心。故预测2022年中考涉及国家统一的题目会体现这一热点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6" name="表格 5"/>
          <p:cNvGraphicFramePr/>
          <p:nvPr>
            <p:custDataLst>
              <p:tags r:id="rId1"/>
            </p:custDataLst>
          </p:nvPr>
        </p:nvGraphicFramePr>
        <p:xfrm>
          <a:off x="440690" y="2147570"/>
          <a:ext cx="11336655" cy="4279392"/>
        </p:xfrm>
        <a:graphic>
          <a:graphicData uri="http://schemas.openxmlformats.org/drawingml/2006/table">
            <a:tbl>
              <a:tblPr firstRow="1" bandRow="1">
                <a:tableStyleId>{5940675A-B579-460E-94D1-54222C63F5DA}</a:tableStyleId>
              </a:tblPr>
              <a:tblGrid>
                <a:gridCol w="676910"/>
                <a:gridCol w="708025"/>
                <a:gridCol w="9951720"/>
              </a:tblGrid>
              <a:tr h="400685">
                <a:tc grid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比较：民族自治区与特别行政区</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60425">
                <a:tc rowSpan="4">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不同点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民族自治区是为解决民族问题，实现少数民族当家做主而设立的；特别行政区是为解决台湾问题、香港问题和澳门问题，实现祖国统一而设立的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13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区域</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民族自治区适用于少数民族聚居区；特别行政区适用于香港、澳门、台湾地区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制度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民族自治区实行社会主义制度；特别行政区实行资本主义制度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49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权限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民族自治区享有一定的自治权；特别行政区实行高度自治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085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相同点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都是中华人民共和国的地方行政区域，是中华人民共和国不可分割的一部分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006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都接受中央人民政府的统一领导</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406640" y="2904169"/>
            <a:ext cx="363220" cy="1709548"/>
            <a:chOff x="9694" y="2017"/>
            <a:chExt cx="572" cy="2692"/>
          </a:xfrm>
        </p:grpSpPr>
        <p:sp>
          <p:nvSpPr>
            <p:cNvPr id="10" name="椭圆 9"/>
            <p:cNvSpPr/>
            <p:nvPr/>
          </p:nvSpPr>
          <p:spPr>
            <a:xfrm>
              <a:off x="9715" y="2017"/>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9694" y="4158"/>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22734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62633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560597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40300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6336030" y="2851150"/>
            <a:ext cx="4827905" cy="1818005"/>
            <a:chOff x="7910" y="3610"/>
            <a:chExt cx="9347" cy="2863"/>
          </a:xfrm>
        </p:grpSpPr>
        <p:sp>
          <p:nvSpPr>
            <p:cNvPr id="2" name="文本框 2">
              <a:hlinkClick r:id="rId3" action="ppaction://hlinksldjump"/>
            </p:cNvPr>
            <p:cNvSpPr txBox="1"/>
            <p:nvPr/>
          </p:nvSpPr>
          <p:spPr>
            <a:xfrm>
              <a:off x="7927" y="3610"/>
              <a:ext cx="933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祖国统一</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7910" y="5748"/>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民族关系</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340646"/>
            <a:ext cx="4257040" cy="627895"/>
            <a:chOff x="1034884" y="629878"/>
            <a:chExt cx="3568616" cy="627895"/>
          </a:xfrm>
        </p:grpSpPr>
        <p:sp>
          <p:nvSpPr>
            <p:cNvPr id="7" name="圆角矩形 6">
              <a:hlinkClick r:id="rId5" action="ppaction://hlinksldjump"/>
            </p:cNvPr>
            <p:cNvSpPr/>
            <p:nvPr>
              <p:custDataLst>
                <p:tags r:id="rId1"/>
              </p:custDataLst>
            </p:nvPr>
          </p:nvSpPr>
          <p:spPr>
            <a:xfrm flipH="1">
              <a:off x="2547181" y="664168"/>
              <a:ext cx="2056319"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祖国统一</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89585" y="3022600"/>
            <a:ext cx="11059795" cy="1753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2020·承德模拟</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“一国两制”方针的提出，不仅为实现祖国统一大业指明了方向，也成为解决国际争端的一个典范。下列选项中属于成功运用此方针的“典范”是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555830" y="428743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369494"/>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2" name="文本框 1"/>
          <p:cNvSpPr txBox="1"/>
          <p:nvPr/>
        </p:nvSpPr>
        <p:spPr>
          <a:xfrm>
            <a:off x="531495" y="5010785"/>
            <a:ext cx="994156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和平共处五项原则的提出</a:t>
            </a:r>
            <a:r>
              <a:rPr lang="en-US" altLang="zh-CN" sz="2400" b="1">
                <a:solidFill>
                  <a:srgbClr val="000000"/>
                </a:solidFill>
                <a:latin typeface="Times New Roman" panose="02020603050405020304" pitchFamily="18" charset="0"/>
                <a:cs typeface="Times New Roman" panose="02020603050405020304" pitchFamily="18" charset="0"/>
              </a:rPr>
              <a:t>                            </a:t>
            </a:r>
            <a:r>
              <a:rPr lang="en-US" sz="2400" b="1">
                <a:solidFill>
                  <a:srgbClr val="000000"/>
                </a:solidFill>
                <a:latin typeface="Times New Roman" panose="02020603050405020304" pitchFamily="18" charset="0"/>
                <a:cs typeface="Times New Roman" panose="02020603050405020304" pitchFamily="18" charset="0"/>
              </a:rPr>
              <a:t>B. </a:t>
            </a:r>
            <a:r>
              <a:rPr lang="zh-CN" sz="2400" b="1">
                <a:solidFill>
                  <a:srgbClr val="000000"/>
                </a:solidFill>
                <a:latin typeface="Times New Roman" panose="02020603050405020304" pitchFamily="18" charset="0"/>
                <a:cs typeface="Times New Roman" panose="02020603050405020304" pitchFamily="18" charset="0"/>
              </a:rPr>
              <a:t>“求同存异”方针的提出</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中国恢复在联合国的合法席位</a:t>
            </a:r>
            <a:r>
              <a:rPr lang="en-US" altLang="zh-CN" sz="2400" b="1">
                <a:solidFill>
                  <a:srgbClr val="000000"/>
                </a:solidFill>
                <a:latin typeface="Times New Roman" panose="02020603050405020304" pitchFamily="18" charset="0"/>
                <a:cs typeface="Times New Roman" panose="02020603050405020304" pitchFamily="18" charset="0"/>
              </a:rPr>
              <a:t>                    </a:t>
            </a:r>
            <a:r>
              <a:rPr lang="en-US" sz="2400" b="1">
                <a:solidFill>
                  <a:srgbClr val="000000"/>
                </a:solidFill>
                <a:latin typeface="Times New Roman" panose="02020603050405020304" pitchFamily="18" charset="0"/>
                <a:cs typeface="Times New Roman" panose="02020603050405020304" pitchFamily="18" charset="0"/>
              </a:rPr>
              <a:t>D. </a:t>
            </a:r>
            <a:r>
              <a:rPr lang="zh-CN" sz="2400" b="1">
                <a:solidFill>
                  <a:srgbClr val="000000"/>
                </a:solidFill>
                <a:latin typeface="Times New Roman" panose="02020603050405020304" pitchFamily="18" charset="0"/>
                <a:cs typeface="Times New Roman" panose="02020603050405020304" pitchFamily="18" charset="0"/>
              </a:rPr>
              <a:t>澳门回归</a:t>
            </a:r>
            <a:endParaRPr lang="zh-CN" altLang="en-US"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657497" y="1641511"/>
            <a:ext cx="4250056" cy="627895"/>
            <a:chOff x="1034884" y="629878"/>
            <a:chExt cx="3562761" cy="627895"/>
          </a:xfrm>
        </p:grpSpPr>
        <p:sp>
          <p:nvSpPr>
            <p:cNvPr id="7" name="圆角矩形 6">
              <a:hlinkClick r:id=""/>
            </p:cNvPr>
            <p:cNvSpPr/>
            <p:nvPr>
              <p:custDataLst>
                <p:tags r:id="rId1"/>
              </p:custDataLst>
            </p:nvPr>
          </p:nvSpPr>
          <p:spPr>
            <a:xfrm flipH="1">
              <a:off x="2547181" y="664168"/>
              <a:ext cx="205046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民族关系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2" name="文本框 101"/>
          <p:cNvSpPr txBox="1"/>
          <p:nvPr/>
        </p:nvSpPr>
        <p:spPr>
          <a:xfrm>
            <a:off x="698500" y="2494915"/>
            <a:ext cx="10795000"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2.探究问题。</a:t>
            </a:r>
          </a:p>
          <a:p>
            <a:pPr indent="0">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新中国成立以来，党和政府一直致力于完成祖国统一大业。</a:t>
            </a:r>
          </a:p>
          <a:p>
            <a:pPr indent="0">
              <a:lnSpc>
                <a:spcPct val="150000"/>
              </a:lnSpc>
            </a:pPr>
            <a:r>
              <a:rPr lang="zh-CN" altLang="en-US" sz="2400" b="1">
                <a:latin typeface="楷体" panose="02010609060101010101" charset="-122"/>
                <a:ea typeface="楷体" panose="02010609060101010101" charset="-122"/>
                <a:cs typeface="楷体" panose="02010609060101010101" charset="-122"/>
              </a:rPr>
              <a:t>★1955年，周恩来总理在亚非会议上的和平建议及在人大常委会上的报告，提出了和平解放台湾的对台工作方针。 </a:t>
            </a:r>
          </a:p>
          <a:p>
            <a:pPr indent="0">
              <a:lnSpc>
                <a:spcPct val="150000"/>
              </a:lnSpc>
            </a:pPr>
            <a:r>
              <a:rPr lang="zh-CN" altLang="en-US" sz="2400" b="1">
                <a:latin typeface="楷体" panose="02010609060101010101" charset="-122"/>
                <a:ea typeface="楷体" panose="02010609060101010101" charset="-122"/>
                <a:cs typeface="楷体" panose="02010609060101010101" charset="-122"/>
              </a:rPr>
              <a:t>★1979年元旦，为了尽早解决台湾问题，实现祖国统一大业，全国人大常委会发表《告台湾同胞书》 ，郑重宣告了和平统一祖国的大政方针。</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95020" y="1615440"/>
            <a:ext cx="10489565" cy="2306955"/>
          </a:xfrm>
          <a:prstGeom prst="rect">
            <a:avLst/>
          </a:prstGeom>
          <a:noFill/>
          <a:ln w="9525">
            <a:noFill/>
          </a:ln>
        </p:spPr>
        <p:txBody>
          <a:bodyPr wrap="square">
            <a:spAutoFit/>
          </a:bodyPr>
          <a:lstStyle/>
          <a:p>
            <a:pPr indent="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）材料反映出党和政府对台方针发生了怎样的变化？</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）请结合所学的中外现代史相关知识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概述党和政府在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1979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年对台方针的背景。</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594100" y="2319020"/>
            <a:ext cx="3834130" cy="460375"/>
          </a:xfrm>
          <a:prstGeom prst="rect">
            <a:avLst/>
          </a:prstGeom>
        </p:spPr>
        <p:txBody>
          <a:bodyPr wrap="square">
            <a:spAutoFit/>
          </a:bodyPr>
          <a:lstStyle/>
          <a:p>
            <a:pPr algn="l"/>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由和平解放到和平统一。</a:t>
            </a:r>
          </a:p>
        </p:txBody>
      </p:sp>
      <p:sp>
        <p:nvSpPr>
          <p:cNvPr id="9" name="矩形 8"/>
          <p:cNvSpPr/>
          <p:nvPr/>
        </p:nvSpPr>
        <p:spPr>
          <a:xfrm>
            <a:off x="1438275" y="4020185"/>
            <a:ext cx="8849360" cy="2306955"/>
          </a:xfrm>
          <a:prstGeom prst="rect">
            <a:avLst/>
          </a:prstGeom>
        </p:spPr>
        <p:txBody>
          <a:bodyPr wrap="square">
            <a:spAutoFit/>
          </a:bodyPr>
          <a:lstStyle/>
          <a:p>
            <a:pPr algn="l">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在联合国合法席位的恢复，提高了中国的国际地位；中美建交，美国承认台湾是中国领土不可分割的一部分；实现祖国统一，是中华儿女的共同愿望；实行改革开放社会主义现代化建设进入新时期；和平与发展成为时代主题；经济全球化的发展趋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21400" y="2732419"/>
            <a:ext cx="351790" cy="2213764"/>
            <a:chOff x="11056" y="2135"/>
            <a:chExt cx="554" cy="3486"/>
          </a:xfrm>
        </p:grpSpPr>
        <p:grpSp>
          <p:nvGrpSpPr>
            <p:cNvPr id="2" name="组合 1"/>
            <p:cNvGrpSpPr/>
            <p:nvPr/>
          </p:nvGrpSpPr>
          <p:grpSpPr>
            <a:xfrm>
              <a:off x="11056" y="2135"/>
              <a:ext cx="552" cy="2124"/>
              <a:chOff x="6385743" y="2804974"/>
              <a:chExt cx="350520" cy="1297520"/>
            </a:xfrm>
          </p:grpSpPr>
          <p:sp>
            <p:nvSpPr>
              <p:cNvPr id="10" name="椭圆 9"/>
              <p:cNvSpPr/>
              <p:nvPr/>
            </p:nvSpPr>
            <p:spPr>
              <a:xfrm>
                <a:off x="6385743" y="2804974"/>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741814"/>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1058" y="5031"/>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18001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8874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9853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8159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973320" y="2720976"/>
            <a:ext cx="6828851" cy="2265679"/>
            <a:chOff x="7238" y="4417"/>
            <a:chExt cx="11630" cy="3568"/>
          </a:xfrm>
        </p:grpSpPr>
        <p:grpSp>
          <p:nvGrpSpPr>
            <p:cNvPr id="16" name="组合 15"/>
            <p:cNvGrpSpPr/>
            <p:nvPr/>
          </p:nvGrpSpPr>
          <p:grpSpPr>
            <a:xfrm>
              <a:off x="7238" y="4417"/>
              <a:ext cx="11249" cy="3568"/>
              <a:chOff x="3266299" y="1916206"/>
              <a:chExt cx="7143378" cy="2265832"/>
            </a:xfrm>
          </p:grpSpPr>
          <p:sp>
            <p:nvSpPr>
              <p:cNvPr id="18" name="文本框 2">
                <a:hlinkClick r:id="rId2" action="ppaction://hlinksldjump"/>
              </p:cNvPr>
              <p:cNvSpPr txBox="1"/>
              <p:nvPr/>
            </p:nvSpPr>
            <p:spPr>
              <a:xfrm>
                <a:off x="3270419" y="1916206"/>
                <a:ext cx="7139258" cy="460406"/>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民族区域自治制度、西部大开发</a:t>
                </a:r>
              </a:p>
            </p:txBody>
          </p:sp>
          <p:sp>
            <p:nvSpPr>
              <p:cNvPr id="23" name="文本框 2">
                <a:hlinkClick r:id="rId3" action="ppaction://hlinksldjump"/>
              </p:cNvPr>
              <p:cNvSpPr txBox="1"/>
              <p:nvPr/>
            </p:nvSpPr>
            <p:spPr>
              <a:xfrm>
                <a:off x="3266299" y="3721632"/>
                <a:ext cx="5741760" cy="460406"/>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海峡两岸的交往</a:t>
                </a:r>
              </a:p>
            </p:txBody>
          </p:sp>
        </p:grpSp>
        <p:sp>
          <p:nvSpPr>
            <p:cNvPr id="6" name="文本框 2">
              <a:hlinkClick r:id="rId4" action="ppaction://hlinksldjump"/>
            </p:cNvPr>
            <p:cNvSpPr txBox="1"/>
            <p:nvPr/>
          </p:nvSpPr>
          <p:spPr>
            <a:xfrm>
              <a:off x="7244" y="5871"/>
              <a:ext cx="11624" cy="72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“一国两制”、香港和澳门回归祖国</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402280"/>
            <a:ext cx="7819390" cy="614680"/>
            <a:chOff x="1034884" y="673058"/>
            <a:chExt cx="7101125" cy="614680"/>
          </a:xfrm>
        </p:grpSpPr>
        <p:sp>
          <p:nvSpPr>
            <p:cNvPr id="17" name="圆角矩形 6">
              <a:hlinkClick r:id="rId5" action="ppaction://hlinksldjump"/>
            </p:cNvPr>
            <p:cNvSpPr/>
            <p:nvPr>
              <p:custDataLst>
                <p:tags r:id="rId2"/>
              </p:custDataLst>
            </p:nvPr>
          </p:nvSpPr>
          <p:spPr>
            <a:xfrm flipH="1">
              <a:off x="2642642" y="673058"/>
              <a:ext cx="5493367" cy="60007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民族区域自治制度、西部大开发</a:t>
              </a:r>
            </a:p>
          </p:txBody>
        </p:sp>
        <p:sp>
          <p:nvSpPr>
            <p:cNvPr id="18" name="椭圆 7"/>
            <p:cNvSpPr>
              <a:spLocks noChangeAspect="1"/>
            </p:cNvSpPr>
            <p:nvPr>
              <p:custDataLst>
                <p:tags r:id="rId3"/>
              </p:custDataLst>
            </p:nvPr>
          </p:nvSpPr>
          <p:spPr>
            <a:xfrm>
              <a:off x="1034884" y="686393"/>
              <a:ext cx="1511454" cy="60134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57378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通过民族区域自治制度，认识各民族共同团结奋斗、共同繁荣发展的重大意义</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6614795" y="3203575"/>
            <a:ext cx="503301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12</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P60</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P64</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36270" y="5013325"/>
          <a:ext cx="10781030" cy="731520"/>
        </p:xfrm>
        <a:graphic>
          <a:graphicData uri="http://schemas.openxmlformats.org/drawingml/2006/table">
            <a:tbl>
              <a:tblPr firstRow="1" bandRow="1">
                <a:tableStyleId>{5940675A-B579-460E-94D1-54222C63F5DA}</a:tableStyleId>
              </a:tblPr>
              <a:tblGrid>
                <a:gridCol w="1450340"/>
                <a:gridCol w="720090"/>
                <a:gridCol w="8610600"/>
              </a:tblGrid>
              <a:tr h="694055">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民族区域自治制度</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根据我国民族问题的历史特点和现实情况，中国共产党将民族区域自治制度确立为解决民族问题的基本政策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1473a11d-3977-4483-8103-180194f0cfa6}"/>
  <p:tag name="TABLE_ENDDRAG_ORIGIN_RECT" val="811*373"/>
  <p:tag name="TABLE_ENDDRAG_RECT" val="73*212*811*373"/>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dd958394-a590-4123-81a6-a09b5ced3ba4}"/>
  <p:tag name="TABLE_ENDDRAG_ORIGIN_RECT" val="848*910"/>
  <p:tag name="TABLE_ENDDRAG_RECT" val="50*133*848*910"/>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dd958394-a590-4123-81a6-a09b5ced3ba4}"/>
  <p:tag name="TABLE_ENDDRAG_ORIGIN_RECT" val="848*910"/>
  <p:tag name="TABLE_ENDDRAG_RECT" val="50*133*848*910"/>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dd958394-a590-4123-81a6-a09b5ced3ba4}"/>
  <p:tag name="TABLE_ENDDRAG_ORIGIN_RECT" val="848*910"/>
  <p:tag name="TABLE_ENDDRAG_RECT" val="50*133*848*910"/>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575d035b-4c22-4d02-adfc-e71de186c770}"/>
  <p:tag name="TABLE_ENDDRAG_ORIGIN_RECT" val="867*813"/>
  <p:tag name="TABLE_ENDDRAG_RECT" val="30*66*867*813"/>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575d035b-4c22-4d02-adfc-e71de186c770}"/>
  <p:tag name="TABLE_ENDDRAG_ORIGIN_RECT" val="867*813"/>
  <p:tag name="TABLE_ENDDRAG_RECT" val="30*66*867*813"/>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575d035b-4c22-4d02-adfc-e71de186c770}"/>
  <p:tag name="TABLE_ENDDRAG_ORIGIN_RECT" val="867*813"/>
  <p:tag name="TABLE_ENDDRAG_RECT" val="30*66*867*813"/>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575d035b-4c22-4d02-adfc-e71de186c770}"/>
  <p:tag name="TABLE_ENDDRAG_ORIGIN_RECT" val="745*195"/>
  <p:tag name="TABLE_ENDDRAG_RECT" val="70*166*745*195"/>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a8026440-72c8-451d-9202-583a5490f013}"/>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be66681c-7ac2-445c-b8ab-5f6bc12ed131}"/>
  <p:tag name="TABLE_ENDDRAG_ORIGIN_RECT" val="858*678"/>
  <p:tag name="TABLE_ENDDRAG_RECT" val="44*124*858*678"/>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7cdc96a3-01b9-41de-b083-a1b2869a41e0}"/>
  <p:tag name="TABLE_ENDDRAG_ORIGIN_RECT" val="855*744"/>
  <p:tag name="TABLE_ENDDRAG_RECT" val="47*127*855*744"/>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7cdc96a3-01b9-41de-b083-a1b2869a41e0}"/>
  <p:tag name="TABLE_ENDDRAG_ORIGIN_RECT" val="855*744"/>
  <p:tag name="TABLE_ENDDRAG_RECT" val="47*127*855*744"/>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6922c5f1-f3ca-4305-94b5-af0c52fb0213}"/>
  <p:tag name="TABLE_ENDDRAG_ORIGIN_RECT" val="805*216"/>
  <p:tag name="TABLE_ENDDRAG_RECT" val="58*291*805*216"/>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TABLE_ENDDRAG_ORIGIN_RECT" val="808*367"/>
  <p:tag name="TABLE_ENDDRAG_RECT" val="64*166*808*367"/>
</p:tagLst>
</file>

<file path=ppt/tags/tag159.xml><?xml version="1.0" encoding="utf-8"?>
<p:tagLst xmlns:a="http://schemas.openxmlformats.org/drawingml/2006/main" xmlns:r="http://schemas.openxmlformats.org/officeDocument/2006/relationships" xmlns:p="http://schemas.openxmlformats.org/presentationml/2006/main">
  <p:tag name="TABLE_ENDDRAG_ORIGIN_RECT" val="861*809"/>
  <p:tag name="TABLE_ENDDRAG_RECT" val="50*114*861*809"/>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c28ba710-2272-44c3-a9e2-32cb25c2f436}"/>
  <p:tag name="TABLE_ENDDRAG_ORIGIN_RECT" val="810*328"/>
  <p:tag name="TABLE_ENDDRAG_RECT" val="67*138*810*328"/>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65a9ae52-ef23-4530-a356-e88869d57ebe}"/>
  <p:tag name="TABLE_ENDDRAG_ORIGIN_RECT" val="823*451"/>
  <p:tag name="TABLE_ENDDRAG_RECT" val="63*134*823*451"/>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e172dcb4-06a6-4b1e-afc1-51a1e05dbd81}"/>
  <p:tag name="TABLE_ENDDRAG_ORIGIN_RECT" val="851*443"/>
  <p:tag name="TABLE_ENDDRAG_RECT" val="53*175*851*443"/>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43cd68f0-b6d8-46d9-b374-7f2d674fd854}"/>
  <p:tag name="TABLE_ENDDRAG_ORIGIN_RECT" val="882*314"/>
  <p:tag name="TABLE_ENDDRAG_RECT" val="53*183*882*314"/>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1514</Words>
  <Application>WPS 演示</Application>
  <PresentationFormat>自定义</PresentationFormat>
  <Paragraphs>293</Paragraphs>
  <Slides>30</Slides>
  <Notes>6</Notes>
  <HiddenSlides>0</HiddenSlides>
  <MMClips>0</MMClips>
  <ScaleCrop>false</ScaleCrop>
  <HeadingPairs>
    <vt:vector size="4" baseType="variant">
      <vt:variant>
        <vt:lpstr>主题</vt:lpstr>
      </vt:variant>
      <vt:variant>
        <vt:i4>5</vt:i4>
      </vt:variant>
      <vt:variant>
        <vt:lpstr>幻灯片标题</vt:lpstr>
      </vt:variant>
      <vt:variant>
        <vt:i4>30</vt:i4>
      </vt:variant>
    </vt:vector>
  </HeadingPairs>
  <TitlesOfParts>
    <vt:vector size="3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1958</cp:revision>
  <dcterms:created xsi:type="dcterms:W3CDTF">2020-07-19T08:35:00Z</dcterms:created>
  <dcterms:modified xsi:type="dcterms:W3CDTF">2022-02-25T16:19:50Z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