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Default Extension="gif" ContentType="image/gif"/>
  <Default Extension="vml" ContentType="application/vnd.openxmlformats-officedocument.vmlDrawing"/>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tags/tag2.xml" ContentType="application/vnd.openxmlformats-officedocument.presentationml.tags+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8"/>
  </p:notesMasterIdLst>
  <p:sldIdLst>
    <p:sldId id="265" r:id="rId2"/>
    <p:sldId id="331" r:id="rId3"/>
    <p:sldId id="266" r:id="rId4"/>
    <p:sldId id="332" r:id="rId5"/>
    <p:sldId id="333" r:id="rId6"/>
    <p:sldId id="334" r:id="rId7"/>
    <p:sldId id="335" r:id="rId8"/>
    <p:sldId id="336" r:id="rId9"/>
    <p:sldId id="337" r:id="rId10"/>
    <p:sldId id="339" r:id="rId11"/>
    <p:sldId id="340" r:id="rId12"/>
    <p:sldId id="338" r:id="rId13"/>
    <p:sldId id="341" r:id="rId14"/>
    <p:sldId id="342" r:id="rId15"/>
    <p:sldId id="343" r:id="rId16"/>
    <p:sldId id="344" r:id="rId17"/>
    <p:sldId id="345" r:id="rId18"/>
    <p:sldId id="346" r:id="rId19"/>
    <p:sldId id="347" r:id="rId20"/>
    <p:sldId id="348" r:id="rId21"/>
    <p:sldId id="349" r:id="rId22"/>
    <p:sldId id="350" r:id="rId23"/>
    <p:sldId id="351" r:id="rId24"/>
    <p:sldId id="352" r:id="rId25"/>
    <p:sldId id="353" r:id="rId26"/>
    <p:sldId id="354" r:id="rId27"/>
    <p:sldId id="355" r:id="rId28"/>
    <p:sldId id="356" r:id="rId29"/>
    <p:sldId id="357" r:id="rId30"/>
    <p:sldId id="358" r:id="rId31"/>
    <p:sldId id="359" r:id="rId32"/>
    <p:sldId id="360" r:id="rId33"/>
    <p:sldId id="361" r:id="rId34"/>
    <p:sldId id="362" r:id="rId35"/>
    <p:sldId id="363" r:id="rId36"/>
    <p:sldId id="364" r:id="rId37"/>
    <p:sldId id="365" r:id="rId38"/>
    <p:sldId id="366" r:id="rId39"/>
    <p:sldId id="367" r:id="rId40"/>
    <p:sldId id="368" r:id="rId41"/>
    <p:sldId id="369" r:id="rId42"/>
    <p:sldId id="370" r:id="rId43"/>
    <p:sldId id="371" r:id="rId44"/>
    <p:sldId id="372" r:id="rId45"/>
    <p:sldId id="321" r:id="rId46"/>
    <p:sldId id="373" r:id="rId47"/>
    <p:sldId id="374" r:id="rId48"/>
    <p:sldId id="377" r:id="rId49"/>
    <p:sldId id="378" r:id="rId50"/>
    <p:sldId id="379" r:id="rId51"/>
    <p:sldId id="380" r:id="rId52"/>
    <p:sldId id="381" r:id="rId53"/>
    <p:sldId id="382" r:id="rId54"/>
    <p:sldId id="375" r:id="rId55"/>
    <p:sldId id="383" r:id="rId56"/>
    <p:sldId id="384" r:id="rId57"/>
    <p:sldId id="385" r:id="rId58"/>
    <p:sldId id="387" r:id="rId59"/>
    <p:sldId id="388" r:id="rId60"/>
    <p:sldId id="389" r:id="rId61"/>
    <p:sldId id="390" r:id="rId62"/>
    <p:sldId id="391" r:id="rId63"/>
    <p:sldId id="386" r:id="rId64"/>
    <p:sldId id="392" r:id="rId65"/>
    <p:sldId id="393" r:id="rId66"/>
    <p:sldId id="394" r:id="rId67"/>
    <p:sldId id="395" r:id="rId68"/>
    <p:sldId id="396" r:id="rId69"/>
    <p:sldId id="376" r:id="rId70"/>
    <p:sldId id="397" r:id="rId71"/>
    <p:sldId id="398" r:id="rId72"/>
    <p:sldId id="399" r:id="rId73"/>
    <p:sldId id="400" r:id="rId74"/>
    <p:sldId id="401" r:id="rId75"/>
    <p:sldId id="322" r:id="rId76"/>
    <p:sldId id="402" r:id="rId77"/>
    <p:sldId id="403" r:id="rId78"/>
    <p:sldId id="404" r:id="rId79"/>
    <p:sldId id="418" r:id="rId80"/>
    <p:sldId id="419" r:id="rId81"/>
    <p:sldId id="405" r:id="rId82"/>
    <p:sldId id="420" r:id="rId83"/>
    <p:sldId id="421" r:id="rId84"/>
    <p:sldId id="422" r:id="rId85"/>
    <p:sldId id="406" r:id="rId86"/>
    <p:sldId id="423" r:id="rId8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82">
          <p15:clr>
            <a:srgbClr val="A4A3A4"/>
          </p15:clr>
        </p15:guide>
        <p15:guide id="2" pos="1927">
          <p15:clr>
            <a:srgbClr val="A4A3A4"/>
          </p15:clr>
        </p15:guide>
        <p15:guide id="3" pos="3379">
          <p15:clr>
            <a:srgbClr val="A4A3A4"/>
          </p15:clr>
        </p15:guide>
        <p15:guide id="4" pos="3651">
          <p15:clr>
            <a:srgbClr val="A4A3A4"/>
          </p15:clr>
        </p15:guide>
        <p15:guide id="5" pos="4105">
          <p15:clr>
            <a:srgbClr val="A4A3A4"/>
          </p15:clr>
        </p15:guide>
        <p15:guide id="6" pos="4377">
          <p15:clr>
            <a:srgbClr val="A4A3A4"/>
          </p15:clr>
        </p15:guide>
        <p15:guide id="7" pos="4830">
          <p15:clr>
            <a:srgbClr val="A4A3A4"/>
          </p15:clr>
        </p15:guide>
        <p15:guide id="8" pos="510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D7CD"/>
    <a:srgbClr val="03B6AD"/>
    <a:srgbClr val="8B793A"/>
    <a:srgbClr val="C0B344"/>
    <a:srgbClr val="FFF100"/>
    <a:srgbClr val="7BDDD8"/>
    <a:srgbClr val="028C85"/>
    <a:srgbClr val="AFDDDB"/>
    <a:srgbClr val="55BAB6"/>
    <a:srgbClr val="019E9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7015" autoAdjust="0"/>
    <p:restoredTop sz="94660"/>
  </p:normalViewPr>
  <p:slideViewPr>
    <p:cSldViewPr showGuides="1">
      <p:cViewPr varScale="1">
        <p:scale>
          <a:sx n="68" d="100"/>
          <a:sy n="68" d="100"/>
        </p:scale>
        <p:origin x="-1164" y="-56"/>
      </p:cViewPr>
      <p:guideLst>
        <p:guide orient="horz" pos="482"/>
        <p:guide pos="1927"/>
        <p:guide pos="3379"/>
        <p:guide pos="3651"/>
        <p:guide pos="4105"/>
        <p:guide pos="4377"/>
        <p:guide pos="4830"/>
        <p:guide pos="5103"/>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notesMaster" Target="notesMasters/notesMaster1.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AF2471-2A3F-4C87-A869-A671258DC2ED}" type="datetimeFigureOut">
              <a:rPr lang="zh-CN" altLang="en-US" smtClean="0"/>
              <a:pPr/>
              <a:t>2021/6/18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126C6A-A277-47B2-B097-687C51019A04}" type="slidenum">
              <a:rPr lang="zh-CN" altLang="en-US" smtClean="0"/>
              <a:pPr/>
              <a:t>‹#›</a:t>
            </a:fld>
            <a:endParaRPr lang="zh-CN" altLang="en-US"/>
          </a:p>
        </p:txBody>
      </p:sp>
    </p:spTree>
    <p:extLst>
      <p:ext uri="{BB962C8B-B14F-4D97-AF65-F5344CB8AC3E}">
        <p14:creationId xmlns:p14="http://schemas.microsoft.com/office/powerpoint/2010/main" xmlns="" val="30429397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gif"/><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椭圆 9"/>
          <p:cNvSpPr/>
          <p:nvPr userDrawn="1"/>
        </p:nvSpPr>
        <p:spPr>
          <a:xfrm>
            <a:off x="6897671" y="4575040"/>
            <a:ext cx="1224136" cy="1224136"/>
          </a:xfrm>
          <a:prstGeom prst="ellipse">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1" y="1988840"/>
            <a:ext cx="7956375" cy="1680152"/>
          </a:xfrm>
          <a:prstGeom prst="rect">
            <a:avLst/>
          </a:prstGeom>
        </p:spPr>
      </p:pic>
      <p:sp>
        <p:nvSpPr>
          <p:cNvPr id="3" name="副标题 2"/>
          <p:cNvSpPr>
            <a:spLocks noGrp="1"/>
          </p:cNvSpPr>
          <p:nvPr>
            <p:ph type="subTitle" idx="1"/>
          </p:nvPr>
        </p:nvSpPr>
        <p:spPr>
          <a:xfrm>
            <a:off x="6813392" y="4822304"/>
            <a:ext cx="1432248" cy="622920"/>
          </a:xfrm>
          <a:prstGeom prst="rect">
            <a:avLst/>
          </a:prstGeom>
        </p:spPr>
        <p:txBody>
          <a:bodyPr>
            <a:noAutofit/>
          </a:bodyPr>
          <a:lstStyle>
            <a:lvl1pPr marL="0" indent="0" algn="ctr">
              <a:buNone/>
              <a:defRPr sz="36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pic>
        <p:nvPicPr>
          <p:cNvPr id="7" name="图片 6"/>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grpSp>
        <p:nvGrpSpPr>
          <p:cNvPr id="4" name="组合 3"/>
          <p:cNvGrpSpPr/>
          <p:nvPr userDrawn="1"/>
        </p:nvGrpSpPr>
        <p:grpSpPr>
          <a:xfrm>
            <a:off x="1115616" y="3742860"/>
            <a:ext cx="5370800" cy="307777"/>
            <a:chOff x="209312" y="3742860"/>
            <a:chExt cx="5370800" cy="307777"/>
          </a:xfrm>
        </p:grpSpPr>
        <p:sp>
          <p:nvSpPr>
            <p:cNvPr id="11" name="TextBox 10"/>
            <p:cNvSpPr txBox="1"/>
            <p:nvPr userDrawn="1"/>
          </p:nvSpPr>
          <p:spPr>
            <a:xfrm>
              <a:off x="299800" y="3742860"/>
              <a:ext cx="5280312" cy="307777"/>
            </a:xfrm>
            <a:prstGeom prst="rect">
              <a:avLst/>
            </a:prstGeom>
            <a:noFill/>
          </p:spPr>
          <p:txBody>
            <a:bodyPr wrap="square" rtlCol="0">
              <a:spAutoFit/>
            </a:bodyPr>
            <a:lstStyle/>
            <a:p>
              <a:r>
                <a:rPr lang="zh-CN" altLang="en-US" sz="1400" spc="600" smtClean="0">
                  <a:solidFill>
                    <a:schemeClr val="tx1"/>
                  </a:solidFill>
                  <a:latin typeface="微软雅黑" panose="020B0503020204020204" pitchFamily="34" charset="-122"/>
                  <a:ea typeface="微软雅黑" panose="020B0503020204020204" pitchFamily="34" charset="-122"/>
                </a:rPr>
                <a:t>分类练习更有效</a:t>
              </a:r>
              <a:endParaRPr lang="zh-CN" altLang="en-US" sz="1400" spc="600" dirty="0">
                <a:solidFill>
                  <a:schemeClr val="tx1"/>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209312" y="3825056"/>
              <a:ext cx="108000" cy="108000"/>
            </a:xfrm>
            <a:prstGeom prst="rect">
              <a:avLst/>
            </a:prstGeom>
          </p:spPr>
        </p:pic>
      </p:grpSp>
      <p:sp>
        <p:nvSpPr>
          <p:cNvPr id="2" name="标题 1"/>
          <p:cNvSpPr>
            <a:spLocks noGrp="1"/>
          </p:cNvSpPr>
          <p:nvPr>
            <p:ph type="ctrTitle" hasCustomPrompt="1"/>
          </p:nvPr>
        </p:nvSpPr>
        <p:spPr>
          <a:xfrm>
            <a:off x="35496" y="2492896"/>
            <a:ext cx="7772400" cy="698491"/>
          </a:xfrm>
          <a:prstGeom prst="rect">
            <a:avLst/>
          </a:prstGeom>
        </p:spPr>
        <p:txBody>
          <a:bodyPr>
            <a:noAutofit/>
          </a:bodyPr>
          <a:lstStyle>
            <a:lvl1pPr>
              <a:defRPr sz="4000" spc="1600" baseline="0">
                <a:solidFill>
                  <a:schemeClr val="bg1"/>
                </a:solidFill>
                <a:latin typeface="黑体" panose="02010600030101010101" pitchFamily="2" charset="-122"/>
                <a:ea typeface="黑体" panose="02010600030101010101" pitchFamily="2" charset="-122"/>
              </a:defRPr>
            </a:lvl1pPr>
          </a:lstStyle>
          <a:p>
            <a:r>
              <a:rPr lang="zh-CN" altLang="en-US" smtClean="0"/>
              <a:t>十年高考配套课件</a:t>
            </a:r>
            <a:endParaRPr lang="zh-CN" altLang="en-US" dirty="0"/>
          </a:p>
        </p:txBody>
      </p:sp>
    </p:spTree>
    <p:extLst>
      <p:ext uri="{BB962C8B-B14F-4D97-AF65-F5344CB8AC3E}">
        <p14:creationId xmlns:p14="http://schemas.microsoft.com/office/powerpoint/2010/main" xmlns="" val="97283543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ppt_x</p:attrName>
                                        </p:attrNameLst>
                                      </p:cBhvr>
                                      <p:tavLst>
                                        <p:tav tm="0">
                                          <p:val>
                                            <p:strVal val="#ppt_x-#ppt_w*1.125000"/>
                                          </p:val>
                                        </p:tav>
                                        <p:tav tm="100000">
                                          <p:val>
                                            <p:strVal val="#ppt_x"/>
                                          </p:val>
                                        </p:tav>
                                      </p:tavLst>
                                    </p:anim>
                                    <p:animEffect transition="in" filter="wipe(right)">
                                      <p:cBhvr>
                                        <p:cTn id="12" dur="500"/>
                                        <p:tgtEl>
                                          <p:spTgt spid="2"/>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49" presetClass="entr" presetSubtype="0" decel="10000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 calcmode="lin" valueType="num">
                                      <p:cBhvr>
                                        <p:cTn id="22" dur="500" fill="hold"/>
                                        <p:tgtEl>
                                          <p:spTgt spid="10"/>
                                        </p:tgtEl>
                                        <p:attrNameLst>
                                          <p:attrName>style.rotation</p:attrName>
                                        </p:attrNameLst>
                                      </p:cBhvr>
                                      <p:tavLst>
                                        <p:tav tm="0">
                                          <p:val>
                                            <p:fltVal val="360"/>
                                          </p:val>
                                        </p:tav>
                                        <p:tav tm="100000">
                                          <p:val>
                                            <p:fltVal val="0"/>
                                          </p:val>
                                        </p:tav>
                                      </p:tavLst>
                                    </p:anim>
                                    <p:animEffect transition="in" filter="fade">
                                      <p:cBhvr>
                                        <p:cTn id="23" dur="500"/>
                                        <p:tgtEl>
                                          <p:spTgt spid="10"/>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 calcmode="lin" valueType="num">
                                      <p:cBhvr>
                                        <p:cTn id="26"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28"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2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build="p">
        <p:tmplLst>
          <p:tmpl lvl="1">
            <p:tnLst>
              <p:par>
                <p:cTn presetID="49" presetClass="entr" presetSubtype="0" decel="100000"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p:cTn dur="500" fill="hold"/>
                        <p:tgtEl>
                          <p:spTgt spid="3"/>
                        </p:tgtEl>
                        <p:attrNameLst>
                          <p:attrName>ppt_w</p:attrName>
                        </p:attrNameLst>
                      </p:cBhvr>
                      <p:tavLst>
                        <p:tav tm="0">
                          <p:val>
                            <p:fltVal val="0"/>
                          </p:val>
                        </p:tav>
                        <p:tav tm="100000">
                          <p:val>
                            <p:strVal val="#ppt_w"/>
                          </p:val>
                        </p:tav>
                      </p:tavLst>
                    </p:anim>
                    <p:anim calcmode="lin" valueType="num">
                      <p:cBhvr>
                        <p:cTn dur="500" fill="hold"/>
                        <p:tgtEl>
                          <p:spTgt spid="3"/>
                        </p:tgtEl>
                        <p:attrNameLst>
                          <p:attrName>ppt_h</p:attrName>
                        </p:attrNameLst>
                      </p:cBhvr>
                      <p:tavLst>
                        <p:tav tm="0">
                          <p:val>
                            <p:fltVal val="0"/>
                          </p:val>
                        </p:tav>
                        <p:tav tm="100000">
                          <p:val>
                            <p:strVal val="#ppt_h"/>
                          </p:val>
                        </p:tav>
                      </p:tavLst>
                    </p:anim>
                    <p:anim calcmode="lin" valueType="num">
                      <p:cBhvr>
                        <p:cTn dur="500" fill="hold"/>
                        <p:tgtEl>
                          <p:spTgt spid="3"/>
                        </p:tgtEl>
                        <p:attrNameLst>
                          <p:attrName>style.rotation</p:attrName>
                        </p:attrNameLst>
                      </p:cBhvr>
                      <p:tavLst>
                        <p:tav tm="0">
                          <p:val>
                            <p:fltVal val="360"/>
                          </p:val>
                        </p:tav>
                        <p:tav tm="100000">
                          <p:val>
                            <p:fltVal val="0"/>
                          </p:val>
                        </p:tav>
                      </p:tavLst>
                    </p:anim>
                    <p:animEffect transition="in" filter="fade">
                      <p:cBhvr>
                        <p:cTn dur="500"/>
                        <p:tgtEl>
                          <p:spTgt spid="3"/>
                        </p:tgtEl>
                      </p:cBhvr>
                    </p:animEffect>
                  </p:childTnLst>
                </p:cTn>
              </p:par>
            </p:tnLst>
          </p:tmpl>
        </p:tmplLst>
      </p:bldP>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标题 1"/>
          <p:cNvSpPr>
            <a:spLocks noGrp="1"/>
          </p:cNvSpPr>
          <p:nvPr>
            <p:ph type="title"/>
          </p:nvPr>
        </p:nvSpPr>
        <p:spPr>
          <a:xfrm>
            <a:off x="3166332" y="1311349"/>
            <a:ext cx="5476817" cy="533475"/>
          </a:xfrm>
          <a:prstGeom prst="rect">
            <a:avLst/>
          </a:prstGeom>
        </p:spPr>
        <p:txBody>
          <a:bodyPr/>
          <a:lstStyle>
            <a:lvl1pPr algn="l">
              <a:defRPr sz="2800">
                <a:solidFill>
                  <a:srgbClr val="7B0077"/>
                </a:solidFill>
              </a:defRPr>
            </a:lvl1pPr>
          </a:lstStyle>
          <a:p>
            <a:r>
              <a:rPr lang="zh-CN" altLang="en-US" smtClean="0"/>
              <a:t>单击此处编辑母版标题样式</a:t>
            </a:r>
            <a:endParaRPr lang="zh-CN" altLang="en-US" dirty="0"/>
          </a:p>
        </p:txBody>
      </p:sp>
      <p:sp>
        <p:nvSpPr>
          <p:cNvPr id="6" name="内容占位符 2"/>
          <p:cNvSpPr>
            <a:spLocks noGrp="1"/>
          </p:cNvSpPr>
          <p:nvPr>
            <p:ph idx="1"/>
          </p:nvPr>
        </p:nvSpPr>
        <p:spPr>
          <a:xfrm>
            <a:off x="3193812" y="1844824"/>
            <a:ext cx="5554652" cy="3456384"/>
          </a:xfrm>
          <a:prstGeom prst="rect">
            <a:avLst/>
          </a:prstGeom>
        </p:spPr>
        <p:txBody>
          <a:bodyPr/>
          <a:lstStyle>
            <a:lvl1pPr marL="0" indent="0">
              <a:lnSpc>
                <a:spcPts val="2600"/>
              </a:lnSpc>
              <a:buFontTx/>
              <a:buNone/>
              <a:defRPr sz="1600">
                <a:solidFill>
                  <a:srgbClr val="7B0077"/>
                </a:solidFill>
                <a:latin typeface="+mj-ea"/>
                <a:ea typeface="+mj-ea"/>
              </a:defRPr>
            </a:lvl1pPr>
            <a:lvl2pPr marL="457200" indent="0">
              <a:lnSpc>
                <a:spcPts val="2600"/>
              </a:lnSpc>
              <a:buFontTx/>
              <a:buNone/>
              <a:defRPr sz="1600">
                <a:solidFill>
                  <a:srgbClr val="7B0077"/>
                </a:solidFill>
                <a:latin typeface="+mj-ea"/>
                <a:ea typeface="+mj-ea"/>
              </a:defRPr>
            </a:lvl2pPr>
            <a:lvl3pPr marL="914400" indent="0">
              <a:lnSpc>
                <a:spcPts val="2600"/>
              </a:lnSpc>
              <a:buFontTx/>
              <a:buNone/>
              <a:defRPr sz="1600">
                <a:solidFill>
                  <a:srgbClr val="7B0077"/>
                </a:solidFill>
                <a:latin typeface="+mj-ea"/>
                <a:ea typeface="+mj-ea"/>
              </a:defRPr>
            </a:lvl3pPr>
            <a:lvl4pPr marL="1371600" indent="0">
              <a:lnSpc>
                <a:spcPts val="2600"/>
              </a:lnSpc>
              <a:buFontTx/>
              <a:buNone/>
              <a:defRPr sz="1600">
                <a:solidFill>
                  <a:srgbClr val="7B0077"/>
                </a:solidFill>
                <a:latin typeface="+mj-ea"/>
                <a:ea typeface="+mj-ea"/>
              </a:defRPr>
            </a:lvl4pPr>
            <a:lvl5pPr marL="1828800" indent="0">
              <a:lnSpc>
                <a:spcPts val="2600"/>
              </a:lnSpc>
              <a:buFontTx/>
              <a:buNone/>
              <a:defRPr sz="1600">
                <a:solidFill>
                  <a:srgbClr val="7B0077"/>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5" name="MH_Others_2">
            <a:extLst>
              <a:ext uri="{FF2B5EF4-FFF2-40B4-BE49-F238E27FC236}">
                <a16:creationId xmlns:a16="http://schemas.microsoft.com/office/drawing/2014/main" xmlns="" id="{517B537F-2044-4353-B896-BF6447519450}"/>
              </a:ext>
            </a:extLst>
          </p:cNvPr>
          <p:cNvSpPr/>
          <p:nvPr userDrawn="1">
            <p:custDataLst>
              <p:tags r:id="rId1"/>
            </p:custDataLst>
          </p:nvPr>
        </p:nvSpPr>
        <p:spPr>
          <a:xfrm>
            <a:off x="265" y="1"/>
            <a:ext cx="2786688" cy="6858000"/>
          </a:xfrm>
          <a:prstGeom prst="rect">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326" tIns="36164" rIns="72326" bIns="36164" numCol="1" spcCol="0" rtlCol="0" fromWordArt="0" anchor="ctr" anchorCtr="0" forceAA="0" compatLnSpc="1">
            <a:prstTxWarp prst="textNoShape">
              <a:avLst/>
            </a:prstTxWarp>
            <a:noAutofit/>
          </a:bodyPr>
          <a:lstStyle/>
          <a:p>
            <a:endParaRPr lang="zh-CN" altLang="en-US" sz="15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MH_Others_1">
            <a:extLst>
              <a:ext uri="{FF2B5EF4-FFF2-40B4-BE49-F238E27FC236}">
                <a16:creationId xmlns:a16="http://schemas.microsoft.com/office/drawing/2014/main" xmlns="" id="{42F9DD8A-CD00-4AA5-9DBB-1C3521B5D97F}"/>
              </a:ext>
            </a:extLst>
          </p:cNvPr>
          <p:cNvSpPr txBox="1"/>
          <p:nvPr userDrawn="1">
            <p:custDataLst>
              <p:tags r:id="rId2"/>
            </p:custDataLst>
          </p:nvPr>
        </p:nvSpPr>
        <p:spPr>
          <a:xfrm>
            <a:off x="470983" y="2233007"/>
            <a:ext cx="1709105" cy="1015663"/>
          </a:xfrm>
          <a:prstGeom prst="rect">
            <a:avLst/>
          </a:prstGeom>
          <a:noFill/>
        </p:spPr>
        <p:txBody>
          <a:bodyPr vert="horz" wrap="square" lIns="0" tIns="0" rIns="0" bIns="0" rtlCol="0" anchor="t" anchorCtr="0">
            <a:spAutoFit/>
          </a:bodyPr>
          <a:lstStyle/>
          <a:p>
            <a:pPr algn="ctr"/>
            <a:r>
              <a:rPr lang="zh-CN" altLang="en-US" sz="66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17" name="MH_Others_2">
            <a:extLst>
              <a:ext uri="{FF2B5EF4-FFF2-40B4-BE49-F238E27FC236}">
                <a16:creationId xmlns:a16="http://schemas.microsoft.com/office/drawing/2014/main" xmlns="" id="{59B6D16B-FC2A-4DC9-8EB2-5FCABB7DD9CC}"/>
              </a:ext>
            </a:extLst>
          </p:cNvPr>
          <p:cNvSpPr txBox="1"/>
          <p:nvPr userDrawn="1">
            <p:custDataLst>
              <p:tags r:id="rId3"/>
            </p:custDataLst>
          </p:nvPr>
        </p:nvSpPr>
        <p:spPr>
          <a:xfrm>
            <a:off x="430625" y="3519294"/>
            <a:ext cx="1789821" cy="323165"/>
          </a:xfrm>
          <a:prstGeom prst="rect">
            <a:avLst/>
          </a:prstGeom>
          <a:noFill/>
        </p:spPr>
        <p:txBody>
          <a:bodyPr wrap="square" lIns="0" tIns="0" rIns="0" bIns="0" anchor="t" anchorCtr="0">
            <a:spAutoFit/>
          </a:bodyPr>
          <a:lstStyle/>
          <a:p>
            <a:pPr algn="ctr">
              <a:defRPr/>
            </a:pPr>
            <a:r>
              <a:rPr lang="en-US" altLang="zh-CN" sz="2100"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25552019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0-#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33" y="2725686"/>
            <a:ext cx="7963964" cy="1332924"/>
          </a:xfrm>
          <a:prstGeom prst="rect">
            <a:avLst/>
          </a:prstGeom>
        </p:spPr>
      </p:pic>
      <p:sp>
        <p:nvSpPr>
          <p:cNvPr id="2" name="标题 1"/>
          <p:cNvSpPr>
            <a:spLocks noGrp="1"/>
          </p:cNvSpPr>
          <p:nvPr>
            <p:ph type="title"/>
          </p:nvPr>
        </p:nvSpPr>
        <p:spPr>
          <a:xfrm>
            <a:off x="1120080" y="3123502"/>
            <a:ext cx="7772400" cy="822300"/>
          </a:xfrm>
          <a:prstGeom prst="rect">
            <a:avLst/>
          </a:prstGeom>
        </p:spPr>
        <p:txBody>
          <a:bodyPr anchor="t"/>
          <a:lstStyle>
            <a:lvl1pPr algn="l">
              <a:defRPr sz="3200" b="0" cap="all">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0" name="图片 9"/>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260756" y="3093983"/>
            <a:ext cx="737932" cy="725633"/>
          </a:xfrm>
          <a:prstGeom prst="rect">
            <a:avLst/>
          </a:prstGeom>
        </p:spPr>
      </p:pic>
      <p:pic>
        <p:nvPicPr>
          <p:cNvPr id="11" name="图片 10"/>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spTree>
    <p:extLst>
      <p:ext uri="{BB962C8B-B14F-4D97-AF65-F5344CB8AC3E}">
        <p14:creationId xmlns:p14="http://schemas.microsoft.com/office/powerpoint/2010/main" xmlns="" val="37342297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447212762"/>
      </p:ext>
    </p:extLst>
  </p:cSld>
  <p:clrMapOvr>
    <a:masterClrMapping/>
  </p:clrMapOvr>
  <p:transition spd="slow">
    <p:push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17" name="矩形: 圆顶角 6">
            <a:hlinkClick r:id="rId2" action="ppaction://hlinksldjump"/>
            <a:extLst>
              <a:ext uri="{FF2B5EF4-FFF2-40B4-BE49-F238E27FC236}">
                <a16:creationId xmlns="" xmlns:a16="http://schemas.microsoft.com/office/drawing/2014/main" id="{5C4041FE-7A2D-4DE9-84AD-50BE0953B3A4}"/>
              </a:ext>
            </a:extLst>
          </p:cNvPr>
          <p:cNvSpPr/>
          <p:nvPr userDrawn="1"/>
        </p:nvSpPr>
        <p:spPr>
          <a:xfrm>
            <a:off x="2898455"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96547309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3" name="矩形: 圆顶角 6">
            <a:hlinkClick r:id="rId2" action="ppaction://hlinksldjump"/>
            <a:extLst>
              <a:ext uri="{FF2B5EF4-FFF2-40B4-BE49-F238E27FC236}">
                <a16:creationId xmlns="" xmlns:a16="http://schemas.microsoft.com/office/drawing/2014/main" id="{5C4041FE-7A2D-4DE9-84AD-50BE0953B3A4}"/>
              </a:ext>
            </a:extLst>
          </p:cNvPr>
          <p:cNvSpPr/>
          <p:nvPr userDrawn="1"/>
        </p:nvSpPr>
        <p:spPr>
          <a:xfrm>
            <a:off x="4459352"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mn-ea"/>
              </a:rPr>
              <a:t>试题类编</a:t>
            </a:r>
          </a:p>
        </p:txBody>
      </p:sp>
    </p:spTree>
    <p:extLst>
      <p:ext uri="{BB962C8B-B14F-4D97-AF65-F5344CB8AC3E}">
        <p14:creationId xmlns:p14="http://schemas.microsoft.com/office/powerpoint/2010/main" xmlns="" val="1351706288"/>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栏目二">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52368216"/>
      </p:ext>
    </p:extLst>
  </p:cSld>
  <p:clrMapOvr>
    <a:masterClrMapping/>
  </p:clrMapOvr>
  <p:transition spd="slow">
    <p:push/>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1.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gi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16" name="矩形 15"/>
          <p:cNvSpPr/>
          <p:nvPr userDrawn="1"/>
        </p:nvSpPr>
        <p:spPr>
          <a:xfrm>
            <a:off x="0" y="3096"/>
            <a:ext cx="9144000" cy="461743"/>
          </a:xfrm>
          <a:prstGeom prst="rect">
            <a:avLst/>
          </a:prstGeom>
          <a:solidFill>
            <a:srgbClr val="09B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10">
            <a:extLst>
              <a:ext uri="{28A0092B-C50C-407E-A947-70E740481C1C}">
                <a14:useLocalDpi xmlns:a14="http://schemas.microsoft.com/office/drawing/2010/main" xmlns="" val="0"/>
              </a:ext>
            </a:extLst>
          </a:blip>
          <a:stretch>
            <a:fillRect/>
          </a:stretch>
        </p:blipFill>
        <p:spPr>
          <a:xfrm>
            <a:off x="143508" y="506033"/>
            <a:ext cx="8856984" cy="6163327"/>
          </a:xfrm>
          <a:prstGeom prst="rect">
            <a:avLst/>
          </a:prstGeom>
        </p:spPr>
      </p:pic>
      <p:sp>
        <p:nvSpPr>
          <p:cNvPr id="13" name="矩形: 圆顶角 6">
            <a:hlinkClick r:id="rId11" action="ppaction://hlinksldjump"/>
            <a:extLst>
              <a:ext uri="{FF2B5EF4-FFF2-40B4-BE49-F238E27FC236}">
                <a16:creationId xmlns="" xmlns:a16="http://schemas.microsoft.com/office/drawing/2014/main" id="{5C4041FE-7A2D-4DE9-84AD-50BE0953B3A4}"/>
              </a:ext>
            </a:extLst>
          </p:cNvPr>
          <p:cNvSpPr/>
          <p:nvPr userDrawn="1"/>
        </p:nvSpPr>
        <p:spPr>
          <a:xfrm>
            <a:off x="2905230"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
        <p:nvSpPr>
          <p:cNvPr id="17" name="矩形: 圆顶角 8">
            <a:hlinkClick r:id="rId12" action="ppaction://hlinksldjump"/>
            <a:extLst>
              <a:ext uri="{FF2B5EF4-FFF2-40B4-BE49-F238E27FC236}">
                <a16:creationId xmlns="" xmlns:a16="http://schemas.microsoft.com/office/drawing/2014/main" id="{7FE76C5C-4820-4612-8B5D-A7F287F1AE5A}"/>
              </a:ext>
            </a:extLst>
          </p:cNvPr>
          <p:cNvSpPr/>
          <p:nvPr userDrawn="1"/>
        </p:nvSpPr>
        <p:spPr>
          <a:xfrm>
            <a:off x="4460099"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试题类编</a:t>
            </a:r>
            <a:endParaRPr lang="zh-CN" altLang="en-US" sz="1600" b="1" dirty="0">
              <a:solidFill>
                <a:schemeClr val="bg1"/>
              </a:solidFill>
              <a:latin typeface="宋体" panose="02010600030101010101" pitchFamily="2" charset="-122"/>
              <a:ea typeface="宋体" panose="02010600030101010101" pitchFamily="2" charset="-122"/>
            </a:endParaRPr>
          </a:p>
        </p:txBody>
      </p:sp>
      <p:pic>
        <p:nvPicPr>
          <p:cNvPr id="26" name="图片 25"/>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169837" y="18913"/>
            <a:ext cx="1521844" cy="416231"/>
          </a:xfrm>
          <a:prstGeom prst="rect">
            <a:avLst/>
          </a:prstGeom>
        </p:spPr>
      </p:pic>
    </p:spTree>
    <p:extLst>
      <p:ext uri="{BB962C8B-B14F-4D97-AF65-F5344CB8AC3E}">
        <p14:creationId xmlns:p14="http://schemas.microsoft.com/office/powerpoint/2010/main" xmlns="" val="16012185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5.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3.jpeg"/><Relationship Id="rId4" Type="http://schemas.openxmlformats.org/officeDocument/2006/relationships/slide" Target="slide75.xml"/></Relationships>
</file>

<file path=ppt/slides/_rels/slide11.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image" Target="../media/image14.jpeg"/><Relationship Id="rId4" Type="http://schemas.openxmlformats.org/officeDocument/2006/relationships/slide" Target="slide75.xml"/></Relationships>
</file>

<file path=ppt/slides/_rels/slide12.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75.xml"/></Relationships>
</file>

<file path=ppt/slides/_rels/slide13.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75.xml"/></Relationships>
</file>

<file path=ppt/slides/_rels/slide14.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75.xml"/></Relationships>
</file>

<file path=ppt/slides/_rels/slide15.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75.xml"/></Relationships>
</file>

<file path=ppt/slides/_rels/slide16.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75.xml"/></Relationships>
</file>

<file path=ppt/slides/_rels/slide17.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75.xml"/></Relationships>
</file>

<file path=ppt/slides/_rels/slide18.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75.xml"/></Relationships>
</file>

<file path=ppt/slides/_rels/slide19.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75.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5.xml"/><Relationship Id="rId1" Type="http://schemas.openxmlformats.org/officeDocument/2006/relationships/vmlDrawing" Target="../drawings/vmlDrawing2.vml"/></Relationships>
</file>

<file path=ppt/slides/_rels/slide20.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75.xml"/></Relationships>
</file>

<file path=ppt/slides/_rels/slide21.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75.xml"/><Relationship Id="rId4" Type="http://schemas.openxmlformats.org/officeDocument/2006/relationships/slide" Target="slide45.xml"/></Relationships>
</file>

<file path=ppt/slides/_rels/slide22.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image" Target="../media/image16.jpeg"/><Relationship Id="rId4" Type="http://schemas.openxmlformats.org/officeDocument/2006/relationships/slide" Target="slide75.xml"/></Relationships>
</file>

<file path=ppt/slides/_rels/slide23.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image" Target="../media/image17.jpeg"/><Relationship Id="rId4" Type="http://schemas.openxmlformats.org/officeDocument/2006/relationships/slide" Target="slide75.xml"/></Relationships>
</file>

<file path=ppt/slides/_rels/slide24.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75.xml"/></Relationships>
</file>

<file path=ppt/slides/_rels/slide25.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75.xml"/></Relationships>
</file>

<file path=ppt/slides/_rels/slide26.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75.xml"/></Relationships>
</file>

<file path=ppt/slides/_rels/slide27.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75.xml"/></Relationships>
</file>

<file path=ppt/slides/_rels/slide28.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75.xml"/></Relationships>
</file>

<file path=ppt/slides/_rels/slide29.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image" Target="../media/image18.png"/><Relationship Id="rId4" Type="http://schemas.openxmlformats.org/officeDocument/2006/relationships/slide" Target="slide75.xml"/></Relationships>
</file>

<file path=ppt/slides/_rels/slide3.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75.xml"/></Relationships>
</file>

<file path=ppt/slides/_rels/slide30.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image" Target="../media/image19.jpeg"/><Relationship Id="rId4" Type="http://schemas.openxmlformats.org/officeDocument/2006/relationships/slide" Target="slide75.xml"/></Relationships>
</file>

<file path=ppt/slides/_rels/slide31.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75.xml"/></Relationships>
</file>

<file path=ppt/slides/_rels/slide32.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75.xml"/></Relationships>
</file>

<file path=ppt/slides/_rels/slide33.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21.jpeg"/><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package" Target="../embeddings/Microsoft_Office_Word___5.docx"/><Relationship Id="rId5" Type="http://schemas.openxmlformats.org/officeDocument/2006/relationships/slide" Target="slide75.xml"/><Relationship Id="rId4" Type="http://schemas.openxmlformats.org/officeDocument/2006/relationships/slide" Target="slide45.xml"/></Relationships>
</file>

<file path=ppt/slides/_rels/slide34.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image" Target="../media/image22.jpeg"/><Relationship Id="rId4" Type="http://schemas.openxmlformats.org/officeDocument/2006/relationships/slide" Target="slide75.xml"/></Relationships>
</file>

<file path=ppt/slides/_rels/slide35.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75.xml"/></Relationships>
</file>

<file path=ppt/slides/_rels/slide36.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75.xml"/></Relationships>
</file>

<file path=ppt/slides/_rels/slide37.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75.xml"/></Relationships>
</file>

<file path=ppt/slides/_rels/slide38.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package" Target="../embeddings/Microsoft_Office_Word___6.docx"/><Relationship Id="rId5" Type="http://schemas.openxmlformats.org/officeDocument/2006/relationships/slide" Target="slide75.xml"/><Relationship Id="rId4" Type="http://schemas.openxmlformats.org/officeDocument/2006/relationships/slide" Target="slide45.xml"/></Relationships>
</file>

<file path=ppt/slides/_rels/slide39.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75.xml"/></Relationships>
</file>

<file path=ppt/slides/_rels/slide4.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75.xml"/></Relationships>
</file>

<file path=ppt/slides/_rels/slide40.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75.xml"/></Relationships>
</file>

<file path=ppt/slides/_rels/slide41.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21.jpeg"/><Relationship Id="rId4" Type="http://schemas.openxmlformats.org/officeDocument/2006/relationships/slide" Target="slide75.xml"/></Relationships>
</file>

<file path=ppt/slides/_rels/slide42.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package" Target="../embeddings/Microsoft_Office_Word___7.docx"/><Relationship Id="rId5" Type="http://schemas.openxmlformats.org/officeDocument/2006/relationships/slide" Target="slide75.xml"/><Relationship Id="rId4" Type="http://schemas.openxmlformats.org/officeDocument/2006/relationships/slide" Target="slide45.xml"/></Relationships>
</file>

<file path=ppt/slides/_rels/slide43.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75.xml"/></Relationships>
</file>

<file path=ppt/slides/_rels/slide44.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image" Target="../media/image24.jpeg"/><Relationship Id="rId4" Type="http://schemas.openxmlformats.org/officeDocument/2006/relationships/slide" Target="slide75.xml"/></Relationships>
</file>

<file path=ppt/slides/_rels/slide45.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75.xml"/></Relationships>
</file>

<file path=ppt/slides/_rels/slide46.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package" Target="../embeddings/Microsoft_Office_Word___8.docx"/><Relationship Id="rId5" Type="http://schemas.openxmlformats.org/officeDocument/2006/relationships/slide" Target="slide75.xml"/><Relationship Id="rId4" Type="http://schemas.openxmlformats.org/officeDocument/2006/relationships/slide" Target="slide45.xml"/></Relationships>
</file>

<file path=ppt/slides/_rels/slide47.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75.xml"/></Relationships>
</file>

<file path=ppt/slides/_rels/slide48.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75.xml"/></Relationships>
</file>

<file path=ppt/slides/_rels/slide49.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package" Target="../embeddings/Microsoft_Office_Word___9.docx"/><Relationship Id="rId5" Type="http://schemas.openxmlformats.org/officeDocument/2006/relationships/slide" Target="slide75.xml"/><Relationship Id="rId4" Type="http://schemas.openxmlformats.org/officeDocument/2006/relationships/slide" Target="slide45.xml"/></Relationships>
</file>

<file path=ppt/slides/_rels/slide5.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image" Target="../media/image10.jpeg"/><Relationship Id="rId4" Type="http://schemas.openxmlformats.org/officeDocument/2006/relationships/slide" Target="slide75.xml"/></Relationships>
</file>

<file path=ppt/slides/_rels/slide50.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28.png"/><Relationship Id="rId5" Type="http://schemas.openxmlformats.org/officeDocument/2006/relationships/image" Target="../media/image27.jpeg"/><Relationship Id="rId4" Type="http://schemas.openxmlformats.org/officeDocument/2006/relationships/slide" Target="slide75.xml"/></Relationships>
</file>

<file path=ppt/slides/_rels/slide51.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75.xml"/></Relationships>
</file>

<file path=ppt/slides/_rels/slide52.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75.xml"/></Relationships>
</file>

<file path=ppt/slides/_rels/slide53.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75.xml"/></Relationships>
</file>

<file path=ppt/slides/_rels/slide54.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75.xml"/></Relationships>
</file>

<file path=ppt/slides/_rels/slide55.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package" Target="../embeddings/Microsoft_Office_Word___10.docx"/><Relationship Id="rId5" Type="http://schemas.openxmlformats.org/officeDocument/2006/relationships/slide" Target="slide75.xml"/><Relationship Id="rId4" Type="http://schemas.openxmlformats.org/officeDocument/2006/relationships/slide" Target="slide45.xml"/></Relationships>
</file>

<file path=ppt/slides/_rels/slide56.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75.xml"/></Relationships>
</file>

<file path=ppt/slides/_rels/slide57.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6.xml"/><Relationship Id="rId1" Type="http://schemas.openxmlformats.org/officeDocument/2006/relationships/vmlDrawing" Target="../drawings/vmlDrawing11.vml"/><Relationship Id="rId6" Type="http://schemas.openxmlformats.org/officeDocument/2006/relationships/package" Target="../embeddings/Microsoft_Office_Word___11.docx"/><Relationship Id="rId5" Type="http://schemas.openxmlformats.org/officeDocument/2006/relationships/slide" Target="slide75.xml"/><Relationship Id="rId4" Type="http://schemas.openxmlformats.org/officeDocument/2006/relationships/slide" Target="slide45.xml"/></Relationships>
</file>

<file path=ppt/slides/_rels/slide58.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75.xml"/></Relationships>
</file>

<file path=ppt/slides/_rels/slide59.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6.xml"/><Relationship Id="rId1" Type="http://schemas.openxmlformats.org/officeDocument/2006/relationships/vmlDrawing" Target="../drawings/vmlDrawing12.vml"/><Relationship Id="rId6" Type="http://schemas.openxmlformats.org/officeDocument/2006/relationships/package" Target="../embeddings/Microsoft_Office_Word___12.docx"/><Relationship Id="rId5" Type="http://schemas.openxmlformats.org/officeDocument/2006/relationships/slide" Target="slide75.xml"/><Relationship Id="rId4" Type="http://schemas.openxmlformats.org/officeDocument/2006/relationships/slide" Target="slide45.xml"/></Relationships>
</file>

<file path=ppt/slides/_rels/slide6.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75.xml"/></Relationships>
</file>

<file path=ppt/slides/_rels/slide60.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image" Target="../media/image31.jpeg"/><Relationship Id="rId4" Type="http://schemas.openxmlformats.org/officeDocument/2006/relationships/slide" Target="slide75.xml"/></Relationships>
</file>

<file path=ppt/slides/_rels/slide61.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75.xml"/></Relationships>
</file>

<file path=ppt/slides/_rels/slide62.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75.xml"/></Relationships>
</file>

<file path=ppt/slides/_rels/slide63.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75.xml"/></Relationships>
</file>

<file path=ppt/slides/_rels/slide64.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image" Target="../media/image28.png"/><Relationship Id="rId4" Type="http://schemas.openxmlformats.org/officeDocument/2006/relationships/slide" Target="slide75.xml"/></Relationships>
</file>

<file path=ppt/slides/_rels/slide65.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image" Target="../media/image32.jpeg"/><Relationship Id="rId4" Type="http://schemas.openxmlformats.org/officeDocument/2006/relationships/slide" Target="slide75.xml"/></Relationships>
</file>

<file path=ppt/slides/_rels/slide66.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75.xml"/></Relationships>
</file>

<file path=ppt/slides/_rels/slide67.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75.xml"/></Relationships>
</file>

<file path=ppt/slides/_rels/slide68.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6.xml"/><Relationship Id="rId1" Type="http://schemas.openxmlformats.org/officeDocument/2006/relationships/vmlDrawing" Target="../drawings/vmlDrawing13.vml"/><Relationship Id="rId6" Type="http://schemas.openxmlformats.org/officeDocument/2006/relationships/package" Target="../embeddings/Microsoft_Office_Word___13.docx"/><Relationship Id="rId5" Type="http://schemas.openxmlformats.org/officeDocument/2006/relationships/slide" Target="slide75.xml"/><Relationship Id="rId4" Type="http://schemas.openxmlformats.org/officeDocument/2006/relationships/slide" Target="slide45.xml"/></Relationships>
</file>

<file path=ppt/slides/_rels/slide69.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75.xml"/></Relationships>
</file>

<file path=ppt/slides/_rels/slide7.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image" Target="../media/image11.jpeg"/><Relationship Id="rId4" Type="http://schemas.openxmlformats.org/officeDocument/2006/relationships/slide" Target="slide75.xml"/></Relationships>
</file>

<file path=ppt/slides/_rels/slide70.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75.xml"/></Relationships>
</file>

<file path=ppt/slides/_rels/slide71.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34.png"/><Relationship Id="rId4" Type="http://schemas.openxmlformats.org/officeDocument/2006/relationships/slide" Target="slide75.xml"/></Relationships>
</file>

<file path=ppt/slides/_rels/slide72.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75.xml"/></Relationships>
</file>

<file path=ppt/slides/_rels/slide73.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75.xml"/></Relationships>
</file>

<file path=ppt/slides/_rels/slide74.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75.xml"/></Relationships>
</file>

<file path=ppt/slides/_rels/slide75.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75.xml"/></Relationships>
</file>

<file path=ppt/slides/_rels/slide76.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75.xml"/></Relationships>
</file>

<file path=ppt/slides/_rels/slide77.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image" Target="../media/image35.jpeg"/><Relationship Id="rId4" Type="http://schemas.openxmlformats.org/officeDocument/2006/relationships/slide" Target="slide75.xml"/></Relationships>
</file>

<file path=ppt/slides/_rels/slide78.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75.xml"/></Relationships>
</file>

<file path=ppt/slides/_rels/slide79.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slide" Target="slide75.xml"/></Relationships>
</file>

<file path=ppt/slides/_rels/slide8.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75.xml"/></Relationships>
</file>

<file path=ppt/slides/_rels/slide80.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image" Target="../media/image36.jpeg"/><Relationship Id="rId4" Type="http://schemas.openxmlformats.org/officeDocument/2006/relationships/slide" Target="slide75.xml"/></Relationships>
</file>

<file path=ppt/slides/_rels/slide81.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75.xml"/></Relationships>
</file>

<file path=ppt/slides/_rels/slide82.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75.xml"/></Relationships>
</file>

<file path=ppt/slides/_rels/slide83.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37.jpeg"/><Relationship Id="rId4" Type="http://schemas.openxmlformats.org/officeDocument/2006/relationships/slide" Target="slide75.xml"/></Relationships>
</file>

<file path=ppt/slides/_rels/slide84.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75.xml"/></Relationships>
</file>

<file path=ppt/slides/_rels/slide85.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75.xml"/></Relationships>
</file>

<file path=ppt/slides/_rels/slide86.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75.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75.xml"/><Relationship Id="rId4" Type="http://schemas.openxmlformats.org/officeDocument/2006/relationships/slide" Target="slide4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2248287" y="476672"/>
            <a:ext cx="4647426"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2010</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年高考全国卷考情</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一览表</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867151014"/>
              </p:ext>
            </p:extLst>
          </p:nvPr>
        </p:nvGraphicFramePr>
        <p:xfrm>
          <a:off x="508000" y="908720"/>
          <a:ext cx="8128000" cy="6213977"/>
        </p:xfrm>
        <a:graphic>
          <a:graphicData uri="http://schemas.openxmlformats.org/presentationml/2006/ole">
            <p:oleObj spid="_x0000_s2053" name="文档" r:id="rId3" imgW="3909532" imgH="2989907" progId="Word.Document.12">
              <p:embed/>
            </p:oleObj>
          </a:graphicData>
        </a:graphic>
      </p:graphicFrame>
    </p:spTree>
    <p:extLst>
      <p:ext uri="{BB962C8B-B14F-4D97-AF65-F5344CB8AC3E}">
        <p14:creationId xmlns:p14="http://schemas.microsoft.com/office/powerpoint/2010/main" xmlns="" val="1036473714"/>
      </p:ext>
    </p:extLst>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904201"/>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计划的特点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改造与建设并举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或变革生产关系与发展生产力并举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工业化建设与提高人民生活水平并举。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优先发展重工业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并强调处理好重工业、轻工业和农业之间的关系。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渐进性和长期性。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工业化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农业、手工业和资本主义工商业的社会主义改造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相辅相成。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借题发挥.eps" descr="id:2147495564;FounderCES"/>
          <p:cNvPicPr/>
          <p:nvPr/>
        </p:nvPicPr>
        <p:blipFill>
          <a:blip r:embed="rId5"/>
          <a:stretch>
            <a:fillRect/>
          </a:stretch>
        </p:blipFill>
        <p:spPr>
          <a:xfrm>
            <a:off x="648488" y="1988111"/>
            <a:ext cx="999792" cy="318654"/>
          </a:xfrm>
          <a:prstGeom prst="rect">
            <a:avLst/>
          </a:prstGeom>
        </p:spPr>
      </p:pic>
    </p:spTree>
    <p:extLst>
      <p:ext uri="{BB962C8B-B14F-4D97-AF65-F5344CB8AC3E}">
        <p14:creationId xmlns:p14="http://schemas.microsoft.com/office/powerpoint/2010/main" xmlns="" val="19217122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8"/>
          <p:cNvSpPr>
            <a:spLocks noChangeAspect="1"/>
          </p:cNvSpPr>
          <p:nvPr/>
        </p:nvSpPr>
        <p:spPr>
          <a:xfrm>
            <a:off x="508000" y="824908"/>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1,31,4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下图为新中国第一个五年计划期间中国、美国、英国主要工业指标年均增长速度的比较。据此可以推知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中国原有工业基础很薄弱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冷战制约美英工业发展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中国重工业发展急躁冒进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美英传统工业产业衰落</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X72.eps" descr="id:2147492231;FounderCES"/>
          <p:cNvPicPr/>
          <p:nvPr/>
        </p:nvPicPr>
        <p:blipFill>
          <a:blip r:embed="rId5"/>
          <a:stretch>
            <a:fillRect/>
          </a:stretch>
        </p:blipFill>
        <p:spPr>
          <a:xfrm>
            <a:off x="5220072" y="1649582"/>
            <a:ext cx="2940262" cy="1966893"/>
          </a:xfrm>
          <a:prstGeom prst="rect">
            <a:avLst/>
          </a:prstGeom>
        </p:spPr>
      </p:pic>
      <p:sp>
        <p:nvSpPr>
          <p:cNvPr id="8" name="矩形 7"/>
          <p:cNvSpPr>
            <a:spLocks noChangeAspect="1"/>
          </p:cNvSpPr>
          <p:nvPr/>
        </p:nvSpPr>
        <p:spPr>
          <a:xfrm>
            <a:off x="508000" y="3699084"/>
            <a:ext cx="8128000" cy="3037242"/>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本题主要考查考生准确解读图表、获取有效信息、调动运用历史知识的能力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有助于考生更好地认识新中国经济建设所取得的成就。解题第一步要正确解读信息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从图中数据可得出中国工业增长率远远高于英、美这一结论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第二步要正确解读上述结论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中国增长率高不是因为重工业急躁冒进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而是因为原来的基础差、基数小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所以增长率远远高于英、美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故答案为</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冷战制约美英工业发展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美英传统工业产业衰落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不符合史实</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中国重工业发展急躁冒进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计划期间的实际情况。</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图片 9"/>
          <p:cNvPicPr>
            <a:picLocks noChangeAspect="1"/>
          </p:cNvPicPr>
          <p:nvPr/>
        </p:nvPicPr>
        <p:blipFill>
          <a:blip r:embed="rId6"/>
          <a:stretch>
            <a:fillRect/>
          </a:stretch>
        </p:blipFill>
        <p:spPr>
          <a:xfrm>
            <a:off x="2068487" y="1720234"/>
            <a:ext cx="359637" cy="361175"/>
          </a:xfrm>
          <a:prstGeom prst="rect">
            <a:avLst/>
          </a:prstGeom>
        </p:spPr>
      </p:pic>
    </p:spTree>
    <p:extLst>
      <p:ext uri="{BB962C8B-B14F-4D97-AF65-F5344CB8AC3E}">
        <p14:creationId xmlns:p14="http://schemas.microsoft.com/office/powerpoint/2010/main" xmlns="" val="275953426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wipe(down)">
                                      <p:cBhvr>
                                        <p:cTn id="12"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,24,2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)1950</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东北人民政府规定在大区范围内对煤炭、钢材等多种生产资料统一分配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随后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东北地区计划分配的物资种类逐年增加。从</a:t>
            </a:r>
            <a:r>
              <a:rPr lang="en-US" altLang="zh-CN" sz="2200">
                <a:solidFill>
                  <a:srgbClr val="000000"/>
                </a:solidFill>
                <a:latin typeface="Times New Roman" panose="02020603050405020304" pitchFamily="18" charset="0"/>
                <a:cs typeface="Times New Roman" panose="02020603050405020304" pitchFamily="18" charset="0"/>
              </a:rPr>
              <a:t>1953</a:t>
            </a:r>
            <a:r>
              <a:rPr lang="zh-CN" altLang="zh-CN" sz="2200">
                <a:solidFill>
                  <a:srgbClr val="000000"/>
                </a:solidFill>
                <a:latin typeface="Times New Roman" panose="02020603050405020304" pitchFamily="18" charset="0"/>
                <a:cs typeface="Times New Roman" panose="02020603050405020304" pitchFamily="18" charset="0"/>
              </a:rPr>
              <a:t>年起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计划分配调拨体制开始在全国铺开。这反映了中国计划经济体制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是新生国家政权的基础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随着行政区域的扩大逐步建立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是在宪法原则下建立的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随着工业化建设的进行而建立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新生国家政权的基础是新民主主义经济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材料没有显示出行政区域扩大的信息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新中国第一部宪法是</a:t>
            </a:r>
            <a:r>
              <a:rPr lang="en-US" altLang="zh-CN" sz="2200">
                <a:solidFill>
                  <a:srgbClr val="000000"/>
                </a:solidFill>
                <a:latin typeface="Times New Roman" panose="02020603050405020304" pitchFamily="18" charset="0"/>
                <a:cs typeface="Times New Roman" panose="02020603050405020304" pitchFamily="18" charset="0"/>
              </a:rPr>
              <a:t>1954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年颁布的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依据题干时间</a:t>
            </a:r>
            <a:r>
              <a:rPr lang="en-US" altLang="zh-CN" sz="2200">
                <a:solidFill>
                  <a:srgbClr val="000000"/>
                </a:solidFill>
                <a:latin typeface="Times New Roman" panose="02020603050405020304" pitchFamily="18" charset="0"/>
                <a:cs typeface="Times New Roman" panose="02020603050405020304" pitchFamily="18" charset="0"/>
              </a:rPr>
              <a:t>1953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年以及材料信息可以判断计划经济体制的确立与东北地区发展重工业有很大渊源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这与新中国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计划有关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5652120" y="2204864"/>
            <a:ext cx="359637" cy="361175"/>
          </a:xfrm>
          <a:prstGeom prst="rect">
            <a:avLst/>
          </a:prstGeom>
        </p:spPr>
      </p:pic>
    </p:spTree>
    <p:extLst>
      <p:ext uri="{BB962C8B-B14F-4D97-AF65-F5344CB8AC3E}">
        <p14:creationId xmlns:p14="http://schemas.microsoft.com/office/powerpoint/2010/main" xmlns="" val="384168350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重庆</a:t>
            </a:r>
            <a:r>
              <a:rPr lang="en-US" altLang="zh-CN" sz="2200">
                <a:solidFill>
                  <a:srgbClr val="000000"/>
                </a:solidFill>
                <a:latin typeface="Times New Roman" panose="02020603050405020304" pitchFamily="18" charset="0"/>
                <a:cs typeface="Times New Roman" panose="02020603050405020304" pitchFamily="18" charset="0"/>
              </a:rPr>
              <a:t>,9,4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)1989</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邓小平会见来访的苏共领导人时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充分肯定了苏联对中国的帮助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苏联帮助我们搞了一个工业基础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工业基础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初步建立于新中国的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国民经济恢复时期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一五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计划时期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大跃进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国民经济调整时期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国民经济恢复时期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我国的工业基础非常薄弱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与题干信息不符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计划集中主要力量进行工业建设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奠定了中国社会主义工业化的初步基础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,1958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中苏关系逐步恶化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大跃进</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运动时期和国民经济调整时期与题干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苏联帮助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的信息不符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6804248" y="1988840"/>
            <a:ext cx="359637" cy="361175"/>
          </a:xfrm>
          <a:prstGeom prst="rect">
            <a:avLst/>
          </a:prstGeom>
        </p:spPr>
      </p:pic>
    </p:spTree>
    <p:extLst>
      <p:ext uri="{BB962C8B-B14F-4D97-AF65-F5344CB8AC3E}">
        <p14:creationId xmlns:p14="http://schemas.microsoft.com/office/powerpoint/2010/main" xmlns="" val="387380062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,24,2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计划实施过程中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民用工业企业中分别有</a:t>
            </a:r>
            <a:r>
              <a:rPr lang="en-US" altLang="zh-CN" sz="2200">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Times New Roman" panose="02020603050405020304" pitchFamily="18" charset="0"/>
                <a:cs typeface="Times New Roman" panose="02020603050405020304" pitchFamily="18" charset="0"/>
              </a:rPr>
              <a:t>个部署在东北地区</a:t>
            </a:r>
            <a:r>
              <a:rPr lang="en-US" altLang="zh-CN" sz="2200">
                <a:solidFill>
                  <a:srgbClr val="000000"/>
                </a:solidFill>
                <a:latin typeface="Times New Roman" panose="02020603050405020304" pitchFamily="18" charset="0"/>
                <a:cs typeface="Times New Roman" panose="02020603050405020304" pitchFamily="18" charset="0"/>
              </a:rPr>
              <a:t>,32</a:t>
            </a:r>
            <a:r>
              <a:rPr lang="zh-CN" altLang="zh-CN" sz="2200">
                <a:solidFill>
                  <a:srgbClr val="000000"/>
                </a:solidFill>
                <a:latin typeface="Times New Roman" panose="02020603050405020304" pitchFamily="18" charset="0"/>
                <a:cs typeface="Times New Roman" panose="02020603050405020304" pitchFamily="18" charset="0"/>
              </a:rPr>
              <a:t>个部署在中部地区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国防工业企业中的大部分部署在了中、西部地区。国家调整工业布局的主要目的在于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充分利用原有工业基础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推动经济均衡发展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打破西方对华经济封锁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充分利用劳动力资源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调整工业布局的主要目的在于促进工业合理布局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推动经济均衡发展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中国原来的工业布局非常不合理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内地工业太少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全国经济发展不均衡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项。中国原有工业基础薄弱</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调整国内经济布局与打破外国对华经济封锁无关</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西部地区劳动力资源相对较少</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2843808" y="2204864"/>
            <a:ext cx="359637" cy="361175"/>
          </a:xfrm>
          <a:prstGeom prst="rect">
            <a:avLst/>
          </a:prstGeom>
        </p:spPr>
      </p:pic>
    </p:spTree>
    <p:extLst>
      <p:ext uri="{BB962C8B-B14F-4D97-AF65-F5344CB8AC3E}">
        <p14:creationId xmlns:p14="http://schemas.microsoft.com/office/powerpoint/2010/main" xmlns="" val="408399410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,24,2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计划期间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大型项目实际完成投资</a:t>
            </a:r>
            <a:r>
              <a:rPr lang="en-US" altLang="zh-CN" sz="2200">
                <a:solidFill>
                  <a:srgbClr val="000000"/>
                </a:solidFill>
                <a:latin typeface="Times New Roman" panose="02020603050405020304" pitchFamily="18" charset="0"/>
                <a:cs typeface="Times New Roman" panose="02020603050405020304" pitchFamily="18" charset="0"/>
              </a:rPr>
              <a:t>196.1</a:t>
            </a:r>
            <a:r>
              <a:rPr lang="zh-CN" altLang="zh-CN" sz="2200">
                <a:solidFill>
                  <a:srgbClr val="000000"/>
                </a:solidFill>
                <a:latin typeface="Times New Roman" panose="02020603050405020304" pitchFamily="18" charset="0"/>
                <a:cs typeface="Times New Roman" panose="02020603050405020304" pitchFamily="18" charset="0"/>
              </a:rPr>
              <a:t>亿元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其中东北占实际投资总额的</a:t>
            </a:r>
            <a:r>
              <a:rPr lang="en-US" altLang="zh-CN" sz="2200">
                <a:solidFill>
                  <a:srgbClr val="000000"/>
                </a:solidFill>
                <a:latin typeface="Times New Roman" panose="02020603050405020304" pitchFamily="18" charset="0"/>
                <a:cs typeface="Times New Roman" panose="02020603050405020304" pitchFamily="18" charset="0"/>
              </a:rPr>
              <a:t>44.3%,</a:t>
            </a:r>
            <a:r>
              <a:rPr lang="zh-CN" altLang="zh-CN" sz="2200">
                <a:solidFill>
                  <a:srgbClr val="000000"/>
                </a:solidFill>
                <a:latin typeface="Times New Roman" panose="02020603050405020304" pitchFamily="18" charset="0"/>
                <a:cs typeface="Times New Roman" panose="02020603050405020304" pitchFamily="18" charset="0"/>
              </a:rPr>
              <a:t>已建成投产的重工业企业也多集中在东北。促成这种现象出现的因素之一是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便于就近接受苏联援助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美国形成对华包围封锁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有利于支援抗美援朝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中日两国关系发生变化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计划隐含着时间信息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题干反映的是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计划中的重工业集中在东北地区的现象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结合所学知识可知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这一现象出现的因素有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东北地区重工业基础较好、资源丰富、交通运输便利和地理位置优越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靠近苏联</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三项与题干无关。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814673" y="2348880"/>
            <a:ext cx="359637" cy="361175"/>
          </a:xfrm>
          <a:prstGeom prst="rect">
            <a:avLst/>
          </a:prstGeom>
        </p:spPr>
      </p:pic>
    </p:spTree>
    <p:extLst>
      <p:ext uri="{BB962C8B-B14F-4D97-AF65-F5344CB8AC3E}">
        <p14:creationId xmlns:p14="http://schemas.microsoft.com/office/powerpoint/2010/main" xmlns="" val="32998727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,23,2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第一个五年计划期间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上海、天津等工业先进地区人均工业产值的增长率低于全国平均水平。这反映出当时中国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工业发展速度放缓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重工业生产速度加快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工业布局发生变化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工商业改造已经完成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上海、天津等地原来是工业比较先进的地区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计划重点发展重工业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且以东北和中部为主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作为原来工业比较发达的上海、天津逐渐在全国的工业比重中下降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所以低于全国平均水平。</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项明显错误</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项重工业生产速度加快与上海、天津增长率低不能形成必然的因果关系</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项与题意无关。故选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2555776" y="1988840"/>
            <a:ext cx="359637" cy="361175"/>
          </a:xfrm>
          <a:prstGeom prst="rect">
            <a:avLst/>
          </a:prstGeom>
        </p:spPr>
      </p:pic>
    </p:spTree>
    <p:extLst>
      <p:ext uri="{BB962C8B-B14F-4D97-AF65-F5344CB8AC3E}">
        <p14:creationId xmlns:p14="http://schemas.microsoft.com/office/powerpoint/2010/main" xmlns="" val="51633593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856856"/>
            <a:ext cx="8128000" cy="5625451"/>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考向二</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三大改造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2,31,4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)1953</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中共中央决定在全国范围内实行粮食的统购统销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在农村向余粮户实行粮食计划收购的政策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由国家严格控制粮食市场。粮食的统购统销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加快了我国农村经济的恢复和发展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有力地促进了各地农村的政权建设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将农民经济生活纳入国家计划体制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为国家工业化建设提供劳动力资源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本题考查粮食的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统购统销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这一历史概念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注意放到</a:t>
            </a:r>
            <a:r>
              <a:rPr lang="en-US" altLang="zh-CN" sz="2200">
                <a:solidFill>
                  <a:srgbClr val="000000"/>
                </a:solidFill>
                <a:latin typeface="Times New Roman" panose="02020603050405020304" pitchFamily="18" charset="0"/>
                <a:cs typeface="Times New Roman" panose="02020603050405020304" pitchFamily="18" charset="0"/>
              </a:rPr>
              <a:t>1953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年的时代背景下思考。从材料信息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粮食计划收购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国家严格控制粮食市场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该措施与我国当时实行的计划经济体制有关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由此推断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该项举措旨在将农民经济生活纳入国家计划体制内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项。农村经济恢复是在</a:t>
            </a:r>
            <a:r>
              <a:rPr lang="en-US" altLang="zh-CN" sz="2200">
                <a:solidFill>
                  <a:srgbClr val="000000"/>
                </a:solidFill>
                <a:latin typeface="Times New Roman" panose="02020603050405020304" pitchFamily="18" charset="0"/>
                <a:cs typeface="Times New Roman" panose="02020603050405020304" pitchFamily="18" charset="0"/>
              </a:rPr>
              <a:t>1949~1952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结合史实可知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新中国成立时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国内政权已经稳固</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提供劳动力资源与题意不符</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6876256" y="1988840"/>
            <a:ext cx="359637" cy="361175"/>
          </a:xfrm>
          <a:prstGeom prst="rect">
            <a:avLst/>
          </a:prstGeom>
        </p:spPr>
      </p:pic>
    </p:spTree>
    <p:extLst>
      <p:ext uri="{BB962C8B-B14F-4D97-AF65-F5344CB8AC3E}">
        <p14:creationId xmlns:p14="http://schemas.microsoft.com/office/powerpoint/2010/main" xmlns="" val="178313954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6" end="6"/>
                                            </p:txEl>
                                          </p:spTgt>
                                        </p:tgtEl>
                                        <p:attrNameLst>
                                          <p:attrName>style.visibility</p:attrName>
                                        </p:attrNameLst>
                                      </p:cBhvr>
                                      <p:to>
                                        <p:strVal val="visible"/>
                                      </p:to>
                                    </p:set>
                                    <p:animEffect transition="in" filter="wipe(down)">
                                      <p:cBhvr>
                                        <p:cTn id="12"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北京</a:t>
            </a:r>
            <a:r>
              <a:rPr lang="en-US" altLang="zh-CN" sz="2200">
                <a:solidFill>
                  <a:srgbClr val="000000"/>
                </a:solidFill>
                <a:latin typeface="Times New Roman" panose="02020603050405020304" pitchFamily="18" charset="0"/>
                <a:cs typeface="Times New Roman" panose="02020603050405020304" pitchFamily="18" charset="0"/>
              </a:rPr>
              <a:t>,18,4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单干邀伴变互助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小组联起变大组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大组变作合作社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领导要靠党支部。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这首歌谣反映了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人民公社化运动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家庭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联产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承包责任制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农业社会主义改造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中共八大经济方针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人民公社化运动中将若干农业合作社合并为人民公社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大组变做合作社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承包责任制实行分户经营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自负盈亏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大组变做合作社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;1953~1956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年对农业的社会主义改造中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把广大农民组织起来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参加农业生产合作社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走集体化道路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中共八大确立了既反保守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又反冒进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坚持在综合平衡中稳步前进的经济方针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与题意无关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7308304" y="1556792"/>
            <a:ext cx="359637" cy="361175"/>
          </a:xfrm>
          <a:prstGeom prst="rect">
            <a:avLst/>
          </a:prstGeom>
        </p:spPr>
      </p:pic>
    </p:spTree>
    <p:extLst>
      <p:ext uri="{BB962C8B-B14F-4D97-AF65-F5344CB8AC3E}">
        <p14:creationId xmlns:p14="http://schemas.microsoft.com/office/powerpoint/2010/main" xmlns="" val="357300307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82146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安徽</a:t>
            </a:r>
            <a:r>
              <a:rPr lang="en-US" altLang="zh-CN" sz="2200">
                <a:solidFill>
                  <a:srgbClr val="000000"/>
                </a:solidFill>
                <a:latin typeface="Times New Roman" panose="02020603050405020304" pitchFamily="18" charset="0"/>
                <a:cs typeface="Times New Roman" panose="02020603050405020304" pitchFamily="18" charset="0"/>
              </a:rPr>
              <a:t>,17,4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一位农民在日记中写道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由于单家独户的经营经不起天灾人祸的袭击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有的贫农家底薄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缺资金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仍不能大翻身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困难不少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出现了个别卖地卖牲口、出卖劳动力的现象。政府号召组织起来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在搭工帮工的基础上成立互助组。我是青年团员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还是乡上的人民代表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我能落后吗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其描述反映的是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农业合作化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三年经济困难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人民公社化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家庭联产承包责任制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根据题干中的关键信息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单家独户的经营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互助组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可以判定国家对于土地改革后的农业进行改造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三年经济困难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时期农业建立的是人民公社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人民公社化时期农村出现了人民公社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家庭联产承包责任制为改革开放以后的举措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政府号召组织起来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7452320" y="2492896"/>
            <a:ext cx="359637" cy="361175"/>
          </a:xfrm>
          <a:prstGeom prst="rect">
            <a:avLst/>
          </a:prstGeom>
        </p:spPr>
      </p:pic>
    </p:spTree>
    <p:extLst>
      <p:ext uri="{BB962C8B-B14F-4D97-AF65-F5344CB8AC3E}">
        <p14:creationId xmlns:p14="http://schemas.microsoft.com/office/powerpoint/2010/main" xmlns="" val="214260965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4202624352"/>
              </p:ext>
            </p:extLst>
          </p:nvPr>
        </p:nvGraphicFramePr>
        <p:xfrm>
          <a:off x="508000" y="1856216"/>
          <a:ext cx="8128000" cy="3399568"/>
        </p:xfrm>
        <a:graphic>
          <a:graphicData uri="http://schemas.openxmlformats.org/presentationml/2006/ole">
            <p:oleObj spid="_x0000_s3077" name="文档" r:id="rId3" imgW="4000258" imgH="1672980" progId="Word.Document.12">
              <p:embed/>
            </p:oleObj>
          </a:graphicData>
        </a:graphic>
      </p:graphicFrame>
    </p:spTree>
    <p:extLst>
      <p:ext uri="{BB962C8B-B14F-4D97-AF65-F5344CB8AC3E}">
        <p14:creationId xmlns:p14="http://schemas.microsoft.com/office/powerpoint/2010/main" xmlns="" val="1597898513"/>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980728"/>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福建</a:t>
            </a:r>
            <a:r>
              <a:rPr lang="en-US" altLang="zh-CN" sz="2200">
                <a:solidFill>
                  <a:srgbClr val="000000"/>
                </a:solidFill>
                <a:latin typeface="Times New Roman" panose="02020603050405020304" pitchFamily="18" charset="0"/>
                <a:cs typeface="Times New Roman" panose="02020603050405020304" pitchFamily="18" charset="0"/>
              </a:rPr>
              <a:t>,19,4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)1949</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毛泽东在中共七届二中全会上指出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国营经济是社会主义性质的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合作社经济是半社会主义性质的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加上私人资本主义经济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加上个体经济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加上国家和私人合作的国家资本主义经济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这些就是人民共和国的几种主要的经济成分。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这些就构成了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旧民主主义的经济</a:t>
            </a:r>
            <a:r>
              <a:rPr lang="zh-CN" altLang="zh-CN" sz="2200" smtClean="0">
                <a:solidFill>
                  <a:srgbClr val="000000"/>
                </a:solidFill>
                <a:latin typeface="Times New Roman" panose="02020603050405020304" pitchFamily="18" charset="0"/>
                <a:cs typeface="Times New Roman" panose="02020603050405020304" pitchFamily="18" charset="0"/>
              </a:rPr>
              <a:t>形态</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新民主主义的经济形态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社会主义的经济</a:t>
            </a:r>
            <a:r>
              <a:rPr lang="zh-CN" altLang="zh-CN" sz="2200" smtClean="0">
                <a:solidFill>
                  <a:srgbClr val="000000"/>
                </a:solidFill>
                <a:latin typeface="Times New Roman" panose="02020603050405020304" pitchFamily="18" charset="0"/>
                <a:cs typeface="Times New Roman" panose="02020603050405020304" pitchFamily="18" charset="0"/>
              </a:rPr>
              <a:t>形态</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半社会主义的经济形态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从材料时间</a:t>
            </a:r>
            <a:r>
              <a:rPr lang="en-US" altLang="zh-CN" sz="2200">
                <a:solidFill>
                  <a:srgbClr val="000000"/>
                </a:solidFill>
                <a:latin typeface="Times New Roman" panose="02020603050405020304" pitchFamily="18" charset="0"/>
                <a:cs typeface="Times New Roman" panose="02020603050405020304" pitchFamily="18" charset="0"/>
              </a:rPr>
              <a:t>1949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月可以判断出这时中国共产党领导的新民主主义革命即将取得全国胜利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革命胜利后到</a:t>
            </a:r>
            <a:r>
              <a:rPr lang="en-US" altLang="zh-CN" sz="2200">
                <a:solidFill>
                  <a:srgbClr val="000000"/>
                </a:solidFill>
                <a:latin typeface="Times New Roman" panose="02020603050405020304" pitchFamily="18" charset="0"/>
                <a:cs typeface="Times New Roman" panose="02020603050405020304" pitchFamily="18" charset="0"/>
              </a:rPr>
              <a:t>1956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年属于过渡时期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这一时期的社会形态是新民主主义社会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经济形态理当属于新民主主义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也可以从题干中的多种经济成分并存反映出来。</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项旧民主主义的经济形态存在于</a:t>
            </a:r>
            <a:r>
              <a:rPr lang="en-US" altLang="zh-CN" sz="2200">
                <a:solidFill>
                  <a:srgbClr val="000000"/>
                </a:solidFill>
                <a:latin typeface="Times New Roman" panose="02020603050405020304" pitchFamily="18" charset="0"/>
                <a:cs typeface="Times New Roman" panose="02020603050405020304" pitchFamily="18" charset="0"/>
              </a:rPr>
              <a:t>1840~1919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与题干时间不符合</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项社会主义的经济形态出现在三大改造基本完成后</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项与史实不符。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3563888" y="2708920"/>
            <a:ext cx="359637" cy="361175"/>
          </a:xfrm>
          <a:prstGeom prst="rect">
            <a:avLst/>
          </a:prstGeom>
        </p:spPr>
      </p:pic>
    </p:spTree>
    <p:extLst>
      <p:ext uri="{BB962C8B-B14F-4D97-AF65-F5344CB8AC3E}">
        <p14:creationId xmlns:p14="http://schemas.microsoft.com/office/powerpoint/2010/main" xmlns="" val="160851297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wipe(down)">
                                      <p:cBhvr>
                                        <p:cTn id="1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5"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115811"/>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北京</a:t>
            </a:r>
            <a:r>
              <a:rPr lang="en-US" altLang="zh-CN" sz="2200">
                <a:solidFill>
                  <a:srgbClr val="000000"/>
                </a:solidFill>
                <a:latin typeface="Times New Roman" panose="02020603050405020304" pitchFamily="18" charset="0"/>
                <a:cs typeface="Times New Roman" panose="02020603050405020304" pitchFamily="18" charset="0"/>
              </a:rPr>
              <a:t>,19,4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下表是中国某一时期不同所有制企业总产值对比表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单位</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4237192298"/>
              </p:ext>
            </p:extLst>
          </p:nvPr>
        </p:nvGraphicFramePr>
        <p:xfrm>
          <a:off x="533152" y="1981817"/>
          <a:ext cx="8128000" cy="1834927"/>
        </p:xfrm>
        <a:graphic>
          <a:graphicData uri="http://schemas.openxmlformats.org/presentationml/2006/ole">
            <p:oleObj spid="_x0000_s20484" name="文档" r:id="rId6" imgW="3895491" imgH="879152" progId="Word.Document.12">
              <p:embed/>
            </p:oleObj>
          </a:graphicData>
        </a:graphic>
      </p:graphicFrame>
      <p:sp>
        <p:nvSpPr>
          <p:cNvPr id="7" name="矩形 6"/>
          <p:cNvSpPr>
            <a:spLocks noChangeAspect="1"/>
          </p:cNvSpPr>
          <p:nvPr/>
        </p:nvSpPr>
        <p:spPr>
          <a:xfrm>
            <a:off x="508000" y="3302133"/>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该表中的开始年和结束年是指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A.1946</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1949	B.1952</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1956</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C.1966</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1976	D.1978</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1982</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从表格中材料可以得出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全民、集体所有制和公私合营所有制企业总产值上升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而私营和个体手工业的产值急剧下降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这说明结束年三大改造基本完成。故选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图片 7"/>
          <p:cNvPicPr>
            <a:picLocks noChangeAspect="1"/>
          </p:cNvPicPr>
          <p:nvPr/>
        </p:nvPicPr>
        <p:blipFill>
          <a:blip r:embed="rId7"/>
          <a:stretch>
            <a:fillRect/>
          </a:stretch>
        </p:blipFill>
        <p:spPr>
          <a:xfrm>
            <a:off x="4597152" y="3391047"/>
            <a:ext cx="359637" cy="361175"/>
          </a:xfrm>
          <a:prstGeom prst="rect">
            <a:avLst/>
          </a:prstGeom>
        </p:spPr>
      </p:pic>
    </p:spTree>
    <p:extLst>
      <p:ext uri="{BB962C8B-B14F-4D97-AF65-F5344CB8AC3E}">
        <p14:creationId xmlns:p14="http://schemas.microsoft.com/office/powerpoint/2010/main" xmlns="" val="182704318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xEl>
                                              <p:pRg st="3" end="3"/>
                                            </p:txEl>
                                          </p:spTgt>
                                        </p:tgtEl>
                                        <p:attrNameLst>
                                          <p:attrName>style.visibility</p:attrName>
                                        </p:attrNameLst>
                                      </p:cBhvr>
                                      <p:to>
                                        <p:strVal val="visible"/>
                                      </p:to>
                                    </p:set>
                                    <p:animEffect transition="in" filter="wipe(down)">
                                      <p:cBhvr>
                                        <p:cTn id="12"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124744"/>
            <a:ext cx="8128000" cy="90486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,13,3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文物是研究历史的重要物证。下列对下图信息理解正确的是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3429000"/>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工业大跃进时期以股息发放工资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资本主义工商业改造采取公私合营政策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人民公社社员按期领取生产货款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手工业者以入股形式参加生产合作社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图示反映的是</a:t>
            </a:r>
            <a:r>
              <a:rPr lang="en-US" altLang="zh-CN" sz="2200">
                <a:solidFill>
                  <a:srgbClr val="000000"/>
                </a:solidFill>
                <a:latin typeface="Times New Roman" panose="02020603050405020304" pitchFamily="18" charset="0"/>
                <a:cs typeface="Times New Roman" panose="02020603050405020304" pitchFamily="18" charset="0"/>
              </a:rPr>
              <a:t>1954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两项出现于</a:t>
            </a:r>
            <a:r>
              <a:rPr lang="en-US" altLang="zh-CN" sz="2200">
                <a:solidFill>
                  <a:srgbClr val="000000"/>
                </a:solidFill>
                <a:latin typeface="Times New Roman" panose="02020603050405020304" pitchFamily="18" charset="0"/>
                <a:cs typeface="Times New Roman" panose="02020603050405020304" pitchFamily="18" charset="0"/>
              </a:rPr>
              <a:t>1958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项与装订生产合作社不符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X73.eps" descr="id:2147492246;FounderCES"/>
          <p:cNvPicPr/>
          <p:nvPr/>
        </p:nvPicPr>
        <p:blipFill>
          <a:blip r:embed="rId5"/>
          <a:stretch>
            <a:fillRect/>
          </a:stretch>
        </p:blipFill>
        <p:spPr>
          <a:xfrm>
            <a:off x="2843808" y="1985724"/>
            <a:ext cx="3083291" cy="1443276"/>
          </a:xfrm>
          <a:prstGeom prst="rect">
            <a:avLst/>
          </a:prstGeom>
        </p:spPr>
      </p:pic>
      <p:pic>
        <p:nvPicPr>
          <p:cNvPr id="8" name="图片 7"/>
          <p:cNvPicPr>
            <a:picLocks noChangeAspect="1"/>
          </p:cNvPicPr>
          <p:nvPr/>
        </p:nvPicPr>
        <p:blipFill>
          <a:blip r:embed="rId6"/>
          <a:stretch>
            <a:fillRect/>
          </a:stretch>
        </p:blipFill>
        <p:spPr>
          <a:xfrm>
            <a:off x="4025816" y="1624549"/>
            <a:ext cx="359637" cy="361175"/>
          </a:xfrm>
          <a:prstGeom prst="rect">
            <a:avLst/>
          </a:prstGeom>
        </p:spPr>
      </p:pic>
    </p:spTree>
    <p:extLst>
      <p:ext uri="{BB962C8B-B14F-4D97-AF65-F5344CB8AC3E}">
        <p14:creationId xmlns:p14="http://schemas.microsoft.com/office/powerpoint/2010/main" xmlns="" val="41375764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4" end="4"/>
                                            </p:txEl>
                                          </p:spTgt>
                                        </p:tgtEl>
                                        <p:attrNameLst>
                                          <p:attrName>style.visibility</p:attrName>
                                        </p:attrNameLst>
                                      </p:cBhvr>
                                      <p:to>
                                        <p:strVal val="visible"/>
                                      </p:to>
                                    </p:set>
                                    <p:animEffect transition="in" filter="wipe(down)">
                                      <p:cBhvr>
                                        <p:cTn id="12"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82146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成功探索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2,31,4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下图为</a:t>
            </a:r>
            <a:r>
              <a:rPr lang="en-US" altLang="zh-CN" sz="2200">
                <a:solidFill>
                  <a:srgbClr val="000000"/>
                </a:solidFill>
                <a:latin typeface="Times New Roman" panose="02020603050405020304" pitchFamily="18" charset="0"/>
                <a:cs typeface="Times New Roman" panose="02020603050405020304" pitchFamily="18" charset="0"/>
              </a:rPr>
              <a:t>1956</a:t>
            </a:r>
            <a:r>
              <a:rPr lang="zh-CN" altLang="zh-CN" sz="2200">
                <a:solidFill>
                  <a:srgbClr val="000000"/>
                </a:solidFill>
                <a:latin typeface="Times New Roman" panose="02020603050405020304" pitchFamily="18" charset="0"/>
                <a:cs typeface="Times New Roman" panose="02020603050405020304" pitchFamily="18" charset="0"/>
              </a:rPr>
              <a:t>年的一幅漫画《两把尺》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画中字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奶奶的尺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量布做新衣。阿姨的尺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测量祖国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建设社会主义。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该漫画反映了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社会主义建设以工业化为中心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女性成为国家建设的重要力量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人民公社化运动蓬勃开展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城乡差别发生根本性改变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本题考查考生理解并辨析历史信息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并运用辩证唯物主义和历史唯物主义说明历史现象的能力。漫画中的两把尺子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一把量布做新衣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一把测量祖国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据此无法判断出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以工业化为中心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的经济建设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两把尺子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一把在奶奶手中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一把在阿姨手中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均在女性手中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人民公社化运动出现在</a:t>
            </a:r>
            <a:r>
              <a:rPr lang="en-US" altLang="zh-CN" sz="2200">
                <a:solidFill>
                  <a:srgbClr val="000000"/>
                </a:solidFill>
                <a:latin typeface="Times New Roman" panose="02020603050405020304" pitchFamily="18" charset="0"/>
                <a:cs typeface="Times New Roman" panose="02020603050405020304" pitchFamily="18" charset="0"/>
              </a:rPr>
              <a:t>1958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;1956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中国城乡差别未发生根本性改变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18SQG06.eps" descr="id:2147492253;FounderCES"/>
          <p:cNvPicPr/>
          <p:nvPr/>
        </p:nvPicPr>
        <p:blipFill>
          <a:blip r:embed="rId5"/>
          <a:stretch>
            <a:fillRect/>
          </a:stretch>
        </p:blipFill>
        <p:spPr>
          <a:xfrm>
            <a:off x="6444208" y="1988840"/>
            <a:ext cx="2005664" cy="2088232"/>
          </a:xfrm>
          <a:prstGeom prst="rect">
            <a:avLst/>
          </a:prstGeom>
        </p:spPr>
      </p:pic>
      <p:pic>
        <p:nvPicPr>
          <p:cNvPr id="7" name="图片 6"/>
          <p:cNvPicPr>
            <a:picLocks noChangeAspect="1"/>
          </p:cNvPicPr>
          <p:nvPr/>
        </p:nvPicPr>
        <p:blipFill>
          <a:blip r:embed="rId6"/>
          <a:stretch>
            <a:fillRect/>
          </a:stretch>
        </p:blipFill>
        <p:spPr>
          <a:xfrm>
            <a:off x="4139952" y="2060848"/>
            <a:ext cx="359637" cy="361175"/>
          </a:xfrm>
          <a:prstGeom prst="rect">
            <a:avLst/>
          </a:prstGeom>
        </p:spPr>
      </p:pic>
    </p:spTree>
    <p:extLst>
      <p:ext uri="{BB962C8B-B14F-4D97-AF65-F5344CB8AC3E}">
        <p14:creationId xmlns:p14="http://schemas.microsoft.com/office/powerpoint/2010/main" xmlns="" val="174388025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6" end="6"/>
                                            </p:txEl>
                                          </p:spTgt>
                                        </p:tgtEl>
                                        <p:attrNameLst>
                                          <p:attrName>style.visibility</p:attrName>
                                        </p:attrNameLst>
                                      </p:cBhvr>
                                      <p:to>
                                        <p:strVal val="visible"/>
                                      </p:to>
                                    </p:set>
                                    <p:animEffect transition="in" filter="wipe(down)">
                                      <p:cBhvr>
                                        <p:cTn id="12"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700808"/>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,9,4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毛泽东说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我们的国家现在是空前统一的。资产阶级民主革命和社会主义革命的胜利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以及社会主义建设的成就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迅速地改变了旧中国的面貌。祖国的更加美好的将来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正摆在我们的面前。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这段话出自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《新民主主义论》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《论联合政府》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《论人民民主专政》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smtClean="0">
                <a:solidFill>
                  <a:srgbClr val="000000"/>
                </a:solidFill>
                <a:latin typeface="Times New Roman" panose="02020603050405020304" pitchFamily="18" charset="0"/>
                <a:cs typeface="Times New Roman" panose="02020603050405020304" pitchFamily="18" charset="0"/>
              </a:rPr>
              <a:t>《关于正确处理人民内部矛盾的问题》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4932040" y="2990806"/>
            <a:ext cx="359637" cy="361175"/>
          </a:xfrm>
          <a:prstGeom prst="rect">
            <a:avLst/>
          </a:prstGeom>
        </p:spPr>
      </p:pic>
    </p:spTree>
    <p:extLst>
      <p:ext uri="{BB962C8B-B14F-4D97-AF65-F5344CB8AC3E}">
        <p14:creationId xmlns:p14="http://schemas.microsoft.com/office/powerpoint/2010/main" xmlns="" val="31212165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《新民主主义论》发表于抗日战争时期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当时中国没有完成新民主主义革命即材料中的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资产阶级民主革命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《论联合政府》发表于抗日战争胜利前夕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但由于国民党政府发动内战而没有实现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不符合材料中的社会主义革命胜利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《论人民民主专政》发表于中华人民共和国成立前夕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与材料中社会主义革命胜利不符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《关于正确处理人民内部矛盾的问题》发表于</a:t>
            </a:r>
            <a:r>
              <a:rPr lang="en-US" altLang="zh-CN" sz="2200">
                <a:solidFill>
                  <a:srgbClr val="000000"/>
                </a:solidFill>
                <a:latin typeface="Times New Roman" panose="02020603050405020304" pitchFamily="18" charset="0"/>
                <a:cs typeface="Times New Roman" panose="02020603050405020304" pitchFamily="18" charset="0"/>
              </a:rPr>
              <a:t>1957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其背景是</a:t>
            </a:r>
            <a:r>
              <a:rPr lang="en-US" altLang="zh-CN" sz="2200">
                <a:solidFill>
                  <a:srgbClr val="000000"/>
                </a:solidFill>
                <a:latin typeface="Times New Roman" panose="02020603050405020304" pitchFamily="18" charset="0"/>
                <a:cs typeface="Times New Roman" panose="02020603050405020304" pitchFamily="18" charset="0"/>
              </a:rPr>
              <a:t>1956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年三大改造基本完成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中国建立了社会主义制度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社会主义工业化取得一定成就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与材料表述相符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6921674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836074"/>
            <a:ext cx="8128000" cy="5640518"/>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latin typeface="Times New Roman" panose="02020603050405020304" pitchFamily="18" charset="0"/>
                <a:cs typeface="Times New Roman" panose="02020603050405020304" pitchFamily="18" charset="0"/>
              </a:rPr>
              <a:t>,16,4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)1961</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中共中央农村工作部的一份报告指出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现在部分干部和农民对集体生产信心不足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以致发展到变相恢复单干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有的地方出现了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父子队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兄弟队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式家庭作业。这则材料为例证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可用于说明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当时土地所有制发生改变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农业合作化运动的历史背景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当时国民经济调整成效显著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家庭联产承包责任制的起源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1956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年对农业的社会主义改造基本完成后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直到现在中国的土地所有制均没有发生改变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农业合作化运动出现于</a:t>
            </a:r>
            <a:r>
              <a:rPr lang="en-US" altLang="zh-CN" sz="2200">
                <a:solidFill>
                  <a:srgbClr val="000000"/>
                </a:solidFill>
                <a:latin typeface="Times New Roman" panose="02020603050405020304" pitchFamily="18" charset="0"/>
                <a:cs typeface="Times New Roman" panose="02020603050405020304" pitchFamily="18" charset="0"/>
              </a:rPr>
              <a:t>1953~1956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年农业社会主义改造期间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;1960~1963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年国民经济调整取得了显著成效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但与题意无关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由材料中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恢复单干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有的地方出现了</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父子队</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兄弟队</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式家庭作业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这则材料可以作为说明家庭联产承包责任制起源的例证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4067944" y="1988840"/>
            <a:ext cx="359637" cy="361175"/>
          </a:xfrm>
          <a:prstGeom prst="rect">
            <a:avLst/>
          </a:prstGeom>
        </p:spPr>
      </p:pic>
    </p:spTree>
    <p:extLst>
      <p:ext uri="{BB962C8B-B14F-4D97-AF65-F5344CB8AC3E}">
        <p14:creationId xmlns:p14="http://schemas.microsoft.com/office/powerpoint/2010/main" xmlns="" val="368545384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90872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,25,2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改革开放后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中共中央明确将中共八大作为探索中国社会主义建设道路的开端。这是因为中共八大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客观分析了当时的国内形势与主要矛盾的变化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实现了工作重心向社会主义现代化建设的转变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明确提出社会主义初级阶段的理论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全面总结了新民主主义革命的经验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中共八大是社会主义制度在中国确立以后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开始探索中国经济建设的会议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中共八大正确分析当时中国社会的主要矛盾是人民对于建立先进工业国与落后农业国现实之间的矛盾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实现了工作重心向社会主义现代化建设的转变是中共十一届三中全会的成就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明确提出社会主义初级阶段的理论是中共十三大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中共八大属于经济探索会议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与革命经验总结无关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839481" y="1844824"/>
            <a:ext cx="359637" cy="361175"/>
          </a:xfrm>
          <a:prstGeom prst="rect">
            <a:avLst/>
          </a:prstGeom>
        </p:spPr>
      </p:pic>
    </p:spTree>
    <p:extLst>
      <p:ext uri="{BB962C8B-B14F-4D97-AF65-F5344CB8AC3E}">
        <p14:creationId xmlns:p14="http://schemas.microsoft.com/office/powerpoint/2010/main" xmlns="" val="245274874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,25,2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)1960</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中共中央发出指示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规定全国一切机关、团体、部队、学校、企业、事业单位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在今后</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个月里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公用经费中的商品性支出部分要压缩</a:t>
            </a:r>
            <a:r>
              <a:rPr lang="en-US" altLang="zh-CN" sz="2200">
                <a:solidFill>
                  <a:srgbClr val="000000"/>
                </a:solidFill>
                <a:latin typeface="Times New Roman" panose="02020603050405020304" pitchFamily="18" charset="0"/>
                <a:cs typeface="Times New Roman" panose="02020603050405020304" pitchFamily="18" charset="0"/>
              </a:rPr>
              <a:t>25%</a:t>
            </a:r>
            <a:r>
              <a:rPr lang="zh-CN" altLang="zh-CN" sz="2200">
                <a:solidFill>
                  <a:srgbClr val="000000"/>
                </a:solidFill>
                <a:latin typeface="Times New Roman" panose="02020603050405020304" pitchFamily="18" charset="0"/>
                <a:cs typeface="Times New Roman" panose="02020603050405020304" pitchFamily="18" charset="0"/>
              </a:rPr>
              <a:t>左右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预计全国可压缩出</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亿元。其直接目的是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减轻市场供应压力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制止单位铺张浪费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节约经费发展生产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促进经济较快发展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1959~1961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年中国遭遇三年严重的自然灾害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大跃进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和人民公社化运动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中国经济发展进入严重困难期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为减轻商品供应压力渡过难关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中共中央在一定程度上调整经济发展思路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项符合题意和史实</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三项与当时史实不符。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4186483" y="2420888"/>
            <a:ext cx="359637" cy="361175"/>
          </a:xfrm>
          <a:prstGeom prst="rect">
            <a:avLst/>
          </a:prstGeom>
        </p:spPr>
      </p:pic>
    </p:spTree>
    <p:extLst>
      <p:ext uri="{BB962C8B-B14F-4D97-AF65-F5344CB8AC3E}">
        <p14:creationId xmlns:p14="http://schemas.microsoft.com/office/powerpoint/2010/main" xmlns="" val="162616091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908720"/>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下图介绍信内容所反映的实质是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cs typeface="Times New Roman" panose="02020603050405020304" pitchFamily="18" charset="0"/>
            </a:endParaRPr>
          </a:p>
          <a:p>
            <a:pPr>
              <a:lnSpc>
                <a:spcPct val="120000"/>
              </a:lnSpc>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国内粮食供应比较紧张</a:t>
            </a:r>
            <a:r>
              <a:rPr lang="en-US" altLang="zh-CN" sz="2200">
                <a:solidFill>
                  <a:srgbClr val="000000"/>
                </a:solidFill>
                <a:latin typeface="NEU-BZ-S92"/>
                <a:ea typeface="方正书宋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中国实行计划经济</a:t>
            </a:r>
            <a:r>
              <a:rPr lang="zh-CN" altLang="zh-CN" sz="2200" smtClean="0">
                <a:solidFill>
                  <a:srgbClr val="000000"/>
                </a:solidFill>
                <a:latin typeface="Times New Roman" panose="02020603050405020304" pitchFamily="18" charset="0"/>
                <a:cs typeface="Times New Roman" panose="02020603050405020304" pitchFamily="18" charset="0"/>
              </a:rPr>
              <a:t>体制</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C</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国家实行粮食</a:t>
            </a:r>
            <a:r>
              <a:rPr lang="zh-CN" altLang="zh-CN" sz="2200" smtClean="0">
                <a:solidFill>
                  <a:srgbClr val="000000"/>
                </a:solidFill>
                <a:latin typeface="Times New Roman" panose="02020603050405020304" pitchFamily="18" charset="0"/>
                <a:cs typeface="Times New Roman" panose="02020603050405020304" pitchFamily="18" charset="0"/>
              </a:rPr>
              <a:t>凭票供应</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国家工作人员遵纪守法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通用粮票</a:t>
            </a:r>
            <a:r>
              <a:rPr lang="en-US" altLang="zh-CN" sz="2200">
                <a:solidFill>
                  <a:srgbClr val="000000"/>
                </a:solidFill>
                <a:latin typeface="Times New Roman" panose="02020603050405020304" pitchFamily="18" charset="0"/>
                <a:cs typeface="Times New Roman" panose="02020603050405020304" pitchFamily="18" charset="0"/>
              </a:rPr>
              <a:t>”“1963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等信息可知当时中国实行计划经济体制。题干设问问的是实质</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三项不属于实质性说法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均排除。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1115616" y="1772816"/>
            <a:ext cx="6439454" cy="2639903"/>
          </a:xfrm>
          <a:prstGeom prst="rect">
            <a:avLst/>
          </a:prstGeom>
        </p:spPr>
      </p:pic>
      <p:pic>
        <p:nvPicPr>
          <p:cNvPr id="7" name="图片 6"/>
          <p:cNvPicPr>
            <a:picLocks noChangeAspect="1"/>
          </p:cNvPicPr>
          <p:nvPr/>
        </p:nvPicPr>
        <p:blipFill>
          <a:blip r:embed="rId6"/>
          <a:stretch>
            <a:fillRect/>
          </a:stretch>
        </p:blipFill>
        <p:spPr>
          <a:xfrm>
            <a:off x="935797" y="1411641"/>
            <a:ext cx="359637" cy="361175"/>
          </a:xfrm>
          <a:prstGeom prst="rect">
            <a:avLst/>
          </a:prstGeom>
        </p:spPr>
      </p:pic>
    </p:spTree>
    <p:extLst>
      <p:ext uri="{BB962C8B-B14F-4D97-AF65-F5344CB8AC3E}">
        <p14:creationId xmlns:p14="http://schemas.microsoft.com/office/powerpoint/2010/main" xmlns="" val="5616867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10" end="10"/>
                                            </p:txEl>
                                          </p:spTgt>
                                        </p:tgtEl>
                                        <p:attrNameLst>
                                          <p:attrName>style.visibility</p:attrName>
                                        </p:attrNameLst>
                                      </p:cBhvr>
                                      <p:to>
                                        <p:strVal val="visible"/>
                                      </p:to>
                                    </p:set>
                                    <p:animEffect transition="in" filter="wipe(down)">
                                      <p:cBhvr>
                                        <p:cTn id="12" dur="500"/>
                                        <p:tgtEl>
                                          <p:spTgt spid="5">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1" name="矩形 10"/>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smtClean="0">
                <a:solidFill>
                  <a:srgbClr val="000000"/>
                </a:solidFill>
                <a:latin typeface="Times New Roman" panose="02020603050405020304" pitchFamily="18" charset="0"/>
                <a:cs typeface="Times New Roman" panose="02020603050405020304" pitchFamily="18" charset="0"/>
              </a:rPr>
              <a:t>58 </a:t>
            </a:r>
            <a:r>
              <a:rPr lang="en-US" altLang="zh-CN" sz="2200" b="1" smtClean="0">
                <a:solidFill>
                  <a:srgbClr val="000000"/>
                </a:solidFill>
                <a:latin typeface="Times New Roman" panose="02020603050405020304" pitchFamily="18" charset="0"/>
                <a:cs typeface="Times New Roman" panose="02020603050405020304" pitchFamily="18" charset="0"/>
              </a:rPr>
              <a:t>20</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世纪</a:t>
            </a:r>
            <a:r>
              <a:rPr lang="en-US" altLang="zh-CN" sz="2200" b="1">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年代至</a:t>
            </a:r>
            <a:r>
              <a:rPr lang="en-US" altLang="zh-CN" sz="2200" b="1">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年代探索社会主义建设道路的实践</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新中国成立初期的工业化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1,31,4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据统计</a:t>
            </a:r>
            <a:r>
              <a:rPr lang="en-US" altLang="zh-CN" sz="2200">
                <a:solidFill>
                  <a:srgbClr val="000000"/>
                </a:solidFill>
                <a:latin typeface="Times New Roman" panose="02020603050405020304" pitchFamily="18" charset="0"/>
                <a:cs typeface="Times New Roman" panose="02020603050405020304" pitchFamily="18" charset="0"/>
              </a:rPr>
              <a:t>,1954</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月到</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中国科学院图书馆上海分馆俄文书刊借阅总数为</a:t>
            </a:r>
            <a:r>
              <a:rPr lang="en-US" altLang="zh-CN" sz="2200">
                <a:solidFill>
                  <a:srgbClr val="000000"/>
                </a:solidFill>
                <a:latin typeface="Times New Roman" panose="02020603050405020304" pitchFamily="18" charset="0"/>
                <a:cs typeface="Times New Roman" panose="02020603050405020304" pitchFamily="18" charset="0"/>
              </a:rPr>
              <a:t>1953</a:t>
            </a:r>
            <a:r>
              <a:rPr lang="zh-CN" altLang="zh-CN" sz="2200">
                <a:solidFill>
                  <a:srgbClr val="000000"/>
                </a:solidFill>
                <a:latin typeface="Times New Roman" panose="02020603050405020304" pitchFamily="18" charset="0"/>
                <a:cs typeface="Times New Roman" panose="02020603050405020304" pitchFamily="18" charset="0"/>
              </a:rPr>
              <a:t>年同期的</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a:t>
            </a:r>
            <a:r>
              <a:rPr lang="en-US" altLang="zh-CN" sz="2200">
                <a:solidFill>
                  <a:srgbClr val="000000"/>
                </a:solidFill>
                <a:latin typeface="Times New Roman" panose="02020603050405020304" pitchFamily="18" charset="0"/>
                <a:cs typeface="Times New Roman" panose="02020603050405020304" pitchFamily="18" charset="0"/>
              </a:rPr>
              <a:t>1952</a:t>
            </a:r>
            <a:r>
              <a:rPr lang="zh-CN" altLang="zh-CN" sz="2200">
                <a:solidFill>
                  <a:srgbClr val="000000"/>
                </a:solidFill>
                <a:latin typeface="Times New Roman" panose="02020603050405020304" pitchFamily="18" charset="0"/>
                <a:cs typeface="Times New Roman" panose="02020603050405020304" pitchFamily="18" charset="0"/>
              </a:rPr>
              <a:t>年同期的</a:t>
            </a:r>
            <a:r>
              <a:rPr lang="en-US" altLang="zh-CN" sz="2200">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Times New Roman" panose="02020603050405020304" pitchFamily="18" charset="0"/>
                <a:cs typeface="Times New Roman" panose="02020603050405020304" pitchFamily="18" charset="0"/>
              </a:rPr>
              <a:t>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东北各研究所俄文书刊借阅量也大幅增加。这表明当时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科学研究已与国际前沿接轨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科教兴国战略已展开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对苏联经验的反思蔚然成风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工业化建设需求迫切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1390706" y="3555999"/>
            <a:ext cx="359637" cy="361175"/>
          </a:xfrm>
          <a:prstGeom prst="rect">
            <a:avLst/>
          </a:prstGeom>
        </p:spPr>
      </p:pic>
    </p:spTree>
    <p:extLst>
      <p:ext uri="{BB962C8B-B14F-4D97-AF65-F5344CB8AC3E}">
        <p14:creationId xmlns:p14="http://schemas.microsoft.com/office/powerpoint/2010/main" xmlns="" val="12169626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980728"/>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大纲</a:t>
            </a:r>
            <a:r>
              <a:rPr lang="en-US" altLang="zh-CN" sz="2200">
                <a:solidFill>
                  <a:srgbClr val="000000"/>
                </a:solidFill>
                <a:latin typeface="Times New Roman" panose="02020603050405020304" pitchFamily="18" charset="0"/>
                <a:cs typeface="Times New Roman" panose="02020603050405020304" pitchFamily="18" charset="0"/>
              </a:rPr>
              <a:t>,17,4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下图所示为</a:t>
            </a:r>
            <a:r>
              <a:rPr lang="en-US" altLang="zh-CN" sz="2200">
                <a:solidFill>
                  <a:srgbClr val="000000"/>
                </a:solidFill>
                <a:latin typeface="Times New Roman" panose="02020603050405020304" pitchFamily="18" charset="0"/>
                <a:cs typeface="Times New Roman" panose="02020603050405020304" pitchFamily="18" charset="0"/>
              </a:rPr>
              <a:t>1960~1965</a:t>
            </a:r>
            <a:r>
              <a:rPr lang="zh-CN" altLang="zh-CN" sz="2200">
                <a:solidFill>
                  <a:srgbClr val="000000"/>
                </a:solidFill>
                <a:latin typeface="Times New Roman" panose="02020603050405020304" pitchFamily="18" charset="0"/>
                <a:cs typeface="Times New Roman" panose="02020603050405020304" pitchFamily="18" charset="0"/>
              </a:rPr>
              <a:t>年中国工业总产值的变化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这一变化主要是由于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经济政策的变化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工业结构的调整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农业经济的波动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中苏关系的变化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FF00FF"/>
              </a:solidFill>
              <a:latin typeface="Arial" panose="020B0604020202020204" pitchFamily="34" charset="0"/>
              <a:ea typeface="黑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FF00FF"/>
              </a:solidFill>
              <a:latin typeface="Arial" panose="020B0604020202020204" pitchFamily="34" charset="0"/>
              <a:ea typeface="黑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smtClean="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图中中国工业总产值在</a:t>
            </a:r>
            <a:r>
              <a:rPr lang="en-US" altLang="zh-CN" sz="2200">
                <a:solidFill>
                  <a:srgbClr val="000000"/>
                </a:solidFill>
                <a:latin typeface="Times New Roman" panose="02020603050405020304" pitchFamily="18" charset="0"/>
                <a:cs typeface="Times New Roman" panose="02020603050405020304" pitchFamily="18" charset="0"/>
              </a:rPr>
              <a:t>1960~1962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年呈下降趋势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主要是受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大跃进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和人民公社化运动等错误的经济政策影响</a:t>
            </a:r>
            <a:r>
              <a:rPr lang="en-US" altLang="zh-CN" sz="2200">
                <a:solidFill>
                  <a:srgbClr val="000000"/>
                </a:solidFill>
                <a:latin typeface="Times New Roman" panose="02020603050405020304" pitchFamily="18" charset="0"/>
                <a:cs typeface="Times New Roman" panose="02020603050405020304" pitchFamily="18" charset="0"/>
              </a:rPr>
              <a:t>;1962~1965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年呈上升趋势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主要是由于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八字方针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的作用。故选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当时还是以重工业为主</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项是次要原因</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在这个时期中苏关系未好转。</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X74.eps" descr="id:2147492260;FounderCES"/>
          <p:cNvPicPr/>
          <p:nvPr/>
        </p:nvPicPr>
        <p:blipFill>
          <a:blip r:embed="rId5"/>
          <a:stretch>
            <a:fillRect/>
          </a:stretch>
        </p:blipFill>
        <p:spPr>
          <a:xfrm>
            <a:off x="5333644" y="1872133"/>
            <a:ext cx="2952328" cy="2319049"/>
          </a:xfrm>
          <a:prstGeom prst="rect">
            <a:avLst/>
          </a:prstGeom>
        </p:spPr>
      </p:pic>
      <p:pic>
        <p:nvPicPr>
          <p:cNvPr id="7" name="图片 6"/>
          <p:cNvPicPr>
            <a:picLocks noChangeAspect="1"/>
          </p:cNvPicPr>
          <p:nvPr/>
        </p:nvPicPr>
        <p:blipFill>
          <a:blip r:embed="rId6"/>
          <a:stretch>
            <a:fillRect/>
          </a:stretch>
        </p:blipFill>
        <p:spPr>
          <a:xfrm>
            <a:off x="5153825" y="1510958"/>
            <a:ext cx="359637" cy="361175"/>
          </a:xfrm>
          <a:prstGeom prst="rect">
            <a:avLst/>
          </a:prstGeom>
        </p:spPr>
      </p:pic>
    </p:spTree>
    <p:extLst>
      <p:ext uri="{BB962C8B-B14F-4D97-AF65-F5344CB8AC3E}">
        <p14:creationId xmlns:p14="http://schemas.microsoft.com/office/powerpoint/2010/main" xmlns="" val="284927251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7" end="7"/>
                                            </p:txEl>
                                          </p:spTgt>
                                        </p:tgtEl>
                                        <p:attrNameLst>
                                          <p:attrName>style.visibility</p:attrName>
                                        </p:attrNameLst>
                                      </p:cBhvr>
                                      <p:to>
                                        <p:strVal val="visible"/>
                                      </p:to>
                                    </p:set>
                                    <p:animEffect transition="in" filter="wipe(down)">
                                      <p:cBhvr>
                                        <p:cTn id="12" dur="5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82146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)1962</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中共中央发布文件规定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农村人民公社一般以生产队为基本核算单位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至少</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cs typeface="Times New Roman" panose="02020603050405020304" pitchFamily="18" charset="0"/>
              </a:rPr>
              <a:t>年不变。这项政策在当时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促进了农业经济的恢复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改变了农村所有制成分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消除了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的错误影响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增加了城市的粮食供应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解答本题时要把材料信息放在</a:t>
            </a:r>
            <a:r>
              <a:rPr lang="en-US" altLang="zh-CN" sz="2200">
                <a:solidFill>
                  <a:srgbClr val="000000"/>
                </a:solidFill>
                <a:latin typeface="Times New Roman" panose="02020603050405020304" pitchFamily="18" charset="0"/>
                <a:cs typeface="Times New Roman" panose="02020603050405020304" pitchFamily="18" charset="0"/>
              </a:rPr>
              <a:t>1962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年这一时间下去思考。</a:t>
            </a:r>
            <a:r>
              <a:rPr lang="en-US" altLang="zh-CN" sz="2200">
                <a:solidFill>
                  <a:srgbClr val="000000"/>
                </a:solidFill>
                <a:latin typeface="Times New Roman" panose="02020603050405020304" pitchFamily="18" charset="0"/>
                <a:cs typeface="Times New Roman" panose="02020603050405020304" pitchFamily="18" charset="0"/>
              </a:rPr>
              <a:t>1962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年针对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大跃进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和人民公社化运动中出现的问题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党中央对国民经济进行调整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包括对农村生产关系的调整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以生产队为核算单位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这一规定降低了公有化规模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有利于调动农民的生产积极性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促进了农业经济的恢复</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项为正确答案。自三大改造完成后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农村所有制成分未再变动</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;1962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的错误仍然存在</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项无法从材料中得出。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2076293" y="1700808"/>
            <a:ext cx="359637" cy="361175"/>
          </a:xfrm>
          <a:prstGeom prst="rect">
            <a:avLst/>
          </a:prstGeom>
        </p:spPr>
      </p:pic>
    </p:spTree>
    <p:extLst>
      <p:ext uri="{BB962C8B-B14F-4D97-AF65-F5344CB8AC3E}">
        <p14:creationId xmlns:p14="http://schemas.microsoft.com/office/powerpoint/2010/main" xmlns="" val="98871409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091672"/>
            <a:ext cx="8128000" cy="4928657"/>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zh-CN" altLang="zh-CN" sz="2200">
                <a:solidFill>
                  <a:srgbClr val="000000"/>
                </a:solidFill>
                <a:latin typeface="黑体" panose="02010609060101010101" pitchFamily="49" charset="-122"/>
                <a:ea typeface="黑体" panose="02010609060101010101" pitchFamily="49" charset="-122"/>
                <a:cs typeface="Times New Roman" panose="02020603050405020304" pitchFamily="18" charset="0"/>
              </a:rPr>
              <a:t>考向四</a:t>
            </a:r>
            <a:r>
              <a:rPr lang="zh-CN" altLang="zh-CN" sz="2200">
                <a:solidFill>
                  <a:srgbClr val="000000"/>
                </a:solidFill>
                <a:latin typeface="宋体" panose="02010600030101010101" pitchFamily="2" charset="-122"/>
                <a:cs typeface="Times New Roman" panose="02020603050405020304" pitchFamily="18" charset="0"/>
              </a:rPr>
              <a:t>　</a:t>
            </a:r>
            <a:r>
              <a:rPr lang="zh-CN" altLang="zh-CN" sz="2200">
                <a:solidFill>
                  <a:srgbClr val="000000"/>
                </a:solidFill>
                <a:latin typeface="黑体" panose="02010609060101010101" pitchFamily="49" charset="-122"/>
                <a:ea typeface="黑体" panose="02010609060101010101" pitchFamily="49" charset="-122"/>
                <a:cs typeface="Times New Roman" panose="02020603050405020304" pitchFamily="18" charset="0"/>
              </a:rPr>
              <a:t>探索中的失误</a:t>
            </a:r>
            <a:endParaRPr lang="zh-CN"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1</a:t>
            </a:r>
            <a:r>
              <a:rPr lang="en-US" altLang="zh-CN" sz="2200">
                <a:solidFill>
                  <a:srgbClr val="000000"/>
                </a:solidFill>
                <a:cs typeface="Times New Roman" panose="02020603050405020304" pitchFamily="18" charset="0"/>
              </a:rPr>
              <a:t>.(2015·</a:t>
            </a:r>
            <a:r>
              <a:rPr lang="zh-CN" altLang="en-US"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cs typeface="Times New Roman" panose="02020603050405020304" pitchFamily="18" charset="0"/>
              </a:rPr>
              <a:t>,24,2</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)1957</a:t>
            </a:r>
            <a:r>
              <a:rPr lang="zh-CN" altLang="en-US" sz="2200">
                <a:solidFill>
                  <a:srgbClr val="000000"/>
                </a:solidFill>
                <a:latin typeface="宋体" panose="02010600030101010101" pitchFamily="2" charset="-122"/>
                <a:cs typeface="Times New Roman" panose="02020603050405020304" pitchFamily="18" charset="0"/>
              </a:rPr>
              <a:t>年底到</a:t>
            </a:r>
            <a:r>
              <a:rPr lang="en-US" altLang="zh-CN" sz="2200">
                <a:solidFill>
                  <a:srgbClr val="000000"/>
                </a:solidFill>
                <a:cs typeface="Times New Roman" panose="02020603050405020304" pitchFamily="18" charset="0"/>
              </a:rPr>
              <a:t>1960</a:t>
            </a:r>
            <a:r>
              <a:rPr lang="zh-CN" altLang="en-US" sz="2200">
                <a:solidFill>
                  <a:srgbClr val="000000"/>
                </a:solidFill>
                <a:latin typeface="宋体" panose="02010600030101010101" pitchFamily="2" charset="-122"/>
                <a:cs typeface="Times New Roman" panose="02020603050405020304" pitchFamily="18" charset="0"/>
              </a:rPr>
              <a:t>年</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我国职工人数从</a:t>
            </a:r>
            <a:r>
              <a:rPr lang="en-US" altLang="zh-CN" sz="2200">
                <a:solidFill>
                  <a:srgbClr val="000000"/>
                </a:solidFill>
                <a:cs typeface="Times New Roman" panose="02020603050405020304" pitchFamily="18" charset="0"/>
              </a:rPr>
              <a:t>3 101</a:t>
            </a:r>
            <a:r>
              <a:rPr lang="zh-CN" altLang="en-US" sz="2200">
                <a:solidFill>
                  <a:srgbClr val="000000"/>
                </a:solidFill>
                <a:latin typeface="宋体" panose="02010600030101010101" pitchFamily="2" charset="-122"/>
                <a:cs typeface="Times New Roman" panose="02020603050405020304" pitchFamily="18" charset="0"/>
              </a:rPr>
              <a:t>万猛增至</a:t>
            </a:r>
            <a:r>
              <a:rPr lang="en-US" altLang="zh-CN" sz="2200">
                <a:solidFill>
                  <a:srgbClr val="000000"/>
                </a:solidFill>
                <a:cs typeface="Times New Roman" panose="02020603050405020304" pitchFamily="18" charset="0"/>
              </a:rPr>
              <a:t>5 969</a:t>
            </a:r>
            <a:r>
              <a:rPr lang="zh-CN" altLang="en-US" sz="2200">
                <a:solidFill>
                  <a:srgbClr val="000000"/>
                </a:solidFill>
                <a:latin typeface="宋体" panose="02010600030101010101" pitchFamily="2" charset="-122"/>
                <a:cs typeface="Times New Roman" panose="02020603050405020304" pitchFamily="18" charset="0"/>
              </a:rPr>
              <a:t>万。这主要是因为</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B</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第一个五年计划顺利完成</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大跃进</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中大办工矿企业</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公私合营后国营企业职工大增</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人口增长造成大量劳动力剩余</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第一个五年计划顺利完成是在</a:t>
            </a:r>
            <a:r>
              <a:rPr lang="en-US" altLang="zh-CN" sz="2200">
                <a:solidFill>
                  <a:srgbClr val="000000"/>
                </a:solidFill>
                <a:cs typeface="Times New Roman" panose="02020603050405020304" pitchFamily="18" charset="0"/>
              </a:rPr>
              <a:t>1957</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年</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r>
              <a:rPr lang="en-US" altLang="zh-CN" sz="2200">
                <a:solidFill>
                  <a:srgbClr val="000000"/>
                </a:solidFill>
                <a:cs typeface="Times New Roman" panose="02020603050405020304" pitchFamily="18" charset="0"/>
              </a:rPr>
              <a:t>;1958</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年我国开展</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大跃进</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运动</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掀起了大炼钢铁运动</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因此这一时期职工人数猛增</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项正确</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公私合营完成是在</a:t>
            </a:r>
            <a:r>
              <a:rPr lang="en-US" altLang="zh-CN" sz="2200">
                <a:solidFill>
                  <a:srgbClr val="000000"/>
                </a:solidFill>
                <a:cs typeface="Times New Roman" panose="02020603050405020304" pitchFamily="18" charset="0"/>
              </a:rPr>
              <a:t>1956</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年底</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人口增长造成大量劳动力剩余在材料中未体现</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且与职工人数增长没有关系</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endParaRPr lang="zh-CN" altLang="en-US" sz="2200"/>
          </a:p>
        </p:txBody>
      </p:sp>
      <p:pic>
        <p:nvPicPr>
          <p:cNvPr id="7" name="图片 6"/>
          <p:cNvPicPr>
            <a:picLocks noChangeAspect="1"/>
          </p:cNvPicPr>
          <p:nvPr/>
        </p:nvPicPr>
        <p:blipFill>
          <a:blip r:embed="rId5"/>
          <a:stretch>
            <a:fillRect/>
          </a:stretch>
        </p:blipFill>
        <p:spPr>
          <a:xfrm>
            <a:off x="5508104" y="1988840"/>
            <a:ext cx="359637" cy="361175"/>
          </a:xfrm>
          <a:prstGeom prst="rect">
            <a:avLst/>
          </a:prstGeom>
        </p:spPr>
      </p:pic>
    </p:spTree>
    <p:extLst>
      <p:ext uri="{BB962C8B-B14F-4D97-AF65-F5344CB8AC3E}">
        <p14:creationId xmlns:p14="http://schemas.microsoft.com/office/powerpoint/2010/main" xmlns="" val="173179177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6" end="6"/>
                                            </p:txEl>
                                          </p:spTgt>
                                        </p:tgtEl>
                                        <p:attrNameLst>
                                          <p:attrName>style.visibility</p:attrName>
                                        </p:attrNameLst>
                                      </p:cBhvr>
                                      <p:to>
                                        <p:strVal val="visible"/>
                                      </p:to>
                                    </p:set>
                                    <p:animEffect transition="in" filter="wipe(down)">
                                      <p:cBhvr>
                                        <p:cTn id="12"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5"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1547664" y="1299578"/>
            <a:ext cx="4455066" cy="498598"/>
          </a:xfrm>
          <a:prstGeom prst="rect">
            <a:avLst/>
          </a:prstGeom>
        </p:spPr>
        <p:txBody>
          <a:bodyPr wrap="none">
            <a:spAutoFit/>
          </a:bodyPr>
          <a:lstStyle/>
          <a:p>
            <a:pPr>
              <a:lnSpc>
                <a:spcPct val="120000"/>
              </a:lnSpc>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社会主义建设探索中的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倾</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错误</a:t>
            </a: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endParaRPr lang="zh-CN" altLang="en-US" sz="2200"/>
          </a:p>
        </p:txBody>
      </p:sp>
      <p:graphicFrame>
        <p:nvGraphicFramePr>
          <p:cNvPr id="6" name="对象 5"/>
          <p:cNvGraphicFramePr>
            <a:graphicFrameLocks noChangeAspect="1"/>
          </p:cNvGraphicFramePr>
          <p:nvPr>
            <p:extLst>
              <p:ext uri="{D42A27DB-BD31-4B8C-83A1-F6EECF244321}">
                <p14:modId xmlns:p14="http://schemas.microsoft.com/office/powerpoint/2010/main" xmlns="" val="3949542404"/>
              </p:ext>
            </p:extLst>
          </p:nvPr>
        </p:nvGraphicFramePr>
        <p:xfrm>
          <a:off x="508000" y="1766663"/>
          <a:ext cx="8128000" cy="3578674"/>
        </p:xfrm>
        <a:graphic>
          <a:graphicData uri="http://schemas.openxmlformats.org/presentationml/2006/ole">
            <p:oleObj spid="_x0000_s7171" name="文档" r:id="rId6" imgW="3947694" imgH="1738862" progId="Word.Document.12">
              <p:embed/>
            </p:oleObj>
          </a:graphicData>
        </a:graphic>
      </p:graphicFrame>
      <p:pic>
        <p:nvPicPr>
          <p:cNvPr id="7" name="误区警示.eps" descr="id:2147496671;FounderCES"/>
          <p:cNvPicPr/>
          <p:nvPr/>
        </p:nvPicPr>
        <p:blipFill>
          <a:blip r:embed="rId7"/>
          <a:stretch>
            <a:fillRect/>
          </a:stretch>
        </p:blipFill>
        <p:spPr>
          <a:xfrm>
            <a:off x="648488" y="1397653"/>
            <a:ext cx="948943" cy="302447"/>
          </a:xfrm>
          <a:prstGeom prst="rect">
            <a:avLst/>
          </a:prstGeom>
        </p:spPr>
      </p:pic>
    </p:spTree>
    <p:extLst>
      <p:ext uri="{BB962C8B-B14F-4D97-AF65-F5344CB8AC3E}">
        <p14:creationId xmlns:p14="http://schemas.microsoft.com/office/powerpoint/2010/main" xmlns="" val="127022229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015132"/>
            <a:ext cx="8128000" cy="90486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福建</a:t>
            </a:r>
            <a:r>
              <a:rPr lang="en-US" altLang="zh-CN" sz="2200">
                <a:solidFill>
                  <a:srgbClr val="000000"/>
                </a:solidFill>
                <a:latin typeface="Times New Roman" panose="02020603050405020304" pitchFamily="18" charset="0"/>
                <a:cs typeface="Times New Roman" panose="02020603050405020304" pitchFamily="18" charset="0"/>
              </a:rPr>
              <a:t>,18,4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下面为中国</a:t>
            </a:r>
            <a:r>
              <a:rPr lang="en-US" altLang="zh-CN" sz="2200">
                <a:solidFill>
                  <a:srgbClr val="000000"/>
                </a:solidFill>
                <a:latin typeface="Times New Roman" panose="02020603050405020304" pitchFamily="18" charset="0"/>
                <a:cs typeface="Times New Roman" panose="02020603050405020304" pitchFamily="18" charset="0"/>
              </a:rPr>
              <a:t>1952~1960</a:t>
            </a:r>
            <a:r>
              <a:rPr lang="zh-CN" altLang="zh-CN" sz="2200">
                <a:solidFill>
                  <a:srgbClr val="000000"/>
                </a:solidFill>
                <a:latin typeface="Times New Roman" panose="02020603050405020304" pitchFamily="18" charset="0"/>
                <a:cs typeface="Times New Roman" panose="02020603050405020304" pitchFamily="18" charset="0"/>
              </a:rPr>
              <a:t>年工农业总产值变化图。对此分析符合史实的是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X75.eps" descr="id:2147492282;FounderCES"/>
          <p:cNvPicPr/>
          <p:nvPr/>
        </p:nvPicPr>
        <p:blipFill>
          <a:blip r:embed="rId5"/>
          <a:stretch>
            <a:fillRect/>
          </a:stretch>
        </p:blipFill>
        <p:spPr>
          <a:xfrm>
            <a:off x="1736116" y="1919995"/>
            <a:ext cx="5333145" cy="2638781"/>
          </a:xfrm>
          <a:prstGeom prst="rect">
            <a:avLst/>
          </a:prstGeom>
        </p:spPr>
      </p:pic>
      <p:sp>
        <p:nvSpPr>
          <p:cNvPr id="7" name="矩形 6"/>
          <p:cNvSpPr>
            <a:spLocks noChangeAspect="1"/>
          </p:cNvSpPr>
          <p:nvPr/>
        </p:nvSpPr>
        <p:spPr>
          <a:xfrm>
            <a:off x="508000" y="4558776"/>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过渡时期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农业总产值始终超过工业总产值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三大改造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期间工业总产值均高于农业总产值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一五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计划完成时工农业总产值都大幅提高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大跃进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使工农业总产值增长呈现背离状态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图片 7"/>
          <p:cNvPicPr>
            <a:picLocks noChangeAspect="1"/>
          </p:cNvPicPr>
          <p:nvPr/>
        </p:nvPicPr>
        <p:blipFill>
          <a:blip r:embed="rId6"/>
          <a:stretch>
            <a:fillRect/>
          </a:stretch>
        </p:blipFill>
        <p:spPr>
          <a:xfrm>
            <a:off x="5364088" y="1467563"/>
            <a:ext cx="359637" cy="361175"/>
          </a:xfrm>
          <a:prstGeom prst="rect">
            <a:avLst/>
          </a:prstGeom>
        </p:spPr>
      </p:pic>
    </p:spTree>
    <p:extLst>
      <p:ext uri="{BB962C8B-B14F-4D97-AF65-F5344CB8AC3E}">
        <p14:creationId xmlns:p14="http://schemas.microsoft.com/office/powerpoint/2010/main" xmlns="" val="249609460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过渡时期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a:t>
            </a:r>
            <a:r>
              <a:rPr lang="en-US" altLang="zh-CN" sz="2200">
                <a:solidFill>
                  <a:srgbClr val="000000"/>
                </a:solidFill>
                <a:latin typeface="Times New Roman" panose="02020603050405020304" pitchFamily="18" charset="0"/>
                <a:cs typeface="Times New Roman" panose="02020603050405020304" pitchFamily="18" charset="0"/>
              </a:rPr>
              <a:t>1949~1956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从图中</a:t>
            </a:r>
            <a:r>
              <a:rPr lang="en-US" altLang="zh-CN" sz="2200">
                <a:solidFill>
                  <a:srgbClr val="000000"/>
                </a:solidFill>
                <a:latin typeface="Times New Roman" panose="02020603050405020304" pitchFamily="18" charset="0"/>
                <a:cs typeface="Times New Roman" panose="02020603050405020304" pitchFamily="18" charset="0"/>
              </a:rPr>
              <a:t>1956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年信息可知工业总产值高于农业总产值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三大改造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期间是指</a:t>
            </a:r>
            <a:r>
              <a:rPr lang="en-US" altLang="zh-CN" sz="2200">
                <a:solidFill>
                  <a:srgbClr val="000000"/>
                </a:solidFill>
                <a:latin typeface="Times New Roman" panose="02020603050405020304" pitchFamily="18" charset="0"/>
                <a:cs typeface="Times New Roman" panose="02020603050405020304" pitchFamily="18" charset="0"/>
              </a:rPr>
              <a:t>1953~1956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从图中</a:t>
            </a:r>
            <a:r>
              <a:rPr lang="en-US" altLang="zh-CN" sz="2200">
                <a:solidFill>
                  <a:srgbClr val="000000"/>
                </a:solidFill>
                <a:latin typeface="Times New Roman" panose="02020603050405020304" pitchFamily="18" charset="0"/>
                <a:cs typeface="Times New Roman" panose="02020603050405020304" pitchFamily="18" charset="0"/>
              </a:rPr>
              <a:t>1953~1956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年信息可知工业总产值大多低于农业总产值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计划完成是在</a:t>
            </a:r>
            <a:r>
              <a:rPr lang="en-US" altLang="zh-CN" sz="2200">
                <a:solidFill>
                  <a:srgbClr val="000000"/>
                </a:solidFill>
                <a:latin typeface="Times New Roman" panose="02020603050405020304" pitchFamily="18" charset="0"/>
                <a:cs typeface="Times New Roman" panose="02020603050405020304" pitchFamily="18" charset="0"/>
              </a:rPr>
              <a:t>1957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1956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年后农业总产值在下降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大跃进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运动发生于</a:t>
            </a:r>
            <a:r>
              <a:rPr lang="en-US" altLang="zh-CN" sz="2200">
                <a:solidFill>
                  <a:srgbClr val="000000"/>
                </a:solidFill>
                <a:latin typeface="Times New Roman" panose="02020603050405020304" pitchFamily="18" charset="0"/>
                <a:cs typeface="Times New Roman" panose="02020603050405020304" pitchFamily="18" charset="0"/>
              </a:rPr>
              <a:t>1958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由于片面发展重工业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造成国民经济比例严重失调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农业总产值在不断下降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工业总产值在不断上升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6093012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838747"/>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大纲</a:t>
            </a:r>
            <a:r>
              <a:rPr lang="en-US" altLang="zh-CN" sz="2200">
                <a:solidFill>
                  <a:srgbClr val="000000"/>
                </a:solidFill>
                <a:latin typeface="Times New Roman" panose="02020603050405020304" pitchFamily="18" charset="0"/>
                <a:cs typeface="Times New Roman" panose="02020603050405020304" pitchFamily="18" charset="0"/>
              </a:rPr>
              <a:t>,16,4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)1958</a:t>
            </a:r>
            <a:r>
              <a:rPr lang="zh-CN" altLang="zh-CN" sz="2200">
                <a:solidFill>
                  <a:srgbClr val="000000"/>
                </a:solidFill>
                <a:latin typeface="Times New Roman" panose="02020603050405020304" pitchFamily="18" charset="0"/>
                <a:cs typeface="Times New Roman" panose="02020603050405020304" pitchFamily="18" charset="0"/>
              </a:rPr>
              <a:t>年一则新闻报道称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某县一农业社创造了平均亩</a:t>
            </a:r>
            <a:r>
              <a:rPr lang="en-US" altLang="zh-CN" sz="2200">
                <a:solidFill>
                  <a:srgbClr val="000000"/>
                </a:solidFill>
                <a:latin typeface="Times New Roman" panose="02020603050405020304" pitchFamily="18" charset="0"/>
                <a:cs typeface="Times New Roman" panose="02020603050405020304" pitchFamily="18" charset="0"/>
              </a:rPr>
              <a:t>(0.067</a:t>
            </a:r>
            <a:r>
              <a:rPr lang="zh-CN" altLang="zh-CN" sz="2200">
                <a:solidFill>
                  <a:srgbClr val="000000"/>
                </a:solidFill>
                <a:latin typeface="Times New Roman" panose="02020603050405020304" pitchFamily="18" charset="0"/>
                <a:cs typeface="Times New Roman" panose="02020603050405020304" pitchFamily="18" charset="0"/>
              </a:rPr>
              <a:t>公顷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产</a:t>
            </a:r>
            <a:r>
              <a:rPr lang="en-US" altLang="zh-CN" sz="2200">
                <a:solidFill>
                  <a:srgbClr val="000000"/>
                </a:solidFill>
                <a:latin typeface="Times New Roman" panose="02020603050405020304" pitchFamily="18" charset="0"/>
                <a:cs typeface="Times New Roman" panose="02020603050405020304" pitchFamily="18" charset="0"/>
              </a:rPr>
              <a:t>36 956</a:t>
            </a:r>
            <a:r>
              <a:rPr lang="zh-CN" altLang="zh-CN" sz="2200">
                <a:solidFill>
                  <a:srgbClr val="000000"/>
                </a:solidFill>
                <a:latin typeface="Times New Roman" panose="02020603050405020304" pitchFamily="18" charset="0"/>
                <a:cs typeface="Times New Roman" panose="02020603050405020304" pitchFamily="18" charset="0"/>
              </a:rPr>
              <a:t>斤</a:t>
            </a:r>
            <a:r>
              <a:rPr lang="en-US" altLang="zh-CN" sz="2200">
                <a:solidFill>
                  <a:srgbClr val="000000"/>
                </a:solidFill>
                <a:latin typeface="Times New Roman" panose="02020603050405020304" pitchFamily="18" charset="0"/>
                <a:cs typeface="Times New Roman" panose="02020603050405020304" pitchFamily="18" charset="0"/>
              </a:rPr>
              <a:t>(18 478</a:t>
            </a:r>
            <a:r>
              <a:rPr lang="zh-CN" altLang="zh-CN" sz="2200">
                <a:solidFill>
                  <a:srgbClr val="000000"/>
                </a:solidFill>
                <a:latin typeface="Times New Roman" panose="02020603050405020304" pitchFamily="18" charset="0"/>
                <a:cs typeface="Times New Roman" panose="02020603050405020304" pitchFamily="18" charset="0"/>
              </a:rPr>
              <a:t>千克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的惊人纪录。来自各地的参观者普遍认为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人的智慧和大自然的潜力是无穷无尽的。这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显示出农业合作化运动激发农民的生产积极性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体现了集体经营对提高生产效率有一定作用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反映了科学技术进步极大提高了粮食产量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折射出人们改变经济落后面貌的迫切愿望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农业合作化运动是在三大改造时期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;1958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年开始的人民公社化运动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打击了农民的生产积极性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并没有提高生产效率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科学技术进步极大提高了粮食产量与材料意思和史实不符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结合所学知识可知题干材料反映了在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大跃进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运动中农业上出现了浮夸风现象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折射出人们对改变经济落后面貌的迫切愿望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1685428" y="2132856"/>
            <a:ext cx="359637" cy="361175"/>
          </a:xfrm>
          <a:prstGeom prst="rect">
            <a:avLst/>
          </a:prstGeom>
        </p:spPr>
      </p:pic>
    </p:spTree>
    <p:extLst>
      <p:ext uri="{BB962C8B-B14F-4D97-AF65-F5344CB8AC3E}">
        <p14:creationId xmlns:p14="http://schemas.microsoft.com/office/powerpoint/2010/main" xmlns="" val="137275481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,24,2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)1958</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《人民日报》发表《大规模地搜集全国民歌》的社论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各地报刊纷纷开辟民歌专页、专栏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仅半年时间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全国正式出版的民歌集就近</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种。数月内旅客们在上海列车段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旅客意见簿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上写下的诗歌达</a:t>
            </a:r>
            <a:r>
              <a:rPr lang="en-US" altLang="zh-CN" sz="2200">
                <a:solidFill>
                  <a:srgbClr val="000000"/>
                </a:solidFill>
                <a:latin typeface="Times New Roman" panose="02020603050405020304" pitchFamily="18" charset="0"/>
                <a:cs typeface="Times New Roman" panose="02020603050405020304" pitchFamily="18" charset="0"/>
              </a:rPr>
              <a:t>5 300</a:t>
            </a:r>
            <a:r>
              <a:rPr lang="zh-CN" altLang="zh-CN" sz="2200">
                <a:solidFill>
                  <a:srgbClr val="000000"/>
                </a:solidFill>
                <a:latin typeface="Times New Roman" panose="02020603050405020304" pitchFamily="18" charset="0"/>
                <a:cs typeface="Times New Roman" panose="02020603050405020304" pitchFamily="18" charset="0"/>
              </a:rPr>
              <a:t>多首。这一现象主要反映了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新中国文化教育水平迅速提高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社会经济发展推动了文化进步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政治活动强烈影响到文化艺术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社会主义的文学创作空前繁荣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1958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年《人民日报》的社论号召搜集民歌是政治事件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政治事件推动了各地搜集民歌的现象出现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材料没有谈教育水平的问题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材料没有涉及经济问题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搜集诗歌不是文学创作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2043335" y="2636912"/>
            <a:ext cx="359637" cy="361175"/>
          </a:xfrm>
          <a:prstGeom prst="rect">
            <a:avLst/>
          </a:prstGeom>
        </p:spPr>
      </p:pic>
    </p:spTree>
    <p:extLst>
      <p:ext uri="{BB962C8B-B14F-4D97-AF65-F5344CB8AC3E}">
        <p14:creationId xmlns:p14="http://schemas.microsoft.com/office/powerpoint/2010/main" xmlns="" val="316779064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5"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101338"/>
            <a:ext cx="8128000" cy="1311128"/>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5</a:t>
            </a:r>
            <a:r>
              <a:rPr lang="en-US" altLang="zh-CN" sz="2200">
                <a:solidFill>
                  <a:srgbClr val="000000"/>
                </a:solidFill>
                <a:cs typeface="Times New Roman" panose="02020603050405020304" pitchFamily="18" charset="0"/>
              </a:rPr>
              <a:t>.(2013·</a:t>
            </a:r>
            <a:r>
              <a:rPr lang="zh-CN" altLang="en-US" sz="2200">
                <a:solidFill>
                  <a:srgbClr val="000000"/>
                </a:solidFill>
                <a:latin typeface="NEU-BZ-S92"/>
                <a:ea typeface="方正宋黑_GBK" panose="03000509000000000000" pitchFamily="65" charset="-122"/>
                <a:cs typeface="Times New Roman" panose="02020603050405020304" pitchFamily="18" charset="0"/>
              </a:rPr>
              <a:t>重庆</a:t>
            </a:r>
            <a:r>
              <a:rPr lang="en-US" altLang="zh-CN" sz="2200">
                <a:solidFill>
                  <a:srgbClr val="000000"/>
                </a:solidFill>
                <a:cs typeface="Times New Roman" panose="02020603050405020304" pitchFamily="18" charset="0"/>
              </a:rPr>
              <a:t>,9,4</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下表根据国家统计局</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新中国五十年</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的数据编制</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其中的数据变化反映了这一时期我国</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A</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000000"/>
                </a:solidFill>
                <a:latin typeface="宋体" panose="02010600030101010101" pitchFamily="2" charset="-122"/>
                <a:cs typeface="Times New Roman" panose="02020603050405020304" pitchFamily="18" charset="0"/>
              </a:rPr>
              <a:t>　　</a:t>
            </a:r>
            <a:r>
              <a:rPr lang="en-US" altLang="zh-CN" sz="2200" b="1">
                <a:solidFill>
                  <a:srgbClr val="000000"/>
                </a:solidFill>
                <a:cs typeface="Times New Roman" panose="02020603050405020304" pitchFamily="18" charset="0"/>
              </a:rPr>
              <a:t>1957</a:t>
            </a:r>
            <a:r>
              <a:rPr lang="en-US" altLang="zh-CN" sz="2200">
                <a:solidFill>
                  <a:srgbClr val="000000"/>
                </a:solidFill>
                <a:cs typeface="Times New Roman" panose="02020603050405020304" pitchFamily="18" charset="0"/>
              </a:rPr>
              <a:t>~</a:t>
            </a:r>
            <a:r>
              <a:rPr lang="en-US" altLang="zh-CN" sz="2200" b="1">
                <a:solidFill>
                  <a:srgbClr val="000000"/>
                </a:solidFill>
                <a:cs typeface="Times New Roman" panose="02020603050405020304" pitchFamily="18" charset="0"/>
              </a:rPr>
              <a:t>1960</a:t>
            </a: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年经济统计资料</a:t>
            </a:r>
            <a:r>
              <a:rPr lang="en-US" altLang="zh-CN" sz="2200">
                <a:solidFill>
                  <a:srgbClr val="000000"/>
                </a:solidFill>
                <a:cs typeface="Times New Roman" panose="02020603050405020304" pitchFamily="18" charset="0"/>
              </a:rPr>
              <a:t>(</a:t>
            </a: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部分</a:t>
            </a:r>
            <a:r>
              <a:rPr lang="en-US" altLang="zh-CN" sz="2200" smtClean="0">
                <a:solidFill>
                  <a:srgbClr val="000000"/>
                </a:solidFill>
                <a:cs typeface="Times New Roman" panose="02020603050405020304" pitchFamily="18" charset="0"/>
              </a:rPr>
              <a:t>)                            </a:t>
            </a:r>
            <a:r>
              <a:rPr lang="zh-CN" altLang="en-US" sz="22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单位</a:t>
            </a:r>
            <a:r>
              <a:rPr lang="en-US" altLang="zh-CN" sz="2200">
                <a:solidFill>
                  <a:srgbClr val="000000"/>
                </a:solidFill>
                <a:cs typeface="Times New Roman" panose="02020603050405020304" pitchFamily="18" charset="0"/>
              </a:rPr>
              <a:t>:</a:t>
            </a: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亿元</a:t>
            </a:r>
            <a:endParaRPr lang="zh-CN" altLang="en-US" sz="2200"/>
          </a:p>
        </p:txBody>
      </p:sp>
      <p:graphicFrame>
        <p:nvGraphicFramePr>
          <p:cNvPr id="7" name="对象 6"/>
          <p:cNvGraphicFramePr>
            <a:graphicFrameLocks noChangeAspect="1"/>
          </p:cNvGraphicFramePr>
          <p:nvPr>
            <p:extLst>
              <p:ext uri="{D42A27DB-BD31-4B8C-83A1-F6EECF244321}">
                <p14:modId xmlns:p14="http://schemas.microsoft.com/office/powerpoint/2010/main" xmlns="" val="2432339293"/>
              </p:ext>
            </p:extLst>
          </p:nvPr>
        </p:nvGraphicFramePr>
        <p:xfrm>
          <a:off x="508000" y="2340726"/>
          <a:ext cx="8128000" cy="2729206"/>
        </p:xfrm>
        <a:graphic>
          <a:graphicData uri="http://schemas.openxmlformats.org/presentationml/2006/ole">
            <p:oleObj spid="_x0000_s6148" name="文档" r:id="rId6" imgW="3895491" imgH="1307927" progId="Word.Document.12">
              <p:embed/>
            </p:oleObj>
          </a:graphicData>
        </a:graphic>
      </p:graphicFrame>
      <p:sp>
        <p:nvSpPr>
          <p:cNvPr id="8" name="矩形 7"/>
          <p:cNvSpPr>
            <a:spLocks noChangeAspect="1"/>
          </p:cNvSpPr>
          <p:nvPr/>
        </p:nvSpPr>
        <p:spPr>
          <a:xfrm>
            <a:off x="508000" y="4630784"/>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经济建设的指导思想出现问题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经济体制改革拉开序幕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社会主义工业化建设开始进行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国民经济形势开始好转</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图片 8"/>
          <p:cNvPicPr>
            <a:picLocks noChangeAspect="1"/>
          </p:cNvPicPr>
          <p:nvPr/>
        </p:nvPicPr>
        <p:blipFill>
          <a:blip r:embed="rId7"/>
          <a:stretch>
            <a:fillRect/>
          </a:stretch>
        </p:blipFill>
        <p:spPr>
          <a:xfrm>
            <a:off x="7452320" y="1576314"/>
            <a:ext cx="359637" cy="361175"/>
          </a:xfrm>
          <a:prstGeom prst="rect">
            <a:avLst/>
          </a:prstGeom>
        </p:spPr>
      </p:pic>
    </p:spTree>
    <p:extLst>
      <p:ext uri="{BB962C8B-B14F-4D97-AF65-F5344CB8AC3E}">
        <p14:creationId xmlns:p14="http://schemas.microsoft.com/office/powerpoint/2010/main" xmlns="" val="96228548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从表格数据可以看出</a:t>
            </a:r>
            <a:r>
              <a:rPr lang="en-US" altLang="zh-CN" sz="2200">
                <a:solidFill>
                  <a:srgbClr val="000000"/>
                </a:solidFill>
                <a:latin typeface="Times New Roman" panose="02020603050405020304" pitchFamily="18" charset="0"/>
                <a:cs typeface="Times New Roman" panose="02020603050405020304" pitchFamily="18" charset="0"/>
              </a:rPr>
              <a:t>1957~1960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年我国工业产值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尤其重工业产值总体高于农林牧渔业总产值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结合所学知识可知</a:t>
            </a:r>
            <a:r>
              <a:rPr lang="en-US" altLang="zh-CN" sz="2200">
                <a:solidFill>
                  <a:srgbClr val="000000"/>
                </a:solidFill>
                <a:latin typeface="Times New Roman" panose="02020603050405020304" pitchFamily="18" charset="0"/>
                <a:cs typeface="Times New Roman" panose="02020603050405020304" pitchFamily="18" charset="0"/>
              </a:rPr>
              <a:t>,1957~1960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倾思想指导下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中共中央发动了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大跃进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和人民公社化运动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破坏了国民经济建设</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项始于</a:t>
            </a:r>
            <a:r>
              <a:rPr lang="en-US" altLang="zh-CN" sz="2200">
                <a:solidFill>
                  <a:srgbClr val="000000"/>
                </a:solidFill>
                <a:latin typeface="Times New Roman" panose="02020603050405020304" pitchFamily="18" charset="0"/>
                <a:cs typeface="Times New Roman" panose="02020603050405020304" pitchFamily="18" charset="0"/>
              </a:rPr>
              <a:t>1978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项始于</a:t>
            </a:r>
            <a:r>
              <a:rPr lang="en-US" altLang="zh-CN" sz="2200">
                <a:solidFill>
                  <a:srgbClr val="000000"/>
                </a:solidFill>
                <a:latin typeface="Times New Roman" panose="02020603050405020304" pitchFamily="18" charset="0"/>
                <a:cs typeface="Times New Roman" panose="02020603050405020304" pitchFamily="18" charset="0"/>
              </a:rPr>
              <a:t>1953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计划开始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项是国民经济恢复时期的现象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9592517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本题考查中华人民共和国成立初期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计划的影响。题干材料强调的是相对于</a:t>
            </a:r>
            <a:r>
              <a:rPr lang="en-US" altLang="zh-CN" sz="2200">
                <a:solidFill>
                  <a:srgbClr val="000000"/>
                </a:solidFill>
                <a:latin typeface="Times New Roman" panose="02020603050405020304" pitchFamily="18" charset="0"/>
                <a:cs typeface="Times New Roman" panose="02020603050405020304" pitchFamily="18" charset="0"/>
              </a:rPr>
              <a:t>1953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年及</a:t>
            </a:r>
            <a:r>
              <a:rPr lang="en-US" altLang="zh-CN" sz="2200">
                <a:solidFill>
                  <a:srgbClr val="000000"/>
                </a:solidFill>
                <a:latin typeface="Times New Roman" panose="02020603050405020304" pitchFamily="18" charset="0"/>
                <a:cs typeface="Times New Roman" panose="02020603050405020304" pitchFamily="18" charset="0"/>
              </a:rPr>
              <a:t>1952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,1954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年俄文书刊借阅总数大幅增加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根据所学知识可知</a:t>
            </a:r>
            <a:r>
              <a:rPr lang="en-US" altLang="zh-CN" sz="2200">
                <a:solidFill>
                  <a:srgbClr val="000000"/>
                </a:solidFill>
                <a:latin typeface="Times New Roman" panose="02020603050405020304" pitchFamily="18" charset="0"/>
                <a:cs typeface="Times New Roman" panose="02020603050405020304" pitchFamily="18" charset="0"/>
              </a:rPr>
              <a:t>,1954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年处于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计划期间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俄文书刊借阅量大幅增加与当时中国的工业化建设有关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项正确。题干材料未涉及国际前沿的科学研究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科教兴国战略是</a:t>
            </a:r>
            <a:r>
              <a:rPr lang="en-US" altLang="zh-CN" sz="2200">
                <a:solidFill>
                  <a:srgbClr val="000000"/>
                </a:solidFill>
                <a:latin typeface="Times New Roman" panose="02020603050405020304" pitchFamily="18" charset="0"/>
                <a:cs typeface="Times New Roman" panose="02020603050405020304" pitchFamily="18" charset="0"/>
              </a:rPr>
              <a:t>1995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年提出的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与题干时间不符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题干材料中借阅俄文书刊是为了满足工业化建设的需要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而不是为了反思苏联建设的问题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3674414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山东</a:t>
            </a:r>
            <a:r>
              <a:rPr lang="en-US" altLang="zh-CN" sz="2200">
                <a:solidFill>
                  <a:srgbClr val="000000"/>
                </a:solidFill>
                <a:latin typeface="Times New Roman" panose="02020603050405020304" pitchFamily="18" charset="0"/>
                <a:cs typeface="Times New Roman" panose="02020603050405020304" pitchFamily="18" charset="0"/>
              </a:rPr>
              <a:t>,14,4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Times New Roman" panose="02020603050405020304" pitchFamily="18" charset="0"/>
                <a:cs typeface="Times New Roman" panose="02020603050405020304" pitchFamily="18" charset="0"/>
              </a:rPr>
              <a:t>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中苏两国对中国的某一新生事物产生了不同看法。前者认为它是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中国加速社会主义建设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向共产主义过渡的最好形式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后者则认为</a:t>
            </a:r>
            <a:r>
              <a:rPr lang="en-US" altLang="zh-CN" sz="2200">
                <a:solidFill>
                  <a:srgbClr val="000000"/>
                </a:solidFill>
                <a:latin typeface="Times New Roman" panose="02020603050405020304" pitchFamily="18" charset="0"/>
                <a:cs typeface="Times New Roman" panose="02020603050405020304" pitchFamily="18" charset="0"/>
              </a:rPr>
              <a:t>20~30</a:t>
            </a:r>
            <a:r>
              <a:rPr lang="zh-CN" altLang="zh-CN" sz="2200">
                <a:solidFill>
                  <a:srgbClr val="000000"/>
                </a:solidFill>
                <a:latin typeface="Times New Roman" panose="02020603050405020304" pitchFamily="18" charset="0"/>
                <a:cs typeface="Times New Roman" panose="02020603050405020304" pitchFamily="18" charset="0"/>
              </a:rPr>
              <a:t>年代的苏联曾有过类似尝试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在经济上是不合理的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土地改革</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计划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社会主义三大改造</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人民公社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土地改革确立的是农民土地私有制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不是向社会主义过渡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计划和社会主义三大改造是合理的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两项。人民公社是我国加速社会主义建设的表现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与苏联的集体农庄有相似之处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但在经济上存在不合理性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7308304" y="2852936"/>
            <a:ext cx="359637" cy="361175"/>
          </a:xfrm>
          <a:prstGeom prst="rect">
            <a:avLst/>
          </a:prstGeom>
        </p:spPr>
      </p:pic>
    </p:spTree>
    <p:extLst>
      <p:ext uri="{BB962C8B-B14F-4D97-AF65-F5344CB8AC3E}">
        <p14:creationId xmlns:p14="http://schemas.microsoft.com/office/powerpoint/2010/main" xmlns="" val="238860484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wipe(down)">
                                      <p:cBhvr>
                                        <p:cTn id="1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2318000"/>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大跃进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和人民公社化运动的不同点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大跃进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运动片面扩大生产规模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追求生产的高速度、高指标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导致瞎指挥、浮夸风泛滥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违背了客观经济规律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属于生产力领域。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人民公社化运动片面追求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一大二公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盲目变革生产关系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违背了生产力决定生产关系的基本原理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超越了历史发展阶段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属于生产关系领域。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误区警示.eps" descr="id:2147496671;FounderCES"/>
          <p:cNvPicPr/>
          <p:nvPr/>
        </p:nvPicPr>
        <p:blipFill>
          <a:blip r:embed="rId5"/>
          <a:stretch>
            <a:fillRect/>
          </a:stretch>
        </p:blipFill>
        <p:spPr>
          <a:xfrm>
            <a:off x="759792" y="2404041"/>
            <a:ext cx="948943" cy="302447"/>
          </a:xfrm>
          <a:prstGeom prst="rect">
            <a:avLst/>
          </a:prstGeom>
        </p:spPr>
      </p:pic>
    </p:spTree>
    <p:extLst>
      <p:ext uri="{BB962C8B-B14F-4D97-AF65-F5344CB8AC3E}">
        <p14:creationId xmlns:p14="http://schemas.microsoft.com/office/powerpoint/2010/main" xmlns="" val="306455777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5"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7"/>
          <p:cNvSpPr>
            <a:spLocks noChangeAspect="1"/>
          </p:cNvSpPr>
          <p:nvPr/>
        </p:nvSpPr>
        <p:spPr>
          <a:xfrm>
            <a:off x="508000" y="825683"/>
            <a:ext cx="8128000" cy="5806718"/>
          </a:xfrm>
          <a:prstGeom prst="rect">
            <a:avLst/>
          </a:prstGeom>
        </p:spPr>
        <p:txBody>
          <a:bodyPr>
            <a:spAutoFit/>
          </a:bodyPr>
          <a:lstStyle/>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7</a:t>
            </a:r>
            <a:r>
              <a:rPr lang="en-US" altLang="zh-CN" sz="2200">
                <a:solidFill>
                  <a:srgbClr val="000000"/>
                </a:solidFill>
                <a:cs typeface="Times New Roman" panose="02020603050405020304" pitchFamily="18" charset="0"/>
              </a:rPr>
              <a:t>.(2012·</a:t>
            </a:r>
            <a:r>
              <a:rPr lang="zh-CN" altLang="en-US"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cs typeface="Times New Roman" panose="02020603050405020304" pitchFamily="18" charset="0"/>
              </a:rPr>
              <a:t>,32,4</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)1958</a:t>
            </a:r>
            <a:r>
              <a:rPr lang="zh-CN" altLang="en-US" sz="2200">
                <a:solidFill>
                  <a:srgbClr val="000000"/>
                </a:solidFill>
                <a:latin typeface="宋体" panose="02010600030101010101" pitchFamily="2" charset="-122"/>
                <a:cs typeface="Times New Roman" panose="02020603050405020304" pitchFamily="18" charset="0"/>
              </a:rPr>
              <a:t>年</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美国一份评估中国</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二五</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计划的文件认为</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中国虽然面临着农业生产投入不足与人口快速增长的压力</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但由于中苏关系良好而可以获得苏联援助</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同时减少粮食出口</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中国可以解决农业问题</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工业也将保持高速发展。这一</a:t>
            </a:r>
            <a:r>
              <a:rPr lang="zh-CN" altLang="en-US" sz="2200" smtClean="0">
                <a:solidFill>
                  <a:srgbClr val="000000"/>
                </a:solidFill>
                <a:latin typeface="宋体" panose="02010600030101010101" pitchFamily="2" charset="-122"/>
                <a:cs typeface="Times New Roman" panose="02020603050405020304" pitchFamily="18" charset="0"/>
              </a:rPr>
              <a:t>文</a:t>
            </a:r>
            <a:endParaRPr lang="en-US" altLang="zh-CN" sz="2200" smtClean="0">
              <a:solidFill>
                <a:srgbClr val="000000"/>
              </a:solidFill>
              <a:latin typeface="宋体" panose="02010600030101010101" pitchFamily="2" charset="-122"/>
              <a:cs typeface="Times New Roman" panose="02020603050405020304" pitchFamily="18" charset="0"/>
            </a:endParaRPr>
          </a:p>
          <a:p>
            <a:pPr lvl="0" eaLnBrk="0" fontAlgn="base" hangingPunct="0">
              <a:lnSpc>
                <a:spcPct val="150000"/>
              </a:lnSpc>
              <a:spcBef>
                <a:spcPct val="0"/>
              </a:spcBef>
              <a:spcAft>
                <a:spcPct val="0"/>
              </a:spcAft>
              <a:tabLst>
                <a:tab pos="1028700" algn="l"/>
                <a:tab pos="1851025" algn="l"/>
                <a:tab pos="2538413" algn="l"/>
                <a:tab pos="3222625" algn="l"/>
              </a:tabLst>
            </a:pPr>
            <a:r>
              <a:rPr lang="zh-CN" altLang="en-US" sz="2200" smtClean="0">
                <a:solidFill>
                  <a:srgbClr val="000000"/>
                </a:solidFill>
                <a:latin typeface="宋体" panose="02010600030101010101" pitchFamily="2" charset="-122"/>
                <a:cs typeface="Times New Roman" panose="02020603050405020304" pitchFamily="18" charset="0"/>
              </a:rPr>
              <a:t>件</a:t>
            </a:r>
            <a:r>
              <a:rPr lang="zh-CN" altLang="en-US" sz="2200">
                <a:solidFill>
                  <a:srgbClr val="000000"/>
                </a:solidFill>
                <a:latin typeface="宋体" panose="02010600030101010101" pitchFamily="2" charset="-122"/>
                <a:cs typeface="Times New Roman" panose="02020603050405020304" pitchFamily="18" charset="0"/>
              </a:rPr>
              <a:t>的判断</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D</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 </a:t>
            </a:r>
            <a:endParaRPr lang="zh-CN" altLang="en-US" sz="2200"/>
          </a:p>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对中美关系的急剧变化估计不足</a:t>
            </a:r>
            <a:endParaRPr lang="zh-CN" altLang="en-US" sz="2200"/>
          </a:p>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低估了苏联对华经济援助的作用</a:t>
            </a:r>
            <a:endParaRPr lang="zh-CN" altLang="en-US" sz="2200"/>
          </a:p>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符合中苏两国关系的基本走向</a:t>
            </a:r>
            <a:endParaRPr lang="zh-CN" altLang="en-US" sz="2200"/>
          </a:p>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与中国工农业发展状况不符</a:t>
            </a:r>
            <a:endParaRPr lang="zh-CN" altLang="en-US" sz="2200"/>
          </a:p>
          <a:p>
            <a:pPr lvl="0" eaLnBrk="0" fontAlgn="base" hangingPunct="0">
              <a:lnSpc>
                <a:spcPts val="29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本题考查</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二五</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计划这一历史概念。首先正确解读材料信息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从材料可以看出</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美国人对中国</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二五</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计划持正面的评价。结合所学知识可知</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这一评价不符合中国</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二五</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计划的实情</a:t>
            </a:r>
            <a:r>
              <a:rPr lang="en-US" altLang="zh-CN" sz="2200">
                <a:solidFill>
                  <a:srgbClr val="000000"/>
                </a:solidFill>
                <a:cs typeface="Times New Roman" panose="02020603050405020304" pitchFamily="18" charset="0"/>
              </a:rPr>
              <a:t>,20</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世纪</a:t>
            </a:r>
            <a:r>
              <a:rPr lang="en-US" altLang="zh-CN" sz="2200">
                <a:solidFill>
                  <a:srgbClr val="000000"/>
                </a:solidFill>
                <a:cs typeface="Times New Roman" panose="02020603050405020304" pitchFamily="18" charset="0"/>
              </a:rPr>
              <a:t>50</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年代末中国开展</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大跃进</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与人民公社化运动</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这是错误的探索</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带来了严重的后果</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项正确。此时中美关系未发生急剧变化</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排除</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;1958</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年底</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中苏关系恶化</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排除</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两项。</a:t>
            </a:r>
            <a:endParaRPr lang="zh-CN" altLang="en-US" sz="2200"/>
          </a:p>
        </p:txBody>
      </p:sp>
      <p:graphicFrame>
        <p:nvGraphicFramePr>
          <p:cNvPr id="9" name="对象 8"/>
          <p:cNvGraphicFramePr>
            <a:graphicFrameLocks noChangeAspect="1"/>
          </p:cNvGraphicFramePr>
          <p:nvPr>
            <p:extLst>
              <p:ext uri="{D42A27DB-BD31-4B8C-83A1-F6EECF244321}">
                <p14:modId xmlns:p14="http://schemas.microsoft.com/office/powerpoint/2010/main" xmlns="" val="2458025919"/>
              </p:ext>
            </p:extLst>
          </p:nvPr>
        </p:nvGraphicFramePr>
        <p:xfrm>
          <a:off x="2473377" y="2328098"/>
          <a:ext cx="1795462" cy="534988"/>
        </p:xfrm>
        <a:graphic>
          <a:graphicData uri="http://schemas.openxmlformats.org/presentationml/2006/ole">
            <p:oleObj spid="_x0000_s11268" name="文档" r:id="rId6" imgW="854704" imgH="254889" progId="Word.Document.12">
              <p:embed/>
            </p:oleObj>
          </a:graphicData>
        </a:graphic>
      </p:graphicFrame>
      <p:pic>
        <p:nvPicPr>
          <p:cNvPr id="7" name="图片 6"/>
          <p:cNvPicPr>
            <a:picLocks noChangeAspect="1"/>
          </p:cNvPicPr>
          <p:nvPr/>
        </p:nvPicPr>
        <p:blipFill>
          <a:blip r:embed="rId7"/>
          <a:stretch>
            <a:fillRect/>
          </a:stretch>
        </p:blipFill>
        <p:spPr>
          <a:xfrm>
            <a:off x="2010982" y="2415004"/>
            <a:ext cx="359637" cy="361175"/>
          </a:xfrm>
          <a:prstGeom prst="rect">
            <a:avLst/>
          </a:prstGeom>
        </p:spPr>
      </p:pic>
    </p:spTree>
    <p:extLst>
      <p:ext uri="{BB962C8B-B14F-4D97-AF65-F5344CB8AC3E}">
        <p14:creationId xmlns:p14="http://schemas.microsoft.com/office/powerpoint/2010/main" xmlns="" val="31250057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xEl>
                                              <p:pRg st="6" end="6"/>
                                            </p:txEl>
                                          </p:spTgt>
                                        </p:tgtEl>
                                        <p:attrNameLst>
                                          <p:attrName>style.visibility</p:attrName>
                                        </p:attrNameLst>
                                      </p:cBhvr>
                                      <p:to>
                                        <p:strVal val="visible"/>
                                      </p:to>
                                    </p:set>
                                    <p:animEffect transition="in" filter="wipe(down)">
                                      <p:cBhvr>
                                        <p:cTn id="12" dur="500"/>
                                        <p:tgtEl>
                                          <p:spTgt spid="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,24,2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)1958</a:t>
            </a:r>
            <a:r>
              <a:rPr lang="zh-CN" altLang="zh-CN" sz="2200">
                <a:solidFill>
                  <a:srgbClr val="000000"/>
                </a:solidFill>
                <a:latin typeface="Times New Roman" panose="02020603050405020304" pitchFamily="18" charset="0"/>
                <a:cs typeface="Times New Roman" panose="02020603050405020304" pitchFamily="18" charset="0"/>
              </a:rPr>
              <a:t>年底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我国农村实现了人民公社化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实行统一经营、统一管理、统一劳动和统一分配的体制。这种体制产生的直接影响是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家庭经营形式被彻底打破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所有制结构发生根本改变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农业生产效率提高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工业化的基础增强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人民公社体制下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经营规模扩大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直接导致家庭个体经营形式的消失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项符合题意。农村土地仍然是公有制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没有发生根本改变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项。由于实行统一的分配体制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打击了农民的生产积极性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农业生产效率下降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项。由于该体制未能调动农民的积极性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农业发展缓慢甚至停滞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导致工业化的基础也得不到增强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3707904" y="1772816"/>
            <a:ext cx="359637" cy="361175"/>
          </a:xfrm>
          <a:prstGeom prst="rect">
            <a:avLst/>
          </a:prstGeom>
        </p:spPr>
      </p:pic>
    </p:spTree>
    <p:extLst>
      <p:ext uri="{BB962C8B-B14F-4D97-AF65-F5344CB8AC3E}">
        <p14:creationId xmlns:p14="http://schemas.microsoft.com/office/powerpoint/2010/main" xmlns="" val="297666894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latin typeface="Times New Roman" panose="02020603050405020304" pitchFamily="18" charset="0"/>
                <a:cs typeface="Times New Roman" panose="02020603050405020304" pitchFamily="18" charset="0"/>
              </a:rPr>
              <a:t>,18,4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下图是某杂志的封面。从中可获取的历史信息是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浮夸现象十分盛行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杂交水稻培育成功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中国人造卫星发射升空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科教兴国战略初见成效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从材料中可知该事件发生的时间为</a:t>
            </a:r>
            <a:r>
              <a:rPr lang="en-US" altLang="zh-CN" sz="2200">
                <a:solidFill>
                  <a:srgbClr val="000000"/>
                </a:solidFill>
                <a:latin typeface="Times New Roman" panose="02020603050405020304" pitchFamily="18" charset="0"/>
                <a:cs typeface="Times New Roman" panose="02020603050405020304" pitchFamily="18" charset="0"/>
              </a:rPr>
              <a:t>1958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1973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年杂交水稻培育成功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;1970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年中国第一颗人造卫星发射升空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a:t>
            </a:r>
            <a:r>
              <a:rPr lang="en-US" altLang="zh-CN" sz="2200">
                <a:solidFill>
                  <a:srgbClr val="000000"/>
                </a:solidFill>
                <a:latin typeface="Times New Roman" panose="02020603050405020304" pitchFamily="18" charset="0"/>
                <a:cs typeface="Times New Roman" panose="02020603050405020304" pitchFamily="18" charset="0"/>
              </a:rPr>
              <a:t>1995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年提出科教兴国战略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X76.eps" descr="id:2147492304;FounderCES"/>
          <p:cNvPicPr/>
          <p:nvPr/>
        </p:nvPicPr>
        <p:blipFill>
          <a:blip r:embed="rId5"/>
          <a:stretch>
            <a:fillRect/>
          </a:stretch>
        </p:blipFill>
        <p:spPr>
          <a:xfrm>
            <a:off x="6732240" y="2204864"/>
            <a:ext cx="1615728" cy="1977933"/>
          </a:xfrm>
          <a:prstGeom prst="rect">
            <a:avLst/>
          </a:prstGeom>
        </p:spPr>
      </p:pic>
      <p:pic>
        <p:nvPicPr>
          <p:cNvPr id="7" name="图片 6"/>
          <p:cNvPicPr>
            <a:picLocks noChangeAspect="1"/>
          </p:cNvPicPr>
          <p:nvPr/>
        </p:nvPicPr>
        <p:blipFill>
          <a:blip r:embed="rId6"/>
          <a:stretch>
            <a:fillRect/>
          </a:stretch>
        </p:blipFill>
        <p:spPr>
          <a:xfrm>
            <a:off x="3260483" y="2204864"/>
            <a:ext cx="359637" cy="361175"/>
          </a:xfrm>
          <a:prstGeom prst="rect">
            <a:avLst/>
          </a:prstGeom>
        </p:spPr>
      </p:pic>
    </p:spTree>
    <p:extLst>
      <p:ext uri="{BB962C8B-B14F-4D97-AF65-F5344CB8AC3E}">
        <p14:creationId xmlns:p14="http://schemas.microsoft.com/office/powerpoint/2010/main" xmlns="" val="111778239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821460"/>
            <a:ext cx="8128000" cy="5780044"/>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zh-CN" altLang="zh-CN" sz="2200">
                <a:solidFill>
                  <a:srgbClr val="000000"/>
                </a:solidFill>
                <a:latin typeface="黑体" panose="02010609060101010101" pitchFamily="49" charset="-122"/>
                <a:ea typeface="黑体" panose="02010609060101010101" pitchFamily="49" charset="-122"/>
                <a:cs typeface="Times New Roman" panose="02020603050405020304" pitchFamily="18" charset="0"/>
              </a:rPr>
              <a:t>考点</a:t>
            </a:r>
            <a:r>
              <a:rPr lang="en-US" altLang="zh-CN" sz="2200">
                <a:solidFill>
                  <a:srgbClr val="000000"/>
                </a:solidFill>
                <a:cs typeface="Times New Roman" panose="02020603050405020304" pitchFamily="18" charset="0"/>
              </a:rPr>
              <a:t>59</a:t>
            </a: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新时期的经济体制改革</a:t>
            </a:r>
            <a:r>
              <a:rPr lang="zh-CN" altLang="en-US" sz="2200">
                <a:solidFill>
                  <a:srgbClr val="000000"/>
                </a:solidFill>
                <a:latin typeface="宋体" panose="02010600030101010101" pitchFamily="2" charset="-122"/>
                <a:cs typeface="Times New Roman" panose="02020603050405020304" pitchFamily="18" charset="0"/>
              </a:rPr>
              <a:t>　</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考向一</a:t>
            </a:r>
            <a:r>
              <a:rPr lang="zh-CN" altLang="en-US" sz="2200">
                <a:solidFill>
                  <a:srgbClr val="000000"/>
                </a:solidFill>
                <a:latin typeface="宋体" panose="02010600030101010101" pitchFamily="2" charset="-122"/>
                <a:cs typeface="Times New Roman" panose="02020603050405020304" pitchFamily="18" charset="0"/>
              </a:rPr>
              <a:t>　</a:t>
            </a: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农村经济体制改革</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1</a:t>
            </a:r>
            <a:r>
              <a:rPr lang="en-US" altLang="zh-CN" sz="2200">
                <a:solidFill>
                  <a:srgbClr val="000000"/>
                </a:solidFill>
                <a:cs typeface="Times New Roman" panose="02020603050405020304" pitchFamily="18" charset="0"/>
              </a:rPr>
              <a:t>.(2019·</a:t>
            </a:r>
            <a:r>
              <a:rPr lang="zh-CN" altLang="en-US"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cs typeface="Times New Roman" panose="02020603050405020304" pitchFamily="18" charset="0"/>
              </a:rPr>
              <a:t>2,31,4</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)1979~1981</a:t>
            </a:r>
            <a:r>
              <a:rPr lang="zh-CN" altLang="en-US" sz="2200">
                <a:solidFill>
                  <a:srgbClr val="000000"/>
                </a:solidFill>
                <a:latin typeface="宋体" panose="02010600030101010101" pitchFamily="2" charset="-122"/>
                <a:cs typeface="Times New Roman" panose="02020603050405020304" pitchFamily="18" charset="0"/>
              </a:rPr>
              <a:t>年</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中国减少粮食播种面积</a:t>
            </a:r>
            <a:r>
              <a:rPr lang="en-US" altLang="zh-CN" sz="2200">
                <a:solidFill>
                  <a:srgbClr val="000000"/>
                </a:solidFill>
                <a:cs typeface="Times New Roman" panose="02020603050405020304" pitchFamily="18" charset="0"/>
              </a:rPr>
              <a:t>5 000</a:t>
            </a:r>
            <a:r>
              <a:rPr lang="zh-CN" altLang="en-US" sz="2200">
                <a:solidFill>
                  <a:srgbClr val="000000"/>
                </a:solidFill>
                <a:latin typeface="宋体" panose="02010600030101010101" pitchFamily="2" charset="-122"/>
                <a:cs typeface="Times New Roman" panose="02020603050405020304" pitchFamily="18" charset="0"/>
              </a:rPr>
              <a:t>万亩</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有计划地扩大了经济作物的种植面积</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在有条件的地方还开始逐步退耕还林还牧</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鼓励农村在经济合理原则下举办社队企业。这些政策</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A</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推动了农村经济结构的</a:t>
            </a:r>
            <a:r>
              <a:rPr lang="zh-CN" altLang="en-US" sz="2200" smtClean="0">
                <a:solidFill>
                  <a:srgbClr val="000000"/>
                </a:solidFill>
                <a:latin typeface="宋体" panose="02010600030101010101" pitchFamily="2" charset="-122"/>
                <a:cs typeface="Times New Roman" panose="02020603050405020304" pitchFamily="18" charset="0"/>
              </a:rPr>
              <a:t>调整</a:t>
            </a:r>
            <a:r>
              <a:rPr lang="zh-CN" altLang="en-US" sz="2200" smtClean="0"/>
              <a:t>    </a:t>
            </a:r>
            <a:r>
              <a:rPr lang="en-US" altLang="zh-CN" sz="2200" smtClean="0">
                <a:solidFill>
                  <a:srgbClr val="000000"/>
                </a:solidFill>
                <a:cs typeface="Times New Roman" panose="02020603050405020304" pitchFamily="18" charset="0"/>
              </a:rPr>
              <a:t>B</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加快了私营企业发展</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完善了</a:t>
            </a:r>
            <a:r>
              <a:rPr lang="zh-CN" altLang="en-US" sz="2200" smtClean="0">
                <a:solidFill>
                  <a:srgbClr val="000000"/>
                </a:solidFill>
                <a:latin typeface="宋体" panose="02010600030101010101" pitchFamily="2" charset="-122"/>
                <a:cs typeface="Times New Roman" panose="02020603050405020304" pitchFamily="18" charset="0"/>
              </a:rPr>
              <a:t>家庭联产承包责任制</a:t>
            </a:r>
            <a:r>
              <a:rPr lang="zh-CN" altLang="en-US" sz="2200" smtClean="0"/>
              <a:t>    </a:t>
            </a:r>
            <a:r>
              <a:rPr lang="en-US" altLang="zh-CN" sz="2200" smtClean="0">
                <a:solidFill>
                  <a:srgbClr val="000000"/>
                </a:solidFill>
                <a:cs typeface="Times New Roman" panose="02020603050405020304" pitchFamily="18" charset="0"/>
              </a:rPr>
              <a:t>D</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健全了市场经济体制</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本题考查农村经济体制改革。题干材料涉及农村改革</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并根据时间信息</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1979~1981</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年</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可知当时农村改革已经全面展开</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但单一的粮食种植结构无法让农民富起来</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所以要调整农村经济结构</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项正确</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当时政策鼓励发展社队企业</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即集体企业</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家庭联产承包责任制强调的是包产到户</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项不符合题意</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建立社会主义市场经济体制是</a:t>
            </a:r>
            <a:r>
              <a:rPr lang="en-US" altLang="zh-CN" sz="2200">
                <a:solidFill>
                  <a:srgbClr val="000000"/>
                </a:solidFill>
                <a:cs typeface="Times New Roman" panose="02020603050405020304" pitchFamily="18" charset="0"/>
              </a:rPr>
              <a:t>1992</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年明确提出的</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endParaRPr lang="zh-CN" altLang="en-US" sz="2200"/>
          </a:p>
        </p:txBody>
      </p:sp>
      <p:pic>
        <p:nvPicPr>
          <p:cNvPr id="6" name="图片 5"/>
          <p:cNvPicPr>
            <a:picLocks noChangeAspect="1"/>
          </p:cNvPicPr>
          <p:nvPr/>
        </p:nvPicPr>
        <p:blipFill>
          <a:blip r:embed="rId5"/>
          <a:stretch>
            <a:fillRect/>
          </a:stretch>
        </p:blipFill>
        <p:spPr>
          <a:xfrm>
            <a:off x="2915816" y="2924944"/>
            <a:ext cx="359637" cy="361175"/>
          </a:xfrm>
          <a:prstGeom prst="rect">
            <a:avLst/>
          </a:prstGeom>
        </p:spPr>
      </p:pic>
    </p:spTree>
    <p:extLst>
      <p:ext uri="{BB962C8B-B14F-4D97-AF65-F5344CB8AC3E}">
        <p14:creationId xmlns:p14="http://schemas.microsoft.com/office/powerpoint/2010/main" xmlns="" val="400523355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5"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558275"/>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3,31,4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中国乡镇企业行业分布表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万个</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956297251"/>
              </p:ext>
            </p:extLst>
          </p:nvPr>
        </p:nvGraphicFramePr>
        <p:xfrm>
          <a:off x="615665" y="2421174"/>
          <a:ext cx="8128000" cy="1675945"/>
        </p:xfrm>
        <a:graphic>
          <a:graphicData uri="http://schemas.openxmlformats.org/presentationml/2006/ole">
            <p:oleObj spid="_x0000_s21508" name="文档" r:id="rId6" imgW="3895491" imgH="803909" progId="Word.Document.12">
              <p:embed/>
            </p:oleObj>
          </a:graphicData>
        </a:graphic>
      </p:graphicFrame>
      <p:sp>
        <p:nvSpPr>
          <p:cNvPr id="4" name="矩形 3"/>
          <p:cNvSpPr>
            <a:spLocks noChangeAspect="1"/>
          </p:cNvSpPr>
          <p:nvPr/>
        </p:nvSpPr>
        <p:spPr>
          <a:xfrm>
            <a:off x="508000" y="3576447"/>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上表中的数据变化说明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这一时期我国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农村剩余劳动力大量转移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城乡一体化逐步实现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社会主义市场经济体制已建立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工业结构趋于合理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图片 9"/>
          <p:cNvPicPr>
            <a:picLocks noChangeAspect="1"/>
          </p:cNvPicPr>
          <p:nvPr/>
        </p:nvPicPr>
        <p:blipFill>
          <a:blip r:embed="rId7"/>
          <a:stretch>
            <a:fillRect/>
          </a:stretch>
        </p:blipFill>
        <p:spPr>
          <a:xfrm>
            <a:off x="5508104" y="3705500"/>
            <a:ext cx="359637" cy="361175"/>
          </a:xfrm>
          <a:prstGeom prst="rect">
            <a:avLst/>
          </a:prstGeom>
        </p:spPr>
      </p:pic>
    </p:spTree>
    <p:extLst>
      <p:ext uri="{BB962C8B-B14F-4D97-AF65-F5344CB8AC3E}">
        <p14:creationId xmlns:p14="http://schemas.microsoft.com/office/powerpoint/2010/main" xmlns="" val="385231718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本题着重考查考生理解并辨析历史信息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运用归纳和比较的思维方法分析问题并予以正确解释的能力。从表中可以看出</a:t>
            </a:r>
            <a:r>
              <a:rPr lang="en-US" altLang="zh-CN" sz="2200">
                <a:solidFill>
                  <a:srgbClr val="000000"/>
                </a:solidFill>
                <a:latin typeface="Times New Roman" panose="02020603050405020304" pitchFamily="18" charset="0"/>
                <a:cs typeface="Times New Roman" panose="02020603050405020304" pitchFamily="18" charset="0"/>
              </a:rPr>
              <a:t>,1988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年相对于</a:t>
            </a:r>
            <a:r>
              <a:rPr lang="en-US" altLang="zh-CN" sz="2200">
                <a:solidFill>
                  <a:srgbClr val="000000"/>
                </a:solidFill>
                <a:latin typeface="Times New Roman" panose="02020603050405020304" pitchFamily="18" charset="0"/>
                <a:cs typeface="Times New Roman" panose="02020603050405020304" pitchFamily="18" charset="0"/>
              </a:rPr>
              <a:t>1982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年中国乡镇企业行业分布的变化为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农业企业数量减少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其他行业企业均大量增加。这一变化说明我国农村剩余劳动力大量向非农产业转移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项正确。城乡一体化是指把工业与农业、城市与乡村、城镇居民与农村村民作为一个整体走向全面协调发展的历程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题干中并没有涉及这一内容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社会主义市场经济体制基本建立是在</a:t>
            </a:r>
            <a:r>
              <a:rPr lang="en-US" altLang="zh-CN" sz="2200">
                <a:solidFill>
                  <a:srgbClr val="000000"/>
                </a:solidFill>
                <a:latin typeface="Times New Roman" panose="02020603050405020304" pitchFamily="18" charset="0"/>
                <a:cs typeface="Times New Roman" panose="02020603050405020304" pitchFamily="18" charset="0"/>
              </a:rPr>
              <a:t>21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与表中时间不符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由表格数据只能看出工业企业数量明显增加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但并不能看出工业结构是否合理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3691238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,12,2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改革开放对于现代中国的发展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犹如一次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壮丽的日出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。开启这一伟大历史转折的重要会议是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中共八大</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中共十一届三中全会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中共十二大</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中共十四届三中全会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中共十一届三中全会是新中国历史上具有深远意义的伟大转折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这次全会作出实行改革开放的决策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7524328" y="2852936"/>
            <a:ext cx="359637" cy="361175"/>
          </a:xfrm>
          <a:prstGeom prst="rect">
            <a:avLst/>
          </a:prstGeom>
        </p:spPr>
      </p:pic>
    </p:spTree>
    <p:extLst>
      <p:ext uri="{BB962C8B-B14F-4D97-AF65-F5344CB8AC3E}">
        <p14:creationId xmlns:p14="http://schemas.microsoft.com/office/powerpoint/2010/main" xmlns="" val="160850285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5"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836712"/>
            <a:ext cx="8128000" cy="5806718"/>
          </a:xfrm>
          <a:prstGeom prst="rect">
            <a:avLst/>
          </a:prstGeom>
        </p:spPr>
        <p:txBody>
          <a:bodyPr>
            <a:spAutoFit/>
          </a:bodyPr>
          <a:lstStyle/>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4</a:t>
            </a:r>
            <a:r>
              <a:rPr lang="en-US" altLang="zh-CN" sz="2200">
                <a:solidFill>
                  <a:srgbClr val="000000"/>
                </a:solidFill>
                <a:cs typeface="Times New Roman" panose="02020603050405020304" pitchFamily="18" charset="0"/>
              </a:rPr>
              <a:t>.(2016·</a:t>
            </a:r>
            <a:r>
              <a:rPr lang="zh-CN" altLang="en-US"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cs typeface="Times New Roman" panose="02020603050405020304" pitchFamily="18" charset="0"/>
              </a:rPr>
              <a:t>3,31,4</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)1980</a:t>
            </a:r>
            <a:r>
              <a:rPr lang="zh-CN" altLang="en-US" sz="2200">
                <a:solidFill>
                  <a:srgbClr val="000000"/>
                </a:solidFill>
                <a:latin typeface="宋体" panose="02010600030101010101" pitchFamily="2" charset="-122"/>
                <a:cs typeface="Times New Roman" panose="02020603050405020304" pitchFamily="18" charset="0"/>
              </a:rPr>
              <a:t>年与</a:t>
            </a:r>
            <a:r>
              <a:rPr lang="en-US" altLang="zh-CN" sz="2200">
                <a:solidFill>
                  <a:srgbClr val="000000"/>
                </a:solidFill>
                <a:cs typeface="Times New Roman" panose="02020603050405020304" pitchFamily="18" charset="0"/>
              </a:rPr>
              <a:t>1975</a:t>
            </a:r>
            <a:r>
              <a:rPr lang="zh-CN" altLang="en-US" sz="2200">
                <a:solidFill>
                  <a:srgbClr val="000000"/>
                </a:solidFill>
                <a:latin typeface="宋体" panose="02010600030101010101" pitchFamily="2" charset="-122"/>
                <a:cs typeface="Times New Roman" panose="02020603050405020304" pitchFamily="18" charset="0"/>
              </a:rPr>
              <a:t>年相比</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我国粮食播种面积减少</a:t>
            </a:r>
            <a:r>
              <a:rPr lang="en-US" altLang="zh-CN" sz="2200">
                <a:solidFill>
                  <a:srgbClr val="000000"/>
                </a:solidFill>
                <a:cs typeface="Times New Roman" panose="02020603050405020304" pitchFamily="18" charset="0"/>
              </a:rPr>
              <a:t>6 884</a:t>
            </a:r>
            <a:r>
              <a:rPr lang="zh-CN" altLang="en-US" sz="2200">
                <a:solidFill>
                  <a:srgbClr val="000000"/>
                </a:solidFill>
                <a:latin typeface="宋体" panose="02010600030101010101" pitchFamily="2" charset="-122"/>
                <a:cs typeface="Times New Roman" panose="02020603050405020304" pitchFamily="18" charset="0"/>
              </a:rPr>
              <a:t>万亩</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总产量却增加</a:t>
            </a:r>
            <a:r>
              <a:rPr lang="en-US" altLang="zh-CN" sz="2200">
                <a:solidFill>
                  <a:srgbClr val="000000"/>
                </a:solidFill>
                <a:cs typeface="Times New Roman" panose="02020603050405020304" pitchFamily="18" charset="0"/>
              </a:rPr>
              <a:t>674</a:t>
            </a:r>
            <a:r>
              <a:rPr lang="zh-CN" altLang="en-US" sz="2200">
                <a:solidFill>
                  <a:srgbClr val="000000"/>
                </a:solidFill>
                <a:latin typeface="宋体" panose="02010600030101010101" pitchFamily="2" charset="-122"/>
                <a:cs typeface="Times New Roman" panose="02020603050405020304" pitchFamily="18" charset="0"/>
              </a:rPr>
              <a:t>亿斤</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棉花播种面积减少</a:t>
            </a:r>
            <a:r>
              <a:rPr lang="en-US" altLang="zh-CN" sz="2200">
                <a:solidFill>
                  <a:srgbClr val="000000"/>
                </a:solidFill>
                <a:cs typeface="Times New Roman" panose="02020603050405020304" pitchFamily="18" charset="0"/>
              </a:rPr>
              <a:t>53</a:t>
            </a:r>
            <a:r>
              <a:rPr lang="zh-CN" altLang="en-US" sz="2200">
                <a:solidFill>
                  <a:srgbClr val="000000"/>
                </a:solidFill>
                <a:latin typeface="宋体" panose="02010600030101010101" pitchFamily="2" charset="-122"/>
                <a:cs typeface="Times New Roman" panose="02020603050405020304" pitchFamily="18" charset="0"/>
              </a:rPr>
              <a:t>万亩</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总产量增加</a:t>
            </a:r>
            <a:r>
              <a:rPr lang="en-US" altLang="zh-CN" sz="2200">
                <a:solidFill>
                  <a:srgbClr val="000000"/>
                </a:solidFill>
                <a:cs typeface="Times New Roman" panose="02020603050405020304" pitchFamily="18" charset="0"/>
              </a:rPr>
              <a:t>652</a:t>
            </a:r>
            <a:r>
              <a:rPr lang="zh-CN" altLang="en-US" sz="2200">
                <a:solidFill>
                  <a:srgbClr val="000000"/>
                </a:solidFill>
                <a:latin typeface="宋体" panose="02010600030101010101" pitchFamily="2" charset="-122"/>
                <a:cs typeface="Times New Roman" panose="02020603050405020304" pitchFamily="18" charset="0"/>
              </a:rPr>
              <a:t>万担</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油料作物和甜菜播种面积共扩大</a:t>
            </a:r>
            <a:r>
              <a:rPr lang="en-US" altLang="zh-CN" sz="2200">
                <a:solidFill>
                  <a:srgbClr val="000000"/>
                </a:solidFill>
                <a:cs typeface="Times New Roman" panose="02020603050405020304" pitchFamily="18" charset="0"/>
              </a:rPr>
              <a:t>3 626</a:t>
            </a:r>
            <a:r>
              <a:rPr lang="zh-CN" altLang="en-US" sz="2200">
                <a:solidFill>
                  <a:srgbClr val="000000"/>
                </a:solidFill>
                <a:latin typeface="宋体" panose="02010600030101010101" pitchFamily="2" charset="-122"/>
                <a:cs typeface="Times New Roman" panose="02020603050405020304" pitchFamily="18" charset="0"/>
              </a:rPr>
              <a:t>万亩</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其总产量分别增加</a:t>
            </a:r>
            <a:r>
              <a:rPr lang="en-US" altLang="zh-CN" sz="2200">
                <a:solidFill>
                  <a:srgbClr val="000000"/>
                </a:solidFill>
                <a:cs typeface="Times New Roman" panose="02020603050405020304" pitchFamily="18" charset="0"/>
              </a:rPr>
              <a:t>70%</a:t>
            </a:r>
            <a:r>
              <a:rPr lang="zh-CN" altLang="en-US" sz="2200">
                <a:solidFill>
                  <a:srgbClr val="000000"/>
                </a:solidFill>
                <a:latin typeface="宋体" panose="02010600030101010101" pitchFamily="2" charset="-122"/>
                <a:cs typeface="Times New Roman" panose="02020603050405020304" pitchFamily="18" charset="0"/>
              </a:rPr>
              <a:t>和</a:t>
            </a:r>
            <a:r>
              <a:rPr lang="en-US" altLang="zh-CN" sz="2200">
                <a:solidFill>
                  <a:srgbClr val="000000"/>
                </a:solidFill>
                <a:cs typeface="Times New Roman" panose="02020603050405020304" pitchFamily="18" charset="0"/>
              </a:rPr>
              <a:t>150%</a:t>
            </a:r>
            <a:r>
              <a:rPr lang="zh-CN" altLang="en-US" sz="2200">
                <a:solidFill>
                  <a:srgbClr val="000000"/>
                </a:solidFill>
                <a:latin typeface="宋体" panose="02010600030101010101" pitchFamily="2" charset="-122"/>
                <a:cs typeface="Times New Roman" panose="02020603050405020304" pitchFamily="18" charset="0"/>
              </a:rPr>
              <a:t>。出现这一现象的主要原因</a:t>
            </a:r>
            <a:r>
              <a:rPr lang="zh-CN" altLang="en-US" sz="2200" smtClean="0">
                <a:solidFill>
                  <a:srgbClr val="000000"/>
                </a:solidFill>
                <a:latin typeface="宋体" panose="02010600030101010101" pitchFamily="2" charset="-122"/>
                <a:cs typeface="Times New Roman" panose="02020603050405020304" pitchFamily="18" charset="0"/>
              </a:rPr>
              <a:t>是</a:t>
            </a:r>
            <a:endParaRPr lang="en-US" altLang="zh-CN" sz="2200" smtClean="0">
              <a:solidFill>
                <a:srgbClr val="000000"/>
              </a:solidFill>
              <a:latin typeface="宋体" panose="02010600030101010101" pitchFamily="2" charset="-122"/>
              <a:cs typeface="Times New Roman" panose="02020603050405020304" pitchFamily="18" charset="0"/>
            </a:endParaRPr>
          </a:p>
          <a:p>
            <a:pPr lvl="0" eaLnBrk="0" fontAlgn="base" hangingPunct="0">
              <a:lnSpc>
                <a:spcPct val="150000"/>
              </a:lnSpc>
              <a:spcBef>
                <a:spcPct val="0"/>
              </a:spcBef>
              <a:spcAft>
                <a:spcPct val="0"/>
              </a:spcAft>
              <a:tabLst>
                <a:tab pos="1028700" algn="l"/>
                <a:tab pos="1851025" algn="l"/>
                <a:tab pos="2538413" algn="l"/>
                <a:tab pos="3222625" algn="l"/>
              </a:tabLst>
            </a:pPr>
            <a:r>
              <a:rPr lang="zh-CN" altLang="en-US" sz="2200" smtClean="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A</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smtClean="0">
                <a:solidFill>
                  <a:srgbClr val="000000"/>
                </a:solidFill>
                <a:cs typeface="Times New Roman" panose="02020603050405020304" pitchFamily="18" charset="0"/>
              </a:rPr>
              <a:t>)</a:t>
            </a:r>
            <a:endParaRPr lang="zh-CN" altLang="en-US" sz="2200"/>
          </a:p>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农民生产自主权的</a:t>
            </a:r>
            <a:r>
              <a:rPr lang="zh-CN" altLang="en-US" sz="2200" smtClean="0">
                <a:solidFill>
                  <a:srgbClr val="000000"/>
                </a:solidFill>
                <a:latin typeface="宋体" panose="02010600030101010101" pitchFamily="2" charset="-122"/>
                <a:cs typeface="Times New Roman" panose="02020603050405020304" pitchFamily="18" charset="0"/>
              </a:rPr>
              <a:t>扩大</a:t>
            </a:r>
            <a:r>
              <a:rPr lang="zh-CN" altLang="en-US" sz="2200" smtClean="0"/>
              <a:t>     </a:t>
            </a:r>
            <a:r>
              <a:rPr lang="en-US" altLang="zh-CN" sz="2200" smtClean="0">
                <a:solidFill>
                  <a:srgbClr val="000000"/>
                </a:solidFill>
                <a:cs typeface="Times New Roman" panose="02020603050405020304" pitchFamily="18" charset="0"/>
              </a:rPr>
              <a:t>B</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农业生产技术有了革命性的改变</a:t>
            </a:r>
            <a:endParaRPr lang="zh-CN" altLang="en-US" sz="2200"/>
          </a:p>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农村经济体制改革</a:t>
            </a:r>
            <a:r>
              <a:rPr lang="zh-CN" altLang="en-US" sz="2200" smtClean="0">
                <a:solidFill>
                  <a:srgbClr val="000000"/>
                </a:solidFill>
                <a:latin typeface="宋体" panose="02010600030101010101" pitchFamily="2" charset="-122"/>
                <a:cs typeface="Times New Roman" panose="02020603050405020304" pitchFamily="18" charset="0"/>
              </a:rPr>
              <a:t>完成</a:t>
            </a:r>
            <a:r>
              <a:rPr lang="zh-CN" altLang="en-US" sz="2200" smtClean="0"/>
              <a:t>     </a:t>
            </a:r>
            <a:r>
              <a:rPr lang="en-US" altLang="zh-CN" sz="2200" smtClean="0">
                <a:solidFill>
                  <a:srgbClr val="000000"/>
                </a:solidFill>
                <a:cs typeface="Times New Roman" panose="02020603050405020304" pitchFamily="18" charset="0"/>
              </a:rPr>
              <a:t>D</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国家取消对农副产品的统销政策</a:t>
            </a:r>
            <a:endParaRPr lang="zh-CN" altLang="en-US" sz="2200"/>
          </a:p>
          <a:p>
            <a:pPr lvl="0" eaLnBrk="0" fontAlgn="base" hangingPunct="0">
              <a:lnSpc>
                <a:spcPts val="29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本题侧重考查考生阅读材料获取有效信息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调动运用所学知识分析历史事实进行判断和推理的能力。</a:t>
            </a:r>
            <a:r>
              <a:rPr lang="en-US" altLang="zh-CN" sz="2200">
                <a:solidFill>
                  <a:srgbClr val="000000"/>
                </a:solidFill>
                <a:cs typeface="Times New Roman" panose="02020603050405020304" pitchFamily="18" charset="0"/>
              </a:rPr>
              <a:t>1978</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年农村经济体制改革开始</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推行家庭联产承包责任制</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农民拥有了土地的使用权</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生产自主权扩大</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生产积极性提高</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因而出现了题干材料中的增产现象</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项正确</a:t>
            </a:r>
            <a:r>
              <a:rPr lang="en-US" altLang="zh-CN" sz="2200">
                <a:solidFill>
                  <a:srgbClr val="000000"/>
                </a:solidFill>
                <a:cs typeface="Times New Roman" panose="02020603050405020304" pitchFamily="18" charset="0"/>
              </a:rPr>
              <a:t>;1980</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年与</a:t>
            </a:r>
            <a:r>
              <a:rPr lang="en-US" altLang="zh-CN" sz="2200">
                <a:solidFill>
                  <a:srgbClr val="000000"/>
                </a:solidFill>
                <a:cs typeface="Times New Roman" panose="02020603050405020304" pitchFamily="18" charset="0"/>
              </a:rPr>
              <a:t>1975</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年相比</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当时中国农业生产技术仍没有革命性的改变</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r>
              <a:rPr lang="en-US" altLang="zh-CN" sz="2200">
                <a:solidFill>
                  <a:srgbClr val="000000"/>
                </a:solidFill>
                <a:cs typeface="Times New Roman" panose="02020603050405020304" pitchFamily="18" charset="0"/>
              </a:rPr>
              <a:t>;1980</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年</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农村经济体制改革正在全国推广</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并没有完成</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r>
              <a:rPr lang="en-US" altLang="zh-CN" sz="2200">
                <a:solidFill>
                  <a:srgbClr val="000000"/>
                </a:solidFill>
                <a:cs typeface="Times New Roman" panose="02020603050405020304" pitchFamily="18" charset="0"/>
              </a:rPr>
              <a:t>;1980</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年国家尚未取消对农副产品的统销</a:t>
            </a: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政</a:t>
            </a:r>
            <a:endParaRPr lang="en-US" altLang="zh-CN"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lvl="0" eaLnBrk="0" fontAlgn="base" hangingPunct="0">
              <a:lnSpc>
                <a:spcPts val="2900"/>
              </a:lnSpc>
              <a:spcBef>
                <a:spcPct val="0"/>
              </a:spcBef>
              <a:spcAft>
                <a:spcPct val="0"/>
              </a:spcAft>
              <a:tabLst>
                <a:tab pos="1028700" algn="l"/>
                <a:tab pos="1851025" algn="l"/>
                <a:tab pos="2538413" algn="l"/>
                <a:tab pos="3222625" algn="l"/>
              </a:tabLst>
            </a:pP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策</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endParaRPr lang="zh-CN" altLang="en-US" sz="2200"/>
          </a:p>
        </p:txBody>
      </p:sp>
      <p:graphicFrame>
        <p:nvGraphicFramePr>
          <p:cNvPr id="10" name="对象 9"/>
          <p:cNvGraphicFramePr>
            <a:graphicFrameLocks noChangeAspect="1"/>
          </p:cNvGraphicFramePr>
          <p:nvPr>
            <p:extLst>
              <p:ext uri="{D42A27DB-BD31-4B8C-83A1-F6EECF244321}">
                <p14:modId xmlns:p14="http://schemas.microsoft.com/office/powerpoint/2010/main" xmlns="" val="2025154632"/>
              </p:ext>
            </p:extLst>
          </p:nvPr>
        </p:nvGraphicFramePr>
        <p:xfrm>
          <a:off x="1711308" y="2348880"/>
          <a:ext cx="1316037" cy="534988"/>
        </p:xfrm>
        <a:graphic>
          <a:graphicData uri="http://schemas.openxmlformats.org/presentationml/2006/ole">
            <p:oleObj spid="_x0000_s14340" name="文档" r:id="rId6" imgW="629327" imgH="254889" progId="Word.Document.12">
              <p:embed/>
            </p:oleObj>
          </a:graphicData>
        </a:graphic>
      </p:graphicFrame>
      <p:pic>
        <p:nvPicPr>
          <p:cNvPr id="11" name="图片 10"/>
          <p:cNvPicPr>
            <a:picLocks noChangeAspect="1"/>
          </p:cNvPicPr>
          <p:nvPr/>
        </p:nvPicPr>
        <p:blipFill>
          <a:blip r:embed="rId7"/>
          <a:stretch>
            <a:fillRect/>
          </a:stretch>
        </p:blipFill>
        <p:spPr>
          <a:xfrm>
            <a:off x="945519" y="2435786"/>
            <a:ext cx="359637" cy="361175"/>
          </a:xfrm>
          <a:prstGeom prst="rect">
            <a:avLst/>
          </a:prstGeom>
        </p:spPr>
      </p:pic>
    </p:spTree>
    <p:extLst>
      <p:ext uri="{BB962C8B-B14F-4D97-AF65-F5344CB8AC3E}">
        <p14:creationId xmlns:p14="http://schemas.microsoft.com/office/powerpoint/2010/main" xmlns="" val="155057214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animEffect transition="in" filter="wipe(down)">
                                      <p:cBhvr>
                                        <p:cTn id="15"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052736"/>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3,31,4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下图是</a:t>
            </a:r>
            <a:r>
              <a:rPr lang="en-US" altLang="zh-CN" sz="2200">
                <a:solidFill>
                  <a:srgbClr val="000000"/>
                </a:solidFill>
                <a:latin typeface="Times New Roman" panose="02020603050405020304" pitchFamily="18" charset="0"/>
                <a:cs typeface="Times New Roman" panose="02020603050405020304" pitchFamily="18" charset="0"/>
              </a:rPr>
              <a:t>1953</a:t>
            </a:r>
            <a:r>
              <a:rPr lang="zh-CN" altLang="zh-CN" sz="2200">
                <a:solidFill>
                  <a:srgbClr val="000000"/>
                </a:solidFill>
                <a:latin typeface="Times New Roman" panose="02020603050405020304" pitchFamily="18" charset="0"/>
                <a:cs typeface="Times New Roman" panose="02020603050405020304" pitchFamily="18" charset="0"/>
              </a:rPr>
              <a:t>年创作的年画。该作品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19LQG3L01.eps" descr="id:2147492210;FounderCES"/>
          <p:cNvPicPr/>
          <p:nvPr/>
        </p:nvPicPr>
        <p:blipFill>
          <a:blip r:embed="rId5"/>
          <a:stretch>
            <a:fillRect/>
          </a:stretch>
        </p:blipFill>
        <p:spPr>
          <a:xfrm>
            <a:off x="2699792" y="1918742"/>
            <a:ext cx="3384376" cy="1933162"/>
          </a:xfrm>
          <a:prstGeom prst="rect">
            <a:avLst/>
          </a:prstGeom>
        </p:spPr>
      </p:pic>
      <p:sp>
        <p:nvSpPr>
          <p:cNvPr id="7" name="矩形 6"/>
          <p:cNvSpPr>
            <a:spLocks noChangeAspect="1"/>
          </p:cNvSpPr>
          <p:nvPr/>
        </p:nvSpPr>
        <p:spPr>
          <a:xfrm>
            <a:off x="508000" y="3851904"/>
            <a:ext cx="8128000" cy="2084801"/>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《数他劳动强》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继承了中国传统文人画作的基本风格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描绘了农民参与社会主义生产的场景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体现了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双百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方针提倡的创作精神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倡导了适应国家建设需要的社会新风</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图片 7"/>
          <p:cNvPicPr>
            <a:picLocks noChangeAspect="1"/>
          </p:cNvPicPr>
          <p:nvPr/>
        </p:nvPicPr>
        <p:blipFill>
          <a:blip r:embed="rId6"/>
          <a:stretch>
            <a:fillRect/>
          </a:stretch>
        </p:blipFill>
        <p:spPr>
          <a:xfrm>
            <a:off x="1185485" y="1577737"/>
            <a:ext cx="359637" cy="361175"/>
          </a:xfrm>
          <a:prstGeom prst="rect">
            <a:avLst/>
          </a:prstGeom>
        </p:spPr>
      </p:pic>
    </p:spTree>
    <p:extLst>
      <p:ext uri="{BB962C8B-B14F-4D97-AF65-F5344CB8AC3E}">
        <p14:creationId xmlns:p14="http://schemas.microsoft.com/office/powerpoint/2010/main" xmlns="" val="33807808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1763688" y="2105163"/>
            <a:ext cx="2794355" cy="459741"/>
          </a:xfrm>
          <a:prstGeom prst="rect">
            <a:avLst/>
          </a:prstGeom>
        </p:spPr>
        <p:txBody>
          <a:bodyPr wrap="none">
            <a:spAutoFit/>
          </a:bodyPr>
          <a:lstStyle/>
          <a:p>
            <a:pPr>
              <a:lnSpc>
                <a:spcPct val="120000"/>
              </a:lnSpc>
            </a:pP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家庭联产承包责任制</a:t>
            </a: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endParaRPr lang="zh-CN" altLang="en-US" sz="2200"/>
          </a:p>
        </p:txBody>
      </p:sp>
      <p:pic>
        <p:nvPicPr>
          <p:cNvPr id="6" name="X77.eps" descr="id:2147492333;FounderCES"/>
          <p:cNvPicPr/>
          <p:nvPr/>
        </p:nvPicPr>
        <p:blipFill>
          <a:blip r:embed="rId5"/>
          <a:stretch>
            <a:fillRect/>
          </a:stretch>
        </p:blipFill>
        <p:spPr>
          <a:xfrm>
            <a:off x="1979712" y="2564904"/>
            <a:ext cx="4439142" cy="2160240"/>
          </a:xfrm>
          <a:prstGeom prst="rect">
            <a:avLst/>
          </a:prstGeom>
        </p:spPr>
      </p:pic>
      <p:pic>
        <p:nvPicPr>
          <p:cNvPr id="10" name="图片 9"/>
          <p:cNvPicPr>
            <a:picLocks noChangeAspect="1"/>
          </p:cNvPicPr>
          <p:nvPr/>
        </p:nvPicPr>
        <p:blipFill>
          <a:blip r:embed="rId6"/>
          <a:stretch>
            <a:fillRect/>
          </a:stretch>
        </p:blipFill>
        <p:spPr>
          <a:xfrm>
            <a:off x="840781" y="2105163"/>
            <a:ext cx="1049046" cy="405935"/>
          </a:xfrm>
          <a:prstGeom prst="rect">
            <a:avLst/>
          </a:prstGeom>
        </p:spPr>
      </p:pic>
    </p:spTree>
    <p:extLst>
      <p:ext uri="{BB962C8B-B14F-4D97-AF65-F5344CB8AC3E}">
        <p14:creationId xmlns:p14="http://schemas.microsoft.com/office/powerpoint/2010/main" xmlns="" val="177369260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46465"/>
            <a:ext cx="8128000" cy="5640518"/>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,23,2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)1956</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浙江温州有合作社曾实行包产到户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1957</a:t>
            </a:r>
            <a:r>
              <a:rPr lang="zh-CN" altLang="zh-CN" sz="2200">
                <a:solidFill>
                  <a:srgbClr val="000000"/>
                </a:solidFill>
                <a:latin typeface="Times New Roman" panose="02020603050405020304" pitchFamily="18" charset="0"/>
                <a:cs typeface="Times New Roman" panose="02020603050405020304" pitchFamily="18" charset="0"/>
              </a:rPr>
              <a:t>年温州地区实行包产的农户占入社农户的</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cs typeface="Times New Roman" panose="02020603050405020304" pitchFamily="18" charset="0"/>
              </a:rPr>
              <a:t>与此同时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四川、广东、安徽等省一些农业社也先后实行了包产到户。此后直到</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cs typeface="Times New Roman" panose="02020603050405020304" pitchFamily="18" charset="0"/>
              </a:rPr>
              <a:t>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仍有一些地方曾实行包产到户。这一现象反映了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农村基层政权管理体制薄弱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市场经济在农户经营中起重要作用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基层的探索为农村经济体制改革奠定基础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农村经济体制改革基本上是自下而上推进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材料强调的是我国</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50~70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年代农村出现的包产到户现象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并未涉及农村基层政权建设问题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当时我国处于计划经济体制之下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四川、安徽、广东等地出现的包产到户现象为</a:t>
            </a:r>
            <a:r>
              <a:rPr lang="en-US" altLang="zh-CN" sz="2200">
                <a:solidFill>
                  <a:srgbClr val="000000"/>
                </a:solidFill>
                <a:latin typeface="Times New Roman" panose="02020603050405020304" pitchFamily="18" charset="0"/>
                <a:cs typeface="Times New Roman" panose="02020603050405020304" pitchFamily="18" charset="0"/>
              </a:rPr>
              <a:t>1978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年我国推行家庭联产承包责任制提供了实践经验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材料中没有体现我国的农村经济体制改革采取了自下而上推进的方式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839481" y="2348880"/>
            <a:ext cx="359637" cy="361175"/>
          </a:xfrm>
          <a:prstGeom prst="rect">
            <a:avLst/>
          </a:prstGeom>
        </p:spPr>
      </p:pic>
    </p:spTree>
    <p:extLst>
      <p:ext uri="{BB962C8B-B14F-4D97-AF65-F5344CB8AC3E}">
        <p14:creationId xmlns:p14="http://schemas.microsoft.com/office/powerpoint/2010/main" xmlns="" val="253943634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重庆</a:t>
            </a:r>
            <a:r>
              <a:rPr lang="en-US" altLang="zh-CN" sz="2200">
                <a:solidFill>
                  <a:srgbClr val="000000"/>
                </a:solidFill>
                <a:latin typeface="Times New Roman" panose="02020603050405020304" pitchFamily="18" charset="0"/>
                <a:cs typeface="Times New Roman" panose="02020603050405020304" pitchFamily="18" charset="0"/>
              </a:rPr>
              <a:t>,8,4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)1982</a:t>
            </a:r>
            <a:r>
              <a:rPr lang="zh-CN" altLang="zh-CN" sz="2200">
                <a:solidFill>
                  <a:srgbClr val="000000"/>
                </a:solidFill>
                <a:latin typeface="Times New Roman" panose="02020603050405020304" pitchFamily="18" charset="0"/>
                <a:cs typeface="Times New Roman" panose="02020603050405020304" pitchFamily="18" charset="0"/>
              </a:rPr>
              <a:t>年颁布的《中华人民共和国宪法》规定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在县以下设立乡、民族乡、镇一级人民政府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作为一级行政机关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以此取代人民公社行使行政权力。下列属于这一规定出台背景的是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家庭联产承包责任制的广泛推行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社会主义市场经济体制已初步建立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政企分开的管理体制已普遍实行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经济体制改革全面从农村转向城市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2248305" y="3194824"/>
            <a:ext cx="359637" cy="361175"/>
          </a:xfrm>
          <a:prstGeom prst="rect">
            <a:avLst/>
          </a:prstGeom>
        </p:spPr>
      </p:pic>
    </p:spTree>
    <p:extLst>
      <p:ext uri="{BB962C8B-B14F-4D97-AF65-F5344CB8AC3E}">
        <p14:creationId xmlns:p14="http://schemas.microsoft.com/office/powerpoint/2010/main" xmlns="" val="111128908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在县以下设立乡、民族乡、镇一级人民政府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作为一级行政机关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以此取代人民公社行使行政权力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结合所学知识可知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家庭联产承包责任制的广泛推行使得人民公社这一行政机构逐渐成为制约农村经济发展的瓶颈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有必要进行改革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社会主义市场经济体制已初步建立是在</a:t>
            </a:r>
            <a:r>
              <a:rPr lang="en-US" altLang="zh-CN" sz="2200">
                <a:solidFill>
                  <a:srgbClr val="000000"/>
                </a:solidFill>
                <a:latin typeface="Times New Roman" panose="02020603050405020304" pitchFamily="18" charset="0"/>
                <a:cs typeface="Times New Roman" panose="02020603050405020304" pitchFamily="18" charset="0"/>
              </a:rPr>
              <a:t>21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与材料时间不符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政企分开的管理体制普遍实行是在</a:t>
            </a:r>
            <a:r>
              <a:rPr lang="en-US" altLang="zh-CN" sz="2200">
                <a:solidFill>
                  <a:srgbClr val="000000"/>
                </a:solidFill>
                <a:latin typeface="Times New Roman" panose="02020603050405020304" pitchFamily="18" charset="0"/>
                <a:cs typeface="Times New Roman" panose="02020603050405020304" pitchFamily="18" charset="0"/>
              </a:rPr>
              <a:t>1984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与题干时间不符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经济体制改革全面从农村转向城市是在</a:t>
            </a:r>
            <a:r>
              <a:rPr lang="en-US" altLang="zh-CN" sz="2200">
                <a:solidFill>
                  <a:srgbClr val="000000"/>
                </a:solidFill>
                <a:latin typeface="Times New Roman" panose="02020603050405020304" pitchFamily="18" charset="0"/>
                <a:cs typeface="Times New Roman" panose="02020603050405020304" pitchFamily="18" charset="0"/>
              </a:rPr>
              <a:t>1984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晚于题干时间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0970820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,10,3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有学者指出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事实上农民远非如许多人想象的那样是一个制度的被动接受者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他们有着自己的期望、思想和要求。他们一直有着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反道而行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从而以不易察觉的方式改变、修正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或是消解着上级的政策与制度。下列史实中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最能佐证材料观点的是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发动农业合作化</a:t>
            </a:r>
            <a:r>
              <a:rPr lang="zh-CN" altLang="zh-CN" sz="2200" smtClean="0">
                <a:solidFill>
                  <a:srgbClr val="000000"/>
                </a:solidFill>
                <a:latin typeface="Times New Roman" panose="02020603050405020304" pitchFamily="18" charset="0"/>
                <a:cs typeface="Times New Roman" panose="02020603050405020304" pitchFamily="18" charset="0"/>
              </a:rPr>
              <a:t>运动</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大跃进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运动的掀起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确立了人民公社</a:t>
            </a:r>
            <a:r>
              <a:rPr lang="zh-CN" altLang="zh-CN" sz="2200" smtClean="0">
                <a:solidFill>
                  <a:srgbClr val="000000"/>
                </a:solidFill>
                <a:latin typeface="Times New Roman" panose="02020603050405020304" pitchFamily="18" charset="0"/>
                <a:cs typeface="Times New Roman" panose="02020603050405020304" pitchFamily="18" charset="0"/>
              </a:rPr>
              <a:t>体制</a:t>
            </a:r>
            <a:r>
              <a:rPr lang="en-US" altLang="zh-CN" sz="2200" smtClean="0">
                <a:solidFill>
                  <a:srgbClr val="000000"/>
                </a:solidFill>
                <a:latin typeface="Times New Roman" panose="02020603050405020304" pitchFamily="18" charset="0"/>
                <a:cs typeface="Times New Roman" panose="02020603050405020304" pitchFamily="18" charset="0"/>
              </a:rPr>
              <a:t>    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农业生产责任制萌发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农民远非</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是一个制度的被动接受者</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他们一直有着</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反道而行</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对应</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说明农民主动实施某种制度。改革开放前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安徽凤阳小岗村村民提出实行包产到组、包产到户的农业生产责任制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符合题干意思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三项均是农民对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制度的被动接受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不符合题意。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3635896" y="2708920"/>
            <a:ext cx="359637" cy="361175"/>
          </a:xfrm>
          <a:prstGeom prst="rect">
            <a:avLst/>
          </a:prstGeom>
        </p:spPr>
      </p:pic>
    </p:spTree>
    <p:extLst>
      <p:ext uri="{BB962C8B-B14F-4D97-AF65-F5344CB8AC3E}">
        <p14:creationId xmlns:p14="http://schemas.microsoft.com/office/powerpoint/2010/main" xmlns="" val="97532182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5"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39042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安徽</a:t>
            </a:r>
            <a:r>
              <a:rPr lang="en-US" altLang="zh-CN" sz="2200">
                <a:solidFill>
                  <a:srgbClr val="000000"/>
                </a:solidFill>
                <a:latin typeface="Times New Roman" panose="02020603050405020304" pitchFamily="18" charset="0"/>
                <a:cs typeface="Times New Roman" panose="02020603050405020304" pitchFamily="18" charset="0"/>
              </a:rPr>
              <a:t>,18,4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下表是依据龚关主编《中华人民共和国经济史》中的相关数据编制的。该表反映出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1979</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1984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年我国城乡居民收入与消费水平年均增长率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083983558"/>
              </p:ext>
            </p:extLst>
          </p:nvPr>
        </p:nvGraphicFramePr>
        <p:xfrm>
          <a:off x="489403" y="2651382"/>
          <a:ext cx="8128000" cy="2156206"/>
        </p:xfrm>
        <a:graphic>
          <a:graphicData uri="http://schemas.openxmlformats.org/presentationml/2006/ole">
            <p:oleObj spid="_x0000_s22532" name="文档" r:id="rId6" imgW="3895491" imgH="1033597" progId="Word.Document.12">
              <p:embed/>
            </p:oleObj>
          </a:graphicData>
        </a:graphic>
      </p:graphicFrame>
      <p:sp>
        <p:nvSpPr>
          <p:cNvPr id="4" name="矩形 3"/>
          <p:cNvSpPr>
            <a:spLocks noChangeAspect="1"/>
          </p:cNvSpPr>
          <p:nvPr/>
        </p:nvSpPr>
        <p:spPr>
          <a:xfrm>
            <a:off x="508000" y="434275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社会主义商品市场体系已建立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农村经济体制改革成效显著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城市经济体制改革还没有启动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城镇居民消费水平低于农村</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图片 9"/>
          <p:cNvPicPr>
            <a:picLocks noChangeAspect="1"/>
          </p:cNvPicPr>
          <p:nvPr/>
        </p:nvPicPr>
        <p:blipFill>
          <a:blip r:embed="rId7"/>
          <a:stretch>
            <a:fillRect/>
          </a:stretch>
        </p:blipFill>
        <p:spPr>
          <a:xfrm>
            <a:off x="6804248" y="1851435"/>
            <a:ext cx="359637" cy="361175"/>
          </a:xfrm>
          <a:prstGeom prst="rect">
            <a:avLst/>
          </a:prstGeom>
        </p:spPr>
      </p:pic>
    </p:spTree>
    <p:extLst>
      <p:ext uri="{BB962C8B-B14F-4D97-AF65-F5344CB8AC3E}">
        <p14:creationId xmlns:p14="http://schemas.microsoft.com/office/powerpoint/2010/main" xmlns="" val="52449905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21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在我国已有</a:t>
            </a:r>
            <a:r>
              <a:rPr lang="en-US" altLang="zh-CN" sz="2200">
                <a:solidFill>
                  <a:srgbClr val="000000"/>
                </a:solidFill>
                <a:latin typeface="Times New Roman" panose="02020603050405020304" pitchFamily="18" charset="0"/>
                <a:cs typeface="Times New Roman" panose="02020603050405020304" pitchFamily="18" charset="0"/>
              </a:rPr>
              <a:t>95%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以上的商品资源实现市场配置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社会主义商品市场体系基本建立</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项不符合题目时间限制</a:t>
            </a:r>
            <a:r>
              <a:rPr lang="en-US" altLang="zh-CN" sz="2200">
                <a:solidFill>
                  <a:srgbClr val="000000"/>
                </a:solidFill>
                <a:latin typeface="Times New Roman" panose="02020603050405020304" pitchFamily="18" charset="0"/>
                <a:cs typeface="Times New Roman" panose="02020603050405020304" pitchFamily="18" charset="0"/>
              </a:rPr>
              <a:t>;1984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城市经济体制改革全面铺开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说明此前已启动城市经济体制改革</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从消费水平的增长率无法得出具体消费水平</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项错误。农村居民收入及消费水平增长率高于城市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说明农村经济体制改革成效显著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8527403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5"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1460"/>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城市经济体制改革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,11,4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中国共产党分别于</a:t>
            </a:r>
            <a:r>
              <a:rPr lang="en-US" altLang="zh-CN" sz="2200">
                <a:solidFill>
                  <a:srgbClr val="000000"/>
                </a:solidFill>
                <a:latin typeface="Times New Roman" panose="02020603050405020304" pitchFamily="18" charset="0"/>
                <a:cs typeface="Times New Roman" panose="02020603050405020304" pitchFamily="18" charset="0"/>
              </a:rPr>
              <a:t>1956</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1969</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1982</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1992</a:t>
            </a:r>
            <a:r>
              <a:rPr lang="zh-CN" altLang="zh-CN" sz="2200">
                <a:solidFill>
                  <a:srgbClr val="000000"/>
                </a:solidFill>
                <a:latin typeface="Times New Roman" panose="02020603050405020304" pitchFamily="18" charset="0"/>
                <a:cs typeface="Times New Roman" panose="02020603050405020304" pitchFamily="18" charset="0"/>
              </a:rPr>
              <a:t>年召开第八、九、十二、十四次全国代表大会。下表是对这四次大会政治报告中出现的前</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个高频词的次数统计。其中与党的十二大相对应的一组是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723793707"/>
              </p:ext>
            </p:extLst>
          </p:nvPr>
        </p:nvGraphicFramePr>
        <p:xfrm>
          <a:off x="508000" y="2906261"/>
          <a:ext cx="8128000" cy="2874941"/>
        </p:xfrm>
        <a:graphic>
          <a:graphicData uri="http://schemas.openxmlformats.org/presentationml/2006/ole">
            <p:oleObj spid="_x0000_s23556" name="文档" r:id="rId6" imgW="3895851" imgH="1378129" progId="Word.Document.12">
              <p:embed/>
            </p:oleObj>
          </a:graphicData>
        </a:graphic>
      </p:graphicFrame>
      <p:sp>
        <p:nvSpPr>
          <p:cNvPr id="4" name="矩形 3"/>
          <p:cNvSpPr>
            <a:spLocks noChangeAspect="1"/>
          </p:cNvSpPr>
          <p:nvPr/>
        </p:nvSpPr>
        <p:spPr>
          <a:xfrm>
            <a:off x="508000" y="5282604"/>
            <a:ext cx="4135427"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C</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smtClean="0">
                <a:solidFill>
                  <a:srgbClr val="000000"/>
                </a:solidFill>
                <a:latin typeface="NEU-BZ-S92"/>
                <a:cs typeface="宋体" panose="02010600030101010101" pitchFamily="2" charset="-122"/>
              </a:rPr>
              <a:t>④</a:t>
            </a:r>
            <a:r>
              <a:rPr lang="en-US" altLang="zh-CN" sz="2200" smtClean="0">
                <a:solidFill>
                  <a:srgbClr val="000000"/>
                </a:solidFill>
                <a:latin typeface="NEU-BZ-S92"/>
                <a:cs typeface="宋体" panose="02010600030101010101" pitchFamily="2" charset="-122"/>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图片 9"/>
          <p:cNvPicPr>
            <a:picLocks noChangeAspect="1"/>
          </p:cNvPicPr>
          <p:nvPr/>
        </p:nvPicPr>
        <p:blipFill>
          <a:blip r:embed="rId7"/>
          <a:stretch>
            <a:fillRect/>
          </a:stretch>
        </p:blipFill>
        <p:spPr>
          <a:xfrm>
            <a:off x="4860032" y="2492896"/>
            <a:ext cx="359637" cy="361175"/>
          </a:xfrm>
          <a:prstGeom prst="rect">
            <a:avLst/>
          </a:prstGeom>
        </p:spPr>
      </p:pic>
    </p:spTree>
    <p:extLst>
      <p:ext uri="{BB962C8B-B14F-4D97-AF65-F5344CB8AC3E}">
        <p14:creationId xmlns:p14="http://schemas.microsoft.com/office/powerpoint/2010/main" xmlns="" val="405328321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本题考查中国共产党的全国代表大会。本题需要综合四次会议召开的背景及内容加以分析。</a:t>
            </a:r>
            <a:r>
              <a:rPr lang="en-US" altLang="zh-CN" sz="2200">
                <a:solidFill>
                  <a:srgbClr val="000000"/>
                </a:solidFill>
                <a:latin typeface="Times New Roman" panose="02020603050405020304" pitchFamily="18" charset="0"/>
                <a:cs typeface="Times New Roman" panose="02020603050405020304" pitchFamily="18" charset="0"/>
              </a:rPr>
              <a:t>1956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年的中共八大是在社会主义改造即将完成的背景下召开的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主要明确了社会的主要矛盾及社会主义建设的主要任务</a:t>
            </a:r>
            <a:r>
              <a:rPr lang="en-US" altLang="zh-CN" sz="2200">
                <a:solidFill>
                  <a:srgbClr val="000000"/>
                </a:solidFill>
                <a:latin typeface="Times New Roman" panose="02020603050405020304" pitchFamily="18" charset="0"/>
                <a:cs typeface="Times New Roman" panose="02020603050405020304" pitchFamily="18" charset="0"/>
              </a:rPr>
              <a:t>;1969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年的中共九大召开于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倾错误占主导地位的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文化大革命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必然强调革命与阶级斗争</a:t>
            </a:r>
            <a:r>
              <a:rPr lang="en-US" altLang="zh-CN" sz="2200">
                <a:solidFill>
                  <a:srgbClr val="000000"/>
                </a:solidFill>
                <a:latin typeface="Times New Roman" panose="02020603050405020304" pitchFamily="18" charset="0"/>
                <a:cs typeface="Times New Roman" panose="02020603050405020304" pitchFamily="18" charset="0"/>
              </a:rPr>
              <a:t>;1982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年的中共十二大在纠正了党的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倾错误的前提下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提出了建设中国特色社会主义</a:t>
            </a:r>
            <a:r>
              <a:rPr lang="en-US" altLang="zh-CN" sz="2200">
                <a:solidFill>
                  <a:srgbClr val="000000"/>
                </a:solidFill>
                <a:latin typeface="Times New Roman" panose="02020603050405020304" pitchFamily="18" charset="0"/>
                <a:cs typeface="Times New Roman" panose="02020603050405020304" pitchFamily="18" charset="0"/>
              </a:rPr>
              <a:t>;1992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年的中共十四大则是在深化经济体制改革的背景下召开的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提出了社会主义市场经济体制的改革目标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认可了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发展才是硬道理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的论断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由此推断表格中的</a:t>
            </a:r>
            <a:r>
              <a:rPr lang="zh-CN" altLang="zh-CN" sz="2200">
                <a:solidFill>
                  <a:srgbClr val="000000"/>
                </a:solidFill>
                <a:latin typeface="NEU-BZ-S92"/>
                <a:cs typeface="宋体" panose="02010600030101010101" pitchFamily="2" charset="-122"/>
              </a:rPr>
              <a:t>①②③④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分别对应的是中共八大、中共十二大、中共十四大、中共九大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项为正确答案。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680065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5"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1460"/>
            <a:ext cx="8128000" cy="588161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1,31,4</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effectLst/>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)1990</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一份提交中央的报告说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理论上的凯恩斯主义和实践中的罗斯福新政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实际上是把计划用作国家干预的一种手段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从那时候起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计划与市场相结合成为世界经济体制优化的普遍趋势。据此可知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该报告的主旨</a:t>
            </a:r>
            <a:r>
              <a:rPr lang="zh-CN" altLang="zh-CN" sz="2200" smtClean="0">
                <a:solidFill>
                  <a:srgbClr val="000000"/>
                </a:solidFill>
                <a:latin typeface="Times New Roman" panose="02020603050405020304" pitchFamily="18" charset="0"/>
                <a:cs typeface="Times New Roman" panose="02020603050405020304" pitchFamily="18" charset="0"/>
              </a:rPr>
              <a:t>是</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肯定国家干预经济的发展</a:t>
            </a:r>
            <a:r>
              <a:rPr lang="zh-CN" altLang="zh-CN" sz="2200" smtClean="0">
                <a:solidFill>
                  <a:srgbClr val="000000"/>
                </a:solidFill>
                <a:latin typeface="Times New Roman" panose="02020603050405020304" pitchFamily="18" charset="0"/>
                <a:cs typeface="Times New Roman" panose="02020603050405020304" pitchFamily="18" charset="0"/>
              </a:rPr>
              <a:t>模式</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阐明融入经济全球化的必要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主张摆脱传统经济模式的</a:t>
            </a:r>
            <a:r>
              <a:rPr lang="zh-CN" altLang="zh-CN" sz="2200" smtClean="0">
                <a:solidFill>
                  <a:srgbClr val="000000"/>
                </a:solidFill>
                <a:latin typeface="Times New Roman" panose="02020603050405020304" pitchFamily="18" charset="0"/>
                <a:cs typeface="Times New Roman" panose="02020603050405020304" pitchFamily="18" charset="0"/>
              </a:rPr>
              <a:t>束缚</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剖析西方经济体制的实质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effectLst/>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本题主要考查考生阅读材料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最大限度获取有效信息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说明历史现象和历史观点的能力。题干材料肯定了计划与市场相结合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并结合</a:t>
            </a:r>
            <a:r>
              <a:rPr lang="en-US" altLang="zh-CN" sz="2200">
                <a:solidFill>
                  <a:srgbClr val="000000"/>
                </a:solidFill>
                <a:latin typeface="Times New Roman" panose="02020603050405020304" pitchFamily="18" charset="0"/>
                <a:cs typeface="Times New Roman" panose="02020603050405020304" pitchFamily="18" charset="0"/>
              </a:rPr>
              <a:t>1990</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年的时代特征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经济体制改革逐步深化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必然要摆脱传统的计划经济体制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项正确。题干材料包含计划与市场两层信息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而国家干预经济只涉及计划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项具有片面性。题干材料没有反映经济全球化的信息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项。剖析西方经济体制的目的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在于说明中国经济体制改革的必要性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项不是报告的主旨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排除。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433872273"/>
              </p:ext>
            </p:extLst>
          </p:nvPr>
        </p:nvGraphicFramePr>
        <p:xfrm>
          <a:off x="1302958" y="2461723"/>
          <a:ext cx="1795462" cy="534988"/>
        </p:xfrm>
        <a:graphic>
          <a:graphicData uri="http://schemas.openxmlformats.org/presentationml/2006/ole">
            <p:oleObj spid="_x0000_s17411" name="文档" r:id="rId6" imgW="854704" imgH="254889" progId="Word.Document.12">
              <p:embed/>
            </p:oleObj>
          </a:graphicData>
        </a:graphic>
      </p:graphicFrame>
      <p:pic>
        <p:nvPicPr>
          <p:cNvPr id="10" name="图片 9"/>
          <p:cNvPicPr>
            <a:picLocks noChangeAspect="1"/>
          </p:cNvPicPr>
          <p:nvPr/>
        </p:nvPicPr>
        <p:blipFill>
          <a:blip r:embed="rId7"/>
          <a:stretch>
            <a:fillRect/>
          </a:stretch>
        </p:blipFill>
        <p:spPr>
          <a:xfrm>
            <a:off x="839481" y="2493624"/>
            <a:ext cx="359637" cy="361175"/>
          </a:xfrm>
          <a:prstGeom prst="rect">
            <a:avLst/>
          </a:prstGeom>
        </p:spPr>
      </p:pic>
    </p:spTree>
    <p:extLst>
      <p:ext uri="{BB962C8B-B14F-4D97-AF65-F5344CB8AC3E}">
        <p14:creationId xmlns:p14="http://schemas.microsoft.com/office/powerpoint/2010/main" xmlns="" val="103337567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本题考查现代中国经济建设对社会风气的影响。题干材料是一幅年画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其名称是《数他劳动强》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画面的主体是一群女青年在说悄悄话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背景是一群男青年劳动归来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这些信息的逻辑关系是女青年对男青年评价的标准为劳动的能力与态度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再联系时间信息</a:t>
            </a:r>
            <a:r>
              <a:rPr lang="en-US" altLang="zh-CN" sz="2200">
                <a:solidFill>
                  <a:srgbClr val="000000"/>
                </a:solidFill>
                <a:latin typeface="Times New Roman" panose="02020603050405020304" pitchFamily="18" charset="0"/>
                <a:cs typeface="Times New Roman" panose="02020603050405020304" pitchFamily="18" charset="0"/>
              </a:rPr>
              <a:t>“1953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可知当时国民经济恢复工作完成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中华人民共和国的经济建设全面展开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人民群众以极大的热情投入到经济建设中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中国传统文人画的基本风格是写意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而本题中的年画为写实风格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;1953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中国尚处于过渡时期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还未进入社会主义社会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方针提出于</a:t>
            </a:r>
            <a:r>
              <a:rPr lang="en-US" altLang="zh-CN" sz="2200">
                <a:solidFill>
                  <a:srgbClr val="000000"/>
                </a:solidFill>
                <a:latin typeface="Times New Roman" panose="02020603050405020304" pitchFamily="18" charset="0"/>
                <a:cs typeface="Times New Roman" panose="02020603050405020304" pitchFamily="18" charset="0"/>
              </a:rPr>
              <a:t>1956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7297421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467544" y="908720"/>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NEU-BZ-S92"/>
                <a:ea typeface="方正宋黑_GBK" panose="03000509000000000000" pitchFamily="65" charset="-122"/>
                <a:cs typeface="Times New Roman" panose="02020603050405020304" pitchFamily="18" charset="0"/>
              </a:rPr>
              <a:t>北京</a:t>
            </a:r>
            <a:r>
              <a:rPr lang="en-US" altLang="zh-CN" sz="2200">
                <a:solidFill>
                  <a:srgbClr val="000000"/>
                </a:solidFill>
                <a:latin typeface="Times New Roman" panose="02020603050405020304" pitchFamily="18" charset="0"/>
                <a:cs typeface="Times New Roman" panose="02020603050405020304" pitchFamily="18" charset="0"/>
              </a:rPr>
              <a:t>,18,4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据下图判断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下列选项正确的是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北京市百货零售网点数量统计示意图</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X78.eps" descr="id:2147492356;FounderCES"/>
          <p:cNvPicPr/>
          <p:nvPr/>
        </p:nvPicPr>
        <p:blipFill>
          <a:blip r:embed="rId5"/>
          <a:stretch>
            <a:fillRect/>
          </a:stretch>
        </p:blipFill>
        <p:spPr>
          <a:xfrm>
            <a:off x="2155280" y="2165924"/>
            <a:ext cx="5145963" cy="2650589"/>
          </a:xfrm>
          <a:prstGeom prst="rect">
            <a:avLst/>
          </a:prstGeom>
        </p:spPr>
      </p:pic>
      <p:sp>
        <p:nvSpPr>
          <p:cNvPr id="4" name="矩形 3"/>
          <p:cNvSpPr>
            <a:spLocks noChangeAspect="1"/>
          </p:cNvSpPr>
          <p:nvPr/>
        </p:nvSpPr>
        <p:spPr>
          <a:xfrm>
            <a:off x="467544" y="4816513"/>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工商业社会主义改造导致服务网点锐减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第一个五年计划推动了北京服务业发展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经济体制改革极大激发了北京市场活力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加入世贸组织使北京商品供应更加多样</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839481" y="1356734"/>
            <a:ext cx="359637" cy="361175"/>
          </a:xfrm>
          <a:prstGeom prst="rect">
            <a:avLst/>
          </a:prstGeom>
        </p:spPr>
      </p:pic>
    </p:spTree>
    <p:extLst>
      <p:ext uri="{BB962C8B-B14F-4D97-AF65-F5344CB8AC3E}">
        <p14:creationId xmlns:p14="http://schemas.microsoft.com/office/powerpoint/2010/main" xmlns="" val="409217594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本题考查新中国经济体制改革。从表格信息看</a:t>
            </a:r>
            <a:r>
              <a:rPr lang="en-US" altLang="zh-CN" sz="2200">
                <a:solidFill>
                  <a:srgbClr val="000000"/>
                </a:solidFill>
                <a:latin typeface="Times New Roman" panose="02020603050405020304" pitchFamily="18" charset="0"/>
                <a:cs typeface="Times New Roman" panose="02020603050405020304" pitchFamily="18" charset="0"/>
              </a:rPr>
              <a:t>,1959~1987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年零售网点数量较少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总体增长较慢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1994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年零售网点数量急剧增加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之所以会出现这种情况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主要是</a:t>
            </a:r>
            <a:r>
              <a:rPr lang="en-US" altLang="zh-CN" sz="2200">
                <a:solidFill>
                  <a:srgbClr val="000000"/>
                </a:solidFill>
                <a:latin typeface="Times New Roman" panose="02020603050405020304" pitchFamily="18" charset="0"/>
                <a:cs typeface="Times New Roman" panose="02020603050405020304" pitchFamily="18" charset="0"/>
              </a:rPr>
              <a:t>1992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年确立了建立社会主义市场经济体制的改革目标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带来了中国经济的飞速发展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1956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年社会主义改造基本完成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与题干中时间不符</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第一个五年计划于</a:t>
            </a:r>
            <a:r>
              <a:rPr lang="en-US" altLang="zh-CN" sz="2200">
                <a:solidFill>
                  <a:srgbClr val="000000"/>
                </a:solidFill>
                <a:latin typeface="Times New Roman" panose="02020603050405020304" pitchFamily="18" charset="0"/>
                <a:cs typeface="Times New Roman" panose="02020603050405020304" pitchFamily="18" charset="0"/>
              </a:rPr>
              <a:t>1957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年底完成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与题干时间不符</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中国加入世界贸易组织是在</a:t>
            </a:r>
            <a:r>
              <a:rPr lang="en-US" altLang="zh-CN" sz="2200">
                <a:solidFill>
                  <a:srgbClr val="000000"/>
                </a:solidFill>
                <a:latin typeface="Times New Roman" panose="02020603050405020304" pitchFamily="18" charset="0"/>
                <a:cs typeface="Times New Roman" panose="02020603050405020304" pitchFamily="18" charset="0"/>
              </a:rPr>
              <a:t>2001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9115430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1,35,4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有俄罗斯学者认为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cs typeface="Times New Roman" panose="02020603050405020304" pitchFamily="18" charset="0"/>
              </a:rPr>
              <a:t>年代的改革属于新版的苏俄新经济政策。这一认识的依据是两者都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处于相似的国内外经济环境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面临着处理计划与市场的关系问题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巩固了农村的集体所有制经济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促进了社会主义工业化</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1185485" y="2924944"/>
            <a:ext cx="359637" cy="361175"/>
          </a:xfrm>
          <a:prstGeom prst="rect">
            <a:avLst/>
          </a:prstGeom>
        </p:spPr>
      </p:pic>
    </p:spTree>
    <p:extLst>
      <p:ext uri="{BB962C8B-B14F-4D97-AF65-F5344CB8AC3E}">
        <p14:creationId xmlns:p14="http://schemas.microsoft.com/office/powerpoint/2010/main" xmlns="" val="114454563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本题对比考查中国</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年代的改革与苏俄新经济政策的共性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属于典型的比较类选择题。从选项看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涉及两者的背景、内容和影响三个方面。解题时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可知是考查二者的相同点。从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的角度切入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新经济政策是苏俄在</a:t>
            </a:r>
            <a:r>
              <a:rPr lang="en-US" altLang="zh-CN" sz="2200">
                <a:solidFill>
                  <a:srgbClr val="000000"/>
                </a:solidFill>
                <a:latin typeface="Times New Roman" panose="02020603050405020304" pitchFamily="18" charset="0"/>
                <a:cs typeface="Times New Roman" panose="02020603050405020304" pitchFamily="18" charset="0"/>
              </a:rPr>
              <a:t>1921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月开始实行的向社会主义过渡的经济政策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该政策主张在无产阶级掌握国家经济命脉的前提下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利用商品、市场货币关系建设社会主义的经济基础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而中国在</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年代的改革则是逐步从计划经济体制向社会主义市场经济体制转变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二者都面临着处理计划与市场的关系问题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项。其他三项都无法体现两者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的关系特征。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2969663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1460"/>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,25,2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)1983</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月国务院在《关于城镇劳动者合作经营的若干规定》等文件中规定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允许个体工商户购买机动车船从事客货运输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允许长途贩运和批量销售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个体户可以起字号、刻图章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在银行开立账户等。这一措施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提高了</a:t>
            </a:r>
            <a:r>
              <a:rPr lang="zh-CN" altLang="zh-CN" sz="2200" smtClean="0">
                <a:solidFill>
                  <a:srgbClr val="000000"/>
                </a:solidFill>
                <a:latin typeface="Times New Roman" panose="02020603050405020304" pitchFamily="18" charset="0"/>
                <a:cs typeface="Times New Roman" panose="02020603050405020304" pitchFamily="18" charset="0"/>
              </a:rPr>
              <a:t>劳动生产率</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实现了城乡之间的人员交流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活跃了城乡商品</a:t>
            </a:r>
            <a:r>
              <a:rPr lang="zh-CN" altLang="zh-CN" sz="2200" smtClean="0">
                <a:solidFill>
                  <a:srgbClr val="000000"/>
                </a:solidFill>
                <a:latin typeface="Times New Roman" panose="02020603050405020304" pitchFamily="18" charset="0"/>
                <a:cs typeface="Times New Roman" panose="02020603050405020304" pitchFamily="18" charset="0"/>
              </a:rPr>
              <a:t>市场</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建立起市场经济新格局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1983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允许个体户从事客货运输等一系列措施可以活跃市场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项。材料涉及的是商品流通领域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城乡之间的人员交流一直都存在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市场经济的建立是从</a:t>
            </a:r>
            <a:r>
              <a:rPr lang="en-US" altLang="zh-CN" sz="2200">
                <a:solidFill>
                  <a:srgbClr val="000000"/>
                </a:solidFill>
                <a:latin typeface="Times New Roman" panose="02020603050405020304" pitchFamily="18" charset="0"/>
                <a:cs typeface="Times New Roman" panose="02020603050405020304" pitchFamily="18" charset="0"/>
              </a:rPr>
              <a:t>1992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年开始的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4952214"/>
            <a:ext cx="8128000" cy="131112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中国</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城市经济体制改革是从扩大全民所有制企业经营管理自主权的试点开始的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已经历了两个阶段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第一阶段进行了局部改革试验和探索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第二阶段是全面改革城市经济管理体制。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图片 9"/>
          <p:cNvPicPr>
            <a:picLocks noChangeAspect="1"/>
          </p:cNvPicPr>
          <p:nvPr/>
        </p:nvPicPr>
        <p:blipFill>
          <a:blip r:embed="rId5"/>
          <a:stretch>
            <a:fillRect/>
          </a:stretch>
        </p:blipFill>
        <p:spPr>
          <a:xfrm>
            <a:off x="648488" y="4976444"/>
            <a:ext cx="1049046" cy="405935"/>
          </a:xfrm>
          <a:prstGeom prst="rect">
            <a:avLst/>
          </a:prstGeom>
        </p:spPr>
      </p:pic>
      <p:pic>
        <p:nvPicPr>
          <p:cNvPr id="11" name="图片 10"/>
          <p:cNvPicPr>
            <a:picLocks noChangeAspect="1"/>
          </p:cNvPicPr>
          <p:nvPr/>
        </p:nvPicPr>
        <p:blipFill>
          <a:blip r:embed="rId6"/>
          <a:stretch>
            <a:fillRect/>
          </a:stretch>
        </p:blipFill>
        <p:spPr>
          <a:xfrm>
            <a:off x="6012160" y="2132856"/>
            <a:ext cx="359637" cy="361175"/>
          </a:xfrm>
          <a:prstGeom prst="rect">
            <a:avLst/>
          </a:prstGeom>
        </p:spPr>
      </p:pic>
    </p:spTree>
    <p:extLst>
      <p:ext uri="{BB962C8B-B14F-4D97-AF65-F5344CB8AC3E}">
        <p14:creationId xmlns:p14="http://schemas.microsoft.com/office/powerpoint/2010/main" xmlns="" val="84439693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par>
                                <p:cTn id="18" presetID="22" presetClass="entr" presetSubtype="4"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1460"/>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,12,3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下图反映了中国国内生产总值的变化情况。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甲线段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所示时期的经济高速增长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主要得益的经济理论是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X79.eps" descr="id:2147492370;FounderCES"/>
          <p:cNvPicPr/>
          <p:nvPr/>
        </p:nvPicPr>
        <p:blipFill>
          <a:blip r:embed="rId5"/>
          <a:stretch>
            <a:fillRect/>
          </a:stretch>
        </p:blipFill>
        <p:spPr>
          <a:xfrm>
            <a:off x="5025877" y="1844824"/>
            <a:ext cx="3290539" cy="3024336"/>
          </a:xfrm>
          <a:prstGeom prst="rect">
            <a:avLst/>
          </a:prstGeom>
        </p:spPr>
      </p:pic>
      <p:sp>
        <p:nvSpPr>
          <p:cNvPr id="3" name="矩形 2"/>
          <p:cNvSpPr>
            <a:spLocks noChangeAspect="1"/>
          </p:cNvSpPr>
          <p:nvPr/>
        </p:nvSpPr>
        <p:spPr>
          <a:xfrm>
            <a:off x="508000" y="1904201"/>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社会主义的高度计划经济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自负盈亏的分配管理制度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计划和市场都是经济手段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和平与发展的世界形势观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FF00FF"/>
              </a:solidFill>
              <a:latin typeface="Arial" panose="020B0604020202020204" pitchFamily="34" charset="0"/>
              <a:ea typeface="黑体" panose="02010609060101010101" pitchFamily="49" charset="-122"/>
              <a:cs typeface="Times New Roman" panose="02020603050405020304" pitchFamily="18" charset="0"/>
            </a:endParaRPr>
          </a:p>
          <a:p>
            <a:pPr>
              <a:spcAft>
                <a:spcPts val="0"/>
              </a:spcAft>
              <a:tabLst>
                <a:tab pos="1029335" algn="l"/>
                <a:tab pos="1850390" algn="l"/>
                <a:tab pos="2538095" algn="l"/>
                <a:tab pos="3221990" algn="l"/>
              </a:tabLst>
            </a:pPr>
            <a:endParaRPr lang="en-US"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endParaRPr>
          </a:p>
          <a:p>
            <a:pPr>
              <a:spcAft>
                <a:spcPts val="0"/>
              </a:spcAft>
              <a:tabLst>
                <a:tab pos="1029335" algn="l"/>
                <a:tab pos="1850390" algn="l"/>
                <a:tab pos="2538095" algn="l"/>
                <a:tab pos="3221990" algn="l"/>
              </a:tabLst>
            </a:pPr>
            <a:endParaRPr lang="en-US" altLang="zh-CN" sz="2200" smtClean="0">
              <a:solidFill>
                <a:srgbClr val="FF00FF"/>
              </a:solidFill>
              <a:latin typeface="Arial" panose="020B0604020202020204" pitchFamily="34" charset="0"/>
              <a:ea typeface="黑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smtClean="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从材料中可知甲线段时间是</a:t>
            </a:r>
            <a:r>
              <a:rPr lang="en-US" altLang="zh-CN" sz="2200">
                <a:solidFill>
                  <a:srgbClr val="000000"/>
                </a:solidFill>
                <a:latin typeface="Times New Roman" panose="02020603050405020304" pitchFamily="18" charset="0"/>
                <a:cs typeface="Times New Roman" panose="02020603050405020304" pitchFamily="18" charset="0"/>
              </a:rPr>
              <a:t>1990~1995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该时期我国的经济理论是在邓小平南方谈话后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中共十四大提出的社会主义市场经济理论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强调计划与市场都是发展经济的手段。</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两项出现在</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90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年代前</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项不属于经济理论。故选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图片 9"/>
          <p:cNvPicPr>
            <a:picLocks noChangeAspect="1"/>
          </p:cNvPicPr>
          <p:nvPr/>
        </p:nvPicPr>
        <p:blipFill>
          <a:blip r:embed="rId6"/>
          <a:stretch>
            <a:fillRect/>
          </a:stretch>
        </p:blipFill>
        <p:spPr>
          <a:xfrm>
            <a:off x="827987" y="1628800"/>
            <a:ext cx="359637" cy="361175"/>
          </a:xfrm>
          <a:prstGeom prst="rect">
            <a:avLst/>
          </a:prstGeom>
        </p:spPr>
      </p:pic>
    </p:spTree>
    <p:extLst>
      <p:ext uri="{BB962C8B-B14F-4D97-AF65-F5344CB8AC3E}">
        <p14:creationId xmlns:p14="http://schemas.microsoft.com/office/powerpoint/2010/main" xmlns="" val="238117649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8" end="8"/>
                                            </p:txEl>
                                          </p:spTgt>
                                        </p:tgtEl>
                                        <p:attrNameLst>
                                          <p:attrName>style.visibility</p:attrName>
                                        </p:attrNameLst>
                                      </p:cBhvr>
                                      <p:to>
                                        <p:strVal val="visible"/>
                                      </p:to>
                                    </p:set>
                                    <p:animEffect transition="in" filter="wipe(down)">
                                      <p:cBhvr>
                                        <p:cTn id="1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146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,9,4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天津著名中药企业达仁堂如今已有百年历史。</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Times New Roman" panose="02020603050405020304" pitchFamily="18" charset="0"/>
                <a:cs typeface="Times New Roman" panose="02020603050405020304" pitchFamily="18" charset="0"/>
              </a:rPr>
              <a:t>年代纳入国家集中统一管理后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原有分号与其全部脱钩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达仁堂只管生产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不管销售。在</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90</a:t>
            </a:r>
            <a:r>
              <a:rPr lang="zh-CN" altLang="zh-CN" sz="2200">
                <a:solidFill>
                  <a:srgbClr val="000000"/>
                </a:solidFill>
                <a:latin typeface="Times New Roman" panose="02020603050405020304" pitchFamily="18" charset="0"/>
                <a:cs typeface="Times New Roman" panose="02020603050405020304" pitchFamily="18" charset="0"/>
              </a:rPr>
              <a:t>年代中期的发展中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该企业曾一度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拔剑四顾心茫然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。造成其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茫然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的主要原因是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集中统一管理使企业失去活力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企业产品质量下滑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企业失去分号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力量削弱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企业尚未适应市场经济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计划经济体制下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企业的所有经营行为都由政府控制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企业效益好坏与企业自身关系不大。</a:t>
            </a:r>
            <a:r>
              <a:rPr lang="en-US" altLang="zh-CN" sz="2200">
                <a:solidFill>
                  <a:srgbClr val="000000"/>
                </a:solidFill>
                <a:latin typeface="Times New Roman" panose="02020603050405020304" pitchFamily="18" charset="0"/>
                <a:cs typeface="Times New Roman" panose="02020603050405020304" pitchFamily="18" charset="0"/>
              </a:rPr>
              <a:t>1992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中共十四大提出建立社会主义市场经济体制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企业成为一个自主经营、自负盈亏的经营实体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直接参与市场竞争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而达仁堂一时很难适应这种改变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故其比较茫然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1185485" y="2564904"/>
            <a:ext cx="359637" cy="361175"/>
          </a:xfrm>
          <a:prstGeom prst="rect">
            <a:avLst/>
          </a:prstGeom>
        </p:spPr>
      </p:pic>
    </p:spTree>
    <p:extLst>
      <p:ext uri="{BB962C8B-B14F-4D97-AF65-F5344CB8AC3E}">
        <p14:creationId xmlns:p14="http://schemas.microsoft.com/office/powerpoint/2010/main" xmlns="" val="329921510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8</a:t>
            </a:r>
            <a:r>
              <a:rPr lang="en-US" altLang="zh-CN" sz="2200">
                <a:solidFill>
                  <a:srgbClr val="000000"/>
                </a:solidFill>
                <a:cs typeface="Times New Roman" panose="02020603050405020304" pitchFamily="18" charset="0"/>
              </a:rPr>
              <a:t>.(2012·</a:t>
            </a:r>
            <a:r>
              <a:rPr lang="zh-CN" altLang="en-US" sz="2200">
                <a:solidFill>
                  <a:srgbClr val="000000"/>
                </a:solidFill>
                <a:latin typeface="NEU-BZ-S92"/>
                <a:ea typeface="方正宋黑_GBK" panose="03000509000000000000" pitchFamily="65" charset="-122"/>
                <a:cs typeface="Times New Roman" panose="02020603050405020304" pitchFamily="18" charset="0"/>
              </a:rPr>
              <a:t>大纲</a:t>
            </a:r>
            <a:r>
              <a:rPr lang="en-US" altLang="zh-CN" sz="2200">
                <a:solidFill>
                  <a:srgbClr val="000000"/>
                </a:solidFill>
                <a:cs typeface="Times New Roman" panose="02020603050405020304" pitchFamily="18" charset="0"/>
              </a:rPr>
              <a:t>,19,4</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)1980</a:t>
            </a:r>
            <a:r>
              <a:rPr lang="zh-CN" altLang="en-US" sz="2200">
                <a:solidFill>
                  <a:srgbClr val="000000"/>
                </a:solidFill>
                <a:latin typeface="宋体" panose="02010600030101010101" pitchFamily="2" charset="-122"/>
                <a:cs typeface="Times New Roman" panose="02020603050405020304" pitchFamily="18" charset="0"/>
              </a:rPr>
              <a:t>年</a:t>
            </a:r>
            <a:r>
              <a:rPr lang="en-US" altLang="zh-CN" sz="2200">
                <a:solidFill>
                  <a:srgbClr val="000000"/>
                </a:solidFill>
                <a:cs typeface="Times New Roman" panose="02020603050405020304" pitchFamily="18" charset="0"/>
              </a:rPr>
              <a:t>12</a:t>
            </a:r>
            <a:r>
              <a:rPr lang="zh-CN" altLang="en-US" sz="2200">
                <a:solidFill>
                  <a:srgbClr val="000000"/>
                </a:solidFill>
                <a:latin typeface="宋体" panose="02010600030101010101" pitchFamily="2" charset="-122"/>
                <a:cs typeface="Times New Roman" panose="02020603050405020304" pitchFamily="18" charset="0"/>
              </a:rPr>
              <a:t>月</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我国颁发了改革开放后的第一份个体工商业营业执照。这表明</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D</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公有制经济主体地位开始改变</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城市经济体制改革全面展开</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企业承包经营责任制开始实行</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单一所有制经济结构已被突破</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个体工商业属于私营经济</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改革开放后允许它的发展说明单一所有制经济结构已被突破</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项正确</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社会主义国家公有制经济主体地位没有改变</a:t>
            </a:r>
            <a:r>
              <a:rPr lang="en-US" altLang="zh-CN" sz="2200">
                <a:solidFill>
                  <a:srgbClr val="000000"/>
                </a:solidFill>
                <a:cs typeface="Times New Roman" panose="02020603050405020304" pitchFamily="18" charset="0"/>
              </a:rPr>
              <a:t>,1984</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年城市经济体制改革全面展开</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材料未涉及企业承包经营责任制</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因此</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三项错误。</a:t>
            </a:r>
            <a:endParaRPr lang="zh-CN" altLang="en-US" sz="2200"/>
          </a:p>
        </p:txBody>
      </p:sp>
      <p:pic>
        <p:nvPicPr>
          <p:cNvPr id="6" name="图片 5"/>
          <p:cNvPicPr>
            <a:picLocks noChangeAspect="1"/>
          </p:cNvPicPr>
          <p:nvPr/>
        </p:nvPicPr>
        <p:blipFill>
          <a:blip r:embed="rId5"/>
          <a:stretch>
            <a:fillRect/>
          </a:stretch>
        </p:blipFill>
        <p:spPr>
          <a:xfrm>
            <a:off x="5652120" y="1988840"/>
            <a:ext cx="359637" cy="361175"/>
          </a:xfrm>
          <a:prstGeom prst="rect">
            <a:avLst/>
          </a:prstGeom>
        </p:spPr>
      </p:pic>
    </p:spTree>
    <p:extLst>
      <p:ext uri="{BB962C8B-B14F-4D97-AF65-F5344CB8AC3E}">
        <p14:creationId xmlns:p14="http://schemas.microsoft.com/office/powerpoint/2010/main" xmlns="" val="280116610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5"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888539"/>
            <a:ext cx="8128000" cy="5334922"/>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9</a:t>
            </a:r>
            <a:r>
              <a:rPr lang="en-US" altLang="zh-CN" sz="2200">
                <a:solidFill>
                  <a:srgbClr val="000000"/>
                </a:solidFill>
                <a:cs typeface="Times New Roman" panose="02020603050405020304" pitchFamily="18" charset="0"/>
              </a:rPr>
              <a:t>.(2012·</a:t>
            </a:r>
            <a:r>
              <a:rPr lang="zh-CN" altLang="en-US" sz="2200">
                <a:solidFill>
                  <a:srgbClr val="000000"/>
                </a:solidFill>
                <a:latin typeface="NEU-BZ-S92" charset="-122"/>
                <a:ea typeface="方正宋黑_GBK" panose="03000509000000000000" pitchFamily="65" charset="-122"/>
                <a:cs typeface="Times New Roman" panose="02020603050405020304" pitchFamily="18" charset="0"/>
              </a:rPr>
              <a:t>全国</a:t>
            </a:r>
            <a:r>
              <a:rPr lang="en-US" altLang="zh-CN" sz="2200">
                <a:solidFill>
                  <a:srgbClr val="000000"/>
                </a:solidFill>
                <a:cs typeface="Times New Roman" panose="02020603050405020304" pitchFamily="18" charset="0"/>
              </a:rPr>
              <a:t>,33,4</a:t>
            </a:r>
            <a:r>
              <a:rPr lang="zh-CN" altLang="en-US" sz="2200">
                <a:solidFill>
                  <a:srgbClr val="000000"/>
                </a:solidFill>
                <a:latin typeface="NEU-BZ-S92" charset="-12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charset="-122"/>
                <a:ea typeface="方正宋黑_GBK" panose="03000509000000000000" pitchFamily="65" charset="-122"/>
                <a:cs typeface="Times New Roman" panose="02020603050405020304" pitchFamily="18" charset="0"/>
              </a:rPr>
              <a:t>难度</a:t>
            </a:r>
            <a:r>
              <a:rPr lang="zh-CN" altLang="en-US" sz="2200">
                <a:solidFill>
                  <a:srgbClr val="FF00FF"/>
                </a:solidFill>
                <a:ea typeface="NEU-BZ-S92"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据统计</a:t>
            </a:r>
            <a:r>
              <a:rPr lang="en-US" altLang="zh-CN" sz="2200">
                <a:solidFill>
                  <a:srgbClr val="000000"/>
                </a:solidFill>
                <a:cs typeface="Times New Roman" panose="02020603050405020304" pitchFamily="18" charset="0"/>
              </a:rPr>
              <a:t>,1992</a:t>
            </a:r>
            <a:r>
              <a:rPr lang="zh-CN" altLang="en-US" sz="2200">
                <a:solidFill>
                  <a:srgbClr val="000000"/>
                </a:solidFill>
                <a:latin typeface="宋体" panose="02010600030101010101" pitchFamily="2" charset="-122"/>
                <a:cs typeface="Times New Roman" panose="02020603050405020304" pitchFamily="18" charset="0"/>
              </a:rPr>
              <a:t>年全国辞去公职经商者达</a:t>
            </a:r>
            <a:r>
              <a:rPr lang="en-US" altLang="zh-CN" sz="2200">
                <a:solidFill>
                  <a:srgbClr val="000000"/>
                </a:solidFill>
                <a:cs typeface="Times New Roman" panose="02020603050405020304" pitchFamily="18" charset="0"/>
              </a:rPr>
              <a:t>12</a:t>
            </a:r>
            <a:r>
              <a:rPr lang="zh-CN" altLang="en-US" sz="2200">
                <a:solidFill>
                  <a:srgbClr val="000000"/>
                </a:solidFill>
                <a:latin typeface="宋体" panose="02010600030101010101" pitchFamily="2" charset="-122"/>
                <a:cs typeface="Times New Roman" panose="02020603050405020304" pitchFamily="18" charset="0"/>
              </a:rPr>
              <a:t>万人</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未辞职而以各种方式投身商海者超过</a:t>
            </a:r>
            <a:r>
              <a:rPr lang="en-US" altLang="zh-CN" sz="2200">
                <a:solidFill>
                  <a:srgbClr val="000000"/>
                </a:solidFill>
                <a:cs typeface="Times New Roman" panose="02020603050405020304" pitchFamily="18" charset="0"/>
              </a:rPr>
              <a:t>1 000</a:t>
            </a:r>
            <a:r>
              <a:rPr lang="zh-CN" altLang="en-US" sz="2200">
                <a:solidFill>
                  <a:srgbClr val="000000"/>
                </a:solidFill>
                <a:latin typeface="宋体" panose="02010600030101010101" pitchFamily="2" charset="-122"/>
                <a:cs typeface="Times New Roman" panose="02020603050405020304" pitchFamily="18" charset="0"/>
              </a:rPr>
              <a:t>万人</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这种现象被称为</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下海潮</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。这反映了</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A</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smtClean="0">
                <a:solidFill>
                  <a:srgbClr val="000000"/>
                </a:solidFill>
                <a:cs typeface="Times New Roman" panose="02020603050405020304" pitchFamily="18" charset="0"/>
              </a:rPr>
              <a:t>)</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市场经济改革成为社会共识</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多种经济成分开始共同发展</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城市经济体制改革全面展开</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计划经济开始转向市场经济</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本题从公职人员</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下海</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这一细节考查新时期中国的经济体制改革</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注意把</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下海潮</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放到</a:t>
            </a:r>
            <a:r>
              <a:rPr lang="en-US" altLang="zh-CN" sz="2200">
                <a:solidFill>
                  <a:srgbClr val="000000"/>
                </a:solidFill>
                <a:cs typeface="Times New Roman" panose="02020603050405020304" pitchFamily="18" charset="0"/>
              </a:rPr>
              <a:t>1992</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年中国改革开放的大背景下思考。</a:t>
            </a:r>
            <a:r>
              <a:rPr lang="en-US" altLang="zh-CN" sz="2200">
                <a:solidFill>
                  <a:srgbClr val="000000"/>
                </a:solidFill>
                <a:cs typeface="Times New Roman" panose="02020603050405020304" pitchFamily="18" charset="0"/>
              </a:rPr>
              <a:t>1992</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年邓小平南方谈话解放了人们的思想</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随后的中共十四大确立建立社会主义市场经济体制的改革目标</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带来了一场伟大的社会变革</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市场经济改革成为社会共识从而引发了</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下海潮</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故选</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三项与题干时间不符。</a:t>
            </a:r>
            <a:endParaRPr lang="zh-CN" altLang="en-US" sz="2200"/>
          </a:p>
        </p:txBody>
      </p:sp>
      <p:graphicFrame>
        <p:nvGraphicFramePr>
          <p:cNvPr id="10" name="对象 9"/>
          <p:cNvGraphicFramePr>
            <a:graphicFrameLocks noChangeAspect="1"/>
          </p:cNvGraphicFramePr>
          <p:nvPr>
            <p:extLst>
              <p:ext uri="{D42A27DB-BD31-4B8C-83A1-F6EECF244321}">
                <p14:modId xmlns:p14="http://schemas.microsoft.com/office/powerpoint/2010/main" xmlns="" val="2530368576"/>
              </p:ext>
            </p:extLst>
          </p:nvPr>
        </p:nvGraphicFramePr>
        <p:xfrm>
          <a:off x="5580112" y="1700808"/>
          <a:ext cx="1193800" cy="534988"/>
        </p:xfrm>
        <a:graphic>
          <a:graphicData uri="http://schemas.openxmlformats.org/presentationml/2006/ole">
            <p:oleObj spid="_x0000_s19460" name="文档" r:id="rId6" imgW="595844" imgH="254889" progId="Word.Document.12">
              <p:embed/>
            </p:oleObj>
          </a:graphicData>
        </a:graphic>
      </p:graphicFrame>
      <p:pic>
        <p:nvPicPr>
          <p:cNvPr id="11" name="图片 10"/>
          <p:cNvPicPr>
            <a:picLocks noChangeAspect="1"/>
          </p:cNvPicPr>
          <p:nvPr/>
        </p:nvPicPr>
        <p:blipFill>
          <a:blip r:embed="rId7"/>
          <a:stretch>
            <a:fillRect/>
          </a:stretch>
        </p:blipFill>
        <p:spPr>
          <a:xfrm>
            <a:off x="4932040" y="1787714"/>
            <a:ext cx="359637" cy="361175"/>
          </a:xfrm>
          <a:prstGeom prst="rect">
            <a:avLst/>
          </a:prstGeom>
        </p:spPr>
      </p:pic>
    </p:spTree>
    <p:extLst>
      <p:ext uri="{BB962C8B-B14F-4D97-AF65-F5344CB8AC3E}">
        <p14:creationId xmlns:p14="http://schemas.microsoft.com/office/powerpoint/2010/main" xmlns="" val="295019901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)1985</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国务院在《关于国有企业工资改革问题的通知》中规定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企业工资总额同经济效益浮动的比率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一般是上缴税利总额增长</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工资总额增长</a:t>
            </a:r>
            <a:r>
              <a:rPr lang="en-US" altLang="zh-CN" sz="2200">
                <a:solidFill>
                  <a:srgbClr val="000000"/>
                </a:solidFill>
                <a:latin typeface="Times New Roman" panose="02020603050405020304" pitchFamily="18" charset="0"/>
                <a:cs typeface="Times New Roman" panose="02020603050405020304" pitchFamily="18" charset="0"/>
              </a:rPr>
              <a:t>0.3%~0.7%,</a:t>
            </a:r>
            <a:r>
              <a:rPr lang="zh-CN" altLang="zh-CN" sz="2200">
                <a:solidFill>
                  <a:srgbClr val="000000"/>
                </a:solidFill>
                <a:latin typeface="Times New Roman" panose="02020603050405020304" pitchFamily="18" charset="0"/>
                <a:cs typeface="Times New Roman" panose="02020603050405020304" pitchFamily="18" charset="0"/>
              </a:rPr>
              <a:t>最多不得超过</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。这一规定的主要目的是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保证职工收入逐年提高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拉开职工收入的档次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鼓励企业提高经济效益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有效控制企业工资总额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本题旨在考查考生获取信息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运用所学知识分析解决新问题的能力。答题时注意联系</a:t>
            </a:r>
            <a:r>
              <a:rPr lang="en-US" altLang="zh-CN" sz="2200">
                <a:solidFill>
                  <a:srgbClr val="000000"/>
                </a:solidFill>
                <a:latin typeface="Times New Roman" panose="02020603050405020304" pitchFamily="18" charset="0"/>
                <a:cs typeface="Times New Roman" panose="02020603050405020304" pitchFamily="18" charset="0"/>
              </a:rPr>
              <a:t>1985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年中国改革开放的大背景。材料表明职工收入要与经济效益挂钩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目的在于提高工人的劳动积极性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以此提高企业经济效益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两项材料不能体现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材料只涉及工资总额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无法体现</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5220072" y="2132856"/>
            <a:ext cx="359637" cy="361175"/>
          </a:xfrm>
          <a:prstGeom prst="rect">
            <a:avLst/>
          </a:prstGeom>
        </p:spPr>
      </p:pic>
    </p:spTree>
    <p:extLst>
      <p:ext uri="{BB962C8B-B14F-4D97-AF65-F5344CB8AC3E}">
        <p14:creationId xmlns:p14="http://schemas.microsoft.com/office/powerpoint/2010/main" xmlns="" val="161905815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980728"/>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1,31,4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下图是</a:t>
            </a:r>
            <a:r>
              <a:rPr lang="en-US" altLang="zh-CN" sz="2200">
                <a:solidFill>
                  <a:srgbClr val="000000"/>
                </a:solidFill>
                <a:latin typeface="Times New Roman" panose="02020603050405020304" pitchFamily="18" charset="0"/>
                <a:cs typeface="Times New Roman" panose="02020603050405020304" pitchFamily="18" charset="0"/>
              </a:rPr>
              <a:t>1953</a:t>
            </a:r>
            <a:r>
              <a:rPr lang="zh-CN" altLang="zh-CN" sz="2200">
                <a:solidFill>
                  <a:srgbClr val="000000"/>
                </a:solidFill>
                <a:latin typeface="Times New Roman" panose="02020603050405020304" pitchFamily="18" charset="0"/>
                <a:cs typeface="Times New Roman" panose="02020603050405020304" pitchFamily="18" charset="0"/>
              </a:rPr>
              <a:t>年的一幅漫画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描绘了资源勘探队员来到深山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手持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邀请函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叩响山洞大门的情景。这反映了当时我国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18XQG07.eps" descr="id:2147492217;FounderCES"/>
          <p:cNvPicPr/>
          <p:nvPr/>
        </p:nvPicPr>
        <p:blipFill>
          <a:blip r:embed="rId5"/>
          <a:stretch>
            <a:fillRect/>
          </a:stretch>
        </p:blipFill>
        <p:spPr>
          <a:xfrm>
            <a:off x="1835696" y="2252999"/>
            <a:ext cx="4762763" cy="2677721"/>
          </a:xfrm>
          <a:prstGeom prst="rect">
            <a:avLst/>
          </a:prstGeom>
        </p:spPr>
      </p:pic>
      <p:sp>
        <p:nvSpPr>
          <p:cNvPr id="8" name="矩形 7"/>
          <p:cNvSpPr>
            <a:spLocks noChangeAspect="1"/>
          </p:cNvSpPr>
          <p:nvPr/>
        </p:nvSpPr>
        <p:spPr>
          <a:xfrm>
            <a:off x="508000" y="4930720"/>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已经初步改变工业落后局面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开始进行对矿产资源的开采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国民经济调整任务基本完成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大规模的经济建设正在展开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图片 8"/>
          <p:cNvPicPr>
            <a:picLocks noChangeAspect="1"/>
          </p:cNvPicPr>
          <p:nvPr/>
        </p:nvPicPr>
        <p:blipFill>
          <a:blip r:embed="rId6"/>
          <a:stretch>
            <a:fillRect/>
          </a:stretch>
        </p:blipFill>
        <p:spPr>
          <a:xfrm>
            <a:off x="2627784" y="1891824"/>
            <a:ext cx="359637" cy="361175"/>
          </a:xfrm>
          <a:prstGeom prst="rect">
            <a:avLst/>
          </a:prstGeom>
        </p:spPr>
      </p:pic>
    </p:spTree>
    <p:extLst>
      <p:ext uri="{BB962C8B-B14F-4D97-AF65-F5344CB8AC3E}">
        <p14:creationId xmlns:p14="http://schemas.microsoft.com/office/powerpoint/2010/main" xmlns="" val="349604316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11</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,20,4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邓小平说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证券、股市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这些东西究竟好不好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有没有危险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是不是资本主义独有的东西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社会主义能不能用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允许看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但要坚决地试。看对了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搞一两年对了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放开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错了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纠正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关了就是了。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这段话主要反映的是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经济建设既要防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又要反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右</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经济体制改革重心从农村转向城市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设立沿海经济特区有必要进行试验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市场经济并不是资本主义所独有的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材料的中心句为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是不是资本主义独有的东西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社会主义能不能用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这正是邓小平</a:t>
            </a:r>
            <a:r>
              <a:rPr lang="en-US" altLang="zh-CN" sz="2200">
                <a:solidFill>
                  <a:srgbClr val="000000"/>
                </a:solidFill>
                <a:latin typeface="Times New Roman" panose="02020603050405020304" pitchFamily="18" charset="0"/>
                <a:cs typeface="Times New Roman" panose="02020603050405020304" pitchFamily="18" charset="0"/>
              </a:rPr>
              <a:t>1992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年南方谈话的内容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邓小平南方谈话解决了姓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使人们明确了市场只是一种经济手段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社会主义同样可以用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证券、股市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关系不大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均排除。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5508104" y="2204864"/>
            <a:ext cx="359637" cy="361175"/>
          </a:xfrm>
          <a:prstGeom prst="rect">
            <a:avLst/>
          </a:prstGeom>
        </p:spPr>
      </p:pic>
    </p:spTree>
    <p:extLst>
      <p:ext uri="{BB962C8B-B14F-4D97-AF65-F5344CB8AC3E}">
        <p14:creationId xmlns:p14="http://schemas.microsoft.com/office/powerpoint/2010/main" xmlns="" val="12705840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1460"/>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12</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山东</a:t>
            </a:r>
            <a:r>
              <a:rPr lang="en-US" altLang="zh-CN" sz="2200">
                <a:solidFill>
                  <a:srgbClr val="000000"/>
                </a:solidFill>
                <a:latin typeface="Times New Roman" panose="02020603050405020304" pitchFamily="18" charset="0"/>
                <a:cs typeface="Times New Roman" panose="02020603050405020304" pitchFamily="18" charset="0"/>
              </a:rPr>
              <a:t>,39,14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)1980</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四川省广汉县向阳人做出了一个在新中国历史上具有重要意义的举动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回答问题。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图片 2"/>
          <p:cNvPicPr>
            <a:picLocks noChangeAspect="1"/>
          </p:cNvPicPr>
          <p:nvPr/>
        </p:nvPicPr>
        <p:blipFill>
          <a:blip r:embed="rId5"/>
          <a:stretch>
            <a:fillRect/>
          </a:stretch>
        </p:blipFill>
        <p:spPr>
          <a:xfrm>
            <a:off x="1736116" y="1988840"/>
            <a:ext cx="6192688" cy="4627797"/>
          </a:xfrm>
          <a:prstGeom prst="rect">
            <a:avLst/>
          </a:prstGeom>
        </p:spPr>
      </p:pic>
    </p:spTree>
    <p:extLst>
      <p:ext uri="{BB962C8B-B14F-4D97-AF65-F5344CB8AC3E}">
        <p14:creationId xmlns:p14="http://schemas.microsoft.com/office/powerpoint/2010/main" xmlns="" val="178940011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836074"/>
            <a:ext cx="8128000" cy="5640518"/>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概括指出材料所蕴含的历史信息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并结合时代背景加以阐释。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提取历史信息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层次一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能结合历史发展的时代特征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准确、全面地概括材料反映的历史信息。例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人民公社体制开始被打破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政治体制改革已悄然进行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倾思想的束缚依然存在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人们对改革心存顾虑。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层次二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能依据材料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获取表层信息。例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向阳人悄悄摘下人民公社的牌子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人们对摘牌行为感到忧虑。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层次三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答案与材料没有联系。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进行历史解释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层次一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能结合时代背景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在材料所反映的信息和以下知识之间建立联系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并进行合理解释。如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人民公社体制的弊端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中共十一届三中全会关于对内改革的决定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拨乱反正工作及当时思想领域的实际状况等。在此基础上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能提出独立的见解或认识。例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改革具有艰巨性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改革是在新旧观念的激烈冲突中展开的。改革者必须有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敢为天下先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的精神和勇气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才能实现改革的目的。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9673942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ipe(down)">
                                      <p:cBhvr>
                                        <p:cTn id="10" dur="500"/>
                                        <p:tgtEl>
                                          <p:spTgt spid="3">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down)">
                                      <p:cBhvr>
                                        <p:cTn id="13" dur="500"/>
                                        <p:tgtEl>
                                          <p:spTgt spid="3">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down)">
                                      <p:cBhvr>
                                        <p:cTn id="16" dur="500"/>
                                        <p:tgtEl>
                                          <p:spTgt spid="3">
                                            <p:txEl>
                                              <p:pRg st="4" end="4"/>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wipe(down)">
                                      <p:cBhvr>
                                        <p:cTn id="19" dur="500"/>
                                        <p:tgtEl>
                                          <p:spTgt spid="3">
                                            <p:txEl>
                                              <p:pRg st="5" end="5"/>
                                            </p:txEl>
                                          </p:spTgt>
                                        </p:tgtEl>
                                      </p:cBhvr>
                                    </p:animEffect>
                                  </p:childTnLst>
                                </p:cTn>
                              </p:par>
                              <p:par>
                                <p:cTn id="20" presetID="22" presetClass="entr" presetSubtype="4" fill="hold" nodeType="with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wipe(down)">
                                      <p:cBhvr>
                                        <p:cTn id="2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层次二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能结合时代背景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在材料所反映的信息和以下知识之间建立联系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并进行合理解释。如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人民公社体制的弊端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中共十一届三中全会关于对内改革的决定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拨乱反正工作及当时思想领域的实际状况等。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依据考生作答时所涉及要点多少及解释的合理程度等酌情给分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层次三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不能在历史信息和所学历史知识之间建立某种联系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没有对历史信息的解释。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历史表述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层次一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合乎逻辑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条理清楚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语言流畅。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层次二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基本符合逻辑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条理较清晰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语言较流畅。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层次三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缺乏逻辑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条理不清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词不达意。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2464002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本题分两步解答。首先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明确材料信息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换牌子体现了我国政治体制的改革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即从人民公社体制改为一般意义上的行政机构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材料也体现了当时人们对这种变革的疑虑甚至担忧。然后结合改革开放之初中国的形势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对材料反映的现象进行阐释。</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0232983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32432"/>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对外开放格局的初步形成</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,10,4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京津塘高速公路是第一条经国务院批准并部分利用世界银行贷款建设的跨省、市高速公路</a:t>
            </a:r>
            <a:r>
              <a:rPr lang="en-US" altLang="zh-CN" sz="2200">
                <a:solidFill>
                  <a:srgbClr val="000000"/>
                </a:solidFill>
                <a:latin typeface="Times New Roman" panose="02020603050405020304" pitchFamily="18" charset="0"/>
                <a:cs typeface="Times New Roman" panose="02020603050405020304" pitchFamily="18" charset="0"/>
              </a:rPr>
              <a:t>,1987</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月动工。这条高速公路的修建能够得到世界银行贷款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主要是因为改革开放后我国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加入亚太经合组织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将天津设为沿海开放城市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恢复世界银行席位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成功加入世界贸易组织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本题考查世界银行的宗旨。题干强调的是中国与世界银行的关系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故只有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项符合题意。中国加入亚太经合组织是在</a:t>
            </a:r>
            <a:r>
              <a:rPr lang="en-US" altLang="zh-CN" sz="2200">
                <a:solidFill>
                  <a:srgbClr val="000000"/>
                </a:solidFill>
                <a:latin typeface="Times New Roman" panose="02020603050405020304" pitchFamily="18" charset="0"/>
                <a:cs typeface="Times New Roman" panose="02020603050405020304" pitchFamily="18" charset="0"/>
              </a:rPr>
              <a:t>1991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加入世界贸易组织是在</a:t>
            </a:r>
            <a:r>
              <a:rPr lang="en-US" altLang="zh-CN" sz="2200">
                <a:solidFill>
                  <a:srgbClr val="000000"/>
                </a:solidFill>
                <a:latin typeface="Times New Roman" panose="02020603050405020304" pitchFamily="18" charset="0"/>
                <a:cs typeface="Times New Roman" panose="02020603050405020304" pitchFamily="18" charset="0"/>
              </a:rPr>
              <a:t>2001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均与题干时间不符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天津设为沿海开放城市是在</a:t>
            </a:r>
            <a:r>
              <a:rPr lang="en-US" altLang="zh-CN" sz="2200">
                <a:solidFill>
                  <a:srgbClr val="000000"/>
                </a:solidFill>
                <a:latin typeface="Times New Roman" panose="02020603050405020304" pitchFamily="18" charset="0"/>
                <a:cs typeface="Times New Roman" panose="02020603050405020304" pitchFamily="18" charset="0"/>
              </a:rPr>
              <a:t>1984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但与世界银行没有直接关系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2555776" y="2492896"/>
            <a:ext cx="359637" cy="361175"/>
          </a:xfrm>
          <a:prstGeom prst="rect">
            <a:avLst/>
          </a:prstGeom>
        </p:spPr>
      </p:pic>
    </p:spTree>
    <p:extLst>
      <p:ext uri="{BB962C8B-B14F-4D97-AF65-F5344CB8AC3E}">
        <p14:creationId xmlns:p14="http://schemas.microsoft.com/office/powerpoint/2010/main" xmlns="" val="250751616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,9,4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美国有一位企业家哈默博士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年轻时曾与列宁领导的苏俄交往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进行贸易活动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年老时应邓小平邀请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来中国投资设公司。哈默之所以能这样做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苏俄、中国都实行开放政策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苏俄、中国都与美国保持友好关系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苏俄、中国都愿意发展资本主义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哈默敢于冲破美国政府的阻挠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由材料内容可知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中国和苏俄引进外资发展经济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说明两国都实行对外开放政策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苏俄和中国并不都与美国保持友好关系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苏俄和中国是引进外资发展经济而不是发展资本主义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材料与哈默冲破美国政府的阻挠无关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6300192" y="2204864"/>
            <a:ext cx="359637" cy="361175"/>
          </a:xfrm>
          <a:prstGeom prst="rect">
            <a:avLst/>
          </a:prstGeom>
        </p:spPr>
      </p:pic>
    </p:spTree>
    <p:extLst>
      <p:ext uri="{BB962C8B-B14F-4D97-AF65-F5344CB8AC3E}">
        <p14:creationId xmlns:p14="http://schemas.microsoft.com/office/powerpoint/2010/main" xmlns="" val="395229090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787180"/>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安徽</a:t>
            </a:r>
            <a:r>
              <a:rPr lang="en-US" altLang="zh-CN" sz="2200">
                <a:solidFill>
                  <a:srgbClr val="000000"/>
                </a:solidFill>
                <a:latin typeface="Times New Roman" panose="02020603050405020304" pitchFamily="18" charset="0"/>
                <a:cs typeface="Times New Roman" panose="02020603050405020304" pitchFamily="18" charset="0"/>
              </a:rPr>
              <a:t>,18,4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有学者认为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加入多边国际公约是衡量一个国家对国际社会认可度的重要指标。下图中最高点</a:t>
            </a:r>
            <a:r>
              <a:rPr lang="en-US" altLang="zh-CN" sz="2200">
                <a:solidFill>
                  <a:srgbClr val="000000"/>
                </a:solidFill>
                <a:latin typeface="Times New Roman" panose="02020603050405020304" pitchFamily="18" charset="0"/>
                <a:cs typeface="Times New Roman" panose="02020603050405020304" pitchFamily="18" charset="0"/>
              </a:rPr>
              <a:t>(H)</a:t>
            </a:r>
            <a:r>
              <a:rPr lang="zh-CN" altLang="zh-CN" sz="2200">
                <a:solidFill>
                  <a:srgbClr val="000000"/>
                </a:solidFill>
                <a:latin typeface="Times New Roman" panose="02020603050405020304" pitchFamily="18" charset="0"/>
                <a:cs typeface="Times New Roman" panose="02020603050405020304" pitchFamily="18" charset="0"/>
              </a:rPr>
              <a:t>出现的直接原因是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中国加入多边国际公约的情况</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1949</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2005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X81.eps" descr="id:2147492391;FounderCES"/>
          <p:cNvPicPr/>
          <p:nvPr/>
        </p:nvPicPr>
        <p:blipFill>
          <a:blip r:embed="rId5"/>
          <a:stretch>
            <a:fillRect/>
          </a:stretch>
        </p:blipFill>
        <p:spPr>
          <a:xfrm>
            <a:off x="2436972" y="2481907"/>
            <a:ext cx="3863220" cy="2229668"/>
          </a:xfrm>
          <a:prstGeom prst="rect">
            <a:avLst/>
          </a:prstGeom>
        </p:spPr>
      </p:pic>
      <p:sp>
        <p:nvSpPr>
          <p:cNvPr id="3" name="矩形 2"/>
          <p:cNvSpPr>
            <a:spLocks noChangeAspect="1"/>
          </p:cNvSpPr>
          <p:nvPr/>
        </p:nvSpPr>
        <p:spPr>
          <a:xfrm>
            <a:off x="508000" y="4711575"/>
            <a:ext cx="8128000" cy="1597745"/>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a:t>
            </a:r>
            <a:r>
              <a:rPr lang="en-US" altLang="zh-CN" sz="2200">
                <a:solidFill>
                  <a:srgbClr val="000000"/>
                </a:solidFill>
                <a:latin typeface="Times New Roman" panose="02020603050405020304" pitchFamily="18" charset="0"/>
                <a:cs typeface="Times New Roman" panose="02020603050405020304" pitchFamily="18" charset="0"/>
              </a:rPr>
              <a:t>:1984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年中华人民共和国政府承认了国民党政府在</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年代和</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年代所签署的所有国际劳工公约</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中国恢复了联合国合法</a:t>
            </a:r>
            <a:r>
              <a:rPr lang="zh-CN" altLang="zh-CN" sz="2200" smtClean="0">
                <a:solidFill>
                  <a:srgbClr val="000000"/>
                </a:solidFill>
                <a:latin typeface="Times New Roman" panose="02020603050405020304" pitchFamily="18" charset="0"/>
                <a:cs typeface="Times New Roman" panose="02020603050405020304" pitchFamily="18" charset="0"/>
              </a:rPr>
              <a:t>席位</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两岸关系发生了历史性变化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中国正式加入世界贸易</a:t>
            </a:r>
            <a:r>
              <a:rPr lang="zh-CN" altLang="zh-CN" sz="2200" smtClean="0">
                <a:solidFill>
                  <a:srgbClr val="000000"/>
                </a:solidFill>
                <a:latin typeface="Times New Roman" panose="02020603050405020304" pitchFamily="18" charset="0"/>
                <a:cs typeface="Times New Roman" panose="02020603050405020304" pitchFamily="18" charset="0"/>
              </a:rPr>
              <a:t>组织</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中国成为世界第二大经济体</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图片 9"/>
          <p:cNvPicPr>
            <a:picLocks noChangeAspect="1"/>
          </p:cNvPicPr>
          <p:nvPr/>
        </p:nvPicPr>
        <p:blipFill>
          <a:blip r:embed="rId6"/>
          <a:stretch>
            <a:fillRect/>
          </a:stretch>
        </p:blipFill>
        <p:spPr>
          <a:xfrm>
            <a:off x="2555776" y="1626448"/>
            <a:ext cx="359637" cy="361175"/>
          </a:xfrm>
          <a:prstGeom prst="rect">
            <a:avLst/>
          </a:prstGeom>
        </p:spPr>
      </p:pic>
    </p:spTree>
    <p:extLst>
      <p:ext uri="{BB962C8B-B14F-4D97-AF65-F5344CB8AC3E}">
        <p14:creationId xmlns:p14="http://schemas.microsoft.com/office/powerpoint/2010/main" xmlns="" val="109967740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3122997"/>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a:t>
            </a:r>
            <a:r>
              <a:rPr lang="en-US" altLang="zh-CN" sz="2200">
                <a:solidFill>
                  <a:srgbClr val="000000"/>
                </a:solidFill>
                <a:latin typeface="Times New Roman" panose="02020603050405020304" pitchFamily="18" charset="0"/>
                <a:cs typeface="Times New Roman" panose="02020603050405020304" pitchFamily="18" charset="0"/>
              </a:rPr>
              <a:t>H</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点所对应的时间是</a:t>
            </a:r>
            <a:r>
              <a:rPr lang="en-US" altLang="zh-CN" sz="2200">
                <a:solidFill>
                  <a:srgbClr val="000000"/>
                </a:solidFill>
                <a:latin typeface="Times New Roman" panose="02020603050405020304" pitchFamily="18" charset="0"/>
                <a:cs typeface="Times New Roman" panose="02020603050405020304" pitchFamily="18" charset="0"/>
              </a:rPr>
              <a:t>2001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项发生在</a:t>
            </a:r>
            <a:r>
              <a:rPr lang="en-US" altLang="zh-CN" sz="2200">
                <a:solidFill>
                  <a:srgbClr val="000000"/>
                </a:solidFill>
                <a:latin typeface="Times New Roman" panose="02020603050405020304" pitchFamily="18" charset="0"/>
                <a:cs typeface="Times New Roman" panose="02020603050405020304" pitchFamily="18" charset="0"/>
              </a:rPr>
              <a:t>1971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项发生在</a:t>
            </a:r>
            <a:r>
              <a:rPr lang="en-US" altLang="zh-CN" sz="2200">
                <a:solidFill>
                  <a:srgbClr val="000000"/>
                </a:solidFill>
                <a:latin typeface="Times New Roman" panose="02020603050405020304" pitchFamily="18" charset="0"/>
                <a:cs typeface="Times New Roman" panose="02020603050405020304" pitchFamily="18" charset="0"/>
              </a:rPr>
              <a:t>1987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项出现在</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8418402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1460"/>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,11,3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)1969</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11</a:t>
            </a:r>
            <a:r>
              <a:rPr lang="zh-CN" altLang="zh-CN" sz="2200">
                <a:solidFill>
                  <a:srgbClr val="000000"/>
                </a:solidFill>
                <a:latin typeface="Times New Roman" panose="02020603050405020304" pitchFamily="18" charset="0"/>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《人民日报》向全世界报道了一则我国既无内债又无外债的消息。此后我国形成了不向国内外借债的财政政策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直到</a:t>
            </a:r>
            <a:r>
              <a:rPr lang="en-US" altLang="zh-CN" sz="2200">
                <a:solidFill>
                  <a:srgbClr val="000000"/>
                </a:solidFill>
                <a:latin typeface="Times New Roman" panose="02020603050405020304" pitchFamily="18" charset="0"/>
                <a:cs typeface="Times New Roman" panose="02020603050405020304" pitchFamily="18" charset="0"/>
              </a:rPr>
              <a:t>1979</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我国政府同意接受外国政府提供的第一批贷款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这一政策才被打破。这表明我国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由单边外交转向多边</a:t>
            </a:r>
            <a:r>
              <a:rPr lang="zh-CN" altLang="zh-CN" sz="2200" smtClean="0">
                <a:solidFill>
                  <a:srgbClr val="000000"/>
                </a:solidFill>
                <a:latin typeface="Times New Roman" panose="02020603050405020304" pitchFamily="18" charset="0"/>
                <a:cs typeface="Times New Roman" panose="02020603050405020304" pitchFamily="18" charset="0"/>
              </a:rPr>
              <a:t>外交</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由自力更生转向依赖外援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由思想禁锢转向</a:t>
            </a:r>
            <a:r>
              <a:rPr lang="zh-CN" altLang="zh-CN" sz="2200" smtClean="0">
                <a:solidFill>
                  <a:srgbClr val="000000"/>
                </a:solidFill>
                <a:latin typeface="Times New Roman" panose="02020603050405020304" pitchFamily="18" charset="0"/>
                <a:cs typeface="Times New Roman" panose="02020603050405020304" pitchFamily="18" charset="0"/>
              </a:rPr>
              <a:t>对外开放</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由民间融资转向政府借贷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1949~1976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年中国照搬苏联的经验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建立高度集中的计划经济体制。在意识形态对抗的影响下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中国在相对封闭的环境中开展经济建设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形成了不向国内外借债的财政政策。</a:t>
            </a:r>
            <a:r>
              <a:rPr lang="en-US" altLang="zh-CN" sz="2200">
                <a:solidFill>
                  <a:srgbClr val="000000"/>
                </a:solidFill>
                <a:latin typeface="Times New Roman" panose="02020603050405020304" pitchFamily="18" charset="0"/>
                <a:cs typeface="Times New Roman" panose="02020603050405020304" pitchFamily="18" charset="0"/>
              </a:rPr>
              <a:t>1978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年中共十一届三中全会后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中国对内改革、对外开放。为了适应经济建设对资金的需求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中国接受外国政府提供的贷款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这个过程反映的是中国由思想禁锢转向对外开放。</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839481" y="2492896"/>
            <a:ext cx="359637" cy="361175"/>
          </a:xfrm>
          <a:prstGeom prst="rect">
            <a:avLst/>
          </a:prstGeom>
        </p:spPr>
      </p:pic>
    </p:spTree>
    <p:extLst>
      <p:ext uri="{BB962C8B-B14F-4D97-AF65-F5344CB8AC3E}">
        <p14:creationId xmlns:p14="http://schemas.microsoft.com/office/powerpoint/2010/main" xmlns="" val="200801081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本题需要考生对所提供的图文材料予以解读和理解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侧重考查考生运用辩证唯物主义和历史唯物主义的基本观点说明历史现象的能力。漫画的时间是</a:t>
            </a:r>
            <a:r>
              <a:rPr lang="en-US" altLang="zh-CN" sz="2200">
                <a:solidFill>
                  <a:srgbClr val="000000"/>
                </a:solidFill>
                <a:latin typeface="Times New Roman" panose="02020603050405020304" pitchFamily="18" charset="0"/>
                <a:cs typeface="Times New Roman" panose="02020603050405020304" pitchFamily="18" charset="0"/>
              </a:rPr>
              <a:t>1953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主旨是资源勘探。联系所学知识可知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当时国民经济恢复工作基本完成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国家制定了过渡时期总路线和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大力推动经济建设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资源勘探是经济建设的重要条件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当时国民经济只是初步恢复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中国还是一个农业国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经济建设刚刚开始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还涉及不到调整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漫画内容无法说明是矿产资源开发的开始。故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6996058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34764"/>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福建</a:t>
            </a:r>
            <a:r>
              <a:rPr lang="en-US" altLang="zh-CN" sz="2200">
                <a:solidFill>
                  <a:srgbClr val="000000"/>
                </a:solidFill>
                <a:latin typeface="Times New Roman" panose="02020603050405020304" pitchFamily="18" charset="0"/>
                <a:cs typeface="Times New Roman" panose="02020603050405020304" pitchFamily="18" charset="0"/>
              </a:rPr>
              <a:t>,20,4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据下图判断中国进出口总额开始出现较快增长的年代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与此同步发生的重大事件是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X82.eps" descr="id:2147492398;FounderCES"/>
          <p:cNvPicPr/>
          <p:nvPr/>
        </p:nvPicPr>
        <p:blipFill>
          <a:blip r:embed="rId5"/>
          <a:stretch>
            <a:fillRect/>
          </a:stretch>
        </p:blipFill>
        <p:spPr>
          <a:xfrm>
            <a:off x="2203555" y="1677269"/>
            <a:ext cx="4736890" cy="2182917"/>
          </a:xfrm>
          <a:prstGeom prst="rect">
            <a:avLst/>
          </a:prstGeom>
        </p:spPr>
      </p:pic>
      <p:sp>
        <p:nvSpPr>
          <p:cNvPr id="3" name="矩形 2"/>
          <p:cNvSpPr>
            <a:spLocks noChangeAspect="1"/>
          </p:cNvSpPr>
          <p:nvPr/>
        </p:nvSpPr>
        <p:spPr>
          <a:xfrm>
            <a:off x="508000" y="3860186"/>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设立四个</a:t>
            </a:r>
            <a:r>
              <a:rPr lang="zh-CN" altLang="zh-CN" sz="2200" smtClean="0">
                <a:solidFill>
                  <a:srgbClr val="000000"/>
                </a:solidFill>
                <a:latin typeface="Times New Roman" panose="02020603050405020304" pitchFamily="18" charset="0"/>
                <a:cs typeface="Times New Roman" panose="02020603050405020304" pitchFamily="18" charset="0"/>
              </a:rPr>
              <a:t>经济特区</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开放</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Times New Roman" panose="02020603050405020304" pitchFamily="18" charset="0"/>
                <a:cs typeface="Times New Roman" panose="02020603050405020304" pitchFamily="18" charset="0"/>
              </a:rPr>
              <a:t>个沿海港口城市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开发上海浦东</a:t>
            </a:r>
            <a:r>
              <a:rPr lang="zh-CN" altLang="zh-CN" sz="2200" smtClean="0">
                <a:solidFill>
                  <a:srgbClr val="000000"/>
                </a:solidFill>
                <a:latin typeface="Times New Roman" panose="02020603050405020304" pitchFamily="18" charset="0"/>
                <a:cs typeface="Times New Roman" panose="02020603050405020304" pitchFamily="18" charset="0"/>
              </a:rPr>
              <a:t>地区</a:t>
            </a:r>
            <a:r>
              <a:rPr lang="en-US" altLang="zh-CN" sz="2200" smtClean="0">
                <a:solidFill>
                  <a:srgbClr val="000000"/>
                </a:solidFill>
                <a:latin typeface="Times New Roman" panose="02020603050405020304" pitchFamily="18" charset="0"/>
                <a:cs typeface="Times New Roman" panose="02020603050405020304" pitchFamily="18" charset="0"/>
              </a:rPr>
              <a:t>     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加入世界贸易组织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从图表中可以看出</a:t>
            </a:r>
            <a:r>
              <a:rPr lang="en-US" altLang="zh-CN" sz="2200">
                <a:solidFill>
                  <a:srgbClr val="000000"/>
                </a:solidFill>
                <a:latin typeface="Times New Roman" panose="02020603050405020304" pitchFamily="18" charset="0"/>
                <a:cs typeface="Times New Roman" panose="02020603050405020304" pitchFamily="18" charset="0"/>
              </a:rPr>
              <a:t>1984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年中国进出口总额有了明显的增长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可以判断这个年代是</a:t>
            </a:r>
            <a:r>
              <a:rPr lang="en-US" altLang="zh-CN" sz="2200">
                <a:solidFill>
                  <a:srgbClr val="000000"/>
                </a:solidFill>
                <a:latin typeface="Times New Roman" panose="02020603050405020304" pitchFamily="18" charset="0"/>
                <a:cs typeface="Times New Roman" panose="02020603050405020304" pitchFamily="18" charset="0"/>
              </a:rPr>
              <a:t>1984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a:t>
            </a:r>
            <a:r>
              <a:rPr lang="en-US" altLang="zh-CN" sz="2200">
                <a:solidFill>
                  <a:srgbClr val="000000"/>
                </a:solidFill>
                <a:latin typeface="Times New Roman" panose="02020603050405020304" pitchFamily="18" charset="0"/>
                <a:cs typeface="Times New Roman" panose="02020603050405020304" pitchFamily="18" charset="0"/>
              </a:rPr>
              <a:t>1984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年出现的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符合题意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项。设立四个经济特区是在</a:t>
            </a:r>
            <a:r>
              <a:rPr lang="en-US" altLang="zh-CN" sz="2200">
                <a:solidFill>
                  <a:srgbClr val="000000"/>
                </a:solidFill>
                <a:latin typeface="Times New Roman" panose="02020603050405020304" pitchFamily="18" charset="0"/>
                <a:cs typeface="Times New Roman" panose="02020603050405020304" pitchFamily="18" charset="0"/>
              </a:rPr>
              <a:t>1980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项。开发上海浦东地区是在</a:t>
            </a:r>
            <a:r>
              <a:rPr lang="en-US" altLang="zh-CN" sz="2200">
                <a:solidFill>
                  <a:srgbClr val="000000"/>
                </a:solidFill>
                <a:latin typeface="Times New Roman" panose="02020603050405020304" pitchFamily="18" charset="0"/>
                <a:cs typeface="Times New Roman" panose="02020603050405020304" pitchFamily="18" charset="0"/>
              </a:rPr>
              <a:t>1990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项。加入世界贸易组织是在</a:t>
            </a:r>
            <a:r>
              <a:rPr lang="en-US" altLang="zh-CN" sz="2200">
                <a:solidFill>
                  <a:srgbClr val="000000"/>
                </a:solidFill>
                <a:latin typeface="Times New Roman" panose="02020603050405020304" pitchFamily="18" charset="0"/>
                <a:cs typeface="Times New Roman" panose="02020603050405020304" pitchFamily="18" charset="0"/>
              </a:rPr>
              <a:t>2001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6"/>
          <a:stretch>
            <a:fillRect/>
          </a:stretch>
        </p:blipFill>
        <p:spPr>
          <a:xfrm>
            <a:off x="6554199" y="1289277"/>
            <a:ext cx="359637" cy="361175"/>
          </a:xfrm>
          <a:prstGeom prst="rect">
            <a:avLst/>
          </a:prstGeom>
        </p:spPr>
      </p:pic>
    </p:spTree>
    <p:extLst>
      <p:ext uri="{BB962C8B-B14F-4D97-AF65-F5344CB8AC3E}">
        <p14:creationId xmlns:p14="http://schemas.microsoft.com/office/powerpoint/2010/main" xmlns="" val="221951206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,13,19</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回答问题。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我国实行经济开放政策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争取利用国际上的资金和先进技术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来帮助我们发展经济。这一政策已开始有些效果。但是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从发达国家取得资金和先进技术不是容易的事情</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必须在自力更生的基础上争取外援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主要依靠自己的艰苦奋斗。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邓小平《我国经济建设的历史经验》</a:t>
            </a:r>
            <a:r>
              <a:rPr lang="en-US" altLang="zh-CN" sz="2200">
                <a:solidFill>
                  <a:srgbClr val="000000"/>
                </a:solidFill>
                <a:latin typeface="Times New Roman" panose="02020603050405020304" pitchFamily="18" charset="0"/>
                <a:cs typeface="Times New Roman" panose="02020603050405020304" pitchFamily="18" charset="0"/>
              </a:rPr>
              <a:t>(1982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依据材料一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概括邓小平的对外开放思想。结合中国社会主义经济建设的历程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指出邓小平主张对外开放的原因。</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2443424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1992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天津滨海新区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企业发展迅速。</a:t>
            </a:r>
            <a:r>
              <a:rPr lang="en-US" altLang="zh-CN" sz="2200">
                <a:solidFill>
                  <a:srgbClr val="000000"/>
                </a:solidFill>
                <a:latin typeface="Times New Roman" panose="02020603050405020304" pitchFamily="18" charset="0"/>
                <a:cs typeface="Times New Roman" panose="02020603050405020304" pitchFamily="18" charset="0"/>
              </a:rPr>
              <a:t>2003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已有几十家世界五百强企业在此投资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企业工业总产值完成</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037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亿元。</a:t>
            </a:r>
            <a:r>
              <a:rPr lang="en-US" altLang="zh-CN" sz="2200">
                <a:solidFill>
                  <a:srgbClr val="000000"/>
                </a:solidFill>
                <a:latin typeface="Times New Roman" panose="02020603050405020304" pitchFamily="18" charset="0"/>
                <a:cs typeface="Times New Roman" panose="02020603050405020304" pitchFamily="18" charset="0"/>
              </a:rPr>
              <a:t>1993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年到</a:t>
            </a:r>
            <a:r>
              <a:rPr lang="en-US" altLang="zh-CN" sz="2200">
                <a:solidFill>
                  <a:srgbClr val="000000"/>
                </a:solidFill>
                <a:latin typeface="Times New Roman" panose="02020603050405020304" pitchFamily="18" charset="0"/>
                <a:cs typeface="Times New Roman" panose="02020603050405020304" pitchFamily="18" charset="0"/>
              </a:rPr>
              <a:t>2003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滨海新区外贸出口由</a:t>
            </a:r>
            <a:r>
              <a:rPr lang="en-US" altLang="zh-CN" sz="2200">
                <a:solidFill>
                  <a:srgbClr val="000000"/>
                </a:solidFill>
                <a:latin typeface="Times New Roman" panose="02020603050405020304" pitchFamily="18" charset="0"/>
                <a:cs typeface="Times New Roman" panose="02020603050405020304" pitchFamily="18" charset="0"/>
              </a:rPr>
              <a:t>5.03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亿美元增长到</a:t>
            </a:r>
            <a:r>
              <a:rPr lang="en-US" altLang="zh-CN" sz="2200">
                <a:solidFill>
                  <a:srgbClr val="000000"/>
                </a:solidFill>
                <a:latin typeface="Times New Roman" panose="02020603050405020304" pitchFamily="18" charset="0"/>
                <a:cs typeface="Times New Roman" panose="02020603050405020304" pitchFamily="18" charset="0"/>
              </a:rPr>
              <a:t>89.38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亿美元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电子信息、生物医药、新材料、新能源、环保等高新技术产业群已初具规模。</a:t>
            </a:r>
            <a:r>
              <a:rPr lang="en-US" altLang="zh-CN" sz="2200">
                <a:solidFill>
                  <a:srgbClr val="000000"/>
                </a:solidFill>
                <a:latin typeface="Times New Roman" panose="02020603050405020304" pitchFamily="18" charset="0"/>
                <a:cs typeface="Times New Roman" panose="02020603050405020304" pitchFamily="18" charset="0"/>
              </a:rPr>
              <a:t>2006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滨海新区正式纳入国家整体发展战略。</a:t>
            </a:r>
            <a:r>
              <a:rPr lang="en-US" altLang="zh-CN" sz="2200">
                <a:solidFill>
                  <a:srgbClr val="000000"/>
                </a:solidFill>
                <a:latin typeface="Times New Roman" panose="02020603050405020304" pitchFamily="18" charset="0"/>
                <a:cs typeface="Times New Roman" panose="02020603050405020304" pitchFamily="18" charset="0"/>
              </a:rPr>
              <a:t>2009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根据国务院的批复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天津滨海新区行政区成立。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据国家发改委《天津滨海新区重点产业选择和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布局研究》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依据材料二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简述</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cs typeface="Times New Roman" panose="02020603050405020304" pitchFamily="18" charset="0"/>
              </a:rPr>
              <a:t>年代以来天津对外开放的历史机遇和</a:t>
            </a:r>
            <a:r>
              <a:rPr lang="en-US" altLang="zh-CN" sz="2200">
                <a:solidFill>
                  <a:srgbClr val="000000"/>
                </a:solidFill>
                <a:latin typeface="Times New Roman" panose="02020603050405020304" pitchFamily="18" charset="0"/>
                <a:cs typeface="Times New Roman" panose="02020603050405020304" pitchFamily="18" charset="0"/>
              </a:rPr>
              <a:t>90</a:t>
            </a:r>
            <a:r>
              <a:rPr lang="zh-CN" altLang="zh-CN" sz="2200">
                <a:solidFill>
                  <a:srgbClr val="000000"/>
                </a:solidFill>
                <a:latin typeface="Times New Roman" panose="02020603050405020304" pitchFamily="18" charset="0"/>
                <a:cs typeface="Times New Roman" panose="02020603050405020304" pitchFamily="18" charset="0"/>
              </a:rPr>
              <a:t>年代以来滨海新区经济发展的新变化。</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9946301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1460"/>
            <a:ext cx="1109599" cy="459741"/>
          </a:xfrm>
          <a:prstGeom prst="rect">
            <a:avLst/>
          </a:prstGeom>
        </p:spPr>
        <p:txBody>
          <a:bodyPr wrap="none">
            <a:spAutoFit/>
          </a:bodyPr>
          <a:lstStyle/>
          <a:p>
            <a:pPr>
              <a:lnSpc>
                <a:spcPct val="120000"/>
              </a:lnSpc>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a:p>
        </p:txBody>
      </p:sp>
      <p:pic>
        <p:nvPicPr>
          <p:cNvPr id="6" name="19JTJL03.eps" descr="id:2147492405;FounderCES"/>
          <p:cNvPicPr/>
          <p:nvPr/>
        </p:nvPicPr>
        <p:blipFill>
          <a:blip r:embed="rId5"/>
          <a:stretch>
            <a:fillRect/>
          </a:stretch>
        </p:blipFill>
        <p:spPr>
          <a:xfrm>
            <a:off x="2627784" y="1087319"/>
            <a:ext cx="3270852" cy="1909633"/>
          </a:xfrm>
          <a:prstGeom prst="rect">
            <a:avLst/>
          </a:prstGeom>
        </p:spPr>
      </p:pic>
      <p:sp>
        <p:nvSpPr>
          <p:cNvPr id="3" name="矩形 2"/>
          <p:cNvSpPr>
            <a:spLocks noChangeAspect="1"/>
          </p:cNvSpPr>
          <p:nvPr/>
        </p:nvSpPr>
        <p:spPr>
          <a:xfrm>
            <a:off x="508000" y="2996952"/>
            <a:ext cx="8128000" cy="3781035"/>
          </a:xfrm>
          <a:prstGeom prst="rect">
            <a:avLst/>
          </a:prstGeom>
        </p:spPr>
        <p:txBody>
          <a:bodyPr>
            <a:spAutoFit/>
          </a:bodyPr>
          <a:lstStyle/>
          <a:p>
            <a:pPr algn="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数据来源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中国一带一路网</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我们要坚定不移发展开放型世界经济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在开放中分享机会和利益、实现互利共赢</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我们要下大气力发展全球互联互通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让世界各国实现联动增长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走向共同繁荣。我们要坚定不移发展全球自由贸易和投资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在开放中推动贸易和投资自由化便利化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旗帜鲜明反对保护主义。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习近平《共担时代责任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共促全球发展》</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中国对外开放经历了探索与发展的历程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结合材料一、二、三及所学知识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简述对这一历程的认识。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史论结合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逻辑清晰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结论正确。</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1663779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在自力更生的基础上引进资金和先进技术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发展经济。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基本建立社会主义经济体系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在探索中取得一定成绩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但也出现较大失误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中国经济落后于世界发达国家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现代化经济建设已经启动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急需资金和技术。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(2)1984</a:t>
            </a:r>
            <a:r>
              <a:rPr lang="zh-CN" altLang="zh-CN" sz="2200">
                <a:solidFill>
                  <a:srgbClr val="000000"/>
                </a:solidFill>
                <a:latin typeface="Times New Roman" panose="02020603050405020304" pitchFamily="18" charset="0"/>
                <a:cs typeface="Times New Roman" panose="02020603050405020304" pitchFamily="18" charset="0"/>
              </a:rPr>
              <a:t>年天津成为第一批沿海对外开放城市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后又成为环渤海经济开放区的重要组成部分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党的十四大提出建立社会主义市场经济体制</a:t>
            </a:r>
            <a:r>
              <a:rPr lang="en-US" altLang="zh-CN" sz="2200">
                <a:solidFill>
                  <a:srgbClr val="000000"/>
                </a:solidFill>
                <a:latin typeface="Times New Roman" panose="02020603050405020304" pitchFamily="18" charset="0"/>
                <a:cs typeface="Times New Roman" panose="02020603050405020304" pitchFamily="18" charset="0"/>
              </a:rPr>
              <a:t>;2006</a:t>
            </a:r>
            <a:r>
              <a:rPr lang="zh-CN" altLang="zh-CN" sz="2200">
                <a:solidFill>
                  <a:srgbClr val="000000"/>
                </a:solidFill>
                <a:latin typeface="Times New Roman" panose="02020603050405020304" pitchFamily="18" charset="0"/>
                <a:cs typeface="Times New Roman" panose="02020603050405020304" pitchFamily="18" charset="0"/>
              </a:rPr>
              <a:t>年天津滨海新区正式纳入国家整体发展战略。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大力吸收外资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企业发展迅速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外商投资及外贸出口迅速增长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引进高新技术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高新技术产业群初具规模。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5484977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答案示例一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中国对外开放不断扩大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逐渐深入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党的十一届三中全会提出改革开放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实现伟大历史转折。</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cs typeface="Times New Roman" panose="02020603050405020304" pitchFamily="18" charset="0"/>
              </a:rPr>
              <a:t>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设立经济特区、沿海经济开放区等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引进外资和技术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对外开放不断扩大。</a:t>
            </a:r>
            <a:r>
              <a:rPr lang="en-US" altLang="zh-CN" sz="2200">
                <a:solidFill>
                  <a:srgbClr val="000000"/>
                </a:solidFill>
                <a:latin typeface="Times New Roman" panose="02020603050405020304" pitchFamily="18" charset="0"/>
                <a:cs typeface="Times New Roman" panose="02020603050405020304" pitchFamily="18" charset="0"/>
              </a:rPr>
              <a:t>1992</a:t>
            </a:r>
            <a:r>
              <a:rPr lang="zh-CN" altLang="zh-CN" sz="2200">
                <a:solidFill>
                  <a:srgbClr val="000000"/>
                </a:solidFill>
                <a:latin typeface="Times New Roman" panose="02020603050405020304" pitchFamily="18" charset="0"/>
                <a:cs typeface="Times New Roman" panose="02020603050405020304" pitchFamily="18" charset="0"/>
              </a:rPr>
              <a:t>年后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随着社会主义市场经济体制建立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逐步形成全方位、多层次、宽领域的对外开放格局。当前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随着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一带一路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建设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推进与世界互利共赢。中国对外开放不断扩大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逐渐深入。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答案示例二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中国对外开放具有历史必然性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党的十一届三中全会提出对外开放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发展经济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符合现代化建设需要。</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cs typeface="Times New Roman" panose="02020603050405020304" pitchFamily="18" charset="0"/>
              </a:rPr>
              <a:t>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为适应改革开放的进一步开展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大力引进外资和技术</a:t>
            </a:r>
            <a:r>
              <a:rPr lang="en-US" altLang="zh-CN" sz="2200">
                <a:solidFill>
                  <a:srgbClr val="000000"/>
                </a:solidFill>
                <a:latin typeface="Times New Roman" panose="02020603050405020304" pitchFamily="18" charset="0"/>
                <a:cs typeface="Times New Roman" panose="02020603050405020304" pitchFamily="18" charset="0"/>
              </a:rPr>
              <a:t>;90</a:t>
            </a:r>
            <a:r>
              <a:rPr lang="zh-CN" altLang="zh-CN" sz="2200">
                <a:solidFill>
                  <a:srgbClr val="000000"/>
                </a:solidFill>
                <a:latin typeface="Times New Roman" panose="02020603050405020304" pitchFamily="18" charset="0"/>
                <a:cs typeface="Times New Roman" panose="02020603050405020304" pitchFamily="18" charset="0"/>
              </a:rPr>
              <a:t>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建立和发展社会主义市场经济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为天津等地对外开放提供了历史机遇。当前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一带一路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建设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与世界分享机会和利益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互利共赢。中国对外开放具有历史必然性。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4472007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9"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36074"/>
            <a:ext cx="8128000" cy="5640518"/>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本题考查中国的对外开放。第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邓小平的对外开放思想根据材料一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必须在自力更生的基础上争取外援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我国实行经济开放政策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争取利用国际上的资金和先进技术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来帮助我们发展经济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分析得出。原因可以从我国经济建设的基础和建设过程中的失误与教训等角度分析。第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年代以来天津对外开放的历史机遇需要结合所学知识进行分析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1984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年天津成为第一批沿海对外开放城市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后又成为环渤海经济开放区的重要组成部分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中共十四大提出建立社会主义市场经济体制等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结合材料二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滨海新区外贸出口由</a:t>
            </a:r>
            <a:r>
              <a:rPr lang="en-US" altLang="zh-CN" sz="2200">
                <a:solidFill>
                  <a:srgbClr val="000000"/>
                </a:solidFill>
                <a:latin typeface="Times New Roman" panose="02020603050405020304" pitchFamily="18" charset="0"/>
                <a:cs typeface="Times New Roman" panose="02020603050405020304" pitchFamily="18" charset="0"/>
              </a:rPr>
              <a:t>5.03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亿美元增长到</a:t>
            </a:r>
            <a:r>
              <a:rPr lang="en-US" altLang="zh-CN" sz="2200">
                <a:solidFill>
                  <a:srgbClr val="000000"/>
                </a:solidFill>
                <a:latin typeface="Times New Roman" panose="02020603050405020304" pitchFamily="18" charset="0"/>
                <a:cs typeface="Times New Roman" panose="02020603050405020304" pitchFamily="18" charset="0"/>
              </a:rPr>
              <a:t>89.38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亿美元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滨海新区正式纳入国家整体发展战略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电子信息、生物医药、新材料、新能源、环保等高新技术产业群已初具规模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等可以分析滨海新区的新变化。</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问是开放性试题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回答这一类问题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首先应该仔细阅读材料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看看材料是关于什么的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然后认真地分析材料的要求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判断是要自己提炼观点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还是选择材料中的一种观点或者是论证材料的观点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然后根据所学知识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对观点进行史论结合地分析说明。</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6367512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58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59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圆角 2">
            <a:hlinkClick r:id="rId5" action="ppaction://hlinksldjump"/>
            <a:extLst>
              <a:ext uri="{FF2B5EF4-FFF2-40B4-BE49-F238E27FC236}">
                <a16:creationId xmlns:a16="http://schemas.microsoft.com/office/drawing/2014/main" xmlns="" id="{ED0713C6-A59E-4732-B140-8665BDCD42E7}"/>
              </a:ext>
            </a:extLst>
          </p:cNvPr>
          <p:cNvSpPr/>
          <p:nvPr/>
        </p:nvSpPr>
        <p:spPr>
          <a:xfrm>
            <a:off x="1736116"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1091672"/>
            <a:ext cx="8128000" cy="4928657"/>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4</a:t>
            </a:r>
            <a:r>
              <a:rPr lang="en-US" altLang="zh-CN" sz="2200">
                <a:solidFill>
                  <a:srgbClr val="000000"/>
                </a:solidFill>
                <a:cs typeface="Times New Roman" panose="02020603050405020304" pitchFamily="18" charset="0"/>
              </a:rPr>
              <a:t>.(2016·</a:t>
            </a:r>
            <a:r>
              <a:rPr lang="zh-CN" altLang="en-US"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cs typeface="Times New Roman" panose="02020603050405020304" pitchFamily="18" charset="0"/>
              </a:rPr>
              <a:t>2,31,4</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一五</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计划期间</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我国住宅建设占基本建设投资额的比重不断减少</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其他非生产性建设投资也开始受到抑制。这表明我国</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A</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 </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致力于奠定工业化基础</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国民经济结构臻于平衡</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大力压缩基本建设投资规模</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城市化的进程趋于缓慢</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题干中关键信息有两点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一是时间</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‘一五’计划期间</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二是压缩住宅建设和非生产性投资。这两点说明国家的投资主要用在了生产领域</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这是为满足国家工业化的需要</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为工业化奠定基础</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故选</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项本身与材料意思矛盾</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排除</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项反映的是一种表面现象</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排除</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项与材料矛盾</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一般来讲</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工业化会促进城市化</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故错误。</a:t>
            </a:r>
            <a:endParaRPr lang="zh-CN" altLang="en-US" sz="2200"/>
          </a:p>
        </p:txBody>
      </p:sp>
      <p:graphicFrame>
        <p:nvGraphicFramePr>
          <p:cNvPr id="7" name="对象 6"/>
          <p:cNvGraphicFramePr>
            <a:graphicFrameLocks noChangeAspect="1"/>
          </p:cNvGraphicFramePr>
          <p:nvPr>
            <p:extLst>
              <p:ext uri="{D42A27DB-BD31-4B8C-83A1-F6EECF244321}">
                <p14:modId xmlns:p14="http://schemas.microsoft.com/office/powerpoint/2010/main" xmlns="" val="1216315559"/>
              </p:ext>
            </p:extLst>
          </p:nvPr>
        </p:nvGraphicFramePr>
        <p:xfrm>
          <a:off x="3923928" y="1916832"/>
          <a:ext cx="1795462" cy="534988"/>
        </p:xfrm>
        <a:graphic>
          <a:graphicData uri="http://schemas.openxmlformats.org/presentationml/2006/ole">
            <p:oleObj spid="_x0000_s1029" name="文档" r:id="rId6" imgW="854704" imgH="254889" progId="Word.Document.12">
              <p:embed/>
            </p:oleObj>
          </a:graphicData>
        </a:graphic>
      </p:graphicFrame>
      <p:pic>
        <p:nvPicPr>
          <p:cNvPr id="8" name="图片 7"/>
          <p:cNvPicPr>
            <a:picLocks noChangeAspect="1"/>
          </p:cNvPicPr>
          <p:nvPr/>
        </p:nvPicPr>
        <p:blipFill>
          <a:blip r:embed="rId7"/>
          <a:stretch>
            <a:fillRect/>
          </a:stretch>
        </p:blipFill>
        <p:spPr>
          <a:xfrm>
            <a:off x="3347864" y="2003738"/>
            <a:ext cx="359637" cy="361175"/>
          </a:xfrm>
          <a:prstGeom prst="rect">
            <a:avLst/>
          </a:prstGeom>
        </p:spPr>
      </p:pic>
    </p:spTree>
    <p:extLst>
      <p:ext uri="{BB962C8B-B14F-4D97-AF65-F5344CB8AC3E}">
        <p14:creationId xmlns:p14="http://schemas.microsoft.com/office/powerpoint/2010/main" xmlns="" val="128614261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wipe(down)">
                                      <p:cBhvr>
                                        <p:cTn id="1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OTHERS"/>
  <p:tag name="ID" val="545820"/>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赢在高考14新模板">
  <a:themeElements>
    <a:clrScheme name="自定义 3">
      <a:dk1>
        <a:sysClr val="windowText" lastClr="000000"/>
      </a:dk1>
      <a:lt1>
        <a:sysClr val="window" lastClr="FFFFFF"/>
      </a:lt1>
      <a:dk2>
        <a:srgbClr val="444D26"/>
      </a:dk2>
      <a:lt2>
        <a:srgbClr val="FEFAC9"/>
      </a:lt2>
      <a:accent1>
        <a:srgbClr val="A5B592"/>
      </a:accent1>
      <a:accent2>
        <a:srgbClr val="3FFBF2"/>
      </a:accent2>
      <a:accent3>
        <a:srgbClr val="E7BC29"/>
      </a:accent3>
      <a:accent4>
        <a:srgbClr val="D092A7"/>
      </a:accent4>
      <a:accent5>
        <a:srgbClr val="9C85C0"/>
      </a:accent5>
      <a:accent6>
        <a:srgbClr val="809EC2"/>
      </a:accent6>
      <a:hlink>
        <a:srgbClr val="03B6AD"/>
      </a:hlink>
      <a:folHlink>
        <a:srgbClr val="7F6F6F"/>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十年高考.potx" id="{B0EDB983-824A-40C4-94EB-BDB300B02BCB}" vid="{10CBED9C-8211-493C-A74E-8E1DED325425}"/>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十年高考模板 - 副本</Template>
  <TotalTime>205</TotalTime>
  <Words>6891</Words>
  <Application>Microsoft Office PowerPoint</Application>
  <PresentationFormat>全屏显示(4:3)</PresentationFormat>
  <Paragraphs>650</Paragraphs>
  <Slides>86</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86</vt:i4>
      </vt:variant>
    </vt:vector>
  </HeadingPairs>
  <TitlesOfParts>
    <vt:vector size="88" baseType="lpstr">
      <vt:lpstr>赢在高考14新模板</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专题一　地球与地图</dc:title>
  <dc:creator>123</dc:creator>
  <cp:lastModifiedBy>dell</cp:lastModifiedBy>
  <cp:revision>6</cp:revision>
  <dcterms:created xsi:type="dcterms:W3CDTF">2019-07-05T00:12:36Z</dcterms:created>
  <dcterms:modified xsi:type="dcterms:W3CDTF">2021-06-17T16:21:37Z</dcterms:modified>
</cp:coreProperties>
</file>