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gif" ContentType="image/gif"/>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2"/>
  </p:notesMasterIdLst>
  <p:sldIdLst>
    <p:sldId id="266" r:id="rId2"/>
    <p:sldId id="331" r:id="rId3"/>
    <p:sldId id="332" r:id="rId4"/>
    <p:sldId id="333" r:id="rId5"/>
    <p:sldId id="338" r:id="rId6"/>
    <p:sldId id="339" r:id="rId7"/>
    <p:sldId id="340" r:id="rId8"/>
    <p:sldId id="341" r:id="rId9"/>
    <p:sldId id="342" r:id="rId10"/>
    <p:sldId id="334" r:id="rId11"/>
    <p:sldId id="335" r:id="rId12"/>
    <p:sldId id="336" r:id="rId13"/>
    <p:sldId id="337" r:id="rId14"/>
    <p:sldId id="343" r:id="rId15"/>
    <p:sldId id="344" r:id="rId16"/>
    <p:sldId id="346" r:id="rId17"/>
    <p:sldId id="347" r:id="rId18"/>
    <p:sldId id="345" r:id="rId19"/>
    <p:sldId id="348" r:id="rId20"/>
    <p:sldId id="349" r:id="rId21"/>
    <p:sldId id="350" r:id="rId22"/>
    <p:sldId id="351" r:id="rId23"/>
    <p:sldId id="352" r:id="rId24"/>
    <p:sldId id="353" r:id="rId25"/>
    <p:sldId id="354" r:id="rId26"/>
    <p:sldId id="355" r:id="rId27"/>
    <p:sldId id="356" r:id="rId28"/>
    <p:sldId id="357" r:id="rId29"/>
    <p:sldId id="358" r:id="rId30"/>
    <p:sldId id="359" r:id="rId31"/>
    <p:sldId id="361" r:id="rId32"/>
    <p:sldId id="362" r:id="rId33"/>
    <p:sldId id="360" r:id="rId34"/>
    <p:sldId id="363" r:id="rId35"/>
    <p:sldId id="364" r:id="rId36"/>
    <p:sldId id="365" r:id="rId37"/>
    <p:sldId id="366" r:id="rId38"/>
    <p:sldId id="367" r:id="rId39"/>
    <p:sldId id="368" r:id="rId40"/>
    <p:sldId id="369" r:id="rId41"/>
    <p:sldId id="370" r:id="rId42"/>
    <p:sldId id="371" r:id="rId43"/>
    <p:sldId id="372" r:id="rId44"/>
    <p:sldId id="373" r:id="rId45"/>
    <p:sldId id="374" r:id="rId46"/>
    <p:sldId id="375" r:id="rId47"/>
    <p:sldId id="376" r:id="rId48"/>
    <p:sldId id="378" r:id="rId49"/>
    <p:sldId id="379" r:id="rId50"/>
    <p:sldId id="380" r:id="rId51"/>
    <p:sldId id="377" r:id="rId52"/>
    <p:sldId id="381" r:id="rId53"/>
    <p:sldId id="382" r:id="rId54"/>
    <p:sldId id="384" r:id="rId55"/>
    <p:sldId id="385" r:id="rId56"/>
    <p:sldId id="386" r:id="rId57"/>
    <p:sldId id="387" r:id="rId58"/>
    <p:sldId id="388" r:id="rId59"/>
    <p:sldId id="389" r:id="rId60"/>
    <p:sldId id="390" r:id="rId61"/>
    <p:sldId id="383" r:id="rId62"/>
    <p:sldId id="391" r:id="rId63"/>
    <p:sldId id="392" r:id="rId64"/>
    <p:sldId id="393" r:id="rId65"/>
    <p:sldId id="394" r:id="rId66"/>
    <p:sldId id="395" r:id="rId67"/>
    <p:sldId id="396" r:id="rId68"/>
    <p:sldId id="397" r:id="rId69"/>
    <p:sldId id="398" r:id="rId70"/>
    <p:sldId id="399" r:id="rId71"/>
    <p:sldId id="400" r:id="rId72"/>
    <p:sldId id="401" r:id="rId73"/>
    <p:sldId id="402" r:id="rId74"/>
    <p:sldId id="403" r:id="rId75"/>
    <p:sldId id="404" r:id="rId76"/>
    <p:sldId id="405" r:id="rId77"/>
    <p:sldId id="406" r:id="rId78"/>
    <p:sldId id="407" r:id="rId79"/>
    <p:sldId id="408" r:id="rId80"/>
    <p:sldId id="409" r:id="rId81"/>
    <p:sldId id="410" r:id="rId82"/>
    <p:sldId id="411" r:id="rId83"/>
    <p:sldId id="412" r:id="rId84"/>
    <p:sldId id="413" r:id="rId85"/>
    <p:sldId id="414" r:id="rId86"/>
    <p:sldId id="415" r:id="rId87"/>
    <p:sldId id="416" r:id="rId88"/>
    <p:sldId id="417" r:id="rId89"/>
    <p:sldId id="418" r:id="rId90"/>
    <p:sldId id="419" r:id="rId91"/>
    <p:sldId id="420" r:id="rId92"/>
    <p:sldId id="421" r:id="rId93"/>
    <p:sldId id="422" r:id="rId94"/>
    <p:sldId id="321" r:id="rId95"/>
    <p:sldId id="423" r:id="rId96"/>
    <p:sldId id="424" r:id="rId97"/>
    <p:sldId id="425" r:id="rId98"/>
    <p:sldId id="427" r:id="rId99"/>
    <p:sldId id="428" r:id="rId100"/>
    <p:sldId id="429" r:id="rId101"/>
    <p:sldId id="426" r:id="rId102"/>
    <p:sldId id="430" r:id="rId103"/>
    <p:sldId id="431" r:id="rId104"/>
    <p:sldId id="433" r:id="rId105"/>
    <p:sldId id="434" r:id="rId106"/>
    <p:sldId id="432" r:id="rId107"/>
    <p:sldId id="435" r:id="rId108"/>
    <p:sldId id="436" r:id="rId109"/>
    <p:sldId id="437" r:id="rId110"/>
    <p:sldId id="438" r:id="rId1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2.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6.xml"/><Relationship Id="rId1" Type="http://schemas.openxmlformats.org/officeDocument/2006/relationships/vmlDrawing" Target="../drawings/vmlDrawing7.vml"/><Relationship Id="rId5" Type="http://schemas.openxmlformats.org/officeDocument/2006/relationships/package" Target="../embeddings/Microsoft_Office_Word___7.docx"/><Relationship Id="rId4" Type="http://schemas.openxmlformats.org/officeDocument/2006/relationships/slide" Target="slide94.xml"/></Relationships>
</file>

<file path=ppt/slides/_rels/slide101.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6.xml"/><Relationship Id="rId1" Type="http://schemas.openxmlformats.org/officeDocument/2006/relationships/vmlDrawing" Target="../drawings/vmlDrawing8.vml"/><Relationship Id="rId5" Type="http://schemas.openxmlformats.org/officeDocument/2006/relationships/package" Target="../embeddings/Microsoft_Office_Word___8.docx"/><Relationship Id="rId4" Type="http://schemas.openxmlformats.org/officeDocument/2006/relationships/slide" Target="slide94.xml"/></Relationships>
</file>

<file path=ppt/slides/_rels/slide10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6.xml"/><Relationship Id="rId1" Type="http://schemas.openxmlformats.org/officeDocument/2006/relationships/vmlDrawing" Target="../drawings/vmlDrawing9.vml"/><Relationship Id="rId5" Type="http://schemas.openxmlformats.org/officeDocument/2006/relationships/package" Target="../embeddings/Microsoft_Office_Word___9.docx"/><Relationship Id="rId4" Type="http://schemas.openxmlformats.org/officeDocument/2006/relationships/slide" Target="slide94.xml"/></Relationships>
</file>

<file path=ppt/slides/_rels/slide104.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 Id="rId5" Type="http://schemas.openxmlformats.org/officeDocument/2006/relationships/image" Target="../media/image21.jpeg"/><Relationship Id="rId4" Type="http://schemas.openxmlformats.org/officeDocument/2006/relationships/image" Target="../media/image20.jpeg"/></Relationships>
</file>

<file path=ppt/slides/_rels/slide109.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94.xml"/></Relationships>
</file>

<file path=ppt/slides/_rels/slide21.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94.xml"/></Relationships>
</file>

<file path=ppt/slides/_rels/slide35.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43.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94.xml"/></Relationships>
</file>

<file path=ppt/slides/_rels/slide55.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94.xml"/></Relationships>
</file>

<file path=ppt/slides/_rels/slide69.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74.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94.xml"/></Relationships>
</file>

<file path=ppt/slides/_rels/slide81.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97.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98.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1.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6.xml"/><Relationship Id="rId1" Type="http://schemas.openxmlformats.org/officeDocument/2006/relationships/vmlDrawing" Target="../drawings/vmlDrawing6.vml"/><Relationship Id="rId5" Type="http://schemas.openxmlformats.org/officeDocument/2006/relationships/package" Target="../embeddings/Microsoft_Office_Word___6.docx"/><Relationship Id="rId4" Type="http://schemas.openxmlformats.org/officeDocument/2006/relationships/slide" Target="slide9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908720"/>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72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传统型综合性试题</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古今贯通型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2,41,25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清康熙时解除海禁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在广东、福建、浙江、江苏设立四处海关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管理对外贸易。海关设置后即制定税则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不分进出口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往来贸易统一征税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包括正税和杂税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税率总计</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左右。乾隆时期对浙海关税率提高两倍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寓禁于征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但效果不显著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之后实行粤海关一口通商。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摘编自韦庆远、叶显恩主编《清代全史》等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1843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《五口通商章程及海关税则》规定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进出口货物按值百抽五交纳关税。根据这个税则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一些主要进口货物的税率较原来粤海关实征的税率大幅降低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出口税率一般也比过去降低。此后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列强利用协定关税权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一再压低中国进口税率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使其长期低于出口税率。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摘编自许涤新、吴承明主编《中国资本主义发展史》等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2,41,25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雍正时期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各地奏请开矿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清廷经常以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开矿聚集亡命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为地方隐忧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严行封禁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永远封禁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等命令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对一批朝廷获利甚多的矿产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则由朝廷和地方官府严加控制。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1872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李鸿章在一份奏折中指出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上海各工厂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日需外洋煤铁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可忧孰甚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。他建议清政府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设法劝导官督商办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但借用洋器洋法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而不准洋人代办</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于富国强兵之计殊有关系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。清政府采纳李鸿章建议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决定先在部分地区试办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开采煤铁事宜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摘编自戴逸主编《简明清史》等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849191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032047135"/>
              </p:ext>
            </p:extLst>
          </p:nvPr>
        </p:nvGraphicFramePr>
        <p:xfrm>
          <a:off x="467544" y="1855623"/>
          <a:ext cx="8128000" cy="1657512"/>
        </p:xfrm>
        <a:graphic>
          <a:graphicData uri="http://schemas.openxmlformats.org/presentationml/2006/ole">
            <p:oleObj spid="_x0000_s9219" name="文档" r:id="rId5" imgW="3962096" imgH="808229" progId="Word.Document.12">
              <p:embed/>
            </p:oleObj>
          </a:graphicData>
        </a:graphic>
      </p:graphicFrame>
      <p:sp>
        <p:nvSpPr>
          <p:cNvPr id="3" name="矩形 2"/>
          <p:cNvSpPr>
            <a:spLocks noChangeAspect="1"/>
          </p:cNvSpPr>
          <p:nvPr/>
        </p:nvSpPr>
        <p:spPr>
          <a:xfrm>
            <a:off x="508000" y="3079759"/>
            <a:ext cx="8128000" cy="1717393"/>
          </a:xfrm>
          <a:prstGeom prst="rect">
            <a:avLst/>
          </a:prstGeom>
        </p:spPr>
        <p:txBody>
          <a:bodyPr>
            <a:spAutoFit/>
          </a:bodyPr>
          <a:lstStyle/>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据陈白尘、董健主编《中国现代戏剧史稿》等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从材料中提出一个论题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加以论述。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论题明确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持论有据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表述清晰。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smtClean="0">
                <a:solidFill>
                  <a:srgbClr val="000000"/>
                </a:solidFill>
                <a:latin typeface="Times New Roman" panose="02020603050405020304" pitchFamily="18" charset="0"/>
                <a:cs typeface="Times New Roman" panose="02020603050405020304" pitchFamily="18" charset="0"/>
              </a:rPr>
              <a:t>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482398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本题考查近现代中国不同时期对美国黑人奴隶制的不同认识。本题作为开放性试题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首先应明确题干要求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一是先从材料中提取一个论题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加以论述。本题主要提供了</a:t>
            </a:r>
            <a:r>
              <a:rPr lang="en-US" altLang="zh-CN" sz="2200">
                <a:solidFill>
                  <a:srgbClr val="000000"/>
                </a:solidFill>
                <a:latin typeface="Times New Roman" panose="02020603050405020304" pitchFamily="18" charset="0"/>
                <a:cs typeface="Times New Roman" panose="02020603050405020304" pitchFamily="18" charset="0"/>
              </a:rPr>
              <a:t>1901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1907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1961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年三个时期中国人对《汤姆叔叔的小屋》翻译与改动的情况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强调的是这些翻译与改动分别受到了清末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预备立宪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和强调阶级斗争学说的影响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在此基础上明确基本的论题思路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既可抓住一个时段提出相应的论题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也可抓住两个时段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通过对比发现变化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提出相应的论题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还可综合三个时段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提出综合性的论题。如综合三个时段可提出的论题为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中国近现代对《汤姆叔叔的小屋》的翻译与改动体现了明显的时代性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225750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13805"/>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1,42,12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857070138"/>
              </p:ext>
            </p:extLst>
          </p:nvPr>
        </p:nvGraphicFramePr>
        <p:xfrm>
          <a:off x="508000" y="2618668"/>
          <a:ext cx="8128000" cy="3114588"/>
        </p:xfrm>
        <a:graphic>
          <a:graphicData uri="http://schemas.openxmlformats.org/presentationml/2006/ole">
            <p:oleObj spid="_x0000_s10243" name="文档" r:id="rId5" imgW="3947694" imgH="1512774" progId="Word.Document.12">
              <p:embed/>
            </p:oleObj>
          </a:graphicData>
        </a:graphic>
      </p:graphicFrame>
    </p:spTree>
    <p:extLst>
      <p:ext uri="{BB962C8B-B14F-4D97-AF65-F5344CB8AC3E}">
        <p14:creationId xmlns:p14="http://schemas.microsoft.com/office/powerpoint/2010/main" xmlns="" val="10085709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072243601"/>
              </p:ext>
            </p:extLst>
          </p:nvPr>
        </p:nvGraphicFramePr>
        <p:xfrm>
          <a:off x="508000" y="970060"/>
          <a:ext cx="8128000" cy="5987332"/>
        </p:xfrm>
        <a:graphic>
          <a:graphicData uri="http://schemas.openxmlformats.org/presentationml/2006/ole">
            <p:oleObj spid="_x0000_s11267" name="文档" r:id="rId5" imgW="3947694" imgH="2908904" progId="Word.Document.12">
              <p:embed/>
            </p:oleObj>
          </a:graphicData>
        </a:graphic>
      </p:graphicFrame>
    </p:spTree>
    <p:extLst>
      <p:ext uri="{BB962C8B-B14F-4D97-AF65-F5344CB8AC3E}">
        <p14:creationId xmlns:p14="http://schemas.microsoft.com/office/powerpoint/2010/main" xmlns="" val="8135781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373779"/>
          </a:xfrm>
          <a:prstGeom prst="rect">
            <a:avLst/>
          </a:prstGeom>
        </p:spPr>
        <p:txBody>
          <a:bodyPr>
            <a:spAutoFit/>
          </a:bodyPr>
          <a:lstStyle/>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据李亚凡编《世界历史年表》等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上表为</a:t>
            </a:r>
            <a:r>
              <a:rPr lang="en-US" altLang="zh-CN" sz="2200">
                <a:solidFill>
                  <a:srgbClr val="000000"/>
                </a:solidFill>
                <a:latin typeface="Times New Roman" panose="02020603050405020304" pitchFamily="18" charset="0"/>
                <a:cs typeface="Times New Roman" panose="02020603050405020304" pitchFamily="18" charset="0"/>
              </a:rPr>
              <a:t>14~17</a:t>
            </a:r>
            <a:r>
              <a:rPr lang="zh-CN" altLang="zh-CN" sz="2200">
                <a:solidFill>
                  <a:srgbClr val="000000"/>
                </a:solidFill>
                <a:latin typeface="Times New Roman" panose="02020603050405020304" pitchFamily="18" charset="0"/>
                <a:cs typeface="Times New Roman" panose="02020603050405020304" pitchFamily="18" charset="0"/>
              </a:rPr>
              <a:t>世纪中外历史事件简表。从表中提取相互关联的中外历史信息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并结合所学知识予以阐述。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写明论题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中外关联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史论结合。</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示例一　主题</a:t>
            </a:r>
            <a:r>
              <a:rPr lang="en-US" altLang="zh-CN" sz="2200">
                <a:solidFill>
                  <a:srgbClr val="000000"/>
                </a:solidFill>
                <a:latin typeface="Times New Roman" panose="02020603050405020304" pitchFamily="18" charset="0"/>
                <a:cs typeface="Times New Roman" panose="02020603050405020304" pitchFamily="18" charset="0"/>
              </a:rPr>
              <a:t>:14~17</a:t>
            </a:r>
            <a:r>
              <a:rPr lang="zh-CN" altLang="zh-CN" sz="2200">
                <a:solidFill>
                  <a:srgbClr val="000000"/>
                </a:solidFill>
                <a:latin typeface="Times New Roman" panose="02020603050405020304" pitchFamily="18" charset="0"/>
                <a:cs typeface="Times New Roman" panose="02020603050405020304" pitchFamily="18" charset="0"/>
              </a:rPr>
              <a:t>世纪新航路开辟影响中西方社会发展。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论证</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中国封建专制制度下闭关锁国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开始遭到西方侵略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西方以英国为代表的国家开始在亚洲、美洲开展殖民活动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建立殖民统治。</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中国仍以传统农产品茶叶赚取美洲白银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说明仍以封建自然经济为主体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西方向海外扩张寻求手工产品市场、原料与资本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促进资本主义经济初步发展。</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国际交往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中国主要与邻国交往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郑和远航最远到达非洲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美洲高产农作物传入中国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西方国家加强与世界各地区的交往</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150252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新航路开辟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促进西方资本主义发展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社会改革进步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而封建的中国成为西方侵略对象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中国落后于世界潮流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中西方差距逐渐拉大。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示例二　主题</a:t>
            </a:r>
            <a:r>
              <a:rPr lang="en-US" altLang="zh-CN" sz="2200">
                <a:solidFill>
                  <a:srgbClr val="000000"/>
                </a:solidFill>
                <a:latin typeface="Times New Roman" panose="02020603050405020304" pitchFamily="18" charset="0"/>
                <a:cs typeface="Times New Roman" panose="02020603050405020304" pitchFamily="18" charset="0"/>
              </a:rPr>
              <a:t>:14~17</a:t>
            </a:r>
            <a:r>
              <a:rPr lang="zh-CN" altLang="zh-CN" sz="2200">
                <a:solidFill>
                  <a:srgbClr val="000000"/>
                </a:solidFill>
                <a:latin typeface="Times New Roman" panose="02020603050405020304" pitchFamily="18" charset="0"/>
                <a:cs typeface="Times New Roman" panose="02020603050405020304" pitchFamily="18" charset="0"/>
              </a:rPr>
              <a:t>世纪中西方都产生了人文主义思想。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明朝戏剧家汤显祖的《牡丹亭》表现女性冲破封建礼教束缚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追求爱情自由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明末李贽抨击封建礼教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追求个性解放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明清之际三位思想家猛烈抨击封建专制制度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主张工商皆本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倡导经世致用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曹雪芹的《红楼梦》也是一部反封建的现实主义作品等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这些均表现出当时的中国出现了人文主义思想。</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西方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这时期正处于文艺复兴运动时期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产生了不少文学家、艺术家、科学家等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如薄伽丘的《十日谈》歌颂人性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莎士比亚的《哈姆雷特》歌颂高雅的人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哥白尼提出太阳中心说冲击天主教会宣扬的地心说等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他们都以人为中心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肯定人的作用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体现了人文主义思想。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这时期中西方的文学作品及思想家的主张都表明当时随着资本主义经济萌芽而产生了人文主义思想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对封建专制提出了挑战。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21093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6712"/>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本题以年表的形式向考生展现了</a:t>
            </a:r>
            <a:r>
              <a:rPr lang="en-US" altLang="zh-CN" sz="2200">
                <a:solidFill>
                  <a:srgbClr val="000000"/>
                </a:solidFill>
                <a:latin typeface="Times New Roman" panose="02020603050405020304" pitchFamily="18" charset="0"/>
                <a:cs typeface="Times New Roman" panose="02020603050405020304" pitchFamily="18" charset="0"/>
              </a:rPr>
              <a:t>14~17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世纪中国与外国在政治、经济、文化、社会生活等方面发生的若干历史事件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要求考生从列表中选择有关联的中外历史信息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提炼出论题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并结合所学知识进行符合史实、有理有据的论证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进而考查考生发现历史问题、论证历史问题的能力。此题延续了该题型既有的命题主旨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即考查考生从给定的材料中发现问题并解决问题的能力。由于本题的内涵较为广泛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能够提供多个有关联的中外历史信息让考生进行选择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因此既能够考查考生发现问题的能力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也能够让大部分考生觉得有话可说。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14~17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世纪可以说是人类走向近代化的初始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东西方文明都在经历着不同轨迹的变化过程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表中所列各项即是这些变化的反映。表中所包含的历史信息十分丰富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以东西方走向海洋世界为切入点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选择了郑和下西洋与哥伦布开辟新航路这</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011550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个中外关联的历史信息。在此基础上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对这两次航海活动进行了比较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如航海活动发生的时间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船队规模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两次航海活动的历史作用、历史影响等。除此之外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考生还可从政治、经济、文化、社会生活等诸多层面提炼出有价值的历史信息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如茶叶输往欧洲与英国东印度公司的成立、汤显祖与莎士比亚等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并进行阐述。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65576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04320"/>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2,41,12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X91.eps" descr="id:2147492952;FounderCES"/>
          <p:cNvPicPr/>
          <p:nvPr/>
        </p:nvPicPr>
        <p:blipFill>
          <a:blip r:embed="rId4"/>
          <a:stretch>
            <a:fillRect/>
          </a:stretch>
        </p:blipFill>
        <p:spPr>
          <a:xfrm>
            <a:off x="2699792" y="1655259"/>
            <a:ext cx="2653150" cy="1753344"/>
          </a:xfrm>
          <a:prstGeom prst="rect">
            <a:avLst/>
          </a:prstGeom>
        </p:spPr>
      </p:pic>
      <p:sp>
        <p:nvSpPr>
          <p:cNvPr id="3" name="矩形 2"/>
          <p:cNvSpPr>
            <a:spLocks noChangeAspect="1"/>
          </p:cNvSpPr>
          <p:nvPr/>
        </p:nvSpPr>
        <p:spPr>
          <a:xfrm>
            <a:off x="1535941" y="3431570"/>
            <a:ext cx="4980851"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太和殿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清朝皇帝治国理政的</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场所</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X92.eps" descr="id:2147492959;FounderCES"/>
          <p:cNvPicPr/>
          <p:nvPr/>
        </p:nvPicPr>
        <p:blipFill>
          <a:blip r:embed="rId5"/>
          <a:stretch>
            <a:fillRect/>
          </a:stretch>
        </p:blipFill>
        <p:spPr>
          <a:xfrm>
            <a:off x="1249386" y="3861048"/>
            <a:ext cx="5553960" cy="2019112"/>
          </a:xfrm>
          <a:prstGeom prst="rect">
            <a:avLst/>
          </a:prstGeom>
        </p:spPr>
      </p:pic>
      <p:sp>
        <p:nvSpPr>
          <p:cNvPr id="4" name="矩形 3"/>
          <p:cNvSpPr>
            <a:spLocks noChangeAspect="1"/>
          </p:cNvSpPr>
          <p:nvPr/>
        </p:nvSpPr>
        <p:spPr>
          <a:xfrm>
            <a:off x="-108520" y="5876635"/>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白金汉宫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和唐宁街</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世纪中期至今分别为英国王宫和首相官邸</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89381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提取材料中的信息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从建筑与政治关系的角度进行中英比较。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提取信息准确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中英比较符合史实。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太和殿高大雄伟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象征皇权至上。白金汉宫工整威严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显示君主立宪制下的国王享有尊贵地位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唐宁街</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号平实素朴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却是英国行政中枢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体现民主政治风格。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概括综合。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历史上的一些建筑可视为物化的政治制度、直观的权力结构和有形的政治文化。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考生从相关建筑的历史传承、历史归宿、现实影响等角度进行拓展性作答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可加</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但本题总分不得超过</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分。如太和殿现为供人参观的古迹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反映出中国已经告别君主专制、走上民主道路。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9989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wipe(down)">
                                      <p:cBhvr>
                                        <p:cTn id="19"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矿产资源的勘探和它的勘探进度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资源供应的保证程度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是合理地分布生产力、建立新工业基地、正确地规定工业建设计划的先决条件。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有计划地展开全国矿产的普查工作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加强对某些从前没有发现或者很少发现的和目前特别缺乏的资源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例如石油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以及在地区上不平衡的资源的普查工作和勘探工作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据《建国以来重要文献选编》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分析清政府在雍正年间与</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年代矿业政策的差异及原因。</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说明与清代矿业政策相比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计划期间矿业政策的特点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并简析其意义。</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789669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本题属于开放性试题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切入点是建筑与政治的关系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考查读图并结合所学知识分析和理解问题的能力。图片反映的是清朝皇帝治国理政的太和殿和英国王宫及首相官邸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从图片可以看出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太和殿高大雄伟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白金汉宫工整威严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唐宁街</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号平实素朴。然后再结合中国明清君主专制制度加强的相关史实以及英国君主立宪制的相关内容予以解读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进一步提取出建筑背后所蕴含的政治特点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例如中国的皇权至上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英国国王的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统而不治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、地位尊贵以及资产阶级民主政治。中英比较可从中英建筑的历史传承、历史归宿、现实影响等角度进行拓展性作答。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51669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差异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雍正年间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限制开矿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政府垄断。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允许开矿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官督商办。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雍正年间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推行重农抑商政策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清廷认为开矿影响社会稳定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政府谋取矿利。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列强的经济侵略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洋务运动的推动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煤铁等关系到国防、民生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需求很大。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列入国家发展计划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服务于国家工业化建设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独立自主开发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特别重视当时缺乏的矿产资源的勘探。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奠定了新中国矿业发展的初步基础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计划顺利完成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有利于国家工业体系的建立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体现了社会主义制度的优越性。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650238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66813"/>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本题以清前期、近代清晚期和中华人民共和国成立初期的开矿政策为线索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重点考查考生对不同时期、不同背景下采取的不同开矿政策的比较分析和综合把握能力。就中国历史而言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开矿政策不过是个小的切口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但却足以反映出三个不同时代大的历史状况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折射出不同时代的不同特点。该题要求考生运用所学知识分析材料中三种不同矿业政策的差异及其产生的背景、原因和特点。第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问要求考生调动所学知识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比较雍正时期和洋务运动时期矿业政策的差异和产生差异的原因。雍正时期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我国处于封建社会晚期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传统的农业经济占主导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重农抑商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的传统政策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因而实行矿业严禁的政策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使我国矿业得不到发展。到了近代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历史发生巨大变化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外国列强开始不断侵略中国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这种侵略不仅表现在政治上、军事上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更表现在经济上。为了维护统治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挽救危机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清政府掀起了洋务运动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发展了近代机器生产。而近代机器生产离不开煤、铁</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101014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但当时煤等矿产品大多来自外国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使中国自己的发展受到极大限制。于是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改变原有的禁矿政策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实行开放矿业的政策势在必行。开放矿业是在列强侵略的背景下清政府的被迫之举。该问中矿业政策的差异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在材料中即可通过比较概括出来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产生的原因则需将相关所学知识迁移到材料中进行综合分析方可得出。第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问旨在考查考生对清代和中华人民共和国成立初期的矿业政策的比较分析能力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计划关于矿业政策的特点和意义的分析综合概括能力。此问的重点在于对新中国矿业政策的分析上。中华人民共和国的建立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使中国完全摆脱了半殖民地的地位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计划体现了新中国举全国之力主动进行大规模有计划的经济建设的气魄和力量。矿业政策反映出国家工业化的宏伟蓝图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体现出社会主义制度的优越性。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643150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,13,20</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民法是规定公民和法人的财产关系以及跟它相联系的人身非财产关系的各种法律。</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中国古代并无现代意义的民法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编纂民法典之议始于</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1902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年光绪帝下诏参酌外国法律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改订律例。</a:t>
            </a:r>
            <a:r>
              <a:rPr lang="en-US" altLang="zh-CN" sz="2200">
                <a:solidFill>
                  <a:srgbClr val="000000"/>
                </a:solidFill>
                <a:latin typeface="Times New Roman" panose="02020603050405020304" pitchFamily="18" charset="0"/>
                <a:cs typeface="Times New Roman" panose="02020603050405020304" pitchFamily="18" charset="0"/>
              </a:rPr>
              <a:t>1908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年始编纂民法典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引进了西方民法典的立法理念和编纂方法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1910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年完成《大清民律草案》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但未及正式施行。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摘编自《中国民法典草案建议稿》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(1)</a:t>
            </a:r>
            <a:r>
              <a:rPr lang="zh-CN" altLang="zh-CN" sz="2200" smtClean="0">
                <a:solidFill>
                  <a:srgbClr val="000000"/>
                </a:solidFill>
                <a:latin typeface="Times New Roman" panose="02020603050405020304" pitchFamily="18" charset="0"/>
                <a:cs typeface="Times New Roman" panose="02020603050405020304" pitchFamily="18" charset="0"/>
              </a:rPr>
              <a:t>依据材料</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概括《大清民律草案》的特点。结合所学知识</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分析</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编纂民法典之议始于</a:t>
            </a:r>
            <a:r>
              <a:rPr lang="en-US" altLang="zh-CN" sz="2200" smtClean="0">
                <a:solidFill>
                  <a:srgbClr val="000000"/>
                </a:solidFill>
                <a:latin typeface="Times New Roman" panose="02020603050405020304" pitchFamily="18" charset="0"/>
                <a:cs typeface="Times New Roman" panose="02020603050405020304" pitchFamily="18" charset="0"/>
              </a:rPr>
              <a:t>19</a:t>
            </a:r>
            <a:r>
              <a:rPr lang="zh-CN" altLang="zh-CN" sz="2200" smtClean="0">
                <a:solidFill>
                  <a:srgbClr val="000000"/>
                </a:solidFill>
                <a:latin typeface="Times New Roman" panose="02020603050405020304" pitchFamily="18" charset="0"/>
                <a:cs typeface="Times New Roman" panose="02020603050405020304" pitchFamily="18" charset="0"/>
              </a:rPr>
              <a:t>世纪末</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的国内背景</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并指出民法典</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未及正式施行</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的直接原因。</a:t>
            </a:r>
            <a:r>
              <a:rPr lang="en-US" altLang="zh-CN" sz="2200" smtClean="0">
                <a:solidFill>
                  <a:srgbClr val="000000"/>
                </a:solidFill>
                <a:latin typeface="Times New Roman" panose="02020603050405020304" pitchFamily="18" charset="0"/>
                <a:cs typeface="Times New Roman" panose="02020603050405020304" pitchFamily="18" charset="0"/>
              </a:rPr>
              <a:t>(8</a:t>
            </a:r>
            <a:r>
              <a:rPr lang="zh-CN" altLang="zh-CN" sz="2200" smtClean="0">
                <a:solidFill>
                  <a:srgbClr val="000000"/>
                </a:solidFill>
                <a:latin typeface="Times New Roman" panose="02020603050405020304" pitchFamily="18" charset="0"/>
                <a:cs typeface="Times New Roman" panose="02020603050405020304" pitchFamily="18" charset="0"/>
              </a:rPr>
              <a:t>分</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052938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1954~1956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新中国着手起草第一部《民法典草案》。此后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等政治运动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民法典起草工作被迫中断。</a:t>
            </a:r>
            <a:r>
              <a:rPr lang="en-US" altLang="zh-CN" sz="2200">
                <a:solidFill>
                  <a:srgbClr val="000000"/>
                </a:solidFill>
                <a:latin typeface="Times New Roman" panose="02020603050405020304" pitchFamily="18" charset="0"/>
                <a:cs typeface="Times New Roman" panose="02020603050405020304" pitchFamily="18" charset="0"/>
              </a:rPr>
              <a:t>1962~1964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虽完成《民法典草案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试拟稿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四清运动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而中断。以上只是表面原因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关键原因则是不具备其赖以存在的经济社会条件。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摘编自梁慧星《制定民法典的设想》等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依据材料二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概括两次民法典起草工作中断的原因。结合所学知识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指出当时的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经济社会条件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002065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1979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我国第三次起草民法典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但经济体制改革刚刚开始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条件还不具备。</a:t>
            </a:r>
            <a:r>
              <a:rPr lang="en-US" altLang="zh-CN" sz="2200">
                <a:solidFill>
                  <a:srgbClr val="000000"/>
                </a:solidFill>
                <a:latin typeface="Times New Roman" panose="02020603050405020304" pitchFamily="18" charset="0"/>
                <a:cs typeface="Times New Roman" panose="02020603050405020304" pitchFamily="18" charset="0"/>
              </a:rPr>
              <a:t>1985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随着改革开放日益深入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民事生活越来越活跃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客观上迫切需要制定一部全面调整各种民事关系的基本法律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1986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年颁布民法通则。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1992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年邓小平南巡讲话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确定了改革开放的方向。随后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与之相适应的担保法、合同法等单行法相继制定。进入</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中国经济与国际接轨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民法典的起草加快。</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日十二届全国人大五次会议通过《中华人民共和国民法总则》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并提出争取</a:t>
            </a:r>
            <a:r>
              <a:rPr lang="en-US" altLang="zh-CN" sz="2200">
                <a:solidFill>
                  <a:srgbClr val="000000"/>
                </a:solidFill>
                <a:latin typeface="Times New Roman" panose="02020603050405020304" pitchFamily="18" charset="0"/>
                <a:cs typeface="Times New Roman" panose="02020603050405020304" pitchFamily="18" charset="0"/>
              </a:rPr>
              <a:t>2020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年形成统一的民法典。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摘编自梁慧星《中国民法典编纂的几个问题》等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依据材料三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归纳改革开放以来编纂民法典的基本历程。这一历程反映了怎样的特点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谈谈我国推动形成统一民法典的有利因素。</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60434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参考西方法律编纂。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民族资本主义经济初步发展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民族危机加深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出现维新变法运动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西方思想文化进一步传播。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辛亥革命推翻清朝统治。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政治运动的干扰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经济社会条件不具备。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实行高度集中的计划经济体制。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改革开放后开始起草民法典</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年代改革开放深入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颁布民法通则</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cs typeface="Times New Roman" panose="02020603050405020304" pitchFamily="18" charset="0"/>
              </a:rPr>
              <a:t>年代向社会主义市场经济转变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制定相应的单行法</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cs typeface="Times New Roman" panose="02020603050405020304" pitchFamily="18" charset="0"/>
              </a:rPr>
              <a:t>世纪后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适应全球化需要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加快起草</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年通过民法总则。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随着改革开放深入和经济发展需要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民法典加快制定、不断完善。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社会主义市场经济体制日益成熟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社会主义民主法制不断健全。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言之有理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即可得分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770787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本题考查中国近代到现代民法的发展。第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问第一小问要求概括《大清民律草案》的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根据材料可知其借鉴了西方的法律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第二小问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则要从时间概念</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联系时代特征分析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第三小问</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未及正式施行</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也要从时间概念</a:t>
            </a:r>
            <a:r>
              <a:rPr lang="en-US" altLang="zh-CN" sz="2200">
                <a:solidFill>
                  <a:srgbClr val="000000"/>
                </a:solidFill>
                <a:latin typeface="Times New Roman" panose="02020603050405020304" pitchFamily="18" charset="0"/>
                <a:cs typeface="Times New Roman" panose="02020603050405020304" pitchFamily="18" charset="0"/>
              </a:rPr>
              <a:t>“1910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联系辛亥革命的影响分析。第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问根据材料二可知两次民法典起草工作中断的时间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分别是</a:t>
            </a:r>
            <a:r>
              <a:rPr lang="en-US" altLang="zh-CN" sz="2200">
                <a:solidFill>
                  <a:srgbClr val="000000"/>
                </a:solidFill>
                <a:latin typeface="Times New Roman" panose="02020603050405020304" pitchFamily="18" charset="0"/>
                <a:cs typeface="Times New Roman" panose="02020603050405020304" pitchFamily="18" charset="0"/>
              </a:rPr>
              <a:t>1957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等政治运动时期和</a:t>
            </a:r>
            <a:r>
              <a:rPr lang="en-US" altLang="zh-CN" sz="2200">
                <a:solidFill>
                  <a:srgbClr val="000000"/>
                </a:solidFill>
                <a:latin typeface="Times New Roman" panose="02020603050405020304" pitchFamily="18" charset="0"/>
                <a:cs typeface="Times New Roman" panose="02020603050405020304" pitchFamily="18" charset="0"/>
              </a:rPr>
              <a:t>1964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四清运动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可知共同点是政治运动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中断的关键原因还有社会经济条件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由此得出两次民法典起草工作中断的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社会经济条件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则比较</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世纪五六十年代经济的共同点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即计划经济体制。第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问限定了时间为改革开放以来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编纂民法典的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可根据材料的时间段概括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则可以对比前两次起草过程得出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可联系现实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从政治、经济方面概括。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98210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1950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政务院确立改造海关的基本方针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海关税则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必需保护国家生产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必需保护国内生产品与外国商品竞争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。在海关税率方面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根据国家经济情况和国内需要予以调整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使其较能适合于发展国内生产保护国内工业的要求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中国对外贸易出现了</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余年来未有的出超。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摘编自武力主编《中华人民共和国经济史》等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概括清代海关税率的变化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并简析其原因。</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根据材料三并结合所学知识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a:t>
            </a:r>
            <a:r>
              <a:rPr lang="en-US" altLang="zh-CN" sz="2200">
                <a:solidFill>
                  <a:srgbClr val="000000"/>
                </a:solidFill>
                <a:latin typeface="Times New Roman" panose="02020603050405020304" pitchFamily="18" charset="0"/>
                <a:cs typeface="Times New Roman" panose="02020603050405020304" pitchFamily="18" charset="0"/>
              </a:rPr>
              <a:t>1950</a:t>
            </a:r>
            <a:r>
              <a:rPr lang="zh-CN" altLang="zh-CN" sz="2200">
                <a:solidFill>
                  <a:srgbClr val="000000"/>
                </a:solidFill>
                <a:latin typeface="Times New Roman" panose="02020603050405020304" pitchFamily="18" charset="0"/>
                <a:cs typeface="Times New Roman" panose="02020603050405020304" pitchFamily="18" charset="0"/>
              </a:rPr>
              <a:t>年中国海关税率调整的特征和意义。</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9364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722648"/>
            <a:ext cx="8128000" cy="1162691"/>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,37,38</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成长、保护与发展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不学礼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无以立。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中国古代儿童称谓简表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516640716"/>
              </p:ext>
            </p:extLst>
          </p:nvPr>
        </p:nvGraphicFramePr>
        <p:xfrm>
          <a:off x="508000" y="1844824"/>
          <a:ext cx="8128000" cy="4176612"/>
        </p:xfrm>
        <a:graphic>
          <a:graphicData uri="http://schemas.openxmlformats.org/presentationml/2006/ole">
            <p:oleObj spid="_x0000_s3075" name="文档" r:id="rId5" imgW="3895491" imgH="2002032" progId="Word.Document.12">
              <p:embed/>
            </p:oleObj>
          </a:graphicData>
        </a:graphic>
      </p:graphicFrame>
      <p:sp>
        <p:nvSpPr>
          <p:cNvPr id="6" name="矩形 5"/>
          <p:cNvSpPr>
            <a:spLocks noChangeAspect="1"/>
          </p:cNvSpPr>
          <p:nvPr/>
        </p:nvSpPr>
        <p:spPr>
          <a:xfrm>
            <a:off x="508000" y="5497179"/>
            <a:ext cx="8128000" cy="117775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礼乐制度是维护宗法社会的重要基础。表中能够反映礼乐制度对儿童要求的称谓有哪些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简析在先秦社会礼乐制度是如何渗透到儿童成长过程中的。</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24326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04901"/>
            <a:ext cx="8128000" cy="5810437"/>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大约在</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新的儿童观念逐渐形成。卢梭认为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在自然的秩序中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所有的人都是平等的。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儿童时代有属于它自己的独特观察、思维、感知方式。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童工约占西方工人总数的</a:t>
            </a:r>
            <a:r>
              <a:rPr lang="en-US" altLang="zh-CN" sz="2200">
                <a:solidFill>
                  <a:srgbClr val="000000"/>
                </a:solidFill>
                <a:latin typeface="Times New Roman" panose="02020603050405020304" pitchFamily="18" charset="0"/>
                <a:cs typeface="Times New Roman" panose="02020603050405020304" pitchFamily="18" charset="0"/>
              </a:rPr>
              <a:t>1/10,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平均每天工作</a:t>
            </a:r>
            <a:r>
              <a:rPr lang="en-US" altLang="zh-CN" sz="2200">
                <a:solidFill>
                  <a:srgbClr val="000000"/>
                </a:solidFill>
                <a:latin typeface="Times New Roman" panose="02020603050405020304" pitchFamily="18" charset="0"/>
                <a:cs typeface="Times New Roman" panose="02020603050405020304" pitchFamily="18" charset="0"/>
              </a:rPr>
              <a:t>13~14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r>
              <a:rPr lang="en-US" altLang="zh-CN" sz="2200">
                <a:solidFill>
                  <a:srgbClr val="000000"/>
                </a:solidFill>
                <a:latin typeface="Times New Roman" panose="02020603050405020304" pitchFamily="18" charset="0"/>
                <a:cs typeface="Times New Roman" panose="02020603050405020304" pitchFamily="18" charset="0"/>
              </a:rPr>
              <a:t>1821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法国爆发了反对雇佣童工的抗议。</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英法等国先后颁布一系列法律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限定童工的最低工作年龄及工作时间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并规定儿童要接受教育。</a:t>
            </a:r>
            <a:r>
              <a:rPr lang="en-US" altLang="zh-CN" sz="2200">
                <a:solidFill>
                  <a:srgbClr val="000000"/>
                </a:solidFill>
                <a:latin typeface="Times New Roman" panose="02020603050405020304" pitchFamily="18" charset="0"/>
                <a:cs typeface="Times New Roman" panose="02020603050405020304" pitchFamily="18" charset="0"/>
              </a:rPr>
              <a:t>1884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伦敦防止虐待儿童协会成立。在此前后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英法等国先后制定法律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保护儿童免受肉体及精神侵害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剥夺虐待儿童的家长的监护权。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1904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法国设立儿童福利部。</a:t>
            </a:r>
            <a:r>
              <a:rPr lang="en-US" altLang="zh-CN" sz="2200">
                <a:solidFill>
                  <a:srgbClr val="000000"/>
                </a:solidFill>
                <a:latin typeface="Times New Roman" panose="02020603050405020304" pitchFamily="18" charset="0"/>
                <a:cs typeface="Times New Roman" panose="02020603050405020304" pitchFamily="18" charset="0"/>
              </a:rPr>
              <a:t>1908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英国设立儿童法庭。</a:t>
            </a:r>
            <a:r>
              <a:rPr lang="en-US" altLang="zh-CN" sz="2200">
                <a:solidFill>
                  <a:srgbClr val="000000"/>
                </a:solidFill>
                <a:latin typeface="Times New Roman" panose="02020603050405020304" pitchFamily="18" charset="0"/>
                <a:cs typeface="Times New Roman" panose="02020603050405020304" pitchFamily="18" charset="0"/>
              </a:rPr>
              <a:t>1924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第一份《儿童权利宣言》提出儿童应受特殊保护。</a:t>
            </a:r>
            <a:r>
              <a:rPr lang="en-US" altLang="zh-CN" sz="2200">
                <a:solidFill>
                  <a:srgbClr val="000000"/>
                </a:solidFill>
                <a:latin typeface="Times New Roman" panose="02020603050405020304" pitchFamily="18" charset="0"/>
                <a:cs typeface="Times New Roman" panose="02020603050405020304" pitchFamily="18" charset="0"/>
              </a:rPr>
              <a:t>1946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联合国设立儿童基金组织。</a:t>
            </a:r>
            <a:r>
              <a:rPr lang="en-US" altLang="zh-CN" sz="2200">
                <a:solidFill>
                  <a:srgbClr val="000000"/>
                </a:solidFill>
                <a:latin typeface="Times New Roman" panose="02020603050405020304" pitchFamily="18" charset="0"/>
                <a:cs typeface="Times New Roman" panose="02020603050405020304" pitchFamily="18" charset="0"/>
              </a:rPr>
              <a:t>1989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年《国际儿童公约》确认每个儿童均有生存权、受保护权、发展权和参与权。现已有</a:t>
            </a:r>
            <a:r>
              <a:rPr lang="en-US" altLang="zh-CN" sz="2200">
                <a:solidFill>
                  <a:srgbClr val="000000"/>
                </a:solidFill>
                <a:latin typeface="Times New Roman" panose="02020603050405020304" pitchFamily="18" charset="0"/>
                <a:cs typeface="Times New Roman" panose="02020603050405020304" pitchFamily="18" charset="0"/>
              </a:rPr>
              <a:t>196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个国家签署该公约。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a:t>
            </a:r>
            <a:r>
              <a:rPr lang="en-US" altLang="zh-CN" sz="2200">
                <a:solidFill>
                  <a:srgbClr val="000000"/>
                </a:solidFill>
                <a:latin typeface="Times New Roman" panose="02020603050405020304" pitchFamily="18" charset="0"/>
                <a:cs typeface="Times New Roman" panose="02020603050405020304" pitchFamily="18" charset="0"/>
              </a:rPr>
              <a:t>18~19</a:t>
            </a:r>
            <a:r>
              <a:rPr lang="zh-CN" altLang="zh-CN" sz="2200">
                <a:solidFill>
                  <a:srgbClr val="000000"/>
                </a:solidFill>
                <a:latin typeface="Times New Roman" panose="02020603050405020304" pitchFamily="18" charset="0"/>
                <a:cs typeface="Times New Roman" panose="02020603050405020304" pitchFamily="18" charset="0"/>
              </a:rPr>
              <a:t>世纪儿童保护方面取得的成就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并结合所学分析其背景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世纪以来儿童保护的新特点。</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932893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30053"/>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百行之本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始于事亲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中于事君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终于立身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德之本也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教之所由生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材料四</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三纲之根本义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阶级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制度是也。所谓名教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所谓礼教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皆以拥护此别尊卑、明贵贱之制度者也。近世西洋之道德政治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乃以自由、平等、独立之说为大原。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陈独秀《吾人最后之觉悟》</a:t>
            </a:r>
            <a:r>
              <a:rPr lang="en-US" altLang="zh-CN" sz="2200">
                <a:solidFill>
                  <a:srgbClr val="000000"/>
                </a:solidFill>
                <a:latin typeface="Times New Roman" panose="02020603050405020304" pitchFamily="18" charset="0"/>
                <a:cs typeface="Times New Roman" panose="02020603050405020304" pitchFamily="18" charset="0"/>
              </a:rPr>
              <a:t>(1916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父子母子不必有尊卑的观念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却当有互相扶助的责任。同为人类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同做人事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也没有什么德。要承认子女自有人格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的路上走。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吴虞《说孝》</a:t>
            </a:r>
            <a:r>
              <a:rPr lang="en-US" altLang="zh-CN" sz="2200">
                <a:solidFill>
                  <a:srgbClr val="000000"/>
                </a:solidFill>
                <a:latin typeface="Times New Roman" panose="02020603050405020304" pitchFamily="18" charset="0"/>
                <a:cs typeface="Times New Roman" panose="02020603050405020304" pitchFamily="18" charset="0"/>
              </a:rPr>
              <a:t>(1920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材料五</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未成年人享有生存权、发展权、受保护权、参与权等权利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国家根据未成年人身心发展特点给予特殊、优先保护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保障未成年人的合法权益不受侵犯</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683125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36712"/>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父母或者其他监护人应当创造良好、和睦的家庭环境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依法履行对未成年人的监护职责和抚养义务。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《中华人民共和国未成年人保护法》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孝亲尊师善待人。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《中小学生守则》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阅读上述材料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这一观念的历史演变进行解读。</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称谓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幼学、舞勺、束发、及笄、舞象、弱冠。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简析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先秦有严格的礼乐制度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贵族根据礼乐制度培养子弟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依据儿童年龄划分学习阶段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男女要求不同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学习礼乐目的在于更好维护社会等级制度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稳定统治秩序。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(2)18~19</a:t>
            </a:r>
            <a:r>
              <a:rPr lang="zh-CN" altLang="zh-CN" sz="2200">
                <a:solidFill>
                  <a:srgbClr val="000000"/>
                </a:solidFill>
                <a:latin typeface="Times New Roman" panose="02020603050405020304" pitchFamily="18" charset="0"/>
                <a:cs typeface="Times New Roman" panose="02020603050405020304" pitchFamily="18" charset="0"/>
              </a:rPr>
              <a:t>世纪的成就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人们认识到儿童是与成人不同的特殊群体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社会采取行动保护儿童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国家通过立法保护儿童的身心健康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注重儿童的受教育权利</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21959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wipe(down)">
                                      <p:cBhvr>
                                        <p:cTn id="7" dur="500"/>
                                        <p:tgtEl>
                                          <p:spTgt spid="4">
                                            <p:txEl>
                                              <p:pRg st="5" end="5"/>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6" end="6"/>
                                            </p:txEl>
                                          </p:spTgt>
                                        </p:tgtEl>
                                        <p:attrNameLst>
                                          <p:attrName>style.visibility</p:attrName>
                                        </p:attrNameLst>
                                      </p:cBhvr>
                                      <p:to>
                                        <p:strVal val="visible"/>
                                      </p:to>
                                    </p:set>
                                    <p:animEffect transition="in" filter="wipe(down)">
                                      <p:cBhvr>
                                        <p:cTn id="10" dur="500"/>
                                        <p:tgtEl>
                                          <p:spTgt spid="4">
                                            <p:txEl>
                                              <p:pRg st="6" end="6"/>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animEffect transition="in" filter="wipe(down)">
                                      <p:cBhvr>
                                        <p:cTn id="13"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2060848"/>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启蒙运动的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天赋人权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成为儿童权利保护的思想基础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工业革命时期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大量使用童工引起社会关注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随着资本主义制度的发展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国家直接采取措施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保护儿童。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世纪的新特点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出现了专门保护儿童权利的国家机构和国际组织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儿童权利保护的深度和广度不断扩大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儿童权利保护成为国际共识。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899921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本题考查儿童保护问题。第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问从表格信息看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儿童从</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岁以后的称谓就含有了礼乐制度的要求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先秦社会礼乐制度对儿童成长过程的渗透应结合各个阶段的教育内容分别进行分析。第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18~19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世纪儿童保护方面取得的成就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直接依据材料信息整合归纳即可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其背景要结合</a:t>
            </a:r>
            <a:r>
              <a:rPr lang="en-US" altLang="zh-CN" sz="2200">
                <a:solidFill>
                  <a:srgbClr val="000000"/>
                </a:solidFill>
                <a:latin typeface="Times New Roman" panose="02020603050405020304" pitchFamily="18" charset="0"/>
                <a:cs typeface="Times New Roman" panose="02020603050405020304" pitchFamily="18" charset="0"/>
              </a:rPr>
              <a:t>18~19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世纪的时代特征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从工业革命、启蒙运动等角度逐一分析。</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世纪以来儿童保护的新特点依据材料信息整合归纳即可。第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问首先总结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这一观念的历史演变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古代注重对父母的孝道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近代新文化运动的代表人物认为传统孝道是为了维护等级制度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对传统孝道进行猛烈的抨击和批判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中华人民共和国成立后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建立了新型的、平等的父母与子女关系。在此基础上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对孝道变化的原因及影响进行解读和评析。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798505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1,40,25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在历史中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儒学一直在发展与创新。唐代韩愈以周公、孔子的继承者自居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排斥佛、道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鄙薄汉代以来的儒学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认为周公、孔子之道在孟子之后已经断绝。他在《原道》中说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吾所谓道也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所谓老与佛之道也。尧以是传之舜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舜以是传之禹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禹以是传之汤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汤以是传之文、武、周公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文、武、周公传之孔子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孔子传之孟轲。轲之死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不得其传焉。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他的这一主张被宋代儒者接受并发扬。当代学者认为韩愈开了宋代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的先河。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摘编自卞孝萱等《韩愈评传》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346320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康有为撰写《新学伪经考》《孔子改制考》二书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认为汉代以来儒者奉为经典的《周礼》《左传》等书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是汉代学者为王莽篡汉而伪造的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影响恶劣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中国之民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遂二千年被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暴主夷狄之酷政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。他主张回归孔子所编定的《诗经》《礼记》等原典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理解真正的儒学精神。在他看来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孔子是一位伟大的改革家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《春秋》便是孔子为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而创作的。他甚至用西学来解释《春秋》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认为《春秋公羊传》中的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始于据乱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立君主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中于升平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为立宪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君民共主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终至太平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为民主。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摘编自张海鹏等编《中国近代史》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结合材料一及所学知识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指出汉代儒学与孔孟儒学的不同之处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并概括宋代理学在哪些方面对儒学有所发展。</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指出韩愈、康有为关于儒学认识的共通之处。</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我们应当以什么样的态度对待孔子与儒学</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989322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不同之处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孔孟思想核心是仁政、民本、教化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而汉儒强调天人感应、君权神授、三纲五常。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更加重视《论语》《孟子》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重视思辨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强调个人的修养与完善。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回归原典、回归孔孟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否定后人的附会、杜撰之说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主张探寻儒学的精神实质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借助儒学为现实服务。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应历史地看待孔子与儒学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不应盲目地肯定或否定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将真实的孔子与神圣化的孔子区别开来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借鉴其精华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摒弃其糟粕。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02574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795369"/>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首先确定主题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本题考查儒学在古代和近代的发展及正确对待儒学的态度。其次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从能力要求看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侧重考查分析比较问题的能力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如汉代儒学与孔孟儒学的不同、韩愈与康有为对儒学认识的共通之处等。具体分析如下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问虽然题目要求结合材料一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但材料一只是提出了问题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却不能提供答案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因此本问实际只能结合所学知识回答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分别列出汉代儒学与孔孟儒学的主张即可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宋代对儒学的发展形成了程朱理学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依据教材对程朱理学的表述回答即可。第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问需要对材料信息进行分析比较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然后加以概括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题目要求从两者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的角度回答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两个概念的内涵与外延是有区别的。具体来说就是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从理论来源看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他们都主张回归孔子、孟子所编定的原典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从中探寻儒学道统的精神实质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都认为后人的附会、杜撰之说导致儒学道统的断绝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从目的看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他们的认识都是为现实服务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韩愈是为了复兴儒学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康有为是为变法制造理论依据。第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问看似比较宽泛、空洞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但实际是对上述两个问题的总结和升华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要在上述问题的基础上进行总结归纳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注意言之有理、持之有据。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21187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从不区分进口税率与出口税率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到区分进口税率和出口税率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并且出口税率高于进口税率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晚清海关税率较鸦片战争前降低。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清代中前期限制中外贸易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鸦片战争后国门被打开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协定关税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海关主权丧失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列强向中国倾销商品。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完全自主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税率灵活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根据国家需要调整。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维护国家关税主权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有利于结束外贸入超的局面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保护了本国民族经济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有利于国民经济的恢复与发展。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4911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53943"/>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2,37,32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在早期儒家经典中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民本思想有较多的体现。《尚书》中说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民惟邦本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本固邦宁。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因民之所利而利之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。孟子认为民贵君轻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左右皆曰贤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未可也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诸大夫皆曰贤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未可也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国人皆曰贤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然后察之。见贤焉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然后用之。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舟也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庶人者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水也。水则载舟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水则覆舟。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据《孟子》等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泰西之立国有三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一曰君主之国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一曰民主之国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一曰君民共主之国</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惟君民共治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上下相通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民隐得以上达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君惠亦得以下逮</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犹有中国三代以上之遗意焉</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苟得君主于上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而民主于下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则上下之交固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君民之分亲矣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内可无以乱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外可无以悔</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由此而扩充之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富强之效亦无不基于此矣。泰西诸国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以英为巨擘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而英国政治之美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实为泰西诸国所闻风向慕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则以君民上下互相联络之效也。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摘编自王韬《弢园文录外编》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73668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孙中山认为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中国古昔</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有所谓</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民为贵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君为轻</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此不可谓无民权思想矣。然有思想而无其制度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故以民立国之制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不可不取资于欧美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民国之国家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为全国国民所公有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民国之政治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为国民所共理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民国之权利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为国民所共享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摘编自《孙中山全集》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概括指出先秦儒家民本思想的主要内涵及其理想的政治。</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根据材料二、三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概括指出王韬与孙中山民主思想的异同。</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指出古代民本思想与近代中国民主思想的关系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并简析近代中国民主思想兴起的历史必然性。</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46936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主要内涵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强调君民相互依存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君主应重视民意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顺应民意。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理想政治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君主用贤人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行仁政。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王韬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主张君民共治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仿效英国实行君主立宪。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孙中山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国家权力属于全体国民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仿效美国实行共和制。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吸取传统民本思想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接受西方民主思想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重视民权。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有一定联系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民本思想是近代思想家认识和形成民主思想的基础和媒介。有本质差异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民本思想是在君主专制政体下对君民关系的认识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民主思想否定封建君主制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主权在民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的认识。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封建制度面临资本主义的挑战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受到西方民主思想的影响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民族危机日益严重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知识分子的反思和探索。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603190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本题比较考查中国古代、近代思想的变迁。第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问注意问题的切入角度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民本思想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的角度回答先秦思想。第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问两人的思想主要反映了君主立宪制与民主共和制的分歧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但两者都是志在探索救国救民道路。第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问首先说明古代民本思想对近代民主思想有一定影响。其次说明两者之间的重大差异。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可结合中国近代政治、经济、思想文化的相关内容回答。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61108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186958"/>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考向二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中外关联型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1,41,25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1950~1980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年部分国家钢产量变化表</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564736659"/>
              </p:ext>
            </p:extLst>
          </p:nvPr>
        </p:nvGraphicFramePr>
        <p:xfrm>
          <a:off x="501979" y="2858939"/>
          <a:ext cx="8128000" cy="2725895"/>
        </p:xfrm>
        <a:graphic>
          <a:graphicData uri="http://schemas.openxmlformats.org/presentationml/2006/ole">
            <p:oleObj spid="_x0000_s4099" name="文档" r:id="rId5" imgW="3895491" imgH="1306487" progId="Word.Document.12">
              <p:embed/>
            </p:oleObj>
          </a:graphicData>
        </a:graphic>
      </p:graphicFrame>
      <p:sp>
        <p:nvSpPr>
          <p:cNvPr id="6" name="矩形 5"/>
          <p:cNvSpPr>
            <a:spLocks noChangeAspect="1"/>
          </p:cNvSpPr>
          <p:nvPr/>
        </p:nvSpPr>
        <p:spPr>
          <a:xfrm>
            <a:off x="508000" y="5090642"/>
            <a:ext cx="8128000" cy="498598"/>
          </a:xfrm>
          <a:prstGeom prst="rect">
            <a:avLst/>
          </a:prstGeom>
        </p:spPr>
        <p:txBody>
          <a:bodyPr>
            <a:spAutoFit/>
          </a:bodyPr>
          <a:lstStyle/>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a:t>
            </a:r>
            <a:r>
              <a:rPr lang="en-US" altLang="zh-CN" sz="2200">
                <a:solidFill>
                  <a:srgbClr val="000000"/>
                </a:solidFill>
                <a:latin typeface="Times New Roman" panose="02020603050405020304" pitchFamily="18" charset="0"/>
                <a:cs typeface="Times New Roman" panose="02020603050405020304" pitchFamily="18" charset="0"/>
              </a:rPr>
              <a:t>1949~1984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中国工业的发展统计资料</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560439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我国钢产量迅速增长</a:t>
            </a:r>
            <a:r>
              <a:rPr lang="en-US" altLang="zh-CN" sz="2200">
                <a:solidFill>
                  <a:srgbClr val="000000"/>
                </a:solidFill>
                <a:latin typeface="Times New Roman" panose="02020603050405020304" pitchFamily="18" charset="0"/>
                <a:cs typeface="Times New Roman" panose="02020603050405020304" pitchFamily="18" charset="0"/>
              </a:rPr>
              <a:t>,1983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年达到</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a:t>
            </a:r>
            <a:r>
              <a:rPr lang="en-US" altLang="zh-CN" sz="2200">
                <a:solidFill>
                  <a:srgbClr val="000000"/>
                </a:solidFill>
                <a:latin typeface="Times New Roman" panose="02020603050405020304" pitchFamily="18" charset="0"/>
                <a:cs typeface="Times New Roman" panose="02020603050405020304" pitchFamily="18" charset="0"/>
              </a:rPr>
              <a:t>,1986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年达到</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en-US" altLang="zh-CN" sz="2200">
                <a:solidFill>
                  <a:srgbClr val="000000"/>
                </a:solidFill>
                <a:latin typeface="Times New Roman" panose="02020603050405020304" pitchFamily="18" charset="0"/>
                <a:cs typeface="Times New Roman" panose="02020603050405020304" pitchFamily="18" charset="0"/>
              </a:rPr>
              <a:t>2002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年达到</a:t>
            </a:r>
            <a:r>
              <a:rPr lang="en-US" altLang="zh-CN" sz="2200">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224.89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钢产量已连续</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年保持世界第一。</a:t>
            </a:r>
            <a:r>
              <a:rPr lang="en-US" altLang="zh-CN" sz="2200">
                <a:solidFill>
                  <a:srgbClr val="000000"/>
                </a:solidFill>
                <a:latin typeface="Times New Roman" panose="02020603050405020304" pitchFamily="18" charset="0"/>
                <a:cs typeface="Times New Roman" panose="02020603050405020304" pitchFamily="18" charset="0"/>
              </a:rPr>
              <a:t>2002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年全行业完成固定资产投资比</a:t>
            </a:r>
            <a:r>
              <a:rPr lang="en-US" altLang="zh-CN" sz="2200">
                <a:solidFill>
                  <a:srgbClr val="000000"/>
                </a:solidFill>
                <a:latin typeface="Times New Roman" panose="02020603050405020304" pitchFamily="18" charset="0"/>
                <a:cs typeface="Times New Roman" panose="02020603050405020304" pitchFamily="18" charset="0"/>
              </a:rPr>
              <a:t>2001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年增长</a:t>
            </a:r>
            <a:r>
              <a:rPr lang="en-US" altLang="zh-CN" sz="2200">
                <a:solidFill>
                  <a:srgbClr val="000000"/>
                </a:solidFill>
                <a:latin typeface="Times New Roman" panose="02020603050405020304" pitchFamily="18" charset="0"/>
                <a:cs typeface="Times New Roman" panose="02020603050405020304" pitchFamily="18" charset="0"/>
              </a:rPr>
              <a:t>39.30%,2002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年重点大中型钢铁企业科技活动经费筹集总额比</a:t>
            </a:r>
            <a:r>
              <a:rPr lang="en-US" altLang="zh-CN" sz="2200">
                <a:solidFill>
                  <a:srgbClr val="000000"/>
                </a:solidFill>
                <a:latin typeface="Times New Roman" panose="02020603050405020304" pitchFamily="18" charset="0"/>
                <a:cs typeface="Times New Roman" panose="02020603050405020304" pitchFamily="18" charset="0"/>
              </a:rPr>
              <a:t>2001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年增长</a:t>
            </a:r>
            <a:r>
              <a:rPr lang="en-US" altLang="zh-CN" sz="2200">
                <a:solidFill>
                  <a:srgbClr val="000000"/>
                </a:solidFill>
                <a:latin typeface="Times New Roman" panose="02020603050405020304" pitchFamily="18" charset="0"/>
                <a:cs typeface="Times New Roman" panose="02020603050405020304" pitchFamily="18" charset="0"/>
              </a:rPr>
              <a:t>33.82%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。钢材品种结构继续改善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国民经济发展需要的特殊品种和高附加值品种大幅增加。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摘编自《中国统计年鉴》等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分别说明四个国家钢产量的总体发展趋势及基本原因。</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简析改革开放以来中国钢铁业发展的主要原因。</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351300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趋势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产量长期稳步增长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年代中后期出现下降现象。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日本</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年代中期到</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年代末产量增长迅猛</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年代放缓。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苏联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稳步增长</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年代中后期放缓。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快速增长。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国家采取大力干预经济政策促进经济发展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受滞胀影响。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日本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采取引进技术等方式促进经济高速发展</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年代在经济滞胀冲击下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经济发展减速。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苏联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国家优先发展重工业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后经济发展逐渐停滞。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重视发展重工业。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经济体制改革推进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现代企业制度逐步建立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现代化建设加快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需求增大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科技水平提高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对外开放、引进外资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投资大幅增加。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741178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791597"/>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本题考查第二次世界大战后资本主义和社会主义国家的经济调整以及中国的改革开放。第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问根据材料一的表格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可以看出四国钢产量的总体发展趋势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美国产量长期稳步增长</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年代中后期出现下降现象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日本前期增长迅猛</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年代放缓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苏联稳步增长</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年代中后期放缓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中国一直快速增长。根据所学知识分析其原因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美国应从国家干预和经济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滞胀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日本应从发展外向型经济及经济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滞胀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苏联应从优先发展重工业及改革停滞来分析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中国则应从重视发展重工业来分析。第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问根据材料二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全行业完成固定资产投资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企业科技活动经费筹集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可得出投资大量增加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企业科技活动经费筹集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钢材品种结构继续改善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可得出科技水平提高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国民经济发展需要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可得出现代化建设步伐加快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需求增大。根据所学知识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还可从经济体制改革的深入推进、现代企业制度的建立、对外开放的发展等角度来分析。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29733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3,40,25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从公元前</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到公元</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世纪末分裂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罗马帝国地跨欧、亚、非三大洲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设置行省管理意大利半岛之外的地区。罗马民族在政治上处于主导地位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意大利以外的人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希腊人除外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蛮族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。什么是罗马民族呢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那就是罗马人和意大利人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他们在语言、经济和文化上关系密切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也是共同打下帝国天下的核心力量。据一种比较适中的估计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整个帝国人口约</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400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意大利约有人口</a:t>
            </a:r>
            <a:r>
              <a:rPr lang="en-US" altLang="zh-CN" sz="2200">
                <a:solidFill>
                  <a:srgbClr val="000000"/>
                </a:solidFill>
                <a:latin typeface="Times New Roman" panose="02020603050405020304" pitchFamily="18" charset="0"/>
                <a:cs typeface="Times New Roman" panose="02020603050405020304" pitchFamily="18" charset="0"/>
              </a:rPr>
              <a:t>600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万。行省拥有不同程度的自治权。不断成熟的罗马法通行于帝国全境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但整个帝国的罗马化程度很浅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罗马人使用的拉丁语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在帝国东部只在政府机关和城市中通行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广大农村则仍是各自语言的世界。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摘编自刘家和、王敦书《世界史》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古代史编上卷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9521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汉武帝强化中央集权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至东汉末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全国百余郡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实施统一制度、法令。通过察举制度的实施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构建起研习儒经、崇尚教化、执行统一政策的士大夫官僚队伍。汉朝盛时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编户齐民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900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儒家倡导的忠义孝悌等伦理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成为民众日常行为的规范。汉朝境内的百姓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不复以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某郡某县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他们虽方言有异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却使用着统一的不因语言差异而改变的文字。经历两汉四个多世纪的统治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统一的观念深入人心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书同文、车同轨、人同伦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在先秦以来华夏融合的基础上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汉朝境内的人们逐渐被称为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据《汉书》《后汉书》等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概括罗马帝国与汉朝在国家治理上的异同。</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简析汉朝国家治理对中国历史的意义。</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166264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本题围绕海关税率组织材料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纵向考查海关税率变化的特点、原因和影响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考查考生对中国清朝中期、近代、现代历史发展阶段特征的认识。第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问要求对比清朝中期与鸦片战争后海关税率的变化并分析原因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可对材料进行分层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逐项提取比较的角度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主要包括税种区分和税率高低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变化原因可联系鸦片战争后不平等条约的影响分析。第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问中时间限制为</a:t>
            </a:r>
            <a:r>
              <a:rPr lang="en-US" altLang="zh-CN" sz="2200">
                <a:solidFill>
                  <a:srgbClr val="000000"/>
                </a:solidFill>
                <a:latin typeface="Times New Roman" panose="02020603050405020304" pitchFamily="18" charset="0"/>
                <a:cs typeface="Times New Roman" panose="02020603050405020304" pitchFamily="18" charset="0"/>
              </a:rPr>
              <a:t>“1950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求答项为税率调整的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对税率调整特征的分析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除了从税率自身角度外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还可联系中华人民共和国成立后的时代特征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对税率调整意义的分析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可以从经济和政治方面来回答。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48714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01553"/>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建立了疆域广阔、人口众多的国家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制定了统一的法律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建立起行政管理制度。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汉朝郡县严格执行统一的制度法令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罗马帝国行省权力较大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汉朝实现了文字统一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罗马帝国未能实现语言文字的统一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汉朝强调教育、教化和伦理规范的作用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罗马帝国重视法律的作用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汉朝制度上对各地区民众同等对待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罗马帝国境内民族区别对待较明显。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确立了中国的基本疆域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强化了民族认同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形成了追求统一的价值观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创立了中国古代治国理政的基本模式。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本题考查罗马帝国和汉朝的国家治理。第</a:t>
            </a:r>
            <a:r>
              <a:rPr lang="en-US" altLang="zh-CN" sz="2200">
                <a:solidFill>
                  <a:srgbClr val="000000"/>
                </a:solidFill>
                <a:latin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问相同点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地跨欧、亚、非三大洲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整个帝国人口约</a:t>
            </a:r>
            <a:r>
              <a:rPr lang="en-US" altLang="zh-CN" sz="2200">
                <a:solidFill>
                  <a:srgbClr val="000000"/>
                </a:solidFill>
                <a:latin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400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全国百余郡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汉朝盛时</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编户齐民</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a:solidFill>
                  <a:srgbClr val="000000"/>
                </a:solidFill>
                <a:latin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900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多万人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可得出建立了疆域辽阔、人口众多的国家的结论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罗马法通行于帝国全境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实施统一制度、法令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可得出制定了统一的法律的结论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设置行省管理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通过察举制度的实施</a:t>
            </a:r>
            <a:r>
              <a:rPr lang="en-US" altLang="zh-CN" sz="2200" smtClean="0">
                <a:solidFill>
                  <a:srgbClr val="000000"/>
                </a:solidFill>
                <a:latin typeface="Times New Roman" panose="02020603050405020304" pitchFamily="18" charset="0"/>
              </a:rPr>
              <a:t>”</a:t>
            </a:r>
            <a:endParaRPr lang="zh-CN" altLang="en-US" sz="2200"/>
          </a:p>
        </p:txBody>
      </p:sp>
    </p:spTree>
    <p:extLst>
      <p:ext uri="{BB962C8B-B14F-4D97-AF65-F5344CB8AC3E}">
        <p14:creationId xmlns:p14="http://schemas.microsoft.com/office/powerpoint/2010/main" xmlns="" val="26755104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38747"/>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等可得出建立起行政管理制度的结论。不同点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罗马民族在政治上处于主导地位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汉朝境内的百姓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不复以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某郡某县</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汉朝境内的人们逐渐被称为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可知应从对待不同民族的态度的角度来分析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行省拥有不同程度的自治权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汉武帝强化中央集权</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实施统一制度、法令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可知应从中央和地方的权力划分的角度来分析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罗马人使用的拉丁语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在帝国东部只在政府机关和城市中通行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广大农村则仍是各自语言的世界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使用着统一的不因语言差异而改变的文字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可知应从是否使用统一的语言文字的角度来分析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罗马法通行于帝国全境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构建起研习儒经、崇尚教化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可知应从管理侧重点的差异的角度来分析。第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问根据材料二涉及的角度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可知应从辽阔的疆域、统一的制度和价值理念、民族认同意识、重视思想和文字统一等方面来分析。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581370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211486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全国卷对于中国古代加强中央集权的考查力度明显加强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而且大多数的命题集中在汉武帝时期加强中央集权的措施上。如</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年全国卷</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的第</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年全国卷</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的第</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年全国卷</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的第</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题等。汉武帝时在政治、经济、思想、军事和文化等方面加强中央集权的措施均取得了明显的成效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无论是对古代大一统国家的建设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还是对当今的国家治理均提供了重要借鉴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因此成为高考命题考查的重点。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借题发挥.eps" descr="id:2147495564;FounderCES"/>
          <p:cNvPicPr/>
          <p:nvPr/>
        </p:nvPicPr>
        <p:blipFill>
          <a:blip r:embed="rId4"/>
          <a:stretch>
            <a:fillRect/>
          </a:stretch>
        </p:blipFill>
        <p:spPr>
          <a:xfrm>
            <a:off x="683565" y="2164580"/>
            <a:ext cx="999792" cy="318654"/>
          </a:xfrm>
          <a:prstGeom prst="rect">
            <a:avLst/>
          </a:prstGeom>
        </p:spPr>
      </p:pic>
    </p:spTree>
    <p:extLst>
      <p:ext uri="{BB962C8B-B14F-4D97-AF65-F5344CB8AC3E}">
        <p14:creationId xmlns:p14="http://schemas.microsoft.com/office/powerpoint/2010/main" xmlns="" val="26957960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76573"/>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2,41,25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中国是大豆的故乡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甲骨文中就有关于大豆的记载。先秦时期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大豆栽培主要是在黄河中游地区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豆饭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是人们的重要食物。《齐民要术》通过总结劳动人民长期的实践经验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认识到大豆对于改良土壤的作用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主张大豆与其他作物轮种。唐宋时期的文献中都有朝廷调集大豆送至南方救灾、备种的记录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大豆的种植推广到江南及岭南</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从古至今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各式各样的豆制品是中国人喜爱的食物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提供了人体所需的优质植物蛋白。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1765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大豆引入北美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最初作为饲料或绿肥。</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豆腐在美国开始被视为健康食品。</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大豆根瘤的固氮功能被发现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在美国干旱地区推广种植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en-US" altLang="zh-CN" sz="2200">
                <a:solidFill>
                  <a:srgbClr val="000000"/>
                </a:solidFill>
                <a:latin typeface="Times New Roman" panose="02020603050405020304" pitchFamily="18" charset="0"/>
                <a:cs typeface="Times New Roman" panose="02020603050405020304" pitchFamily="18" charset="0"/>
              </a:rPr>
              <a:t>1910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美国已经拥有</a:t>
            </a:r>
            <a:r>
              <a:rPr lang="en-US" altLang="zh-CN" sz="2200">
                <a:solidFill>
                  <a:srgbClr val="000000"/>
                </a:solidFill>
                <a:latin typeface="Times New Roman" panose="02020603050405020304" pitchFamily="18" charset="0"/>
                <a:cs typeface="Times New Roman" panose="02020603050405020304" pitchFamily="18" charset="0"/>
              </a:rPr>
              <a:t>280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多个大豆品种。</a:t>
            </a:r>
            <a:r>
              <a:rPr lang="en-US" altLang="zh-CN" sz="2200">
                <a:solidFill>
                  <a:srgbClr val="000000"/>
                </a:solidFill>
                <a:latin typeface="Times New Roman" panose="02020603050405020304" pitchFamily="18" charset="0"/>
                <a:cs typeface="Times New Roman" panose="02020603050405020304" pitchFamily="18" charset="0"/>
              </a:rPr>
              <a:t>1931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福特公司从大豆中开发出人造蛋白纤维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大豆成为食品工业、轻工业及医药工业的重要原料。</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944679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30348"/>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世界上最大的大豆生产国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种植面积超过一亿亩。大豆在南北美洲都得到广泛种植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美洲的农田和中国人的餐桌发生了紧密联系。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摘编自刘启振等《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视域下栽培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大豆的起源和传播》等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概括我国历史上种植利用大豆的特点和作用。</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说明大豆在美国广泛种植的原因。</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简析物种交流的积极意义。</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我国人民最早培育、驯化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种植范围从中原推广到南方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开发出各种豆制品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农书对劳动人民实践经验的总结与推广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政府推动。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民众重要的食物来源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使中国人的食物结构合理化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推动了中国农业的发展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备荒物资</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057680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Effect transition="in" filter="wipe(down)">
                                      <p:cBhvr>
                                        <p:cTn id="7" dur="500"/>
                                        <p:tgtEl>
                                          <p:spTgt spid="4">
                                            <p:txEl>
                                              <p:pRg st="6" end="6"/>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7" end="7"/>
                                            </p:txEl>
                                          </p:spTgt>
                                        </p:tgtEl>
                                        <p:attrNameLst>
                                          <p:attrName>style.visibility</p:attrName>
                                        </p:attrNameLst>
                                      </p:cBhvr>
                                      <p:to>
                                        <p:strVal val="visible"/>
                                      </p:to>
                                    </p:set>
                                    <p:animEffect transition="in" filter="wipe(down)">
                                      <p:cBhvr>
                                        <p:cTn id="10"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36712"/>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世界各地的联系加强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世界市场的推动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大豆是一种优良作物品种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适宜种植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科学技术进步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大豆的用途得到广泛开发。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物种交流是世界文明交流的重要方式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促进了人类文明的发展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有助于人类命运共同体的构建。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本题具有较强的综合性、概括性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旨在考查考生结合所学知识客观叙述历史事实、论证历史问题的能力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运用辩证唯物主义和历史唯物主义的基本观点说明历史现象的能力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准确掌握历史时序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将历史事物置于特定历史环境下进行分析的能力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运用归纳、概括、比较等历史学思维方法分析问题。试题以考试大纲古代中国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农业的主要耕作方式和土地制度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古代中国的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科技成就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现代世界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第二次世界大战后世界经济的全球化趋势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为考点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通过设置大豆在古代中国及</a:t>
            </a:r>
            <a:r>
              <a:rPr lang="en-US" altLang="zh-CN" sz="2200">
                <a:solidFill>
                  <a:srgbClr val="000000"/>
                </a:solidFill>
                <a:latin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世纪以后在美国的种植利用为情景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具体考查考生对我国古代在农业方面的科技成就、南方开发</a:t>
            </a:r>
            <a:r>
              <a:rPr lang="en-US" altLang="zh-CN" sz="2200">
                <a:solidFill>
                  <a:srgbClr val="000000"/>
                </a:solidFill>
                <a:latin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世纪以后世界</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endParaRPr lang="zh-CN" altLang="en-US" sz="2200"/>
          </a:p>
        </p:txBody>
      </p:sp>
    </p:spTree>
    <p:extLst>
      <p:ext uri="{BB962C8B-B14F-4D97-AF65-F5344CB8AC3E}">
        <p14:creationId xmlns:p14="http://schemas.microsoft.com/office/powerpoint/2010/main" xmlns="" val="39285607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41064"/>
            <a:ext cx="8128000" cy="5373779"/>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农业科技革命、人类文明交流的理解。材料一方面弘扬了我国优秀的传统文化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彰显了劳动人民在我国历史发展中的伟大作用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同时亦凸显了人类命运共同体构建的历史意义。第</a:t>
            </a:r>
            <a:r>
              <a:rPr lang="en-US" altLang="zh-CN" sz="2200">
                <a:solidFill>
                  <a:srgbClr val="000000"/>
                </a:solidFill>
                <a:latin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问有两小问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要求考生根据材料并结合所学知识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概括我国历史上种植利用大豆的特点和作用。考生需要在准确、全面地获取材料的有效信息并调动和运用所学知识进行合理解读的基础上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准确理解、提炼出我国历史上种植利用大豆的特点和作用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要求考生要有较高的归纳、概括和比较能力。通过对材料的阅读和提炼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我国古代大豆的种植特点具有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我国人民最早培育、驯化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种植范围从中原推广到南方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开发出各种豆制品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农书对劳动人民实践经验的总结与推广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政府推动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等方面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结合所学知识和生活常识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考生应总结出我国历史上种植利用大豆的作用应包括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民众重要的食物来源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使中国人的食物结构合理化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推动了中国农业的发展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备荒物资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a:t>
            </a:r>
            <a:endParaRPr lang="zh-CN" altLang="en-US" sz="2200"/>
          </a:p>
        </p:txBody>
      </p:sp>
    </p:spTree>
    <p:extLst>
      <p:ext uri="{BB962C8B-B14F-4D97-AF65-F5344CB8AC3E}">
        <p14:creationId xmlns:p14="http://schemas.microsoft.com/office/powerpoint/2010/main" xmlns="" val="4464250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说明大豆在美国广泛种植的原因。考生在正确阅读、提炼试题材料的基础上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大豆是一种优良作物品种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适宜种植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科学技术进步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大豆的用途得到广泛开发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结合近代工业革命后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世界市场的形成等所学知识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考生应得出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世界各地的联系加强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世界市场的推动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问要求考生根据材料并结合所学知识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简析物种交流的积极意义。该问在前两问的基础上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进一步考查了考生发现和论证历史问题的能力。通过大豆在美国种植的过程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考生可以认识到它对美国所产生的诸多积极作用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这反映出以大豆为代表的物种交流是世界文明交流的重要方式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能够促进人类文明的发展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有助于人类命运共同体的构建。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97454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3,41,25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依港兴市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租界中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华洋杂居</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上海由一个古老的县城逐渐发展成港口与商业中心</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世纪下半叶形成了沪东、沪西、沪南等工业区。甲午战争后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民族资本参与上海发展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形成新的商业区。</a:t>
            </a:r>
            <a:r>
              <a:rPr lang="en-US" altLang="zh-CN" sz="2200">
                <a:solidFill>
                  <a:srgbClr val="000000"/>
                </a:solidFill>
                <a:latin typeface="Times New Roman" panose="02020603050405020304" pitchFamily="18" charset="0"/>
                <a:cs typeface="Times New Roman" panose="02020603050405020304" pitchFamily="18" charset="0"/>
              </a:rPr>
              <a:t>1929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由市政府主导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建成以江湾五角场为中心的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大上海市中心区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上海一直是国家重要的经济中心。十一届三中全会以后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上海作为国际化大都市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世界影响力日益增强。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摘编自张仲礼编《近代上海城市研究》等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918585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曼彻斯特从军事要塞逐渐发展成为工商业城市。</a:t>
            </a:r>
            <a:r>
              <a:rPr lang="en-US" altLang="zh-CN" sz="2200">
                <a:solidFill>
                  <a:srgbClr val="000000"/>
                </a:solidFill>
                <a:latin typeface="Times New Roman" panose="02020603050405020304" pitchFamily="18" charset="0"/>
                <a:cs typeface="Times New Roman" panose="02020603050405020304" pitchFamily="18" charset="0"/>
              </a:rPr>
              <a:t>1830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年已有棉纺厂</a:t>
            </a:r>
            <a:r>
              <a:rPr lang="en-US" altLang="zh-CN" sz="2200">
                <a:solidFill>
                  <a:srgbClr val="000000"/>
                </a:solidFill>
                <a:latin typeface="Times New Roman" panose="02020603050405020304" pitchFamily="18" charset="0"/>
                <a:cs typeface="Times New Roman" panose="02020603050405020304" pitchFamily="18" charset="0"/>
              </a:rPr>
              <a:t>99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并开通世界最早的现代化铁路。</a:t>
            </a:r>
            <a:r>
              <a:rPr lang="en-US" altLang="zh-CN" sz="2200">
                <a:solidFill>
                  <a:srgbClr val="000000"/>
                </a:solidFill>
                <a:latin typeface="Times New Roman" panose="02020603050405020304" pitchFamily="18" charset="0"/>
                <a:cs typeface="Times New Roman" panose="02020603050405020304" pitchFamily="18" charset="0"/>
              </a:rPr>
              <a:t>1838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设立议会和市政府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摆脱了封建管理体制。</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世纪下半期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从传统的棉纺业衍生出许多新门类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开通了通海运河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可通往世界各地。</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不断与周围工业社区及城镇连接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发展为大城市。</a:t>
            </a:r>
            <a:r>
              <a:rPr lang="en-US" altLang="zh-CN" sz="2200">
                <a:solidFill>
                  <a:srgbClr val="000000"/>
                </a:solidFill>
                <a:latin typeface="Times New Roman" panose="02020603050405020304" pitchFamily="18" charset="0"/>
                <a:cs typeface="Times New Roman" panose="02020603050405020304" pitchFamily="18" charset="0"/>
              </a:rPr>
              <a:t>1961~1981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因过于拥挤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人口大量外迁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老龄化日益严重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纺织业日趋衰落。</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城市中心被废弃的工业区包围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几个大面积的旧贫民区仍然存在。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摘编自〔英〕克拉潘《现代英国经济史》等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概述上海和曼彻斯特发展成为近代大都市的相同因素。</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世纪中期以后上海相对于曼彻斯特的有利发展条件。</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以曼彻斯特为例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简析现代城市发展中应当注意的问题。</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708060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,14,19</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习近平主席指出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世界上本无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修昔底德陷阱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但大国之间一再发生战略误判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就可能自己给自己造成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修昔底德陷阱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公元前</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希腊联军在希波战争中取得胜利。其间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以雅典为首组建了提洛同盟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雅典国力进一步增强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这引起原有霸主斯巴达及其领导的伯罗奔尼撒同盟的敌视。在伯利克里时期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双方矛盾不断加剧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最终导致战争爆发。古希腊历史学家修昔底德在《伯罗奔尼撒战争史》中认为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使战争不可避免的真正原因是雅典势力的增长和因而引起斯巴达的恐惧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。后人把这一现象称为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修昔底德陷阱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编自吴于廑、齐世荣主编《世界史》等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概括材料中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修昔底德陷阱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的基本含义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并结合所学知识说明当时雅典强大的原因。</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54814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36712"/>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交通便捷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工商业的发展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工业化的推动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制度突破。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内河主航道入海口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沿海港口城市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中西文明交汇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近现代民族工业的基础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持续的规划建设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浦东新区的开放和开发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国家发展战略推动。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人口拥挤和贫民窟现象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人口老龄化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传统产业转型升级。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本题旨在考查考生调动和运用所学知识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论证和探讨问题的能力。注重对材料有效信息的解读、归纳和综合分析能力。上海与曼彻斯特都在近代以来的几十年时间里从古老的地方性商业和行政中心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一跃而为大都市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城市区域空间迅速扩展。</a:t>
            </a:r>
            <a:r>
              <a:rPr lang="en-US" altLang="zh-CN" sz="2200">
                <a:solidFill>
                  <a:srgbClr val="000000"/>
                </a:solidFill>
                <a:latin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上海和曼彻斯特所面临的城市化问题基本相似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但就上海而言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迎来了更好的发展机遇。本题以上海和曼彻斯特为例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对现代化历程中的城市及相关的重大事件进行比较视域下的重点考查。要求准确掌握历史时序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将历史事物置于特定历史环境下进行分析。注重落实依纲考试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凸显考试与素质教育要求的内在联系。第</a:t>
            </a:r>
            <a:r>
              <a:rPr lang="en-US" altLang="zh-CN" sz="2200">
                <a:solidFill>
                  <a:srgbClr val="000000"/>
                </a:solidFill>
                <a:latin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a:t>
            </a:r>
            <a:endParaRPr lang="zh-CN" altLang="en-US" sz="2200"/>
          </a:p>
        </p:txBody>
      </p:sp>
    </p:spTree>
    <p:extLst>
      <p:ext uri="{BB962C8B-B14F-4D97-AF65-F5344CB8AC3E}">
        <p14:creationId xmlns:p14="http://schemas.microsoft.com/office/powerpoint/2010/main" xmlns="" val="17009138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41064"/>
            <a:ext cx="8128000" cy="5373779"/>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考查对上海和曼彻斯特成为近代大都市的相同因素的基本认识。结合所学知识可知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上海在近代以来的发展史是教学主干知识。但是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回归教材不等于死记硬背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。材料一以时间为序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通过对</a:t>
            </a:r>
            <a:r>
              <a:rPr lang="en-US" altLang="zh-CN" sz="2200">
                <a:solidFill>
                  <a:srgbClr val="000000"/>
                </a:solidFill>
                <a:latin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a:solidFill>
                  <a:srgbClr val="000000"/>
                </a:solidFill>
                <a:latin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世纪下半叶以及</a:t>
            </a:r>
            <a:r>
              <a:rPr lang="en-US" altLang="zh-CN" sz="2200">
                <a:solidFill>
                  <a:srgbClr val="000000"/>
                </a:solidFill>
                <a:latin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年等关键时间节点的历史叙述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进一步丰富了教学内容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重点反映了上海</a:t>
            </a:r>
            <a:r>
              <a:rPr lang="en-US" altLang="zh-CN" sz="2200">
                <a:solidFill>
                  <a:srgbClr val="000000"/>
                </a:solidFill>
                <a:latin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世纪中期以来的发展历程。材料二同样以时间为序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对曼彻斯特在</a:t>
            </a:r>
            <a:r>
              <a:rPr lang="en-US" altLang="zh-CN" sz="2200">
                <a:solidFill>
                  <a:srgbClr val="000000"/>
                </a:solidFill>
                <a:latin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rPr>
              <a:t>1830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rPr>
              <a:t>1838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世纪下半期、</a:t>
            </a:r>
            <a:r>
              <a:rPr lang="en-US" altLang="zh-CN" sz="2200">
                <a:solidFill>
                  <a:srgbClr val="000000"/>
                </a:solidFill>
                <a:latin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世纪初以及</a:t>
            </a:r>
            <a:r>
              <a:rPr lang="en-US" altLang="zh-CN" sz="2200">
                <a:solidFill>
                  <a:srgbClr val="000000"/>
                </a:solidFill>
                <a:latin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世纪后期等关键节点的历史事实加以描述。两个城市的发展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都得益于便捷的交通、工商业发展和城市化的推动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以及不断突破旧的管理制度等。根据材料一和材料二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即可概述上海和曼彻斯特发展为近代大都市的相同因素。第</a:t>
            </a:r>
            <a:r>
              <a:rPr lang="en-US" altLang="zh-CN" sz="22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问通过比较分析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明确认识</a:t>
            </a:r>
            <a:r>
              <a:rPr lang="en-US" altLang="zh-CN" sz="2200">
                <a:solidFill>
                  <a:srgbClr val="000000"/>
                </a:solidFill>
                <a:latin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世纪以来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尤其是改革开放以后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上海在城市化进程中所赢得的更多机遇和有利条件。虽然上海和曼彻斯特具有大致相似的</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a:t>
            </a:r>
            <a:endParaRPr lang="zh-CN" altLang="en-US" sz="2200"/>
          </a:p>
        </p:txBody>
      </p:sp>
    </p:spTree>
    <p:extLst>
      <p:ext uri="{BB962C8B-B14F-4D97-AF65-F5344CB8AC3E}">
        <p14:creationId xmlns:p14="http://schemas.microsoft.com/office/powerpoint/2010/main" xmlns="" val="34294764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近代化因素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上海的大发展和大繁荣更多得益于国家发展战略的推动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尤其是浦东新区的开放和开发。改革开放政策使上海具有持续强劲的发展动力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世界影响力日益提升。由此可见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该题融入了社会主义核心价值观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考查考生对中国特色社会主义的道路自信、理论自信、制度自信和文化自信。第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问旨在考查对城市发展所带来的诸多问题的认识。城市化问题也是上海和曼彻斯特必须面对的问题。材料二对曼彻斯特在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世纪中期以来所面临的问题有所叙述。对材料中的有效信息进行完整、准确和合理解读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并灵活调动和运用所学知识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即可得出该问的答案。由此可见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该问以考查所学的主干知识和综合比较分析能力为重。通过考试提高和升华对历史与现实的认识。以试题为载体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注重历史对现实的关照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以史为鉴。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74501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6" name="矩形 5"/>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,37,36</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历史与现实的对话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《春秋》是我国现存最早的编年体史书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记载了鲁国及各诸侯国二百余年的历史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内容以诸侯、大夫的政治、军事活动为主。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《史记》成书于西汉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是我国第一部纪传体通史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包括十二本纪、十表、八书、三十世家、七十列传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记载了上古至汉武帝时期的历史。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382702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449603738"/>
              </p:ext>
            </p:extLst>
          </p:nvPr>
        </p:nvGraphicFramePr>
        <p:xfrm>
          <a:off x="508000" y="980728"/>
          <a:ext cx="8128000" cy="4583288"/>
        </p:xfrm>
        <a:graphic>
          <a:graphicData uri="http://schemas.openxmlformats.org/presentationml/2006/ole">
            <p:oleObj spid="_x0000_s5123" name="文档" r:id="rId5" imgW="4000258" imgH="2255481" progId="Word.Document.12">
              <p:embed/>
            </p:oleObj>
          </a:graphicData>
        </a:graphic>
      </p:graphicFrame>
      <p:sp>
        <p:nvSpPr>
          <p:cNvPr id="5" name="矩形 4"/>
          <p:cNvSpPr>
            <a:spLocks noChangeAspect="1"/>
          </p:cNvSpPr>
          <p:nvPr/>
        </p:nvSpPr>
        <p:spPr>
          <a:xfrm>
            <a:off x="508000" y="5131013"/>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比较《史记》与《春秋》的不同之处。从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篇目举例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中任选两则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分别简述其反映的西汉社会状况。</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09158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在欧洲</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世纪被誉为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历史学的世纪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历史研究发生了很大变化。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越来越多的学者认为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自然界的规律适用于人类社会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自然科学的研究方法适用于历史研究。历史研究应该以回忆录、日记、外交报告等原始文献为材料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通过科学的解释方法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寻求人类社会进步的规律。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法国大革命和拿破仑战争引起欧洲史学界的普遍关注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成为史学研究的重点之一。很多史学家批判拿破仑对各国的侵略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认为历史是体现民族特性的标志。各国相继整理出版自己民族的大型史料集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编纂各自的国家通史。普鲁士的《民族历史评论》发刊词说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比任何学科都有助于全体德国人民的统一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399576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历史研究的主要对象仍然是社会上层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但包括工人在内的社会下层的历史也逐渐受到关注。</a:t>
            </a:r>
            <a:r>
              <a:rPr lang="en-US" altLang="zh-CN" sz="2200">
                <a:solidFill>
                  <a:srgbClr val="000000"/>
                </a:solidFill>
                <a:latin typeface="Times New Roman" panose="02020603050405020304" pitchFamily="18" charset="0"/>
                <a:cs typeface="Times New Roman" panose="02020603050405020304" pitchFamily="18" charset="0"/>
              </a:rPr>
              <a:t>1850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斯坦因的《</a:t>
            </a:r>
            <a:r>
              <a:rPr lang="en-US" altLang="zh-CN" sz="2200">
                <a:solidFill>
                  <a:srgbClr val="000000"/>
                </a:solidFill>
                <a:latin typeface="Times New Roman" panose="02020603050405020304" pitchFamily="18" charset="0"/>
                <a:cs typeface="Times New Roman" panose="02020603050405020304" pitchFamily="18" charset="0"/>
              </a:rPr>
              <a:t>1789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年至今的法国工人运动史》和恩格斯的《德国农民战争》问世。恩格斯指出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一切重要历史事件的终极原因和伟大动力是社会的经济发展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是生产方式和交换方式的改变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是由此产生的社会之划分为不同的阶级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是这些阶级彼此之间的斗争。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阅读材料二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世纪欧洲历史学发展的特点。结合时代背景对这些特点进行分析。</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历史有什么用呢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面对孩子的疑问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法国史学家马克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布洛克撰写了一部史学专著来回答这一问题。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结合中国近现代史的内容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谈谈历史对你有什么用。</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能力或方法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价值观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两个方面进行阐述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史论结合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论证充分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逻辑清晰。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664718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不同之处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《春秋》为编年体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《史记》为纪传体。《春秋》记录了春秋时期二百余年的历史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《史记》记载了从上古到汉武帝时期的历史。《春秋》主要关注诸侯等社会上层的政治、军事活动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《史记》还关注了商业活动、水利工程、思想文化等方面的内容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以及学者、商人、少数民族等群体的历史。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简述社会状况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答案要点示例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高祖本纪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记载西汉开国皇帝刘邦的生平。西汉建国初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刘邦在经济上推行休养生息政策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有利于经济恢复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在政治上推行郡国并行制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以维护其统治。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儒林列传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记载重要儒家学者的事迹。汉武帝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罢黜百家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独尊儒术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使儒学成为国家正统思想。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大宛列传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记载汉朝通西域的历史。丝绸之路的开通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促进了中外经济文化交流和贸易发展。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023553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历史研究科学化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历史学成为科学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关注民族历史研究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关注工人运动史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唯物史观诞生。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牛顿经典力学体系建立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人类走向科学时代。</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世纪的启蒙运动弘扬科学与理性。</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推崇科学成为欧洲的潮流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推动史学研究走向科学化和专业化。法国大革命对</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世纪的欧洲政治、思想产生了重大影响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拿破仑战争激发了欧洲各国的民族主义精神。各国历史学家研究本民族的历史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强调民族和国家的独立。工业革命导致资产阶级和无产阶级的对立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工人运动兴起。史学家开始重视对社会下层的研究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马克思、恩格斯提出了唯物史观。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851872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810437"/>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学习历史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便于我们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以史为鉴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提升我们的辩证思维能力。从对于历史的横向和纵向来看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评价历史事件、人物等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都需要我们站在特定的历史背景条件下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尊重历史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实事求是。如评价辛亥革命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我们既要看到辛亥革命对于中国历史的推进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推翻了两千多年的君主专制制度和封建制度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使得民主共和观念深入人心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也要看到由于资产阶级力量不够强大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革命具有妥协性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革命果实被袁世凯窃取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未完成反帝反封建的任务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未改变中国的社会现状。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学习历史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对于我们的爱国精神和家国情怀的培养是很有价值的。中国的近代史是一段多灾多难的屈辱史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被列强蚕食了中国大部分权益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在生死攸关的时刻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很多爱国人士开始了探索救国道路的尝试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从最先的地主阶级自救的洋务运动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到近代资产阶级的辛亥革命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1919</a:t>
            </a:r>
            <a:r>
              <a:rPr lang="zh-CN" altLang="zh-CN" sz="2200">
                <a:solidFill>
                  <a:srgbClr val="000000"/>
                </a:solidFill>
                <a:latin typeface="Times New Roman" panose="02020603050405020304" pitchFamily="18" charset="0"/>
                <a:cs typeface="Times New Roman" panose="02020603050405020304" pitchFamily="18" charset="0"/>
              </a:rPr>
              <a:t>年的五四运动</a:t>
            </a:r>
            <a:r>
              <a:rPr lang="en-US" altLang="zh-CN" sz="2200">
                <a:solidFill>
                  <a:srgbClr val="000000"/>
                </a:solidFill>
                <a:latin typeface="Times New Roman" panose="02020603050405020304" pitchFamily="18" charset="0"/>
                <a:cs typeface="Times New Roman" panose="02020603050405020304" pitchFamily="18" charset="0"/>
              </a:rPr>
              <a:t>,1937</a:t>
            </a:r>
            <a:r>
              <a:rPr lang="zh-CN" altLang="zh-CN" sz="2200">
                <a:solidFill>
                  <a:srgbClr val="000000"/>
                </a:solidFill>
                <a:latin typeface="Times New Roman" panose="02020603050405020304" pitchFamily="18" charset="0"/>
                <a:cs typeface="Times New Roman" panose="02020603050405020304" pitchFamily="18" charset="0"/>
              </a:rPr>
              <a:t>年的抗日战争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中国人用血和肉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筑起了一道反抗日本侵略者的脊梁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为中华民族留下了宝贵的精神财富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也使得我们明白团结和坚强的力量。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综上所述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学习历史能够为我们的平常工作学习培养能力和方法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助力我们养成正确的价值观和人生观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提供具体的方法论指导。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26138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如果德国认为更大的物质权力优势、更广阔的领土范围、神圣不可侵犯的边疆以及海上的绝对优势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是实现思想和道德上之领导地位必需的前提</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那么英国一定会认为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德国肯定将力图削弱任何竞争对手的实力</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其最终目的则是要拆散和取代英帝国。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克劳《关于英国与法德两国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关系现状的备忘录》</a:t>
            </a:r>
            <a:r>
              <a:rPr lang="en-US" altLang="zh-CN" sz="2200">
                <a:solidFill>
                  <a:srgbClr val="000000"/>
                </a:solidFill>
                <a:latin typeface="Times New Roman" panose="02020603050405020304" pitchFamily="18" charset="0"/>
                <a:cs typeface="Times New Roman" panose="02020603050405020304" pitchFamily="18" charset="0"/>
              </a:rPr>
              <a:t>(1907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结合时代背景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分析英国为何担忧德国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要拆散和取代英帝国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。说明英国应对的举措及其结果。</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675234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本题考查古今中外历史学的发展。第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根据材料内容可从《史记》与《春秋》的体例、记载时间、内容三个角度来概括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可从本纪、世家、列传、表、书等任选两个例子加以分析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简述时要注意史论结合的治史原则。第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问从材料二中的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历史研究</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通过科学的解释方法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寻求人类社会进步的规律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历史研究科学化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认为历史是体现民族特性的标志。各国相继整理出版自己民族的大型史料集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编纂各自的国家通史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关注民族历史研究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工人在内的社会下层的历史也逐渐受到关注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关注工人运动史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恩格斯指出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唯物史观诞生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根据所学知识可知应从工业革命、资产阶级运动和工人运动、启蒙运动、牛顿力学体系、马克思主义等角度来分析。第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能力或方法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可结合唯物史观来阐述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价值观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家国情怀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爱国精神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等角度来分析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注意分析时要做到史论结合。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90992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1,41,25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在专制王权下的法国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国王曾自视为民族的代表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路易十四声称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朕即国家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朕即民族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。启蒙思想家主张人民主权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抨击君主专制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阐述了与之相适应的民族思想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一个民族可以没有国王而将国家治理得井井有条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一个国王若无国民则不存在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更不必说治理国家了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专制之下无祖国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。在法国大革命中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人们认为法兰西民族的成员不仅居住在同一地域、使用相同的语言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而且相互之间是平等的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全体法国人组成法兰西民族。一般认为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法国大革命是法兰西民族诞生和民族主义形成的标志。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摘编自李宏图《西欧近代民族主义思潮研究》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185349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盖民族主义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对于任何阶级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其意义皆不外免除帝国主义之侵略。其在实业界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苟无民族主义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则列强之经济的压迫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致自国生产永无发展之可能。其在劳动界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苟无民族主义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则依附帝国主义而生存之军阀及国内外之资本家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足以蚀其生命而有余。故民族解放之斗争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对于多数之民众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其目标皆不外反帝国主义而已。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《中国国民党第一次全国代表大会宣言》</a:t>
            </a:r>
            <a:r>
              <a:rPr lang="en-US" altLang="zh-CN" sz="2200">
                <a:solidFill>
                  <a:srgbClr val="000000"/>
                </a:solidFill>
                <a:latin typeface="Times New Roman" panose="02020603050405020304" pitchFamily="18" charset="0"/>
                <a:cs typeface="Times New Roman" panose="02020603050405020304" pitchFamily="18" charset="0"/>
              </a:rPr>
              <a:t>(1924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说明法国大革命对近代民族主义形成的促进作用。</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概括国民党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《宣言》中的民族主义与近代法国民族主义内涵的相同之处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并说明不同之处及其产生的原因。</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483914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启蒙思想的广泛传播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君主专制被推翻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等级制度被废除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《人权宣言》宣布了天赋人权和公民平等。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追求民主与平等。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法国民族主义是反对国内专制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国民党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《宣言》中的民族主义突出反对帝国主义。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封建专制与人民大众的矛盾是法国社会主要矛盾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争取主权在民是主要任务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帝国主义与中华民族的矛盾是中国社会的最主要矛盾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争取民族独立是主要任务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中国共产党和苏俄的影响。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585208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本题考查近代中西方民族主义。题干材料分别阐释了近代法国民族主义的形成和国民党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《宣言》对民族主义的认识。第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问围绕法国大革命对近代民族主义形成的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设问。答题时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理解材料一中近代法国民族主义的含义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即强调国民的地位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反对国王专制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倡导平等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并联系法国大革命的史实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分析如何实现了材料一中的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问要求横向对比中西方民族主义的相同点并分析其内涵不同的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解题时要结合国民党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《宣言》中民族主义的内涵分析。材料二中突出了反对帝国主义的特点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分别叙述了产业界即资产阶级、劳动界即无产阶级和多数民众反帝的意义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据此可得出中西方民族主义的异同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要运用唯物主义原理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结合近代中国国情分析。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583551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3,40,25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1602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荷兰东印度公司成立以后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荷兰人曾先后进攻澳门、台湾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遭到明朝官民的坚决抵抗而失败。</a:t>
            </a:r>
            <a:r>
              <a:rPr lang="en-US" altLang="zh-CN" sz="2200">
                <a:solidFill>
                  <a:srgbClr val="000000"/>
                </a:solidFill>
                <a:latin typeface="Times New Roman" panose="02020603050405020304" pitchFamily="18" charset="0"/>
                <a:cs typeface="Times New Roman" panose="02020603050405020304" pitchFamily="18" charset="0"/>
              </a:rPr>
              <a:t>1608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荷兰东印度公司董事会发出指示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我们必须用一切可能来增进对华贸易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首要目的是取得生丝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因为生丝利润优厚。</a:t>
            </a:r>
            <a:r>
              <a:rPr lang="en-US" altLang="zh-CN" sz="2200">
                <a:solidFill>
                  <a:srgbClr val="000000"/>
                </a:solidFill>
                <a:latin typeface="Times New Roman" panose="02020603050405020304" pitchFamily="18" charset="0"/>
                <a:cs typeface="Times New Roman" panose="02020603050405020304" pitchFamily="18" charset="0"/>
              </a:rPr>
              <a:t>”1621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荷兰人得知西班牙人也计划占领台湾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遂于次年再次侵占澎湖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并于</a:t>
            </a:r>
            <a:r>
              <a:rPr lang="en-US" altLang="zh-CN" sz="2200">
                <a:solidFill>
                  <a:srgbClr val="000000"/>
                </a:solidFill>
                <a:latin typeface="Times New Roman" panose="02020603050405020304" pitchFamily="18" charset="0"/>
                <a:cs typeface="Times New Roman" panose="02020603050405020304" pitchFamily="18" charset="0"/>
              </a:rPr>
              <a:t>1624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年侵占台湾南部。</a:t>
            </a:r>
            <a:r>
              <a:rPr lang="en-US" altLang="zh-CN" sz="2200">
                <a:solidFill>
                  <a:srgbClr val="000000"/>
                </a:solidFill>
                <a:latin typeface="Times New Roman" panose="02020603050405020304" pitchFamily="18" charset="0"/>
                <a:cs typeface="Times New Roman" panose="02020603050405020304" pitchFamily="18" charset="0"/>
              </a:rPr>
              <a:t>1642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其势力扩张到台湾北部。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1661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郑成功进军台湾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并正告荷兰驻军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台湾和澎湖列岛应由中国政府管辖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岛屿上的居民都是中国人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他们自古以来占有并耕种这一土地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。荷兰人试图以赔款的方式换取郑成功退兵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被拒绝。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郑成功收复台湾后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台湾根据郡县制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设立一府二县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兴建孔庙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建立学院、府学、社学等完整的学校体系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开科取士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三年两试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照科、岁例开试儒童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许多文人学士随之入台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写下了台湾第一批文学作品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大量移民涌入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台湾的人口迅速增加。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摘编自陈孔立主编《台湾历史纲要》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349042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概括荷兰侵占中国台湾与澎湖的历史背景和目的。</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简析台湾的收复在哪些方面促进了国家的统一。</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历史背景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新航路开辟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殖民扩张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荷兰海外贸易快速发展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与东方的贸易利润巨大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明末战乱之际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中央政府无暇他顾。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建立殖民据点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扩大对中国的殖民贸易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攫取高额利润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与西班牙进行殖民贸易竞争。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维护国家领土完整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实行祖国大陆政治、文化制度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接受移民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进一步密切了两岸的往来和联系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增强了民族、文化认同。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73210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wipe(down)">
                                      <p:cBhvr>
                                        <p:cTn id="10" dur="500"/>
                                        <p:tgtEl>
                                          <p:spTgt spid="4">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Effect transition="in" filter="wipe(down)">
                                      <p:cBhvr>
                                        <p:cTn id="1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87718"/>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本题考查荷兰侵略台湾、郑成功收复台湾等问题。第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a:t>
            </a:r>
            <a:r>
              <a:rPr lang="en-US" altLang="zh-CN" sz="2200">
                <a:solidFill>
                  <a:srgbClr val="000000"/>
                </a:solidFill>
                <a:latin typeface="Times New Roman" panose="02020603050405020304" pitchFamily="18" charset="0"/>
                <a:cs typeface="Times New Roman" panose="02020603050405020304" pitchFamily="18" charset="0"/>
              </a:rPr>
              <a:t>“1602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荷兰东印度公司成立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增进对华贸易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侵占澎湖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新航路开辟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对外殖民扩张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发展殖民贸易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根据材料中的时间信息</a:t>
            </a:r>
            <a:r>
              <a:rPr lang="en-US" altLang="zh-CN" sz="2200">
                <a:solidFill>
                  <a:srgbClr val="000000"/>
                </a:solidFill>
                <a:latin typeface="Times New Roman" panose="02020603050405020304" pitchFamily="18" charset="0"/>
                <a:cs typeface="Times New Roman" panose="02020603050405020304" pitchFamily="18" charset="0"/>
              </a:rPr>
              <a:t>“1621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”“1624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”“1642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并结合所学知识可以得出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明末战乱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中央政府无暇他顾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生丝利润优厚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攫取高额利润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西班牙人也计划占领台湾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与西班牙进行殖民贸易竞争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的促进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设立一府二县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兴建孔庙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大量移民涌入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可从政治统一、文化传播、移民边疆等角度来回答</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563843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05777"/>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2,40,25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近代以来全球国际人口迁移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725137528"/>
              </p:ext>
            </p:extLst>
          </p:nvPr>
        </p:nvGraphicFramePr>
        <p:xfrm>
          <a:off x="648488" y="2062981"/>
          <a:ext cx="8128000" cy="4276852"/>
        </p:xfrm>
        <a:graphic>
          <a:graphicData uri="http://schemas.openxmlformats.org/presentationml/2006/ole">
            <p:oleObj spid="_x0000_s6147" name="文档" r:id="rId5" imgW="3909532" imgH="2057114" progId="Word.Document.12">
              <p:embed/>
            </p:oleObj>
          </a:graphicData>
        </a:graphic>
      </p:graphicFrame>
      <p:sp>
        <p:nvSpPr>
          <p:cNvPr id="6" name="矩形 5"/>
          <p:cNvSpPr>
            <a:spLocks noChangeAspect="1"/>
          </p:cNvSpPr>
          <p:nvPr/>
        </p:nvSpPr>
        <p:spPr>
          <a:xfrm>
            <a:off x="4148874" y="5841235"/>
            <a:ext cx="4487126" cy="498598"/>
          </a:xfrm>
          <a:prstGeom prst="rect">
            <a:avLst/>
          </a:prstGeom>
        </p:spPr>
        <p:txBody>
          <a:bodyPr wrap="none">
            <a:spAutoFit/>
          </a:bodyPr>
          <a:lstStyle/>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据邬沧萍《世界人口》等</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编制</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172592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中国的海外移民历史悠久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大致从</a:t>
            </a:r>
            <a:r>
              <a:rPr lang="en-US" altLang="zh-CN" sz="2200">
                <a:solidFill>
                  <a:srgbClr val="000000"/>
                </a:solidFill>
                <a:latin typeface="Times New Roman" panose="02020603050405020304" pitchFamily="18" charset="0"/>
                <a:cs typeface="Times New Roman" panose="02020603050405020304" pitchFamily="18" charset="0"/>
              </a:rPr>
              <a:t>1567~1840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年是一个承前启后的时期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移民数量有所增加</a:t>
            </a:r>
            <a:r>
              <a:rPr lang="en-US" altLang="zh-CN" sz="2200">
                <a:solidFill>
                  <a:srgbClr val="000000"/>
                </a:solidFill>
                <a:latin typeface="Times New Roman" panose="02020603050405020304" pitchFamily="18" charset="0"/>
                <a:cs typeface="Times New Roman" panose="02020603050405020304" pitchFamily="18" charset="0"/>
              </a:rPr>
              <a:t>,1801~1850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年中国海外移民数达</a:t>
            </a:r>
            <a:r>
              <a:rPr lang="en-US" altLang="zh-CN" sz="2200">
                <a:solidFill>
                  <a:srgbClr val="000000"/>
                </a:solidFill>
                <a:latin typeface="Times New Roman" panose="02020603050405020304" pitchFamily="18" charset="0"/>
                <a:cs typeface="Times New Roman" panose="02020603050405020304" pitchFamily="18" charset="0"/>
              </a:rPr>
              <a:t>32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万人。近代中国海外移民的总数为</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500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移往东南亚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移民与祖国保持着密切联系</a:t>
            </a:r>
            <a:r>
              <a:rPr lang="en-US" altLang="zh-CN" sz="2200">
                <a:solidFill>
                  <a:srgbClr val="000000"/>
                </a:solidFill>
                <a:latin typeface="Times New Roman" panose="02020603050405020304" pitchFamily="18" charset="0"/>
                <a:cs typeface="Times New Roman" panose="02020603050405020304" pitchFamily="18" charset="0"/>
              </a:rPr>
              <a:t>,1862~1949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华侨投资国内企业有</a:t>
            </a:r>
            <a:r>
              <a:rPr lang="en-US" altLang="zh-CN" sz="2200">
                <a:solidFill>
                  <a:srgbClr val="000000"/>
                </a:solidFill>
                <a:latin typeface="Times New Roman" panose="02020603050405020304" pitchFamily="18" charset="0"/>
                <a:cs typeface="Times New Roman" panose="02020603050405020304" pitchFamily="18" charset="0"/>
              </a:rPr>
              <a:t>25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510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投资总额约</a:t>
            </a:r>
            <a:r>
              <a:rPr lang="en-US" altLang="zh-CN" sz="2200">
                <a:solidFill>
                  <a:srgbClr val="000000"/>
                </a:solidFill>
                <a:latin typeface="Times New Roman" panose="02020603050405020304" pitchFamily="18" charset="0"/>
                <a:cs typeface="Times New Roman" panose="02020603050405020304" pitchFamily="18" charset="0"/>
              </a:rPr>
              <a:t>63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271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万元。新中国成立后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大陆地区很少向外移民。</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出现了一个新的移民潮。到</a:t>
            </a:r>
            <a:r>
              <a:rPr lang="en-US" altLang="zh-CN" sz="2200">
                <a:solidFill>
                  <a:srgbClr val="000000"/>
                </a:solidFill>
                <a:latin typeface="Times New Roman" panose="02020603050405020304" pitchFamily="18" charset="0"/>
                <a:cs typeface="Times New Roman" panose="02020603050405020304" pitchFamily="18" charset="0"/>
              </a:rPr>
              <a:t>2008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移民人数达</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主要集中于发达国家。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摘编自曹树基《中国移民史》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第六卷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概括近代以来全球国际人口迁移的基本趋势。</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世纪以来中国海外移民的特点及形成的主要原因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并说明华侨华人在中国近代史上的贡献。</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4770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在可见的未来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美国政府不能和苏联政权保持政治上的密切关系。在政治舞台上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应继续将苏联视作竞争对手而非伙伴</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美国人民应该感谢上帝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他让美国人感受这种无法改变的挑战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从而使美国的安全依赖于他们的团结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以及接受历史希望他们承担的道义和政治领导责任。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乔治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凯南《苏联行为的根源》</a:t>
            </a:r>
            <a:r>
              <a:rPr lang="en-US" altLang="zh-CN" sz="2200">
                <a:solidFill>
                  <a:srgbClr val="000000"/>
                </a:solidFill>
                <a:latin typeface="Times New Roman" panose="02020603050405020304" pitchFamily="18" charset="0"/>
                <a:cs typeface="Times New Roman" panose="02020603050405020304" pitchFamily="18" charset="0"/>
              </a:rPr>
              <a:t>(1947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指出材料三反映了美国怎样的心态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并分析其原因。</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比较材料二、三所涉及的对抗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其方式有何不同</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综上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你认为大国应如何避免落入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修昔底德陷阱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071008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数量不断增加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范围不断扩大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自愿移民从主要由发达地区向落后地区迁移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逐渐转变为主要由发展中国家向发达国家迁移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被强迫进行的移民基本停止。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中国大规模海外移民出现于鸦片战争之后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晚于世界国际移民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中华人民共和国成立后一段时间内基本停止</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年代以后形成新的移民潮。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主要原因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卷入世界市场较晚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冷战期间西方的封锁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中国的改革开放。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引入技术和资金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促进了中国近代工业的兴起与发展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支持了孙中山领导的民主革命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支援和投身于全民族的抗战。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829335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90872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材料一反映了</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世纪以来全球人口迁移的流向及规模。材料二反映了</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世纪以来中国海外移民的概况。第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基本趋势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根据表格信息中的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人口迁移数量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的变化可得出数量不断增加的结论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主要移出地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主要移入地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可知移民的方向从主要由原发达国家向落后地区迁移逐渐转变为由发展中国家向发达国家迁移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而且范围在不断扩大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从表格中的贩卖黑奴到自由移民可知移民的类型也发生了变化。第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问第一小问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应从中国海外移民的阶段性来分析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如从材料二中可以看出中国海外移民大量增加是在鸦片战争后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时间明显晚于国际移民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中华人民共和国成立后大陆地区很少向外移民</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年代以后出现新的移民潮等。第二小问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则应从中国卷入世界市场的时间、东西方冷战对峙、中国改革开放等角度来分析。第三小问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要特别注意时间限定为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中国近代史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可从经济和政治的近代化等角度来分析。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66490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四川</a:t>
            </a:r>
            <a:r>
              <a:rPr lang="en-US" altLang="zh-CN" sz="2200">
                <a:solidFill>
                  <a:srgbClr val="000000"/>
                </a:solidFill>
                <a:latin typeface="Times New Roman" panose="02020603050405020304" pitchFamily="18" charset="0"/>
                <a:cs typeface="Times New Roman" panose="02020603050405020304" pitchFamily="18" charset="0"/>
              </a:rPr>
              <a:t>,13,27</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权力监督与制约是政治领域的重要问题。阅读材料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中国从西周就开始了权力监督的制度建设。秦汉时期已有大量相关法规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如关于官吏任用与铨选的《置吏律》、关于官吏调任与监察的《效律》和考核官吏为政情况的《上计律》等。唐朝时出现了中国历史上第一部专门的行政法典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《唐六典》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首次以法典的形式为行政监督提供了完备的法律根据。在此基础上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宋朝不仅大量充实各项监察法规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诸多行政制度也体现了权力监督理念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如在人事任用上通过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避亲法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避嫌法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等回避制度约束官员权力。明清两朝也制定了专门的行政法典和比较完善的监察法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对监察考课机关的职掌权限、官员的条件及责任义务等做出详细的规定。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据白钢《中国政治制度史》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29400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宋英宗欲擢王畴为枢密副使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封驳官钱公辅认为王畴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素望浅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不宜擢升。英宗不仅不采纳其意见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反而贬钱公辅为滁州团练使。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据贾玉英《中国古代监察制度发展史》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根据材料一概括古代中国权力监督的突出特点。根据材料一、二分析古代中国权力监督的作用与局限。</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X110.eps" descr="id:2147492884;FounderCES"/>
          <p:cNvPicPr/>
          <p:nvPr/>
        </p:nvPicPr>
        <p:blipFill>
          <a:blip r:embed="rId4"/>
          <a:stretch>
            <a:fillRect/>
          </a:stretch>
        </p:blipFill>
        <p:spPr>
          <a:xfrm>
            <a:off x="2051720" y="3297459"/>
            <a:ext cx="5512553" cy="3011861"/>
          </a:xfrm>
          <a:prstGeom prst="rect">
            <a:avLst/>
          </a:prstGeom>
        </p:spPr>
      </p:pic>
    </p:spTree>
    <p:extLst>
      <p:ext uri="{BB962C8B-B14F-4D97-AF65-F5344CB8AC3E}">
        <p14:creationId xmlns:p14="http://schemas.microsoft.com/office/powerpoint/2010/main" xmlns="" val="37250553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指出近代英国限制王权历史进程中的重要事件。说明近代英国政治体制的权力制衡关系。</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英国民主政治的发展呈现出鲜明的渐进性、灵活性等特点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任选其一结合史实予以说明。</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权力监督制度建立时间早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制定了相关的监察法律法规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相关法规不断发展完善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在其他行政制度上也有相应举措。作用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有利于监督官员规范执政、防治腐败。局限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在皇权专制制度下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监察制度服务并受制于皇权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实际效能有限。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重要事件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通过《权利法案》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通过《王位继承法》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开创多数党领袖组阁先例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君主不再行使立法否决权。权力制衡关系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议会掌握立法权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拥有对内阁的行政监督权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内阁掌握行政权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通过控制立法提案权、财政权等手段控制议会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选民通过投票制衡执政党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进而制衡内阁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两党轮流执政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反对党制衡执政党。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773965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wipe(down)">
                                      <p:cBhvr>
                                        <p:cTn id="1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793782"/>
            <a:ext cx="8128000" cy="6154442"/>
          </a:xfrm>
          <a:prstGeom prst="rect">
            <a:avLst/>
          </a:prstGeom>
        </p:spPr>
        <p:txBody>
          <a:bodyPr>
            <a:spAutoFit/>
          </a:bodyPr>
          <a:lstStyle/>
          <a:p>
            <a:pPr>
              <a:lnSpc>
                <a:spcPts val="27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(3)</a:t>
            </a:r>
            <a:r>
              <a:rPr lang="zh-CN" altLang="zh-CN" sz="2200" smtClean="0">
                <a:solidFill>
                  <a:srgbClr val="000000"/>
                </a:solidFill>
                <a:latin typeface="Times New Roman" panose="02020603050405020304" pitchFamily="18" charset="0"/>
                <a:cs typeface="Times New Roman" panose="02020603050405020304" pitchFamily="18" charset="0"/>
              </a:rPr>
              <a:t>渐进性</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许多机构和制度通过渐变的方式逐步确立和完善</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如下议院权力扩大、选举权逐步扩大、内阁制逐步完善等。灵活性</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不受单一成文法的限制</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根据形势发展不断进行调整以适应时代需要</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如工业革命后随着阶级关系的变化实行议会改革</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适时调整选举权范围</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再如通过一系列惯例</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促成内阁制的形成与完善等。</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ts val="2700"/>
              </a:lnSpc>
              <a:spcAft>
                <a:spcPts val="0"/>
              </a:spcAft>
              <a:tabLst>
                <a:tab pos="1029335" algn="l"/>
                <a:tab pos="1850390" algn="l"/>
                <a:tab pos="2538095" algn="l"/>
                <a:tab pos="3221990" algn="l"/>
              </a:tabLst>
            </a:pPr>
            <a:r>
              <a:rPr lang="zh-CN"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smtClean="0">
                <a:solidFill>
                  <a:srgbClr val="000000"/>
                </a:solidFill>
                <a:latin typeface="Times New Roman" panose="02020603050405020304" pitchFamily="18" charset="0"/>
                <a:cs typeface="Times New Roman" panose="02020603050405020304" pitchFamily="18" charset="0"/>
              </a:rPr>
              <a:t>(1)</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问第一小问依据材料</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西周就开始</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秦汉时期已有大量相关法规</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提供了完备的法律根据</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诸多行政制度也体现了权力监督理念</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第二小问根据材料</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约束官员权力</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可以归纳出防止腐败</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规范执政</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第三小问根据材料二</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英宗不仅不采纳其意见</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说明该制度受皇权的限制</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效果有限。第</a:t>
            </a:r>
            <a:r>
              <a:rPr lang="en-US" altLang="zh-CN" sz="2200" smtClean="0">
                <a:solidFill>
                  <a:srgbClr val="000000"/>
                </a:solidFill>
                <a:latin typeface="Times New Roman" panose="02020603050405020304" pitchFamily="18" charset="0"/>
                <a:cs typeface="Times New Roman" panose="02020603050405020304" pitchFamily="18" charset="0"/>
              </a:rPr>
              <a:t>(2)</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问第一小问注意时间信息</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及核心信息</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限制王权</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根据图片信息并抓住</a:t>
            </a:r>
            <a:r>
              <a:rPr lang="en-US" altLang="zh-CN" sz="2200" smtClean="0">
                <a:solidFill>
                  <a:srgbClr val="000000"/>
                </a:solidFill>
                <a:latin typeface="Times New Roman" panose="02020603050405020304" pitchFamily="18" charset="0"/>
                <a:cs typeface="Times New Roman" panose="02020603050405020304" pitchFamily="18" charset="0"/>
              </a:rPr>
              <a:t>“1689</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smtClean="0">
                <a:solidFill>
                  <a:srgbClr val="000000"/>
                </a:solidFill>
                <a:latin typeface="Times New Roman" panose="02020603050405020304" pitchFamily="18" charset="0"/>
                <a:cs typeface="Times New Roman" panose="02020603050405020304" pitchFamily="18" charset="0"/>
              </a:rPr>
              <a:t>”“1701</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smtClean="0">
                <a:solidFill>
                  <a:srgbClr val="000000"/>
                </a:solidFill>
                <a:latin typeface="Times New Roman" panose="02020603050405020304" pitchFamily="18" charset="0"/>
                <a:cs typeface="Times New Roman" panose="02020603050405020304" pitchFamily="18" charset="0"/>
              </a:rPr>
              <a:t>”“1721</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smtClean="0">
                <a:solidFill>
                  <a:srgbClr val="000000"/>
                </a:solidFill>
                <a:latin typeface="Times New Roman" panose="02020603050405020304" pitchFamily="18" charset="0"/>
                <a:cs typeface="Times New Roman" panose="02020603050405020304" pitchFamily="18" charset="0"/>
              </a:rPr>
              <a:t>”“1747</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发生的事件进行概括</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第二小问可从立法权</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议会、行政权</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内阁、立法权与行政权之间的关系、两党之间的制衡、民众对政党的制约等角度进行论述。第</a:t>
            </a:r>
            <a:r>
              <a:rPr lang="en-US" altLang="zh-CN" sz="2200" smtClean="0">
                <a:solidFill>
                  <a:srgbClr val="000000"/>
                </a:solidFill>
                <a:latin typeface="Times New Roman" panose="02020603050405020304" pitchFamily="18" charset="0"/>
                <a:cs typeface="Times New Roman" panose="02020603050405020304" pitchFamily="18" charset="0"/>
              </a:rPr>
              <a:t>(3)</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渐进性</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可以从国王权力下降、议会权力上升、内阁制度的完善等角度阐述</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灵活性</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实际是指英国政治体制的创新</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可以从英国政治体制改革与时代特点的关系方面分析。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638852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latin typeface="Times New Roman" panose="02020603050405020304" pitchFamily="18" charset="0"/>
                <a:cs typeface="Times New Roman" panose="02020603050405020304" pitchFamily="18" charset="0"/>
              </a:rPr>
              <a:t>,37,32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孟德斯鸠</a:t>
            </a:r>
            <a:r>
              <a:rPr lang="en-US" altLang="zh-CN" sz="2200">
                <a:solidFill>
                  <a:srgbClr val="000000"/>
                </a:solidFill>
                <a:latin typeface="Times New Roman" panose="02020603050405020304" pitchFamily="18" charset="0"/>
                <a:cs typeface="Times New Roman" panose="02020603050405020304" pitchFamily="18" charset="0"/>
              </a:rPr>
              <a:t>(1689—1755)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曾任波尔多市法院院长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后遍游欧洲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考察各国制度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潜心著述。他认为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专制就是君王集一切权力于一身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完全按照自己一个人一时的与反复无常的意志行事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法律等于零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。专制君王依靠唯上是从的官吏做爪牙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借助庞大军队和严峻刑罚进行统治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可任意征收重税、没收个人财产。在此制度下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人的命运与牲畜别无二致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只有本能、服从与惩罚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摘编自路易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戴格拉夫《孟德斯鸠传》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严复</a:t>
            </a:r>
            <a:r>
              <a:rPr lang="en-US" altLang="zh-CN" sz="2200">
                <a:solidFill>
                  <a:srgbClr val="000000"/>
                </a:solidFill>
                <a:latin typeface="Times New Roman" panose="02020603050405020304" pitchFamily="18" charset="0"/>
                <a:cs typeface="Times New Roman" panose="02020603050405020304" pitchFamily="18" charset="0"/>
              </a:rPr>
              <a:t>(1854—1921)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曾到英国留学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后在北洋水师学堂任职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意欲培养人才建设强大海军。但官场腐朽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使他认识到办理海军教育无法施展政治抱负。</a:t>
            </a:r>
            <a:r>
              <a:rPr lang="en-US" altLang="zh-CN" sz="2200">
                <a:solidFill>
                  <a:srgbClr val="000000"/>
                </a:solidFill>
                <a:latin typeface="Times New Roman" panose="02020603050405020304" pitchFamily="18" charset="0"/>
                <a:cs typeface="Times New Roman" panose="02020603050405020304" pitchFamily="18" charset="0"/>
              </a:rPr>
              <a:t>1895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严复深为民族前途担忧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陆续发表文章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翻译西方著作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评论史事与时政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鼓吹学习西方民主。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58686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严复尖锐批判中国专制政体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国君则超乎法之上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可以意用法易法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而不为法所拘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不独国主君上之权为无限也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乃至寻常一守宰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于其所治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实皆兼三权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行、宪、政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而领之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故无公正可言。他主张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以自由为体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以民主为用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设议院于京师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而今天下郡县各公举其守宰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吾国今处之形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则小己自由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尚非所急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而所以祛异族之侵横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求有立于天地之间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斯真刻不容缓之事。故所急者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乃国群自由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非小己自由也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。他主张通过鼓民力、新民德、开民智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逐步使国家走上民主法制之路。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摘编自王栻主编《严复集》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分别说明孟德斯鸠、严复反专制思想形成的时代背景与个人原因。</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根据材料一、二并结合所学知识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指出严复的主张在哪些方面与孟德斯鸠相同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有何主要差异。</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55774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孟德斯鸠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欧洲启蒙运动兴起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英国已建立君主立宪制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法国专制制度日趋腐朽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资本主义发展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社会矛盾尖锐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广泛的调查与比较研究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英国经验的参照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有政治法律实践经验。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严复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西方入侵加剧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民族危机空前严重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封建制度没落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资本主义初步发展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清末改革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民主革命兴起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受过系统西学教育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立志救国。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将君主置于法律之下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自由、民主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建立议会制度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实行三权分立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开启民智。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认为当时国家的独立自由高于个体自由。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本题考查孟德斯鸠和严复两位历史人物。第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问从两人所处的时代背景和个人因素两个方面分析即可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时代背景可从政治、思想文化等角度分析。第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问比较两人思想的异同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相同的是两人思想都体现近代资产阶级民主的特征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不同的是严复更注重国家的利益。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24557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wipe(down)">
                                      <p:cBhvr>
                                        <p:cTn id="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,39,26</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去年</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是辛亥革命</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周年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不少学者注重从世界历史的宏观角度来研究中国史上的这一重大事件。阅读材料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1688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威廉率</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万多军队在英国登陆。詹姆斯二世召集大批军队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但当威廉的军队登陆后却未去指挥。众叛亲离之际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日逃往法国。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摘编自吴于廑等《世界史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近代史编》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(1688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它是不流血的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它无须乎内战、屠杀、放逐或报复</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往日国王及国会间糜费精神的竞争今改而为两者之合作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而国会则占着上风。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屈勒味林《英国史》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101236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45737"/>
            <a:ext cx="8128000" cy="5625451"/>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新兴大国的崛起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引起原有霸主的恐惧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双方矛盾加剧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引发战争。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雅典民主政治的发展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奴隶制工商业经济的发达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希波战争使国力进一步强盛。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德国完成统一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在第二次工业革命中后来居上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要求重新瓜分世界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大力发展军力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组建三国同盟。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英国扩军备战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调整大国关系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形成三国协约。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第一次世界大战爆发。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视苏联为对手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谋求领导世界。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二战后美苏同盟基础消失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社会制度和意识形态对立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国家利益冲突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美国成为资本主义世界头号强国。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英德竞争最终走向战争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美苏对抗选择冷战。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示例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修昔底德陷阱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论是后人的引申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传统大国与新兴大国之间除了对抗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构建新型大国关系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构建人类命运共同体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防止战略误判。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92124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亚洲主要国家和地区背景资料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717849949"/>
              </p:ext>
            </p:extLst>
          </p:nvPr>
        </p:nvGraphicFramePr>
        <p:xfrm>
          <a:off x="524412" y="1672399"/>
          <a:ext cx="8128000" cy="3575404"/>
        </p:xfrm>
        <a:graphic>
          <a:graphicData uri="http://schemas.openxmlformats.org/presentationml/2006/ole">
            <p:oleObj spid="_x0000_s7171" name="文档" r:id="rId5" imgW="3947694" imgH="1736702" progId="Word.Document.12">
              <p:embed/>
            </p:oleObj>
          </a:graphicData>
        </a:graphic>
      </p:graphicFrame>
      <p:sp>
        <p:nvSpPr>
          <p:cNvPr id="6" name="矩形 5"/>
          <p:cNvSpPr>
            <a:spLocks noChangeAspect="1"/>
          </p:cNvSpPr>
          <p:nvPr/>
        </p:nvSpPr>
        <p:spPr>
          <a:xfrm>
            <a:off x="508000" y="4797152"/>
            <a:ext cx="8128000" cy="1717393"/>
          </a:xfrm>
          <a:prstGeom prst="rect">
            <a:avLst/>
          </a:prstGeom>
        </p:spPr>
        <p:txBody>
          <a:bodyPr>
            <a:spAutoFit/>
          </a:bodyPr>
          <a:lstStyle/>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据《辞海》等整理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中华民国建立时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除原西班牙、葡萄牙殖民地外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世界上的共和制国家寥寥无几。写出当时西方两个共和制大国国名的全称并简要评价其宪法。</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97393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5273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在辛亥革命中没有流太多的血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这令人想起世界近代史上的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光荣革命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。请根据材料一、二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光荣革命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的历史事实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并思考该事件为何被称为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光荣革命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充分利用本题提供的所有线索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论述辛亥革命的历史意义。</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美利坚合众国。其宪法是近代世界第一部成文宪法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确立了联邦制和三权分立制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一定程度上保护了资产阶级民主。法兰西第三共和国。其宪法是保皇派和共和派妥协的产物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总统和参议院权力很大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共和政体在法律上得以确立。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斯图亚特复辟王朝倒行逆施。议会邀请荷兰执政威廉率军来英国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并成为国王。詹姆斯二世逃亡。原因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没有流血而政治制度发生变革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由君主专制向君主立宪制转变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432446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wipe(down)">
                                      <p:cBhvr>
                                        <p:cTn id="1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810437"/>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中国第一次完全意义上的资产阶级民主革命。推翻了清王朝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结束了君主专制政体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建立了资产阶级共和国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颁布了中国第一部资产阶级宪法。中华民国是继美、法之后的共和制大国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也是亚洲最早的共和制国家。革命中没有流很多血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避免了人民的巨大牺牲。民主共和观念逐渐深入人心。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问当时实行共和制的大国是法国和美国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评价宪法结合两国宪法颁布的意义回答即可。第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光荣革命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的历史事实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查理二世和他的继任者詹姆士二世复辟后反攻倒算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竭力加强王权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希望恢复旧的统治秩序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资产阶级和新贵族非常不满。</a:t>
            </a:r>
            <a:r>
              <a:rPr lang="en-US" altLang="zh-CN" sz="2200">
                <a:solidFill>
                  <a:srgbClr val="000000"/>
                </a:solidFill>
                <a:latin typeface="Times New Roman" panose="02020603050405020304" pitchFamily="18" charset="0"/>
                <a:cs typeface="Times New Roman" panose="02020603050405020304" pitchFamily="18" charset="0"/>
              </a:rPr>
              <a:t>1688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英国议会邀请詹姆士二世的女儿玛丽和她的丈夫荷兰执政威廉承袭英国王位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共同统治英国。这次不流血的政变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历史上称为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光荣革命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。光荣革命留下的最深刻的遗产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制度变迁可以用非暴力的手段完成。第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问除回答辛亥革命在政治、经济、思想方面的影响外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特别要答出两点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一是在暴力革命后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通过不流血的方式迫使清王朝皇帝退位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实现了政权的更替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二是确立共和政体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建立亚洲第一个资产阶级共和国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中华民国。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21679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NEU-BZ-S92"/>
                <a:ea typeface="方正宋黑_GBK" panose="03000509000000000000" pitchFamily="65" charset="-122"/>
                <a:cs typeface="Times New Roman" panose="02020603050405020304" pitchFamily="18" charset="0"/>
              </a:rPr>
              <a:t>广东</a:t>
            </a:r>
            <a:r>
              <a:rPr lang="en-US" altLang="zh-CN" sz="2200">
                <a:solidFill>
                  <a:srgbClr val="000000"/>
                </a:solidFill>
                <a:latin typeface="Times New Roman" panose="02020603050405020304" pitchFamily="18" charset="0"/>
                <a:cs typeface="Times New Roman" panose="02020603050405020304" pitchFamily="18" charset="0"/>
              </a:rPr>
              <a:t>,38,25</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芸芸众生的日常生活是历史的重要内容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从中可见社会变迁的轨迹。阅读下列材料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结合所学知识回答问题。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美洲的一种辛辣调味品传入欧洲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为欧洲饮食带来新的味道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颇受欢迎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西班牙胡椒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欧洲人能够在餐桌上品尝到来自海外的美味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主要是荷兰人的功劳。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据《欧洲文化史》等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旧工业之衰落日甚一日。今试任入一人家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观其日常所服用者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无论为必要品为奢侈品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其来自他国者恒十有八九。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《饮冰室合集》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2005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美国财经记者莎拉发现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自己家里的鞋、袜子、玩具、台灯等用品都产自中国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其他普通美国家庭亦大多如此。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据《离开中国制造的一年》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0633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材料一描述的现象出现的历史背景是什么</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材料二中的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旧工业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简要说明其衰落与工业革命的历史关联。</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材料三中莎拉发现的现象在上世纪</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五六十年代是无法想象的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中国产品后来大量进入普通美国家庭的历史原因有哪些</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新航路开辟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西班牙对美洲殖民扩张和掠夺</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cs typeface="Times New Roman" panose="02020603050405020304" pitchFamily="18" charset="0"/>
              </a:rPr>
              <a:t>世纪荷兰成为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海上马车夫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传统手工业。英法等国通过工业革命成为工业国家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西方列强对外扩张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中国遭到侵略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采用机器大生产的洋货物美价廉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涌入中国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传统手工业受到严重冲击。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(3)20</a:t>
            </a:r>
            <a:r>
              <a:rPr lang="zh-CN" altLang="zh-CN" sz="2200">
                <a:solidFill>
                  <a:srgbClr val="000000"/>
                </a:solidFill>
                <a:latin typeface="Times New Roman" panose="02020603050405020304" pitchFamily="18" charset="0"/>
                <a:cs typeface="Times New Roman" panose="02020603050405020304" pitchFamily="18" charset="0"/>
              </a:rPr>
              <a:t>世纪五六十年代处于冷战时期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中美两国彼此敌对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中国经济相对落后。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年代以后中美关系实现正常化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经济全球化趋势加强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中国改革开放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成为制造业大国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中国加入世贸组织。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797342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4" end="4"/>
                                            </p:txEl>
                                          </p:spTgt>
                                        </p:tgtEl>
                                        <p:attrNameLst>
                                          <p:attrName>style.visibility</p:attrName>
                                        </p:attrNameLst>
                                      </p:cBhvr>
                                      <p:to>
                                        <p:strVal val="visible"/>
                                      </p:to>
                                    </p:set>
                                    <p:animEffect transition="in" filter="wipe(down)">
                                      <p:cBhvr>
                                        <p:cTn id="10" dur="500"/>
                                        <p:tgtEl>
                                          <p:spTgt spid="4">
                                            <p:txEl>
                                              <p:pRg st="4" end="4"/>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animEffect transition="in" filter="wipe(down)">
                                      <p:cBhvr>
                                        <p:cTn id="13"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本题从社会生活的细节切入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考查历史背景。第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问考查新航路开辟的影响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世纪的史实回答即可。第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问结合当时世界和中国的政治经济形势思考即可。第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问第一小问结合</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世纪五六十年代中国的政治经济状况来分析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第二小问结合改革开放对中国的影响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从政治和经济两个角度分析原因。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352629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13</a:t>
            </a:r>
            <a:r>
              <a:rPr lang="en-US" altLang="zh-CN" sz="2200" smtClean="0">
                <a:solidFill>
                  <a:srgbClr val="000000"/>
                </a:solidFill>
                <a:latin typeface="Times New Roman" panose="02020603050405020304" pitchFamily="18" charset="0"/>
                <a:cs typeface="Times New Roman" panose="02020603050405020304" pitchFamily="18" charset="0"/>
              </a:rPr>
              <a:t>.(2011·</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山东</a:t>
            </a:r>
            <a:r>
              <a:rPr lang="en-US" altLang="zh-CN" sz="2200" smtClean="0">
                <a:solidFill>
                  <a:srgbClr val="000000"/>
                </a:solidFill>
                <a:latin typeface="Times New Roman" panose="02020603050405020304" pitchFamily="18" charset="0"/>
                <a:cs typeface="Times New Roman" panose="02020603050405020304" pitchFamily="18" charset="0"/>
              </a:rPr>
              <a:t>,27,25</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分</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smtClean="0">
                <a:solidFill>
                  <a:srgbClr val="FF00FF"/>
                </a:solidFill>
                <a:latin typeface="NEU-BZ-S92"/>
                <a:ea typeface="NEU-BZ-S92"/>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)17~18</a:t>
            </a:r>
            <a:r>
              <a:rPr lang="zh-CN" altLang="zh-CN" sz="2200" smtClean="0">
                <a:solidFill>
                  <a:srgbClr val="000000"/>
                </a:solidFill>
                <a:latin typeface="Times New Roman" panose="02020603050405020304" pitchFamily="18" charset="0"/>
                <a:cs typeface="Times New Roman" panose="02020603050405020304" pitchFamily="18" charset="0"/>
              </a:rPr>
              <a:t>世纪</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中国和西方都出现了新的社会思潮</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黄宗羲和孟德斯鸠分别是其重要的代表人物。清末</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孙中山曾刊印黄宗羲的《明夷待访录》宣传革命</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他对孟德斯鸠及其思想也推崇备至。阅读材料</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回答问题。</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故我之出而仕也</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为天下</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非为君也</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为万民</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非为一姓也。</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缘夫天下之大</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非一人之所能治</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而分治之以群工。</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夫治天下犹曳</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yè</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拖拉</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大木然</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君与臣</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共曳木之人也。</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臣之与君</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名异而实同耶。</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摘自黄宗羲《明夷待访录》</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史论</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黄氏之说</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根本上不脱儒家思想理路</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却将儒家政治、社会观推演为一更具民本精神之制度化蓝图</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若以为其所论仍与</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不侔</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móu</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相当</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而定其为无新见</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则失于以</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事物为绝对尺度。</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赵轶峰《十七世纪中国政治、社会思想诉求的维度》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611434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我们专注于两个主题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以此来理顺世界历史。这两个主题集中反映了人类发展的最重要的特征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它们可以对人类社会发展的原因作出解释。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杰里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本特利《新全球史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文明的传承与交流》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据材料一、材料二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概括说明黄宗羲的思想中哪些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不脱儒家思想理路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哪些又体现了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材料二主张用什么方法去评价黄宗羲的思想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运用这一方法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评价孟德斯鸠的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三权分立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结合黄宗羲与孟德斯鸠的思想在中国近代民主革命进程中的影响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谈谈你对材料三的认识。</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61488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908720"/>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以民为本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民本思想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民贵君轻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保留君主制。反对君主专制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君臣分治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君臣平等。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放在特定的历史条件下评价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历史的评价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进行全面的评价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辩证的评价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否定了君主专制制度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为资产阶级建立政权提供了制度设计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适应了资本主义发展的时代要求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它主要代表了资产阶级的利益和要求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其实质是维护资产阶级的民主自由权利。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考生应从以下三个方面作答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黄宗羲的思想作为中国传统思想的重要组成部分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其反对君主专制的主张被近代资产阶级革命派所继承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成为反封建斗争的思想武器。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孟德斯鸠的三权分立思想传入中国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不仅为资产阶级提供了反封建斗争的思想武器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而且为资产阶级政治实践和制度设计提供了借鉴。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两者的思想都促进了近代中国的思想解放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推动了中国近代民主革命的进程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共同影响了中国近代社会的发展与进步。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49026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本题比较考查黄宗羲和孟德斯鸠的思想。第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问黄宗羲思想中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不脱儒家思想理路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的部分结合儒家思想的主要内容作答即可。由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非为君也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君与臣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共曳木之人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可以归纳出儒家的民本思想。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结合黄宗羲思想的特点及当时的时代特征总结。第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问作者认为历史事件应该放在特定的历史背景下进行评价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否则难免有失偏颇。然后按照这个标准评价孟德斯鸠的思想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评论时注意把孟德斯鸠的思想放到当时的历史背景下思考。第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问注意围绕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两者对中国近代民主革命进程的影响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这个界定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结合传统思想及中外文化交流对中国近代民主革命的影响作答。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847614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795369"/>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本题考查世界历史上的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修昔底德陷阱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问从材料一中的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以雅典为首组建了提洛同盟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后国力增强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原有霸主斯巴达及其领导的伯罗奔尼撒同盟的敌视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最终导致战争爆发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的史实不难概括出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修昔底德陷阱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的基本含义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雅典强大的原因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则可从政治、经济和对外战争等角度来说明。第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问根据材料二中的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物质权力优势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更广阔的领土范围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海上的绝对优势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实现思想和道德上之领导地位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等信息并结合所学知识可知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英国担忧德国的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应从德国的经济、政治、外交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海外扩张、大国关系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等方面分析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则应从英国的大国外交说明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结合第一次世界大战的爆发说明。第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问材料三中的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将苏联视作竞争对手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承担的道义和政治领导责任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反映出美国的心态是视苏联为对手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谋求领导世界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应从美苏合作基础的消失、国家利益和社会制度及意识形态的矛盾、美国实力膨胀等角度来回答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对抗方式的不同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则应从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或冷战的角度来分析。第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问可从强调大国合作、构建人类命运共同体、防止战略误判等角度来分析。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57718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14</a:t>
            </a:r>
            <a:r>
              <a:rPr lang="en-US" altLang="zh-CN" sz="2200">
                <a:solidFill>
                  <a:srgbClr val="000000"/>
                </a:solidFill>
                <a:cs typeface="Times New Roman" panose="02020603050405020304" pitchFamily="18" charset="0"/>
              </a:rPr>
              <a:t>.(2010·</a:t>
            </a:r>
            <a:r>
              <a:rPr lang="zh-CN" altLang="en-US" sz="2200">
                <a:solidFill>
                  <a:srgbClr val="000000"/>
                </a:solidFill>
                <a:latin typeface="NEU-BZ-S92"/>
                <a:ea typeface="方正宋黑_GBK" panose="03000509000000000000" pitchFamily="65" charset="-122"/>
                <a:cs typeface="Times New Roman" panose="02020603050405020304" pitchFamily="18" charset="0"/>
              </a:rPr>
              <a:t>大纲</a:t>
            </a:r>
            <a:r>
              <a:rPr lang="en-US" altLang="zh-CN" sz="2200">
                <a:solidFill>
                  <a:srgbClr val="000000"/>
                </a:solidFill>
                <a:cs typeface="Times New Roman" panose="02020603050405020304" pitchFamily="18" charset="0"/>
              </a:rPr>
              <a:t>1,40,37</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阅读材料</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完成下列各题。</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材料一</a:t>
            </a:r>
            <a:r>
              <a:rPr lang="zh-CN" altLang="en-US" sz="2200">
                <a:solidFill>
                  <a:srgbClr val="000000"/>
                </a:solidFill>
                <a:latin typeface="宋体" panose="02010600030101010101" pitchFamily="2" charset="-122"/>
                <a:cs typeface="Times New Roman" panose="02020603050405020304" pitchFamily="18" charset="0"/>
              </a:rPr>
              <a:t>　</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历代盛行的官营作坊</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在明清时期受到冲击。江南城镇附近农户不事农耕</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尽逐绫绸之利</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渐成风尚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城镇中</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络纬机杼之声通宵彻夜</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的情形亦载于史籍。明万历年间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仅苏州丝织业中受雇于私营机房的织工就有数千人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是官局的两三倍。清初在苏州复置官局</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设机</a:t>
            </a:r>
            <a:r>
              <a:rPr lang="en-US" altLang="zh-CN" sz="2200">
                <a:solidFill>
                  <a:srgbClr val="000000"/>
                </a:solidFill>
                <a:cs typeface="Times New Roman" panose="02020603050405020304" pitchFamily="18" charset="0"/>
              </a:rPr>
              <a:t>800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张</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织工</a:t>
            </a:r>
            <a:r>
              <a:rPr lang="en-US" altLang="zh-CN" sz="2200">
                <a:solidFill>
                  <a:srgbClr val="000000"/>
                </a:solidFill>
                <a:cs typeface="Times New Roman" panose="02020603050405020304" pitchFamily="18" charset="0"/>
              </a:rPr>
              <a:t>2</a:t>
            </a:r>
            <a:r>
              <a:rPr lang="en-US" altLang="zh-CN" sz="2200">
                <a:solidFill>
                  <a:srgbClr val="000000"/>
                </a:solidFill>
                <a:ea typeface="楷体" panose="02010609060101010101" pitchFamily="49" charset="-122"/>
                <a:cs typeface="Times New Roman" panose="02020603050405020304" pitchFamily="18" charset="0"/>
              </a:rPr>
              <a:t> </a:t>
            </a:r>
            <a:r>
              <a:rPr lang="en-US" altLang="zh-CN" sz="2200">
                <a:solidFill>
                  <a:srgbClr val="000000"/>
                </a:solidFill>
                <a:cs typeface="Times New Roman" panose="02020603050405020304" pitchFamily="18" charset="0"/>
              </a:rPr>
              <a:t>330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名。至康熙六年</a:t>
            </a:r>
            <a:r>
              <a:rPr lang="en-US" altLang="zh-CN" sz="2200">
                <a:solidFill>
                  <a:srgbClr val="000000"/>
                </a:solidFill>
                <a:cs typeface="Times New Roman" panose="02020603050405020304" pitchFamily="18" charset="0"/>
              </a:rPr>
              <a:t>(1667)</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缺机</a:t>
            </a:r>
            <a:r>
              <a:rPr lang="en-US" altLang="zh-CN" sz="2200">
                <a:solidFill>
                  <a:srgbClr val="000000"/>
                </a:solidFill>
                <a:cs typeface="Times New Roman" panose="02020603050405020304" pitchFamily="18" charset="0"/>
              </a:rPr>
              <a:t>170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张</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机匠补充困难</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而同一时期苏州民机不少于</a:t>
            </a:r>
            <a:r>
              <a:rPr lang="en-US" altLang="zh-CN" sz="2200">
                <a:solidFill>
                  <a:srgbClr val="000000"/>
                </a:solidFill>
                <a:cs typeface="Times New Roman" panose="02020603050405020304" pitchFamily="18" charset="0"/>
              </a:rPr>
              <a:t>3</a:t>
            </a:r>
            <a:r>
              <a:rPr lang="en-US" altLang="zh-CN" sz="2200">
                <a:solidFill>
                  <a:srgbClr val="000000"/>
                </a:solidFill>
                <a:ea typeface="楷体" panose="02010609060101010101" pitchFamily="49" charset="-122"/>
                <a:cs typeface="Times New Roman" panose="02020603050405020304" pitchFamily="18" charset="0"/>
              </a:rPr>
              <a:t> </a:t>
            </a:r>
            <a:r>
              <a:rPr lang="en-US" altLang="zh-CN" sz="2200">
                <a:solidFill>
                  <a:srgbClr val="000000"/>
                </a:solidFill>
                <a:cs typeface="Times New Roman" panose="02020603050405020304" pitchFamily="18" charset="0"/>
              </a:rPr>
              <a:t>400</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张。</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家杼轴而户纂组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机户出资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机工出力</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相依为命久矣。</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摘编自许涤新、吴承明主编</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中国资本主义发展史</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200"/>
          </a:p>
        </p:txBody>
      </p:sp>
    </p:spTree>
    <p:extLst>
      <p:ext uri="{BB962C8B-B14F-4D97-AF65-F5344CB8AC3E}">
        <p14:creationId xmlns:p14="http://schemas.microsoft.com/office/powerpoint/2010/main" xmlns="" val="10768092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自中世纪晚期开始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乡村手工业特别是毛纺织业在英格兰东部、西部和约克郡地区快速发展。商人发放原材料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回收产品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销往海内外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这种新型的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乡村制造业活动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原工业化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。在此基础上发展起来的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推动了手工业的发展。</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纽贝里的一家毛纺织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雇用了</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其中近三分之二为妇女和儿童。海外市场的需求大大地刺激了此类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英国成为欧洲最重要的毛纺织品生产和出口国</a:t>
            </a:r>
            <a:r>
              <a:rPr lang="en-US" altLang="zh-CN" sz="2200">
                <a:solidFill>
                  <a:srgbClr val="000000"/>
                </a:solidFill>
                <a:latin typeface="Times New Roman" panose="02020603050405020304" pitchFamily="18" charset="0"/>
                <a:cs typeface="Times New Roman" panose="02020603050405020304" pitchFamily="18" charset="0"/>
              </a:rPr>
              <a:t>,1700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年毛纺织品占国内出口商品的</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。棉纺织业作为新兴行业随之兴起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其他行业也迅速扩张。机械化逐渐成为新的生产方式的重要特征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并在欧洲大陆广泛传播。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a:t>
            </a:r>
            <a:r>
              <a:rPr lang="en-US" altLang="zh-CN" sz="2200">
                <a:solidFill>
                  <a:srgbClr val="000000"/>
                </a:solidFill>
                <a:latin typeface="Times New Roman" panose="02020603050405020304" pitchFamily="18" charset="0"/>
                <a:cs typeface="Times New Roman" panose="02020603050405020304" pitchFamily="18" charset="0"/>
              </a:rPr>
              <a:t>]E.E.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里奇等主编《剑桥欧洲经济史》等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包含着整个资本主义生产方式的萌芽的雇佣劳动是很古老的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它个别地和分散地同奴隶制度并存了几百年。但是只有在历史前提已经具备时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这一萌芽才能发展成资本主义生产方式。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恩格斯《反杜林论》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10111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根据材料一并结合所学知识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概括指出明清之际江南手工业发展的特点。</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根据材料二并结合所学知识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世纪中期以前英国工业发展的阶段及阶段性特征。</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阐述对恩格斯所说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历史前提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的认识。</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历史前提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的认识为中心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史论结合。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官营手工业衰落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家庭手工业开始面向市场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民营手工业发展迅速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资本主义性质的手工作坊产生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出现资本主义性质的雇佣关系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原工业化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阶段性特征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原工业化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手工工场快速发展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商人参与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使用雇佣劳动。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工业革命阶段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大机器生产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需要大量资本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形成工业资产阶级和工业无产阶级两大阶级。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701874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4" end="4"/>
                                            </p:txEl>
                                          </p:spTgt>
                                        </p:tgtEl>
                                        <p:attrNameLst>
                                          <p:attrName>style.visibility</p:attrName>
                                        </p:attrNameLst>
                                      </p:cBhvr>
                                      <p:to>
                                        <p:strVal val="visible"/>
                                      </p:to>
                                    </p:set>
                                    <p:animEffect transition="in" filter="wipe(down)">
                                      <p:cBhvr>
                                        <p:cTn id="10" dur="500"/>
                                        <p:tgtEl>
                                          <p:spTgt spid="4">
                                            <p:txEl>
                                              <p:pRg st="4" end="4"/>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animEffect transition="in" filter="wipe(down)">
                                      <p:cBhvr>
                                        <p:cTn id="13" dur="500"/>
                                        <p:tgtEl>
                                          <p:spTgt spid="4">
                                            <p:txEl>
                                              <p:pRg st="5" end="5"/>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4">
                                            <p:txEl>
                                              <p:pRg st="6" end="6"/>
                                            </p:txEl>
                                          </p:spTgt>
                                        </p:tgtEl>
                                        <p:attrNameLst>
                                          <p:attrName>style.visibility</p:attrName>
                                        </p:attrNameLst>
                                      </p:cBhvr>
                                      <p:to>
                                        <p:strVal val="visible"/>
                                      </p:to>
                                    </p:set>
                                    <p:animEffect transition="in" filter="wipe(down)">
                                      <p:cBhvr>
                                        <p:cTn id="16" dur="500"/>
                                        <p:tgtEl>
                                          <p:spTgt spid="4">
                                            <p:txEl>
                                              <p:pRg st="6" end="6"/>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animEffect transition="in" filter="wipe(down)">
                                      <p:cBhvr>
                                        <p:cTn id="19" dur="500"/>
                                        <p:tgtEl>
                                          <p:spTgt spid="4">
                                            <p:txEl>
                                              <p:pRg st="7" end="7"/>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4">
                                            <p:txEl>
                                              <p:pRg st="8" end="8"/>
                                            </p:txEl>
                                          </p:spTgt>
                                        </p:tgtEl>
                                        <p:attrNameLst>
                                          <p:attrName>style.visibility</p:attrName>
                                        </p:attrNameLst>
                                      </p:cBhvr>
                                      <p:to>
                                        <p:strVal val="visible"/>
                                      </p:to>
                                    </p:set>
                                    <p:animEffect transition="in" filter="wipe(down)">
                                      <p:cBhvr>
                                        <p:cTn id="22"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72</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73</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本题考查中国明清之际江南手工业与英国工业的不同特点。第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问从材料一中提取有效信息归纳作答即可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注意信息提取的全面性和准确性。第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问注意时间限定</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世纪中期以前。从材料信息看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英国这一时期经历了从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原工业化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阶段到工业革命阶段的发展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据此概括两个阶段所体现的特征。第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问以恩格斯所说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考查论证和探讨问题的能力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难度较大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注意题目要求和问题的切入点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回答时应做到言之有理、持之有据。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242140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73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开放型综合性试题</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1,42,12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凡读本书请先具下列诸信念</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一、当信任何一国之国民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尤其是自称知识在水平线以上之国民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对其本国已往历史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应该略有所知。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二、所谓对其本国已往历史略有所知者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尤必附随一种对其本国已往历史之温情与敬意。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三、所谓对其本国已往历史有一种温情与敬意者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至少不会对其本国已往历史抱一种偏激的虚无主义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亦至少不会感到现在我们是站在已往历史最高之顶点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而将我们当身种种罪恶与弱点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一切诿卸于古人。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四、当信每一国家必待其国民备具上列诸条件者比数渐多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其国家乃再有向前发展之希望。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钱穆《国史大纲》</a:t>
            </a:r>
            <a:r>
              <a:rPr lang="en-US" altLang="zh-CN" sz="2200">
                <a:solidFill>
                  <a:srgbClr val="000000"/>
                </a:solidFill>
                <a:latin typeface="Times New Roman" panose="02020603050405020304" pitchFamily="18" charset="0"/>
                <a:cs typeface="Times New Roman" panose="02020603050405020304" pitchFamily="18" charset="0"/>
              </a:rPr>
              <a:t>(1940)</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评析材料中的观点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任意一点或整体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得出结论。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结论不能重复材料中观点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持论有据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论证充分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表述清晰。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本题考查对待传统文化的态度。本题为开放性试题。解答本题时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首先明确题目的设问及答题思路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一是要求从材料中提取一个观点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注意可以是任意一点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也可以是整体的观点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二是评价该观点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即分析这一观点的原因及影响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三是得出自己的结论。其次是分析材料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找准材料中涉及的观点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一是国民对本国历史应略有所知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二是国民对本国历史须抱有温情与敬意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三是国民对本国历史不可持一种偏激的虚无主义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四是对本国历史持自信态度的国民越多越能促进国家的发展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五是国民对本国历史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应持自信态度。最后根据所学知识在对选取的观点进行评析的基础上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得出自己的结论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坚持文化自信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12261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全国卷第</a:t>
            </a:r>
            <a:r>
              <a:rPr lang="en-US" altLang="zh-CN" sz="2200">
                <a:solidFill>
                  <a:srgbClr val="000000"/>
                </a:solidFill>
                <a:latin typeface="Times New Roman" panose="02020603050405020304" pitchFamily="18" charset="0"/>
                <a:cs typeface="Times New Roman" panose="02020603050405020304" pitchFamily="18" charset="0"/>
              </a:rPr>
              <a:t>42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题的设问方式日益朝着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自主化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的方向发展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其基本的命题思路是通过提供一则史料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让考生自己从材料中提出问题、解决问题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即采取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自问自答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的方式来达到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无问之问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以及考查考生是否具备撰写历史论文能力的命题意图。这类题目的解题关键是首先通过设问词、时空限制等明确答题的基本要求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进而确定好答题的基本框架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在仔细分析史料的基础上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找准可以提炼的信息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然后选取一个观点进行评析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最后进行总结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既可以用恰当的史观原理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也可以用历史趋势或发展规律来表达自己的主观见解。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注意基本的答题模板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评析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至少两组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论据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理论升华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答题技巧.eps" descr="id:2147492906;FounderCES"/>
          <p:cNvPicPr/>
          <p:nvPr/>
        </p:nvPicPr>
        <p:blipFill>
          <a:blip r:embed="rId4"/>
          <a:stretch>
            <a:fillRect/>
          </a:stretch>
        </p:blipFill>
        <p:spPr>
          <a:xfrm>
            <a:off x="689130" y="959946"/>
            <a:ext cx="934816" cy="297945"/>
          </a:xfrm>
          <a:prstGeom prst="rect">
            <a:avLst/>
          </a:prstGeom>
        </p:spPr>
      </p:pic>
    </p:spTree>
    <p:extLst>
      <p:ext uri="{BB962C8B-B14F-4D97-AF65-F5344CB8AC3E}">
        <p14:creationId xmlns:p14="http://schemas.microsoft.com/office/powerpoint/2010/main" xmlns="" val="20769268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2,42,12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19MQGL02.eps" descr="id:2147492913;FounderCES"/>
          <p:cNvPicPr/>
          <p:nvPr/>
        </p:nvPicPr>
        <p:blipFill>
          <a:blip r:embed="rId4"/>
          <a:stretch>
            <a:fillRect/>
          </a:stretch>
        </p:blipFill>
        <p:spPr>
          <a:xfrm>
            <a:off x="1403648" y="1288928"/>
            <a:ext cx="5294928" cy="3833528"/>
          </a:xfrm>
          <a:prstGeom prst="rect">
            <a:avLst/>
          </a:prstGeom>
        </p:spPr>
      </p:pic>
      <p:sp>
        <p:nvSpPr>
          <p:cNvPr id="3" name="矩形 2"/>
          <p:cNvSpPr>
            <a:spLocks noChangeAspect="1"/>
          </p:cNvSpPr>
          <p:nvPr/>
        </p:nvSpPr>
        <p:spPr>
          <a:xfrm>
            <a:off x="508000" y="5103131"/>
            <a:ext cx="8128000" cy="1678536"/>
          </a:xfrm>
          <a:prstGeom prst="rect">
            <a:avLst/>
          </a:prstGeom>
        </p:spPr>
        <p:txBody>
          <a:bodyPr>
            <a:spAutoFit/>
          </a:bodyPr>
          <a:lstStyle/>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菲利普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费尔南德兹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阿迈斯托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一部历史》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自然进程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是指人与自然的互动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人文进程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是指文明与文明、人群与人群的相互作用和影响。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58368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783239"/>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有史以来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人们试图以各种方式认识历史。材料反映了一位学者对</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世纪世界历史的认识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对此认识提出你自己的见解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赞成、质疑、修改皆可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并说明理由。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见解明确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持论有据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表述清晰。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本题是一道开放性试题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题干提供了美国学者对</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世纪和</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世纪世界历史的认识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要求考生提出对这一认识的见解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并说明理由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且题干提示对美国学者的认识赞同、质疑、修改均可。本题的答题思路是首先从材料中提取美国学者的认识的信息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从材料中可以看出他把</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世纪和</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世纪的历史分解为自然进程和人文进程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并选取了部分重大历史事件作为标志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历史进程包括了人与自然的互动、文明与文明、人群与人群的相互作用和影响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其核心是人。其次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从对历史的认识出发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对以上信息进行整合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作出赞同、质疑、修改的判断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例如美国学者考虑到自然进程对历史的影响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值得肯定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或者美国学者把历史割裂为自然与人文两部分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应该质疑等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要结合所学知识说明理由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做到持论有据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表述清晰。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08210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72</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73</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640282" y="82146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3,41,12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《汤姆叔叔的小屋》描写了美国内战前奴隶制下黑人奴隶的悲惨命运。主人公黑奴汤姆是一位虔诚的基督教徒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逆来顺受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受尽折磨而死。该书是第一部被翻译成中文的美国小说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并被多次搬上话剧舞台。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《汤姆叔叔的小屋》翻译与改动的部分情况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941923253"/>
              </p:ext>
            </p:extLst>
          </p:nvPr>
        </p:nvGraphicFramePr>
        <p:xfrm>
          <a:off x="539552" y="3297459"/>
          <a:ext cx="8128000" cy="3103358"/>
        </p:xfrm>
        <a:graphic>
          <a:graphicData uri="http://schemas.openxmlformats.org/presentationml/2006/ole">
            <p:oleObj spid="_x0000_s8195" name="文档" r:id="rId5" imgW="3962096" imgH="1512774" progId="Word.Document.12">
              <p:embed/>
            </p:oleObj>
          </a:graphicData>
        </a:graphic>
      </p:graphicFrame>
    </p:spTree>
    <p:extLst>
      <p:ext uri="{BB962C8B-B14F-4D97-AF65-F5344CB8AC3E}">
        <p14:creationId xmlns:p14="http://schemas.microsoft.com/office/powerpoint/2010/main" xmlns="" val="13243936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51</TotalTime>
  <Words>12569</Words>
  <Application>Microsoft Office PowerPoint</Application>
  <PresentationFormat>全屏显示(4:3)</PresentationFormat>
  <Paragraphs>625</Paragraphs>
  <Slides>110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110</vt:i4>
      </vt:variant>
    </vt:vector>
  </HeadingPairs>
  <TitlesOfParts>
    <vt:vector size="112"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4</cp:revision>
  <dcterms:created xsi:type="dcterms:W3CDTF">2019-07-05T00:12:36Z</dcterms:created>
  <dcterms:modified xsi:type="dcterms:W3CDTF">2021-06-17T16:20:28Z</dcterms:modified>
</cp:coreProperties>
</file>